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9" r:id="rId2"/>
    <p:sldId id="257" r:id="rId3"/>
    <p:sldId id="264" r:id="rId4"/>
    <p:sldId id="265" r:id="rId5"/>
    <p:sldId id="266" r:id="rId6"/>
    <p:sldId id="267" r:id="rId7"/>
    <p:sldId id="268" r:id="rId8"/>
    <p:sldId id="269" r:id="rId9"/>
    <p:sldId id="280" r:id="rId10"/>
    <p:sldId id="270" r:id="rId11"/>
    <p:sldId id="271" r:id="rId12"/>
    <p:sldId id="272" r:id="rId13"/>
    <p:sldId id="273" r:id="rId14"/>
    <p:sldId id="260" r:id="rId15"/>
    <p:sldId id="274" r:id="rId16"/>
    <p:sldId id="278" r:id="rId17"/>
    <p:sldId id="281" r:id="rId18"/>
    <p:sldId id="282" r:id="rId19"/>
    <p:sldId id="279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555" y="5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565EF-8F6E-4714-9057-2DA2B134B131}" type="datetimeFigureOut">
              <a:rPr lang="en-US" smtClean="0"/>
              <a:t>8/1/2019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F6C90-73EC-46B7-A63F-1A6070C5B40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565EF-8F6E-4714-9057-2DA2B134B131}" type="datetimeFigureOut">
              <a:rPr lang="en-US" smtClean="0"/>
              <a:t>8/1/2019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F6C90-73EC-46B7-A63F-1A6070C5B4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565EF-8F6E-4714-9057-2DA2B134B131}" type="datetimeFigureOut">
              <a:rPr lang="en-US" smtClean="0"/>
              <a:t>8/1/2019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F6C90-73EC-46B7-A63F-1A6070C5B4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565EF-8F6E-4714-9057-2DA2B134B131}" type="datetimeFigureOut">
              <a:rPr lang="en-US" smtClean="0"/>
              <a:t>8/1/2019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F6C90-73EC-46B7-A63F-1A6070C5B4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565EF-8F6E-4714-9057-2DA2B134B131}" type="datetimeFigureOut">
              <a:rPr lang="en-US" smtClean="0"/>
              <a:t>8/1/2019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F6C90-73EC-46B7-A63F-1A6070C5B40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565EF-8F6E-4714-9057-2DA2B134B131}" type="datetimeFigureOut">
              <a:rPr lang="en-US" smtClean="0"/>
              <a:t>8/1/2019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F6C90-73EC-46B7-A63F-1A6070C5B4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565EF-8F6E-4714-9057-2DA2B134B131}" type="datetimeFigureOut">
              <a:rPr lang="en-US" smtClean="0"/>
              <a:t>8/1/2019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F6C90-73EC-46B7-A63F-1A6070C5B4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565EF-8F6E-4714-9057-2DA2B134B131}" type="datetimeFigureOut">
              <a:rPr lang="en-US" smtClean="0"/>
              <a:t>8/1/2019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F6C90-73EC-46B7-A63F-1A6070C5B4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565EF-8F6E-4714-9057-2DA2B134B131}" type="datetimeFigureOut">
              <a:rPr lang="en-US" smtClean="0"/>
              <a:t>8/1/2019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F6C90-73EC-46B7-A63F-1A6070C5B4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565EF-8F6E-4714-9057-2DA2B134B131}" type="datetimeFigureOut">
              <a:rPr lang="en-US" smtClean="0"/>
              <a:t>8/1/2019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F6C90-73EC-46B7-A63F-1A6070C5B4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565EF-8F6E-4714-9057-2DA2B134B131}" type="datetimeFigureOut">
              <a:rPr lang="en-US" smtClean="0"/>
              <a:t>8/1/2019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83FF6C90-73EC-46B7-A63F-1A6070C5B40D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F7565EF-8F6E-4714-9057-2DA2B134B131}" type="datetimeFigureOut">
              <a:rPr lang="en-US" smtClean="0"/>
              <a:t>8/1/2019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3FF6C90-73EC-46B7-A63F-1A6070C5B40D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14764" y="476137"/>
            <a:ext cx="657157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vi-VN" sz="2400" b="1">
                <a:solidFill>
                  <a:srgbClr val="002060"/>
                </a:solidFill>
              </a:rPr>
              <a:t> CHƯƠNG TRÌNH GIÁO DỤC PHỔ THÔNG</a:t>
            </a:r>
          </a:p>
        </p:txBody>
      </p:sp>
      <p:sp>
        <p:nvSpPr>
          <p:cNvPr id="5" name="Rectangle 4"/>
          <p:cNvSpPr/>
          <p:nvPr/>
        </p:nvSpPr>
        <p:spPr>
          <a:xfrm>
            <a:off x="677369" y="4437112"/>
            <a:ext cx="8246367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endParaRPr lang="vi-VN">
              <a:solidFill>
                <a:prstClr val="black"/>
              </a:solidFill>
            </a:endParaRPr>
          </a:p>
          <a:p>
            <a:pPr lvl="0" algn="ctr"/>
            <a:endParaRPr lang="vi-VN">
              <a:solidFill>
                <a:prstClr val="black"/>
              </a:solidFill>
            </a:endParaRPr>
          </a:p>
          <a:p>
            <a:pPr lvl="0" algn="ctr"/>
            <a:endParaRPr lang="vi-VN">
              <a:solidFill>
                <a:prstClr val="black"/>
              </a:solidFill>
            </a:endParaRPr>
          </a:p>
          <a:p>
            <a:pPr lvl="0" algn="ctr"/>
            <a:endParaRPr lang="vi-VN">
              <a:solidFill>
                <a:prstClr val="black"/>
              </a:solidFill>
            </a:endParaRPr>
          </a:p>
          <a:p>
            <a:pPr lvl="0" algn="ctr"/>
            <a:endParaRPr lang="vi-VN">
              <a:solidFill>
                <a:prstClr val="black"/>
              </a:solidFill>
            </a:endParaRPr>
          </a:p>
          <a:p>
            <a:pPr lvl="0" algn="ctr"/>
            <a:endParaRPr lang="vi-VN">
              <a:solidFill>
                <a:prstClr val="black"/>
              </a:solidFill>
            </a:endParaRPr>
          </a:p>
          <a:p>
            <a:pPr lvl="0" algn="ctr"/>
            <a:endParaRPr lang="vi-VN">
              <a:solidFill>
                <a:prstClr val="black"/>
              </a:solidFill>
            </a:endParaRPr>
          </a:p>
          <a:p>
            <a:pPr lvl="0" algn="ctr"/>
            <a:endParaRPr lang="vi-VN">
              <a:solidFill>
                <a:prstClr val="black"/>
              </a:solidFill>
            </a:endParaRPr>
          </a:p>
          <a:p>
            <a:pPr lvl="0" algn="ctr"/>
            <a:endParaRPr lang="vi-VN">
              <a:solidFill>
                <a:prstClr val="black"/>
              </a:solidFill>
            </a:endParaRPr>
          </a:p>
          <a:p>
            <a:pPr lvl="0" algn="ctr"/>
            <a:endParaRPr lang="vi-VN">
              <a:solidFill>
                <a:prstClr val="black"/>
              </a:solidFill>
            </a:endParaRPr>
          </a:p>
          <a:p>
            <a:pPr lvl="0" algn="ctr"/>
            <a:endParaRPr lang="vi-VN">
              <a:solidFill>
                <a:prstClr val="black"/>
              </a:solidFill>
            </a:endParaRPr>
          </a:p>
          <a:p>
            <a:pPr lvl="0" algn="ctr"/>
            <a:endParaRPr lang="vi-VN">
              <a:solidFill>
                <a:prstClr val="black"/>
              </a:solidFill>
            </a:endParaRPr>
          </a:p>
          <a:p>
            <a:pPr lvl="0" algn="ctr"/>
            <a:endParaRPr lang="vi-VN">
              <a:solidFill>
                <a:prstClr val="black"/>
              </a:solidFill>
            </a:endParaRPr>
          </a:p>
          <a:p>
            <a:pPr lvl="0" algn="ctr"/>
            <a:endParaRPr lang="vi-VN">
              <a:solidFill>
                <a:prstClr val="black"/>
              </a:solidFill>
            </a:endParaRPr>
          </a:p>
          <a:p>
            <a:pPr lvl="0" algn="ctr"/>
            <a:endParaRPr lang="vi-VN">
              <a:solidFill>
                <a:prstClr val="black"/>
              </a:solidFill>
            </a:endParaRPr>
          </a:p>
          <a:p>
            <a:pPr lvl="0" algn="ctr"/>
            <a:r>
              <a:rPr lang="vi-VN">
                <a:solidFill>
                  <a:prstClr val="black"/>
                </a:solidFill>
              </a:rPr>
              <a:t> </a:t>
            </a:r>
          </a:p>
        </p:txBody>
      </p:sp>
      <p:sp>
        <p:nvSpPr>
          <p:cNvPr id="2" name="Rectangle 1"/>
          <p:cNvSpPr/>
          <p:nvPr/>
        </p:nvSpPr>
        <p:spPr>
          <a:xfrm>
            <a:off x="861885" y="2152846"/>
            <a:ext cx="7877333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vi-VN" sz="4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MÔN </a:t>
            </a:r>
            <a:r>
              <a:rPr lang="en-US" sz="44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lịch</a:t>
            </a:r>
            <a:r>
              <a:rPr lang="en-US" sz="4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sz="44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sử</a:t>
            </a:r>
            <a:r>
              <a:rPr lang="en-US" sz="4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- </a:t>
            </a:r>
            <a:r>
              <a:rPr lang="en-US" sz="44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địa</a:t>
            </a:r>
            <a:r>
              <a:rPr lang="en-US" sz="4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sz="44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lí</a:t>
            </a:r>
            <a:endParaRPr lang="en-US" sz="4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/>
            <a:r>
              <a:rPr lang="en-US" sz="44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Tự</a:t>
            </a:r>
            <a:r>
              <a:rPr lang="en-US" sz="4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sz="44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nhiên</a:t>
            </a:r>
            <a:r>
              <a:rPr lang="en-US" sz="4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sz="44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xã</a:t>
            </a:r>
            <a:r>
              <a:rPr lang="en-US" sz="4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sz="44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hội</a:t>
            </a:r>
            <a:endParaRPr lang="en-US" sz="4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82695" y="4106554"/>
            <a:ext cx="886668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vi-VN" sz="2000" b="1" dirty="0">
                <a:solidFill>
                  <a:schemeClr val="accent6">
                    <a:lumMod val="50000"/>
                  </a:schemeClr>
                </a:solidFill>
              </a:rPr>
              <a:t>(Ban hành kèm theo Thông tư số 32/2018/TT-BGDĐT</a:t>
            </a:r>
          </a:p>
          <a:p>
            <a:pPr lvl="0" algn="ctr"/>
            <a:r>
              <a:rPr lang="vi-VN" sz="2000" b="1" dirty="0">
                <a:solidFill>
                  <a:schemeClr val="accent6">
                    <a:lumMod val="50000"/>
                  </a:schemeClr>
                </a:solidFill>
              </a:rPr>
              <a:t>ngày 26 tháng 12 năm 2018 của Bộ trưởng Bộ Giáo dục và Đào tạo)</a:t>
            </a:r>
          </a:p>
        </p:txBody>
      </p:sp>
      <p:sp>
        <p:nvSpPr>
          <p:cNvPr id="6" name="Rectangle 5"/>
          <p:cNvSpPr/>
          <p:nvPr/>
        </p:nvSpPr>
        <p:spPr>
          <a:xfrm>
            <a:off x="3305421" y="5805264"/>
            <a:ext cx="262123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vi-VN" sz="3200" b="1" dirty="0">
                <a:solidFill>
                  <a:schemeClr val="accent6">
                    <a:lumMod val="50000"/>
                  </a:schemeClr>
                </a:solidFill>
              </a:rPr>
              <a:t>Hà Nội, 2018</a:t>
            </a:r>
          </a:p>
        </p:txBody>
      </p:sp>
    </p:spTree>
    <p:extLst>
      <p:ext uri="{BB962C8B-B14F-4D97-AF65-F5344CB8AC3E}">
        <p14:creationId xmlns:p14="http://schemas.microsoft.com/office/powerpoint/2010/main" val="12602626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br>
              <a:rPr lang="en-US" b="1" dirty="0"/>
            </a:br>
            <a:br>
              <a:rPr lang="en-US" b="1" dirty="0"/>
            </a:br>
            <a:br>
              <a:rPr lang="en-US" b="1" dirty="0"/>
            </a:br>
            <a:br>
              <a:rPr lang="en-US" b="1" dirty="0"/>
            </a:br>
            <a:br>
              <a:rPr lang="en-US" b="1" dirty="0"/>
            </a:br>
            <a:br>
              <a:rPr lang="en-US" b="1" dirty="0"/>
            </a:br>
            <a:br>
              <a:rPr lang="en-US" b="1" dirty="0"/>
            </a:br>
            <a:br>
              <a:rPr lang="en-US" b="1" dirty="0"/>
            </a:br>
            <a:br>
              <a:rPr lang="en-US" b="1" dirty="0"/>
            </a:br>
            <a:r>
              <a:rPr lang="en-US" b="1" dirty="0" err="1"/>
              <a:t>ĐẶC</a:t>
            </a:r>
            <a:r>
              <a:rPr lang="en-US" b="1" dirty="0"/>
              <a:t> </a:t>
            </a:r>
            <a:r>
              <a:rPr lang="en-US" b="1" dirty="0" err="1"/>
              <a:t>ĐIỂM</a:t>
            </a:r>
            <a:r>
              <a:rPr lang="en-US" b="1" dirty="0"/>
              <a:t> </a:t>
            </a:r>
            <a:r>
              <a:rPr lang="en-US" b="1" dirty="0" err="1"/>
              <a:t>MÔN</a:t>
            </a:r>
            <a:r>
              <a:rPr lang="en-US" b="1" dirty="0"/>
              <a:t> </a:t>
            </a:r>
            <a:r>
              <a:rPr lang="en-US" b="1" dirty="0" err="1"/>
              <a:t>HỌC</a:t>
            </a:r>
            <a:r>
              <a:rPr lang="en-US" b="1" dirty="0"/>
              <a:t> TN </a:t>
            </a:r>
            <a:r>
              <a:rPr lang="en-US" b="1" dirty="0" err="1"/>
              <a:t>và</a:t>
            </a:r>
            <a:r>
              <a:rPr lang="en-US" b="1" dirty="0"/>
              <a:t> </a:t>
            </a:r>
            <a:r>
              <a:rPr lang="en-US" b="1" dirty="0" err="1"/>
              <a:t>XH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112568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endParaRPr lang="en-US" dirty="0"/>
          </a:p>
          <a:p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Tự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nhiên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Xã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hội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môn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học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bắt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buộc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ở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lớp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1, 2, 3,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được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xây</a:t>
            </a:r>
            <a:r>
              <a:rPr lang="en-US" sz="3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dựng</a:t>
            </a:r>
            <a:r>
              <a:rPr lang="en-US" sz="3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dựa</a:t>
            </a:r>
            <a:r>
              <a:rPr lang="en-US" sz="3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trên</a:t>
            </a:r>
            <a:r>
              <a:rPr lang="en-US" sz="3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nền</a:t>
            </a:r>
            <a:r>
              <a:rPr lang="en-US" sz="3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tảng</a:t>
            </a:r>
            <a:r>
              <a:rPr lang="en-US" sz="3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khoa</a:t>
            </a:r>
            <a:r>
              <a:rPr lang="en-US" sz="3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học</a:t>
            </a:r>
            <a:r>
              <a:rPr lang="en-US" sz="3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cơ</a:t>
            </a:r>
            <a:r>
              <a:rPr lang="en-US" sz="3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bản</a:t>
            </a:r>
            <a:r>
              <a:rPr lang="en-US" sz="3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ban </a:t>
            </a:r>
            <a:r>
              <a:rPr lang="en-US" sz="30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đầu</a:t>
            </a:r>
            <a:r>
              <a:rPr lang="en-US" sz="3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về</a:t>
            </a:r>
            <a:r>
              <a:rPr lang="en-US" sz="3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tự</a:t>
            </a:r>
            <a:r>
              <a:rPr lang="en-US" sz="3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nhiên</a:t>
            </a:r>
            <a:r>
              <a:rPr lang="en-US" sz="3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3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xã</a:t>
            </a:r>
            <a:r>
              <a:rPr lang="en-US" sz="3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hội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Môn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học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cung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cấp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cơ</a:t>
            </a:r>
            <a:r>
              <a:rPr lang="en-US" sz="3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sở</a:t>
            </a:r>
            <a:r>
              <a:rPr lang="en-US" sz="3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quan</a:t>
            </a:r>
            <a:r>
              <a:rPr lang="en-US" sz="3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trọng</a:t>
            </a:r>
            <a:r>
              <a:rPr lang="en-US" sz="3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cho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việc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học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tập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môn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Khoa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học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Lịch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sử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Địa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lí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ở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lớp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4,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lớp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5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môn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khoa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học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tự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nhiên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khoa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học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xã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hội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ở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cấp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học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trên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buNone/>
            </a:pPr>
            <a:endParaRPr lang="en-US" sz="3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Môn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học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coi</a:t>
            </a:r>
            <a:r>
              <a:rPr lang="en-US" sz="3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trọng</a:t>
            </a:r>
            <a:r>
              <a:rPr lang="en-US" sz="3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việc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tổ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chức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cho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học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sinh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trải</a:t>
            </a:r>
            <a:r>
              <a:rPr lang="en-US" sz="3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nghiệm</a:t>
            </a:r>
            <a:r>
              <a:rPr lang="en-US" sz="3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thực</a:t>
            </a:r>
            <a:r>
              <a:rPr lang="en-US" sz="3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tế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tạo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cho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học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sinh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cơ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hội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tìm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hiểu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khám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phá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thế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giới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tự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nhiên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xã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hội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xung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quanh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vận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dụng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kiến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thức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kĩ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năng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đã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học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vào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thực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tiễn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học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cách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ứng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xử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phù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hợp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với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tự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nhiên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xã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hội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640960" cy="1143000"/>
          </a:xfrm>
        </p:spPr>
        <p:txBody>
          <a:bodyPr>
            <a:noAutofit/>
          </a:bodyPr>
          <a:lstStyle/>
          <a:p>
            <a:r>
              <a:rPr lang="en-US" sz="4000" b="1" dirty="0" err="1"/>
              <a:t>QUAN</a:t>
            </a:r>
            <a:r>
              <a:rPr lang="en-US" sz="4000" b="1" dirty="0"/>
              <a:t> </a:t>
            </a:r>
            <a:r>
              <a:rPr lang="en-US" sz="4000" b="1" dirty="0" err="1"/>
              <a:t>ĐIỂM</a:t>
            </a:r>
            <a:r>
              <a:rPr lang="en-US" sz="4000" b="1" dirty="0"/>
              <a:t> </a:t>
            </a:r>
            <a:r>
              <a:rPr lang="en-US" sz="4000" b="1" dirty="0" err="1"/>
              <a:t>XÂY</a:t>
            </a:r>
            <a:r>
              <a:rPr lang="en-US" sz="4000" b="1" dirty="0"/>
              <a:t> </a:t>
            </a:r>
            <a:r>
              <a:rPr lang="en-US" sz="4000" b="1" dirty="0" err="1"/>
              <a:t>DỰNG</a:t>
            </a:r>
            <a:r>
              <a:rPr lang="en-US" sz="4000" b="1" dirty="0"/>
              <a:t> </a:t>
            </a:r>
            <a:r>
              <a:rPr lang="en-US" sz="4000" b="1" dirty="0" err="1"/>
              <a:t>CHƯƠNG</a:t>
            </a:r>
            <a:r>
              <a:rPr lang="en-US" sz="4000" b="1" dirty="0"/>
              <a:t> </a:t>
            </a:r>
            <a:r>
              <a:rPr lang="en-US" sz="4000" b="1" dirty="0" err="1"/>
              <a:t>TRÌNH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556792"/>
            <a:ext cx="8712968" cy="504056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Chương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trình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môn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Tự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nhiên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Xã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hội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quán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triệt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quan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điểm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mục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tiêu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yêu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cầu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cần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đạt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về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phẩm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chất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năng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lực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kế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hoạch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giáo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dục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định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hướng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về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nội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dung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giáo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dục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phương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pháp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giáo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dục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đánh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giá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kết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quả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giáo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dục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buNone/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en-US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Dạy</a:t>
            </a:r>
            <a:r>
              <a:rPr lang="en-US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học</a:t>
            </a:r>
            <a:r>
              <a:rPr lang="en-US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tích</a:t>
            </a:r>
            <a:r>
              <a:rPr lang="en-US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hợp</a:t>
            </a:r>
            <a:endParaRPr lang="en-US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Chương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trình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môn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Tự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nhiên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Xã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hội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được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xây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dựng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dựa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trên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quan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điểm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dạy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học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tích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hợp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coi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 </a:t>
            </a:r>
            <a:r>
              <a:rPr lang="en-US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người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tự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nhiên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xã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hội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một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chỉnh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thể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thống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nhất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mối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quan </a:t>
            </a:r>
            <a:r>
              <a:rPr lang="en-US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hệ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chặt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chẽ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với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nhau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trong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đó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con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người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cầu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nối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giữa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tự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nhiên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xã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hội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ở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mức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độ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đơn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giản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phù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hợp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với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điều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kiện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Việt Nam.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908720"/>
            <a:ext cx="8784976" cy="576064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n-US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Dạy</a:t>
            </a:r>
            <a:r>
              <a:rPr lang="en-US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học</a:t>
            </a:r>
            <a:r>
              <a:rPr lang="en-US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theo</a:t>
            </a:r>
            <a:r>
              <a:rPr lang="en-US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chủ</a:t>
            </a:r>
            <a:r>
              <a:rPr lang="en-US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đề</a:t>
            </a:r>
            <a:endParaRPr lang="en-US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Nội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dung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giáo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dục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môn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Tự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nhiên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Xã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hội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được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tổ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chức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theo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chủ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đề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gia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đình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trường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học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cộng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đồng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địa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phương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thực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vật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động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vật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con </a:t>
            </a:r>
            <a:r>
              <a:rPr lang="en-US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người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sức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khoẻ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Trái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Đất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bầu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trời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chủ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đề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này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được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phát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triển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theo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hướng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mở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rộng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nâng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cao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từ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lớp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1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đến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lớp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3.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Mỗi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chủ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đề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đều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thể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hiện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mối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liên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quan,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sự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tương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tác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giữa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con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người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với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yếu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tố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tự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nhiên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xã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hội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>
              <a:buNone/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en-US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Tích</a:t>
            </a:r>
            <a:r>
              <a:rPr lang="en-US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cực</a:t>
            </a:r>
            <a:r>
              <a:rPr lang="en-US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hoá</a:t>
            </a:r>
            <a:r>
              <a:rPr lang="en-US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hoạt</a:t>
            </a:r>
            <a:r>
              <a:rPr lang="en-US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động</a:t>
            </a:r>
            <a:r>
              <a:rPr lang="en-US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học</a:t>
            </a:r>
            <a:r>
              <a:rPr lang="en-US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sinh</a:t>
            </a:r>
            <a:endParaRPr lang="en-US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Chương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trình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môn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Tự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nhiên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Xã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hội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tăng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cường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sự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tham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gia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tích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cực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học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sinh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vào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quá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trình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học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tập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nhất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những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hoạt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động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trải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nghiệm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tổ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chức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hoạt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động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tìm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hiểu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điều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tra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khám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phá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hướng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dẫn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học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sinh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học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tập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cá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nhân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nhóm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để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tạo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ra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sản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phẩm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học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tập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khuyến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khích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học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sinh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vận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dụng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được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những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điều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đã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học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vào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đời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sống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847928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III.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MỤC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TIÊU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CHƯƠNG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TRÌNH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Chương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trình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môn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Tự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nhiên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Xã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hội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góp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phần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hình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thành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phát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triển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ở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học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sinh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tình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yêu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con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người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thiên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nhiên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đức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tính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chăm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chỉ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; ý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thức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bảo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vệ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sức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khoẻ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bản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thân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gia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đình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cộng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đồng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; ý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thức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tiết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kiệm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giữ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gìn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bảo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vệ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tài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sản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tinh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thần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trách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nhiệm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với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môi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trường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sống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năng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lực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chung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năng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lực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khoa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học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>
              <a:buNone/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IV.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YÊU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CẦU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CẦN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ĐẠT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Yêu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cầu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cần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đạt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về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phẩm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chất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chủ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yếu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năng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lực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chung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  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Môn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Tự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nhiên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Xã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hội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hình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thành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phát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triển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ở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học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sinh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phẩm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chất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chủ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yếu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năng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lực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chung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theo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mức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độ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phù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hợp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với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môn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học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Yêu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cầu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cần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đạt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về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năng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lực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đặc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thù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Môn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Tự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nhiên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Xã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hội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hình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thành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phát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triển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ở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học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sinh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năng</a:t>
            </a:r>
            <a:r>
              <a:rPr lang="en-US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lực</a:t>
            </a:r>
            <a:r>
              <a:rPr lang="en-US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khoa </a:t>
            </a:r>
            <a:r>
              <a:rPr lang="en-US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học</a:t>
            </a:r>
            <a:r>
              <a:rPr lang="en-US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bao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gồm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thành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phần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nhận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thức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khoa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học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tìm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hiểu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môi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trường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tự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nhiên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xã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hội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xung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quanh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vận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dụng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kiến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thức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kĩ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năng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đã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học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0"/>
            <a:ext cx="8712968" cy="908720"/>
          </a:xfrm>
        </p:spPr>
        <p:txBody>
          <a:bodyPr>
            <a:normAutofit fontScale="90000"/>
          </a:bodyPr>
          <a:lstStyle/>
          <a:p>
            <a:r>
              <a:rPr lang="en-US" dirty="0"/>
              <a:t>CỤ THỂ MÔN </a:t>
            </a:r>
            <a:r>
              <a:rPr lang="en-US" b="1" dirty="0"/>
              <a:t>TỰ NHIÊN VÀ XÃ HỘI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6712"/>
            <a:ext cx="8686800" cy="5487888"/>
          </a:xfrm>
        </p:spPr>
        <p:txBody>
          <a:bodyPr>
            <a:normAutofit fontScale="25000" lnSpcReduction="20000"/>
          </a:bodyPr>
          <a:lstStyle/>
          <a:p>
            <a:endParaRPr lang="en-US" sz="10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r>
              <a:rPr lang="vi-VN" sz="10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Các năng lực chung</a:t>
            </a:r>
            <a:r>
              <a:rPr lang="en-US" sz="10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104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vi-VN" sz="10400" dirty="0">
                <a:latin typeface="Arial" panose="020B0604020202020204" pitchFamily="34" charset="0"/>
                <a:cs typeface="Arial" panose="020B0604020202020204" pitchFamily="34" charset="0"/>
              </a:rPr>
              <a:t>Năng lực tự chủ và tự học</a:t>
            </a:r>
            <a:endParaRPr lang="en-US" sz="10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vi-VN" sz="10400" dirty="0">
                <a:latin typeface="Arial" panose="020B0604020202020204" pitchFamily="34" charset="0"/>
                <a:cs typeface="Arial" panose="020B0604020202020204" pitchFamily="34" charset="0"/>
              </a:rPr>
              <a:t>Năng lực giao tiếp và hợp tác</a:t>
            </a:r>
            <a:endParaRPr lang="en-US" sz="10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10400" dirty="0">
                <a:latin typeface="Arial" panose="020B0604020202020204" pitchFamily="34" charset="0"/>
                <a:cs typeface="Arial" panose="020B0604020202020204" pitchFamily="34" charset="0"/>
              </a:rPr>
              <a:t>Năng lực giải quyết vấn đề và sáng tạo</a:t>
            </a:r>
            <a:endParaRPr lang="en-US" sz="10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endParaRPr lang="en-US" sz="10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r>
              <a:rPr lang="en-US" sz="10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vi-VN" sz="10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hẩm chất của học sinh</a:t>
            </a:r>
            <a:r>
              <a:rPr lang="en-US" sz="10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en-US" sz="10400" dirty="0">
                <a:latin typeface="Arial" panose="020B0604020202020204" pitchFamily="34" charset="0"/>
                <a:cs typeface="Arial" panose="020B0604020202020204" pitchFamily="34" charset="0"/>
              </a:rPr>
              <a:t>  </a:t>
            </a:r>
          </a:p>
          <a:p>
            <a:r>
              <a:rPr lang="vi-VN" sz="10400" dirty="0">
                <a:latin typeface="Arial" panose="020B0604020202020204" pitchFamily="34" charset="0"/>
                <a:cs typeface="Arial" panose="020B0604020202020204" pitchFamily="34" charset="0"/>
              </a:rPr>
              <a:t>Yêu nước</a:t>
            </a:r>
            <a:r>
              <a:rPr lang="en-US" sz="10400" dirty="0"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vi-VN" sz="10400" dirty="0">
                <a:latin typeface="Arial" panose="020B0604020202020204" pitchFamily="34" charset="0"/>
                <a:cs typeface="Arial" panose="020B0604020202020204" pitchFamily="34" charset="0"/>
              </a:rPr>
              <a:t>Nhân ái </a:t>
            </a:r>
            <a:r>
              <a:rPr lang="en-US" sz="10400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vi-VN" sz="10400" dirty="0">
                <a:latin typeface="Arial" panose="020B0604020202020204" pitchFamily="34" charset="0"/>
                <a:cs typeface="Arial" panose="020B0604020202020204" pitchFamily="34" charset="0"/>
              </a:rPr>
              <a:t>Chăm chỉ </a:t>
            </a:r>
            <a:r>
              <a:rPr lang="en-US" sz="10400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vi-VN" sz="10400" dirty="0">
                <a:latin typeface="Arial" panose="020B0604020202020204" pitchFamily="34" charset="0"/>
                <a:cs typeface="Arial" panose="020B0604020202020204" pitchFamily="34" charset="0"/>
              </a:rPr>
              <a:t>Trung thực</a:t>
            </a:r>
            <a:r>
              <a:rPr lang="en-US" sz="10400" dirty="0"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vi-VN" sz="10400" dirty="0">
                <a:latin typeface="Arial" panose="020B0604020202020204" pitchFamily="34" charset="0"/>
                <a:cs typeface="Arial" panose="020B0604020202020204" pitchFamily="34" charset="0"/>
              </a:rPr>
              <a:t>Trách nhiệm</a:t>
            </a:r>
            <a:endParaRPr lang="en-US" sz="10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endParaRPr lang="en-US" sz="10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r>
              <a:rPr lang="en-US" sz="10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vi-VN" sz="10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ăng lực </a:t>
            </a:r>
            <a:r>
              <a:rPr lang="en-US" sz="10400" b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đặc</a:t>
            </a:r>
            <a:r>
              <a:rPr lang="en-US" sz="10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400" b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thù</a:t>
            </a:r>
            <a:r>
              <a:rPr lang="vi-VN" sz="10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trong môn Tự nhiên và Xã hội</a:t>
            </a:r>
            <a:r>
              <a:rPr lang="en-US" sz="10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r>
              <a:rPr lang="en-US" sz="10400" dirty="0" err="1">
                <a:latin typeface="Arial" panose="020B0604020202020204" pitchFamily="34" charset="0"/>
                <a:cs typeface="Arial" panose="020B0604020202020204" pitchFamily="34" charset="0"/>
              </a:rPr>
              <a:t>Nhận</a:t>
            </a:r>
            <a:r>
              <a:rPr lang="en-US" sz="10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400" dirty="0" err="1">
                <a:latin typeface="Arial" panose="020B0604020202020204" pitchFamily="34" charset="0"/>
                <a:cs typeface="Arial" panose="020B0604020202020204" pitchFamily="34" charset="0"/>
              </a:rPr>
              <a:t>thức</a:t>
            </a:r>
            <a:r>
              <a:rPr lang="en-US" sz="10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400" dirty="0" err="1">
                <a:latin typeface="Arial" panose="020B0604020202020204" pitchFamily="34" charset="0"/>
                <a:cs typeface="Arial" panose="020B0604020202020204" pitchFamily="34" charset="0"/>
              </a:rPr>
              <a:t>khoa</a:t>
            </a:r>
            <a:r>
              <a:rPr lang="en-US" sz="10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400" dirty="0" err="1">
                <a:latin typeface="Arial" panose="020B0604020202020204" pitchFamily="34" charset="0"/>
                <a:cs typeface="Arial" panose="020B0604020202020204" pitchFamily="34" charset="0"/>
              </a:rPr>
              <a:t>học</a:t>
            </a:r>
            <a:endParaRPr lang="en-US" sz="10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vi-VN" sz="10400" dirty="0">
                <a:latin typeface="Arial" panose="020B0604020202020204" pitchFamily="34" charset="0"/>
                <a:cs typeface="Arial" panose="020B0604020202020204" pitchFamily="34" charset="0"/>
              </a:rPr>
              <a:t>Tìm hiểu môi trường tự</a:t>
            </a:r>
            <a:r>
              <a:rPr lang="en-US" sz="10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10400" dirty="0">
                <a:latin typeface="Arial" panose="020B0604020202020204" pitchFamily="34" charset="0"/>
                <a:cs typeface="Arial" panose="020B0604020202020204" pitchFamily="34" charset="0"/>
              </a:rPr>
              <a:t>nhiên và xã hội xung</a:t>
            </a:r>
            <a:r>
              <a:rPr lang="en-US" sz="10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400" dirty="0" err="1">
                <a:latin typeface="Arial" panose="020B0604020202020204" pitchFamily="34" charset="0"/>
                <a:cs typeface="Arial" panose="020B0604020202020204" pitchFamily="34" charset="0"/>
              </a:rPr>
              <a:t>quanh</a:t>
            </a:r>
            <a:endParaRPr lang="en-US" sz="10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vi-VN" sz="10400" dirty="0">
                <a:latin typeface="Arial" panose="020B0604020202020204" pitchFamily="34" charset="0"/>
                <a:cs typeface="Arial" panose="020B0604020202020204" pitchFamily="34" charset="0"/>
              </a:rPr>
              <a:t>Vận dụng kiến thức, kĩ</a:t>
            </a:r>
            <a:r>
              <a:rPr lang="en-US" sz="10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10400" dirty="0">
                <a:latin typeface="Arial" panose="020B0604020202020204" pitchFamily="34" charset="0"/>
                <a:cs typeface="Arial" panose="020B0604020202020204" pitchFamily="34" charset="0"/>
              </a:rPr>
              <a:t>năng đã học</a:t>
            </a:r>
            <a:endParaRPr lang="en-US" sz="10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endParaRPr lang="en-US" sz="9600" dirty="0">
              <a:latin typeface="+mj-lt"/>
            </a:endParaRPr>
          </a:p>
          <a:p>
            <a:pPr>
              <a:buNone/>
            </a:pPr>
            <a:endParaRPr lang="en-US" sz="9600" dirty="0">
              <a:latin typeface="+mj-lt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404664"/>
            <a:ext cx="8640960" cy="619268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Mỗi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bài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gồm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2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tiết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được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xây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dựng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theo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yêu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cầu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phát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triển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năng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lực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cho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học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sinh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Nội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dung: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Bố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trí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hợp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lí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cho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2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tiết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học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tách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rời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Mỗi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chủ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đề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đều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tiết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ôn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tập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nội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dung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đã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học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Cấu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trúc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gồm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35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bài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sắp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xếp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thành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2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phần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lớn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mỗi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phần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gồm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3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chủ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đề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+ </a:t>
            </a:r>
            <a:r>
              <a:rPr lang="en-US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Xã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hội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Chủ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đề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1: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Gia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đình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Ôn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tập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Đánh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giá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Chủ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đề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2: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Trường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học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Ôn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tập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Đánh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giá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Chủ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đề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3: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Cộng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đồng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địa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phương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Ôn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tập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Đánh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giá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+ </a:t>
            </a:r>
            <a:r>
              <a:rPr lang="en-US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Tự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nhiên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Chủ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đề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4: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Thực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vật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động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vật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Ôn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tập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Đánh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giá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Chủ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đề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5: Con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người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sức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khoẻ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Ôn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tập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Đánh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giá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Chủ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đề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6: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Trái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Đất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bầu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trời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Ôn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tập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Đánh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giá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98DA300E-67B4-4C72-8922-6D03D9F92C3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1811126"/>
              </p:ext>
            </p:extLst>
          </p:nvPr>
        </p:nvGraphicFramePr>
        <p:xfrm>
          <a:off x="472901" y="2852936"/>
          <a:ext cx="8229601" cy="349758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09944">
                  <a:extLst>
                    <a:ext uri="{9D8B030D-6E8A-4147-A177-3AD203B41FA5}">
                      <a16:colId xmlns:a16="http://schemas.microsoft.com/office/drawing/2014/main" val="1204041175"/>
                    </a:ext>
                  </a:extLst>
                </a:gridCol>
                <a:gridCol w="2073605">
                  <a:extLst>
                    <a:ext uri="{9D8B030D-6E8A-4147-A177-3AD203B41FA5}">
                      <a16:colId xmlns:a16="http://schemas.microsoft.com/office/drawing/2014/main" val="1880477871"/>
                    </a:ext>
                  </a:extLst>
                </a:gridCol>
                <a:gridCol w="2073605">
                  <a:extLst>
                    <a:ext uri="{9D8B030D-6E8A-4147-A177-3AD203B41FA5}">
                      <a16:colId xmlns:a16="http://schemas.microsoft.com/office/drawing/2014/main" val="1081817281"/>
                    </a:ext>
                  </a:extLst>
                </a:gridCol>
                <a:gridCol w="2072447">
                  <a:extLst>
                    <a:ext uri="{9D8B030D-6E8A-4147-A177-3AD203B41FA5}">
                      <a16:colId xmlns:a16="http://schemas.microsoft.com/office/drawing/2014/main" val="4073002216"/>
                    </a:ext>
                  </a:extLst>
                </a:gridCol>
              </a:tblGrid>
              <a:tr h="261009">
                <a:tc>
                  <a:txBody>
                    <a:bodyPr/>
                    <a:lstStyle/>
                    <a:p>
                      <a:pPr marL="797560" marR="799465" algn="ctr">
                        <a:lnSpc>
                          <a:spcPct val="115000"/>
                        </a:lnSpc>
                        <a:spcBef>
                          <a:spcPts val="285"/>
                        </a:spcBef>
                        <a:spcAft>
                          <a:spcPts val="0"/>
                        </a:spcAft>
                      </a:pPr>
                      <a:r>
                        <a:rPr lang="vi-VN" sz="1300" dirty="0">
                          <a:effectLst/>
                        </a:rPr>
                        <a:t>C</a:t>
                      </a:r>
                      <a:r>
                        <a:rPr lang="vi-VN" sz="1300" spc="-5" dirty="0">
                          <a:effectLst/>
                        </a:rPr>
                        <a:t>h</a:t>
                      </a:r>
                      <a:r>
                        <a:rPr lang="vi-VN" sz="1300" dirty="0">
                          <a:effectLst/>
                        </a:rPr>
                        <a:t>ủ</a:t>
                      </a:r>
                      <a:r>
                        <a:rPr lang="vi-VN" sz="1300" spc="225" dirty="0">
                          <a:effectLst/>
                        </a:rPr>
                        <a:t> </a:t>
                      </a:r>
                      <a:r>
                        <a:rPr lang="vi-VN" sz="1300" dirty="0">
                          <a:effectLst/>
                        </a:rPr>
                        <a:t>đề</a:t>
                      </a:r>
                      <a:endParaRPr lang="en-US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83285" marR="882015" algn="ctr">
                        <a:lnSpc>
                          <a:spcPct val="115000"/>
                        </a:lnSpc>
                        <a:spcBef>
                          <a:spcPts val="285"/>
                        </a:spcBef>
                        <a:spcAft>
                          <a:spcPts val="0"/>
                        </a:spcAft>
                      </a:pPr>
                      <a:r>
                        <a:rPr lang="vi-VN" sz="1300" dirty="0">
                          <a:effectLst/>
                        </a:rPr>
                        <a:t>Lớp</a:t>
                      </a:r>
                      <a:r>
                        <a:rPr lang="vi-VN" sz="1300" spc="190" dirty="0">
                          <a:effectLst/>
                        </a:rPr>
                        <a:t> </a:t>
                      </a:r>
                      <a:r>
                        <a:rPr lang="vi-VN" sz="1300" dirty="0">
                          <a:effectLst/>
                        </a:rPr>
                        <a:t>1</a:t>
                      </a:r>
                      <a:endParaRPr lang="en-US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81380" marR="883285" algn="ctr">
                        <a:lnSpc>
                          <a:spcPct val="115000"/>
                        </a:lnSpc>
                        <a:spcBef>
                          <a:spcPts val="285"/>
                        </a:spcBef>
                        <a:spcAft>
                          <a:spcPts val="0"/>
                        </a:spcAft>
                      </a:pPr>
                      <a:r>
                        <a:rPr lang="vi-VN" sz="1300">
                          <a:effectLst/>
                        </a:rPr>
                        <a:t>L</a:t>
                      </a:r>
                      <a:r>
                        <a:rPr lang="vi-VN" sz="1300" spc="5">
                          <a:effectLst/>
                        </a:rPr>
                        <a:t>ớ</a:t>
                      </a:r>
                      <a:r>
                        <a:rPr lang="vi-VN" sz="1300">
                          <a:effectLst/>
                        </a:rPr>
                        <a:t>p</a:t>
                      </a:r>
                      <a:r>
                        <a:rPr lang="vi-VN" sz="1300" spc="190">
                          <a:effectLst/>
                        </a:rPr>
                        <a:t> </a:t>
                      </a:r>
                      <a:r>
                        <a:rPr lang="vi-VN" sz="1300">
                          <a:effectLst/>
                        </a:rPr>
                        <a:t>2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81380" marR="882015" algn="ctr">
                        <a:lnSpc>
                          <a:spcPct val="115000"/>
                        </a:lnSpc>
                        <a:spcBef>
                          <a:spcPts val="285"/>
                        </a:spcBef>
                        <a:spcAft>
                          <a:spcPts val="0"/>
                        </a:spcAft>
                      </a:pPr>
                      <a:r>
                        <a:rPr lang="vi-VN" sz="1300">
                          <a:effectLst/>
                        </a:rPr>
                        <a:t>Lớp</a:t>
                      </a:r>
                      <a:r>
                        <a:rPr lang="vi-VN" sz="1300" spc="190">
                          <a:effectLst/>
                        </a:rPr>
                        <a:t> </a:t>
                      </a:r>
                      <a:r>
                        <a:rPr lang="vi-VN" sz="1300">
                          <a:effectLst/>
                        </a:rPr>
                        <a:t>3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238668863"/>
                  </a:ext>
                </a:extLst>
              </a:tr>
              <a:tr h="259852">
                <a:tc>
                  <a:txBody>
                    <a:bodyPr/>
                    <a:lstStyle/>
                    <a:p>
                      <a:pPr marL="64770">
                        <a:lnSpc>
                          <a:spcPct val="115000"/>
                        </a:lnSpc>
                        <a:spcBef>
                          <a:spcPts val="270"/>
                        </a:spcBef>
                        <a:spcAft>
                          <a:spcPts val="0"/>
                        </a:spcAft>
                      </a:pPr>
                      <a:r>
                        <a:rPr lang="vi-VN" sz="1300">
                          <a:effectLst/>
                        </a:rPr>
                        <a:t>Gia </a:t>
                      </a:r>
                      <a:r>
                        <a:rPr lang="vi-VN" sz="1300" spc="-10">
                          <a:effectLst/>
                        </a:rPr>
                        <a:t>đ</a:t>
                      </a:r>
                      <a:r>
                        <a:rPr lang="vi-VN" sz="1300">
                          <a:effectLst/>
                        </a:rPr>
                        <a:t>ình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44245" marR="943610" algn="ctr">
                        <a:lnSpc>
                          <a:spcPct val="115000"/>
                        </a:lnSpc>
                        <a:spcBef>
                          <a:spcPts val="270"/>
                        </a:spcBef>
                        <a:spcAft>
                          <a:spcPts val="0"/>
                        </a:spcAft>
                      </a:pPr>
                      <a:r>
                        <a:rPr lang="vi-VN" sz="1300" dirty="0">
                          <a:effectLst/>
                        </a:rPr>
                        <a:t>1</a:t>
                      </a:r>
                      <a:r>
                        <a:rPr lang="vi-VN" sz="1300" spc="10" dirty="0">
                          <a:effectLst/>
                        </a:rPr>
                        <a:t>4</a:t>
                      </a:r>
                      <a:r>
                        <a:rPr lang="vi-VN" sz="1300" dirty="0">
                          <a:effectLst/>
                        </a:rPr>
                        <a:t>%</a:t>
                      </a:r>
                      <a:endParaRPr lang="en-US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43610" marR="943610" algn="ctr">
                        <a:lnSpc>
                          <a:spcPct val="115000"/>
                        </a:lnSpc>
                        <a:spcBef>
                          <a:spcPts val="270"/>
                        </a:spcBef>
                        <a:spcAft>
                          <a:spcPts val="0"/>
                        </a:spcAft>
                      </a:pPr>
                      <a:r>
                        <a:rPr lang="vi-VN" sz="1300">
                          <a:effectLst/>
                        </a:rPr>
                        <a:t>1</a:t>
                      </a:r>
                      <a:r>
                        <a:rPr lang="vi-VN" sz="1300" spc="10">
                          <a:effectLst/>
                        </a:rPr>
                        <a:t>3</a:t>
                      </a:r>
                      <a:r>
                        <a:rPr lang="vi-VN" sz="1300">
                          <a:effectLst/>
                        </a:rPr>
                        <a:t>%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44245" marR="941705" algn="ctr">
                        <a:lnSpc>
                          <a:spcPct val="115000"/>
                        </a:lnSpc>
                        <a:spcBef>
                          <a:spcPts val="270"/>
                        </a:spcBef>
                        <a:spcAft>
                          <a:spcPts val="0"/>
                        </a:spcAft>
                      </a:pPr>
                      <a:r>
                        <a:rPr lang="vi-VN" sz="1300">
                          <a:effectLst/>
                        </a:rPr>
                        <a:t>1</a:t>
                      </a:r>
                      <a:r>
                        <a:rPr lang="vi-VN" sz="1300" spc="10">
                          <a:effectLst/>
                        </a:rPr>
                        <a:t>2</a:t>
                      </a:r>
                      <a:r>
                        <a:rPr lang="vi-VN" sz="1300">
                          <a:effectLst/>
                        </a:rPr>
                        <a:t>%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663643186"/>
                  </a:ext>
                </a:extLst>
              </a:tr>
              <a:tr h="261009">
                <a:tc>
                  <a:txBody>
                    <a:bodyPr/>
                    <a:lstStyle/>
                    <a:p>
                      <a:pPr marL="64770">
                        <a:lnSpc>
                          <a:spcPct val="115000"/>
                        </a:lnSpc>
                        <a:spcBef>
                          <a:spcPts val="285"/>
                        </a:spcBef>
                        <a:spcAft>
                          <a:spcPts val="0"/>
                        </a:spcAft>
                      </a:pPr>
                      <a:r>
                        <a:rPr lang="vi-VN" sz="1300">
                          <a:effectLst/>
                        </a:rPr>
                        <a:t>Tr</a:t>
                      </a:r>
                      <a:r>
                        <a:rPr lang="vi-VN" sz="1300" spc="-10">
                          <a:effectLst/>
                        </a:rPr>
                        <a:t>ư</a:t>
                      </a:r>
                      <a:r>
                        <a:rPr lang="vi-VN" sz="1300">
                          <a:effectLst/>
                        </a:rPr>
                        <a:t>ờng </a:t>
                      </a:r>
                      <a:r>
                        <a:rPr lang="vi-VN" sz="1300" spc="5">
                          <a:effectLst/>
                        </a:rPr>
                        <a:t>h</a:t>
                      </a:r>
                      <a:r>
                        <a:rPr lang="vi-VN" sz="1300" spc="-5">
                          <a:effectLst/>
                        </a:rPr>
                        <a:t>ọ</a:t>
                      </a:r>
                      <a:r>
                        <a:rPr lang="vi-VN" sz="1300">
                          <a:effectLst/>
                        </a:rPr>
                        <a:t>c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44245" marR="943610" algn="ctr">
                        <a:lnSpc>
                          <a:spcPct val="115000"/>
                        </a:lnSpc>
                        <a:spcBef>
                          <a:spcPts val="285"/>
                        </a:spcBef>
                        <a:spcAft>
                          <a:spcPts val="0"/>
                        </a:spcAft>
                      </a:pPr>
                      <a:r>
                        <a:rPr lang="vi-VN" sz="1300" spc="5">
                          <a:effectLst/>
                        </a:rPr>
                        <a:t>13</a:t>
                      </a:r>
                      <a:r>
                        <a:rPr lang="vi-VN" sz="1300">
                          <a:effectLst/>
                        </a:rPr>
                        <a:t>%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43610" marR="943610" algn="ctr">
                        <a:lnSpc>
                          <a:spcPct val="115000"/>
                        </a:lnSpc>
                        <a:spcBef>
                          <a:spcPts val="285"/>
                        </a:spcBef>
                        <a:spcAft>
                          <a:spcPts val="0"/>
                        </a:spcAft>
                      </a:pPr>
                      <a:r>
                        <a:rPr lang="vi-VN" sz="1300">
                          <a:effectLst/>
                        </a:rPr>
                        <a:t>1</a:t>
                      </a:r>
                      <a:r>
                        <a:rPr lang="vi-VN" sz="1300" spc="10">
                          <a:effectLst/>
                        </a:rPr>
                        <a:t>2</a:t>
                      </a:r>
                      <a:r>
                        <a:rPr lang="vi-VN" sz="1300">
                          <a:effectLst/>
                        </a:rPr>
                        <a:t>%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44245" marR="941705" algn="ctr">
                        <a:lnSpc>
                          <a:spcPct val="115000"/>
                        </a:lnSpc>
                        <a:spcBef>
                          <a:spcPts val="285"/>
                        </a:spcBef>
                        <a:spcAft>
                          <a:spcPts val="0"/>
                        </a:spcAft>
                      </a:pPr>
                      <a:r>
                        <a:rPr lang="vi-VN" sz="1300">
                          <a:effectLst/>
                        </a:rPr>
                        <a:t>1</a:t>
                      </a:r>
                      <a:r>
                        <a:rPr lang="vi-VN" sz="1300" spc="10">
                          <a:effectLst/>
                        </a:rPr>
                        <a:t>2</a:t>
                      </a:r>
                      <a:r>
                        <a:rPr lang="vi-VN" sz="1300">
                          <a:effectLst/>
                        </a:rPr>
                        <a:t>%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62458065"/>
                  </a:ext>
                </a:extLst>
              </a:tr>
              <a:tr h="259852">
                <a:tc>
                  <a:txBody>
                    <a:bodyPr/>
                    <a:lstStyle/>
                    <a:p>
                      <a:pPr marL="64770">
                        <a:lnSpc>
                          <a:spcPct val="115000"/>
                        </a:lnSpc>
                        <a:spcBef>
                          <a:spcPts val="270"/>
                        </a:spcBef>
                        <a:spcAft>
                          <a:spcPts val="0"/>
                        </a:spcAft>
                      </a:pPr>
                      <a:r>
                        <a:rPr lang="vi-VN" sz="1300">
                          <a:effectLst/>
                        </a:rPr>
                        <a:t>C</a:t>
                      </a:r>
                      <a:r>
                        <a:rPr lang="vi-VN" sz="1300" spc="-5">
                          <a:effectLst/>
                        </a:rPr>
                        <a:t>ộ</a:t>
                      </a:r>
                      <a:r>
                        <a:rPr lang="vi-VN" sz="1300">
                          <a:effectLst/>
                        </a:rPr>
                        <a:t>ng </a:t>
                      </a:r>
                      <a:r>
                        <a:rPr lang="vi-VN" sz="1300" spc="5">
                          <a:effectLst/>
                        </a:rPr>
                        <a:t>đ</a:t>
                      </a:r>
                      <a:r>
                        <a:rPr lang="vi-VN" sz="1300" spc="-5">
                          <a:effectLst/>
                        </a:rPr>
                        <a:t>ồn</a:t>
                      </a:r>
                      <a:r>
                        <a:rPr lang="vi-VN" sz="1300">
                          <a:effectLst/>
                        </a:rPr>
                        <a:t>g </a:t>
                      </a:r>
                      <a:r>
                        <a:rPr lang="vi-VN" sz="1300" spc="-5">
                          <a:effectLst/>
                        </a:rPr>
                        <a:t>đ</a:t>
                      </a:r>
                      <a:r>
                        <a:rPr lang="vi-VN" sz="1300" spc="5">
                          <a:effectLst/>
                        </a:rPr>
                        <a:t>ị</a:t>
                      </a:r>
                      <a:r>
                        <a:rPr lang="vi-VN" sz="1300">
                          <a:effectLst/>
                        </a:rPr>
                        <a:t>a </a:t>
                      </a:r>
                      <a:r>
                        <a:rPr lang="vi-VN" sz="1300" spc="-10">
                          <a:effectLst/>
                        </a:rPr>
                        <a:t>p</a:t>
                      </a:r>
                      <a:r>
                        <a:rPr lang="vi-VN" sz="1300">
                          <a:effectLst/>
                        </a:rPr>
                        <a:t>hư</a:t>
                      </a:r>
                      <a:r>
                        <a:rPr lang="vi-VN" sz="1300" spc="-10">
                          <a:effectLst/>
                        </a:rPr>
                        <a:t>ơ</a:t>
                      </a:r>
                      <a:r>
                        <a:rPr lang="vi-VN" sz="1300" spc="-5">
                          <a:effectLst/>
                        </a:rPr>
                        <a:t>n</a:t>
                      </a:r>
                      <a:r>
                        <a:rPr lang="vi-VN" sz="1300">
                          <a:effectLst/>
                        </a:rPr>
                        <a:t>g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44245" marR="943610" algn="ctr">
                        <a:lnSpc>
                          <a:spcPct val="115000"/>
                        </a:lnSpc>
                        <a:spcBef>
                          <a:spcPts val="270"/>
                        </a:spcBef>
                        <a:spcAft>
                          <a:spcPts val="0"/>
                        </a:spcAft>
                      </a:pPr>
                      <a:r>
                        <a:rPr lang="vi-VN" sz="1300" spc="5">
                          <a:effectLst/>
                        </a:rPr>
                        <a:t>16</a:t>
                      </a:r>
                      <a:r>
                        <a:rPr lang="vi-VN" sz="1300">
                          <a:effectLst/>
                        </a:rPr>
                        <a:t>%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43610" marR="943610" algn="ctr">
                        <a:lnSpc>
                          <a:spcPct val="115000"/>
                        </a:lnSpc>
                        <a:spcBef>
                          <a:spcPts val="270"/>
                        </a:spcBef>
                        <a:spcAft>
                          <a:spcPts val="0"/>
                        </a:spcAft>
                      </a:pPr>
                      <a:r>
                        <a:rPr lang="vi-VN" sz="1300">
                          <a:effectLst/>
                        </a:rPr>
                        <a:t>1</a:t>
                      </a:r>
                      <a:r>
                        <a:rPr lang="vi-VN" sz="1300" spc="10">
                          <a:effectLst/>
                        </a:rPr>
                        <a:t>6</a:t>
                      </a:r>
                      <a:r>
                        <a:rPr lang="vi-VN" sz="1300">
                          <a:effectLst/>
                        </a:rPr>
                        <a:t>%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44245" marR="941705" algn="ctr">
                        <a:lnSpc>
                          <a:spcPct val="115000"/>
                        </a:lnSpc>
                        <a:spcBef>
                          <a:spcPts val="270"/>
                        </a:spcBef>
                        <a:spcAft>
                          <a:spcPts val="0"/>
                        </a:spcAft>
                      </a:pPr>
                      <a:r>
                        <a:rPr lang="vi-VN" sz="1300">
                          <a:effectLst/>
                        </a:rPr>
                        <a:t>1</a:t>
                      </a:r>
                      <a:r>
                        <a:rPr lang="vi-VN" sz="1300" spc="10">
                          <a:effectLst/>
                        </a:rPr>
                        <a:t>4</a:t>
                      </a:r>
                      <a:r>
                        <a:rPr lang="vi-VN" sz="1300">
                          <a:effectLst/>
                        </a:rPr>
                        <a:t>%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022724991"/>
                  </a:ext>
                </a:extLst>
              </a:tr>
              <a:tr h="355343">
                <a:tc>
                  <a:txBody>
                    <a:bodyPr/>
                    <a:lstStyle/>
                    <a:p>
                      <a:pPr marL="64770">
                        <a:lnSpc>
                          <a:spcPct val="115000"/>
                        </a:lnSpc>
                        <a:spcBef>
                          <a:spcPts val="285"/>
                        </a:spcBef>
                        <a:spcAft>
                          <a:spcPts val="0"/>
                        </a:spcAft>
                      </a:pPr>
                      <a:r>
                        <a:rPr lang="vi-VN" sz="1300">
                          <a:effectLst/>
                        </a:rPr>
                        <a:t>Th</a:t>
                      </a:r>
                      <a:r>
                        <a:rPr lang="vi-VN" sz="1300" spc="-5">
                          <a:effectLst/>
                        </a:rPr>
                        <a:t>ự</a:t>
                      </a:r>
                      <a:r>
                        <a:rPr lang="vi-VN" sz="1300">
                          <a:effectLst/>
                        </a:rPr>
                        <a:t>c </a:t>
                      </a:r>
                      <a:r>
                        <a:rPr lang="vi-VN" sz="1300" spc="5">
                          <a:effectLst/>
                        </a:rPr>
                        <a:t>v</a:t>
                      </a:r>
                      <a:r>
                        <a:rPr lang="vi-VN" sz="1300" spc="-10">
                          <a:effectLst/>
                        </a:rPr>
                        <a:t>ậ</a:t>
                      </a:r>
                      <a:r>
                        <a:rPr lang="vi-VN" sz="1300">
                          <a:effectLst/>
                        </a:rPr>
                        <a:t>t </a:t>
                      </a:r>
                      <a:r>
                        <a:rPr lang="vi-VN" sz="1300" spc="10">
                          <a:effectLst/>
                        </a:rPr>
                        <a:t>v</a:t>
                      </a:r>
                      <a:r>
                        <a:rPr lang="vi-VN" sz="1300">
                          <a:effectLst/>
                        </a:rPr>
                        <a:t>à</a:t>
                      </a:r>
                      <a:r>
                        <a:rPr lang="vi-VN" sz="1300" spc="-15">
                          <a:effectLst/>
                        </a:rPr>
                        <a:t> </a:t>
                      </a:r>
                      <a:r>
                        <a:rPr lang="vi-VN" sz="1300" spc="-5">
                          <a:effectLst/>
                        </a:rPr>
                        <a:t>đ</a:t>
                      </a:r>
                      <a:r>
                        <a:rPr lang="vi-VN" sz="1300" spc="5">
                          <a:effectLst/>
                        </a:rPr>
                        <a:t>ộ</a:t>
                      </a:r>
                      <a:r>
                        <a:rPr lang="vi-VN" sz="1300" spc="-5">
                          <a:effectLst/>
                        </a:rPr>
                        <a:t>n</a:t>
                      </a:r>
                      <a:r>
                        <a:rPr lang="vi-VN" sz="1300">
                          <a:effectLst/>
                        </a:rPr>
                        <a:t>g </a:t>
                      </a:r>
                      <a:r>
                        <a:rPr lang="vi-VN" sz="1300" spc="-5">
                          <a:effectLst/>
                        </a:rPr>
                        <a:t>v</a:t>
                      </a:r>
                      <a:r>
                        <a:rPr lang="vi-VN" sz="1300">
                          <a:effectLst/>
                        </a:rPr>
                        <a:t>ật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44245" marR="943610" algn="ctr">
                        <a:lnSpc>
                          <a:spcPct val="115000"/>
                        </a:lnSpc>
                        <a:spcBef>
                          <a:spcPts val="285"/>
                        </a:spcBef>
                        <a:spcAft>
                          <a:spcPts val="0"/>
                        </a:spcAft>
                      </a:pPr>
                      <a:r>
                        <a:rPr lang="vi-VN" sz="1300">
                          <a:effectLst/>
                        </a:rPr>
                        <a:t>1</a:t>
                      </a:r>
                      <a:r>
                        <a:rPr lang="vi-VN" sz="1300" spc="10">
                          <a:effectLst/>
                        </a:rPr>
                        <a:t>6</a:t>
                      </a:r>
                      <a:r>
                        <a:rPr lang="vi-VN" sz="1300">
                          <a:effectLst/>
                        </a:rPr>
                        <a:t>%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43610" marR="943610" algn="ctr">
                        <a:lnSpc>
                          <a:spcPct val="115000"/>
                        </a:lnSpc>
                        <a:spcBef>
                          <a:spcPts val="270"/>
                        </a:spcBef>
                        <a:spcAft>
                          <a:spcPts val="0"/>
                        </a:spcAft>
                      </a:pPr>
                      <a:r>
                        <a:rPr lang="vi-VN" sz="1300" dirty="0">
                          <a:effectLst/>
                        </a:rPr>
                        <a:t>1</a:t>
                      </a:r>
                      <a:r>
                        <a:rPr lang="vi-VN" sz="1300" spc="10" dirty="0">
                          <a:effectLst/>
                        </a:rPr>
                        <a:t>6</a:t>
                      </a:r>
                      <a:r>
                        <a:rPr lang="vi-VN" sz="1300" dirty="0">
                          <a:effectLst/>
                        </a:rPr>
                        <a:t>%</a:t>
                      </a:r>
                      <a:endParaRPr lang="en-US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43610" marR="941705" algn="ctr">
                        <a:lnSpc>
                          <a:spcPct val="115000"/>
                        </a:lnSpc>
                        <a:spcBef>
                          <a:spcPts val="285"/>
                        </a:spcBef>
                        <a:spcAft>
                          <a:spcPts val="0"/>
                        </a:spcAft>
                      </a:pPr>
                      <a:r>
                        <a:rPr lang="vi-VN" sz="1300">
                          <a:effectLst/>
                        </a:rPr>
                        <a:t>1</a:t>
                      </a:r>
                      <a:r>
                        <a:rPr lang="vi-VN" sz="1300" spc="10">
                          <a:effectLst/>
                        </a:rPr>
                        <a:t>7</a:t>
                      </a:r>
                      <a:r>
                        <a:rPr lang="vi-VN" sz="1300">
                          <a:effectLst/>
                        </a:rPr>
                        <a:t>%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57687821"/>
                  </a:ext>
                </a:extLst>
              </a:tr>
              <a:tr h="259852">
                <a:tc>
                  <a:txBody>
                    <a:bodyPr/>
                    <a:lstStyle/>
                    <a:p>
                      <a:pPr marL="64770">
                        <a:lnSpc>
                          <a:spcPct val="115000"/>
                        </a:lnSpc>
                        <a:spcBef>
                          <a:spcPts val="270"/>
                        </a:spcBef>
                        <a:spcAft>
                          <a:spcPts val="0"/>
                        </a:spcAft>
                      </a:pPr>
                      <a:r>
                        <a:rPr lang="vi-VN" sz="1300">
                          <a:effectLst/>
                        </a:rPr>
                        <a:t>C</a:t>
                      </a:r>
                      <a:r>
                        <a:rPr lang="vi-VN" sz="1300" spc="-5">
                          <a:effectLst/>
                        </a:rPr>
                        <a:t>o</a:t>
                      </a:r>
                      <a:r>
                        <a:rPr lang="vi-VN" sz="1300">
                          <a:effectLst/>
                        </a:rPr>
                        <a:t>n người</a:t>
                      </a:r>
                      <a:r>
                        <a:rPr lang="vi-VN" sz="1300" spc="-10">
                          <a:effectLst/>
                        </a:rPr>
                        <a:t> </a:t>
                      </a:r>
                      <a:r>
                        <a:rPr lang="vi-VN" sz="1300">
                          <a:effectLst/>
                        </a:rPr>
                        <a:t>và</a:t>
                      </a:r>
                      <a:r>
                        <a:rPr lang="vi-VN" sz="1300" spc="10">
                          <a:effectLst/>
                        </a:rPr>
                        <a:t> </a:t>
                      </a:r>
                      <a:r>
                        <a:rPr lang="vi-VN" sz="1300" spc="5">
                          <a:effectLst/>
                        </a:rPr>
                        <a:t>s</a:t>
                      </a:r>
                      <a:r>
                        <a:rPr lang="vi-VN" sz="1300" spc="-5">
                          <a:effectLst/>
                        </a:rPr>
                        <a:t>ứ</a:t>
                      </a:r>
                      <a:r>
                        <a:rPr lang="vi-VN" sz="1300">
                          <a:effectLst/>
                        </a:rPr>
                        <a:t>c</a:t>
                      </a:r>
                      <a:r>
                        <a:rPr lang="vi-VN" sz="1300" spc="-15">
                          <a:effectLst/>
                        </a:rPr>
                        <a:t> </a:t>
                      </a:r>
                      <a:r>
                        <a:rPr lang="vi-VN" sz="1300" spc="-5">
                          <a:effectLst/>
                        </a:rPr>
                        <a:t>kh</a:t>
                      </a:r>
                      <a:r>
                        <a:rPr lang="vi-VN" sz="1300" spc="5">
                          <a:effectLst/>
                        </a:rPr>
                        <a:t>o</a:t>
                      </a:r>
                      <a:r>
                        <a:rPr lang="vi-VN" sz="1300">
                          <a:effectLst/>
                        </a:rPr>
                        <a:t>ẻ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44245" marR="943610" algn="ctr">
                        <a:lnSpc>
                          <a:spcPct val="115000"/>
                        </a:lnSpc>
                        <a:spcBef>
                          <a:spcPts val="270"/>
                        </a:spcBef>
                        <a:spcAft>
                          <a:spcPts val="0"/>
                        </a:spcAft>
                      </a:pPr>
                      <a:r>
                        <a:rPr lang="vi-VN" sz="1300">
                          <a:effectLst/>
                        </a:rPr>
                        <a:t>2</a:t>
                      </a:r>
                      <a:r>
                        <a:rPr lang="vi-VN" sz="1300" spc="10">
                          <a:effectLst/>
                        </a:rPr>
                        <a:t>0</a:t>
                      </a:r>
                      <a:r>
                        <a:rPr lang="vi-VN" sz="1300">
                          <a:effectLst/>
                        </a:rPr>
                        <a:t>%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43610" marR="943610" algn="ctr">
                        <a:lnSpc>
                          <a:spcPct val="115000"/>
                        </a:lnSpc>
                        <a:spcBef>
                          <a:spcPts val="270"/>
                        </a:spcBef>
                        <a:spcAft>
                          <a:spcPts val="0"/>
                        </a:spcAft>
                      </a:pPr>
                      <a:r>
                        <a:rPr lang="vi-VN" sz="1300">
                          <a:effectLst/>
                        </a:rPr>
                        <a:t>2</a:t>
                      </a:r>
                      <a:r>
                        <a:rPr lang="vi-VN" sz="1300" spc="10">
                          <a:effectLst/>
                        </a:rPr>
                        <a:t>0</a:t>
                      </a:r>
                      <a:r>
                        <a:rPr lang="vi-VN" sz="1300">
                          <a:effectLst/>
                        </a:rPr>
                        <a:t>%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44245" marR="941705" algn="ctr">
                        <a:lnSpc>
                          <a:spcPct val="115000"/>
                        </a:lnSpc>
                        <a:spcBef>
                          <a:spcPts val="270"/>
                        </a:spcBef>
                        <a:spcAft>
                          <a:spcPts val="0"/>
                        </a:spcAft>
                      </a:pPr>
                      <a:r>
                        <a:rPr lang="vi-VN" sz="1300" dirty="0">
                          <a:effectLst/>
                        </a:rPr>
                        <a:t>2</a:t>
                      </a:r>
                      <a:r>
                        <a:rPr lang="vi-VN" sz="1300" spc="10" dirty="0">
                          <a:effectLst/>
                        </a:rPr>
                        <a:t>0</a:t>
                      </a:r>
                      <a:r>
                        <a:rPr lang="vi-VN" sz="1300" dirty="0">
                          <a:effectLst/>
                        </a:rPr>
                        <a:t>%</a:t>
                      </a:r>
                      <a:endParaRPr lang="en-US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136509036"/>
                  </a:ext>
                </a:extLst>
              </a:tr>
              <a:tr h="261009">
                <a:tc>
                  <a:txBody>
                    <a:bodyPr/>
                    <a:lstStyle/>
                    <a:p>
                      <a:pPr marL="64770">
                        <a:lnSpc>
                          <a:spcPct val="115000"/>
                        </a:lnSpc>
                        <a:spcBef>
                          <a:spcPts val="270"/>
                        </a:spcBef>
                        <a:spcAft>
                          <a:spcPts val="0"/>
                        </a:spcAft>
                      </a:pPr>
                      <a:r>
                        <a:rPr lang="vi-VN" sz="1300" dirty="0">
                          <a:effectLst/>
                        </a:rPr>
                        <a:t>Trái </a:t>
                      </a:r>
                      <a:r>
                        <a:rPr lang="vi-VN" sz="1300" spc="-10" dirty="0">
                          <a:effectLst/>
                        </a:rPr>
                        <a:t>Đ</a:t>
                      </a:r>
                      <a:r>
                        <a:rPr lang="vi-VN" sz="1300" dirty="0">
                          <a:effectLst/>
                        </a:rPr>
                        <a:t>ất</a:t>
                      </a:r>
                      <a:r>
                        <a:rPr lang="vi-VN" sz="1300" spc="-10" dirty="0">
                          <a:effectLst/>
                        </a:rPr>
                        <a:t> </a:t>
                      </a:r>
                      <a:r>
                        <a:rPr lang="vi-VN" sz="1300" dirty="0">
                          <a:effectLst/>
                        </a:rPr>
                        <a:t>và</a:t>
                      </a:r>
                      <a:r>
                        <a:rPr lang="vi-VN" sz="1300" spc="10" dirty="0">
                          <a:effectLst/>
                        </a:rPr>
                        <a:t> </a:t>
                      </a:r>
                      <a:r>
                        <a:rPr lang="vi-VN" sz="1300" spc="5" dirty="0">
                          <a:effectLst/>
                        </a:rPr>
                        <a:t>b</a:t>
                      </a:r>
                      <a:r>
                        <a:rPr lang="vi-VN" sz="1300" spc="-10" dirty="0">
                          <a:effectLst/>
                        </a:rPr>
                        <a:t>ầ</a:t>
                      </a:r>
                      <a:r>
                        <a:rPr lang="vi-VN" sz="1300" dirty="0">
                          <a:effectLst/>
                        </a:rPr>
                        <a:t>u</a:t>
                      </a:r>
                      <a:r>
                        <a:rPr lang="vi-VN" sz="1300" spc="-10" dirty="0">
                          <a:effectLst/>
                        </a:rPr>
                        <a:t> </a:t>
                      </a:r>
                      <a:r>
                        <a:rPr lang="vi-VN" sz="1300" dirty="0">
                          <a:effectLst/>
                        </a:rPr>
                        <a:t>t</a:t>
                      </a:r>
                      <a:r>
                        <a:rPr lang="vi-VN" sz="1300" spc="5" dirty="0">
                          <a:effectLst/>
                        </a:rPr>
                        <a:t>r</a:t>
                      </a:r>
                      <a:r>
                        <a:rPr lang="vi-VN" sz="1300" spc="-10" dirty="0">
                          <a:effectLst/>
                        </a:rPr>
                        <a:t>ờ</a:t>
                      </a:r>
                      <a:r>
                        <a:rPr lang="vi-VN" sz="1300" dirty="0">
                          <a:effectLst/>
                        </a:rPr>
                        <a:t>i</a:t>
                      </a:r>
                      <a:endParaRPr lang="en-US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44245" marR="943610" algn="ctr">
                        <a:lnSpc>
                          <a:spcPct val="115000"/>
                        </a:lnSpc>
                        <a:spcBef>
                          <a:spcPts val="270"/>
                        </a:spcBef>
                        <a:spcAft>
                          <a:spcPts val="0"/>
                        </a:spcAft>
                      </a:pPr>
                      <a:r>
                        <a:rPr lang="vi-VN" sz="1300" spc="5">
                          <a:effectLst/>
                        </a:rPr>
                        <a:t>11</a:t>
                      </a:r>
                      <a:r>
                        <a:rPr lang="vi-VN" sz="1300">
                          <a:effectLst/>
                        </a:rPr>
                        <a:t>%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43610" marR="943610" algn="ctr">
                        <a:lnSpc>
                          <a:spcPct val="115000"/>
                        </a:lnSpc>
                        <a:spcBef>
                          <a:spcPts val="270"/>
                        </a:spcBef>
                        <a:spcAft>
                          <a:spcPts val="0"/>
                        </a:spcAft>
                      </a:pPr>
                      <a:r>
                        <a:rPr lang="vi-VN" sz="1300" dirty="0">
                          <a:effectLst/>
                        </a:rPr>
                        <a:t>1</a:t>
                      </a:r>
                      <a:r>
                        <a:rPr lang="vi-VN" sz="1300" spc="10" dirty="0">
                          <a:effectLst/>
                        </a:rPr>
                        <a:t>3</a:t>
                      </a:r>
                      <a:r>
                        <a:rPr lang="vi-VN" sz="1300" dirty="0">
                          <a:effectLst/>
                        </a:rPr>
                        <a:t>%</a:t>
                      </a:r>
                      <a:endParaRPr lang="en-US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44245" marR="941705" algn="ctr">
                        <a:lnSpc>
                          <a:spcPct val="115000"/>
                        </a:lnSpc>
                        <a:spcBef>
                          <a:spcPts val="270"/>
                        </a:spcBef>
                        <a:spcAft>
                          <a:spcPts val="0"/>
                        </a:spcAft>
                      </a:pPr>
                      <a:r>
                        <a:rPr lang="vi-VN" sz="1300">
                          <a:effectLst/>
                        </a:rPr>
                        <a:t>1</a:t>
                      </a:r>
                      <a:r>
                        <a:rPr lang="vi-VN" sz="1300" spc="10">
                          <a:effectLst/>
                        </a:rPr>
                        <a:t>5</a:t>
                      </a:r>
                      <a:r>
                        <a:rPr lang="vi-VN" sz="1300">
                          <a:effectLst/>
                        </a:rPr>
                        <a:t>%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802836031"/>
                  </a:ext>
                </a:extLst>
              </a:tr>
              <a:tr h="259852">
                <a:tc>
                  <a:txBody>
                    <a:bodyPr/>
                    <a:lstStyle/>
                    <a:p>
                      <a:pPr marL="64770">
                        <a:lnSpc>
                          <a:spcPct val="115000"/>
                        </a:lnSpc>
                        <a:spcBef>
                          <a:spcPts val="270"/>
                        </a:spcBef>
                        <a:spcAft>
                          <a:spcPts val="0"/>
                        </a:spcAft>
                      </a:pPr>
                      <a:r>
                        <a:rPr lang="vi-VN" sz="1300">
                          <a:effectLst/>
                        </a:rPr>
                        <a:t>Đánh</a:t>
                      </a:r>
                      <a:r>
                        <a:rPr lang="vi-VN" sz="1300" spc="-5">
                          <a:effectLst/>
                        </a:rPr>
                        <a:t> </a:t>
                      </a:r>
                      <a:r>
                        <a:rPr lang="vi-VN" sz="1300">
                          <a:effectLst/>
                        </a:rPr>
                        <a:t>giá </a:t>
                      </a:r>
                      <a:r>
                        <a:rPr lang="vi-VN" sz="1300" spc="-10">
                          <a:effectLst/>
                        </a:rPr>
                        <a:t>đ</a:t>
                      </a:r>
                      <a:r>
                        <a:rPr lang="vi-VN" sz="1300" spc="5">
                          <a:effectLst/>
                        </a:rPr>
                        <a:t>ị</a:t>
                      </a:r>
                      <a:r>
                        <a:rPr lang="vi-VN" sz="1300" spc="-5">
                          <a:effectLst/>
                        </a:rPr>
                        <a:t>n</a:t>
                      </a:r>
                      <a:r>
                        <a:rPr lang="vi-VN" sz="1300">
                          <a:effectLst/>
                        </a:rPr>
                        <a:t>h kì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44245" marR="943610" algn="ctr">
                        <a:lnSpc>
                          <a:spcPct val="115000"/>
                        </a:lnSpc>
                        <a:spcBef>
                          <a:spcPts val="270"/>
                        </a:spcBef>
                        <a:spcAft>
                          <a:spcPts val="0"/>
                        </a:spcAft>
                      </a:pPr>
                      <a:r>
                        <a:rPr lang="vi-VN" sz="1300">
                          <a:effectLst/>
                        </a:rPr>
                        <a:t>1</a:t>
                      </a:r>
                      <a:r>
                        <a:rPr lang="vi-VN" sz="1300" spc="10">
                          <a:effectLst/>
                        </a:rPr>
                        <a:t>0</a:t>
                      </a:r>
                      <a:r>
                        <a:rPr lang="vi-VN" sz="1300">
                          <a:effectLst/>
                        </a:rPr>
                        <a:t>%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43610" marR="943610" algn="ctr">
                        <a:lnSpc>
                          <a:spcPct val="115000"/>
                        </a:lnSpc>
                        <a:spcBef>
                          <a:spcPts val="270"/>
                        </a:spcBef>
                        <a:spcAft>
                          <a:spcPts val="0"/>
                        </a:spcAft>
                      </a:pPr>
                      <a:r>
                        <a:rPr lang="vi-VN" sz="1300">
                          <a:effectLst/>
                        </a:rPr>
                        <a:t>1</a:t>
                      </a:r>
                      <a:r>
                        <a:rPr lang="vi-VN" sz="1300" spc="10">
                          <a:effectLst/>
                        </a:rPr>
                        <a:t>0</a:t>
                      </a:r>
                      <a:r>
                        <a:rPr lang="vi-VN" sz="1300">
                          <a:effectLst/>
                        </a:rPr>
                        <a:t>%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44245" marR="941705" algn="ctr">
                        <a:lnSpc>
                          <a:spcPct val="115000"/>
                        </a:lnSpc>
                        <a:spcBef>
                          <a:spcPts val="270"/>
                        </a:spcBef>
                        <a:spcAft>
                          <a:spcPts val="0"/>
                        </a:spcAft>
                      </a:pPr>
                      <a:r>
                        <a:rPr lang="vi-VN" sz="1300" dirty="0">
                          <a:effectLst/>
                        </a:rPr>
                        <a:t>1</a:t>
                      </a:r>
                      <a:r>
                        <a:rPr lang="vi-VN" sz="1300" spc="10" dirty="0">
                          <a:effectLst/>
                        </a:rPr>
                        <a:t>0</a:t>
                      </a:r>
                      <a:r>
                        <a:rPr lang="vi-VN" sz="1300" dirty="0">
                          <a:effectLst/>
                        </a:rPr>
                        <a:t>%</a:t>
                      </a:r>
                      <a:endParaRPr lang="en-US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650905149"/>
                  </a:ext>
                </a:extLst>
              </a:tr>
            </a:tbl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CC83ACBC-4D90-4070-8869-6FC4AA8E7045}"/>
              </a:ext>
            </a:extLst>
          </p:cNvPr>
          <p:cNvSpPr/>
          <p:nvPr/>
        </p:nvSpPr>
        <p:spPr>
          <a:xfrm>
            <a:off x="472901" y="764704"/>
            <a:ext cx="8136904" cy="16946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40970" marR="116840" indent="359410">
              <a:lnSpc>
                <a:spcPct val="150000"/>
              </a:lnSpc>
              <a:spcAft>
                <a:spcPts val="0"/>
              </a:spcAft>
            </a:pPr>
            <a:r>
              <a:rPr lang="vi-VN" sz="24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Thời</a:t>
            </a:r>
            <a:r>
              <a:rPr lang="vi-VN" sz="2400" spc="65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lượ</a:t>
            </a:r>
            <a:r>
              <a:rPr lang="vi-VN" sz="2400" spc="-5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vi-VN" sz="24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vi-VN" sz="2400" spc="75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spc="-5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vi-VN" sz="2400" spc="5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vi-VN" sz="2400" spc="-5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ự</a:t>
            </a:r>
            <a:r>
              <a:rPr lang="vi-VN" sz="24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vi-VN" sz="2400" spc="7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spc="-5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vi-VN" sz="2400" spc="5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vi-VN" sz="2400" spc="-1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ệ</a:t>
            </a:r>
            <a:r>
              <a:rPr lang="vi-VN" sz="24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vi-VN" sz="2400" spc="65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vi-VN" sz="2400" spc="5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vi-VN" sz="24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ươ</a:t>
            </a:r>
            <a:r>
              <a:rPr lang="vi-VN" sz="2400" spc="-1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vi-VN" sz="24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vi-VN" sz="2400" spc="75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vi-VN" sz="2400" spc="-5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rì</a:t>
            </a:r>
            <a:r>
              <a:rPr lang="vi-VN" sz="24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nh</a:t>
            </a:r>
            <a:r>
              <a:rPr lang="vi-VN" sz="2400" spc="8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spc="-25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vi-VN" sz="2400" spc="5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ỗ</a:t>
            </a:r>
            <a:r>
              <a:rPr lang="vi-VN" sz="24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vi-VN" sz="2400" spc="75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spc="5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vi-VN" sz="2400" spc="-1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ớ</a:t>
            </a:r>
            <a:r>
              <a:rPr lang="vi-VN" sz="24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vi-VN" sz="2400" spc="75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vi-VN" sz="2400" spc="75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spc="-5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vi-VN" sz="24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vi-VN" sz="2400" spc="75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spc="-5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vi-VN" sz="2400" spc="5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vi-VN" sz="2400" spc="-15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ế</a:t>
            </a:r>
            <a:r>
              <a:rPr lang="vi-VN" sz="2400" spc="5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vi-VN" sz="2400" spc="-5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vi-VN" sz="24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vi-VN" sz="2400" spc="5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ă</a:t>
            </a:r>
            <a:r>
              <a:rPr lang="vi-VN" sz="24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vi-VN" sz="2400" spc="45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spc="5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họ</a:t>
            </a:r>
            <a:r>
              <a:rPr lang="vi-VN" sz="24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c,</a:t>
            </a:r>
            <a:r>
              <a:rPr lang="vi-VN" sz="2400" spc="65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spc="5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vi-VN" sz="24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ạy</a:t>
            </a:r>
            <a:r>
              <a:rPr lang="vi-VN" sz="2400" spc="5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vi-VN" sz="2400" spc="5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vi-VN" sz="24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ong</a:t>
            </a:r>
            <a:r>
              <a:rPr lang="vi-VN" sz="2400" spc="75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spc="-5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vi-VN" sz="24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vi-VN" sz="2400" spc="75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spc="-5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vi-VN" sz="2400" spc="5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vi-VN" sz="2400" spc="-1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ầ</a:t>
            </a:r>
            <a:r>
              <a:rPr lang="vi-VN" sz="2400" spc="5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vi-VN" sz="24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vi-VN" sz="2400" spc="65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spc="-1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vi-VN" sz="24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ớc</a:t>
            </a:r>
            <a:r>
              <a:rPr lang="vi-VN" sz="2400" spc="7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lượ</a:t>
            </a:r>
            <a:r>
              <a:rPr lang="vi-VN" sz="2400" spc="-5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vi-VN" sz="24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vi-VN" sz="2400" spc="75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spc="5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vi-VN" sz="24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ỷ</a:t>
            </a:r>
            <a:r>
              <a:rPr lang="vi-VN" sz="2400" spc="5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spc="5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vi-VN" sz="24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ệ</a:t>
            </a:r>
            <a:r>
              <a:rPr lang="vi-VN" sz="2400" spc="7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%</a:t>
            </a:r>
            <a:r>
              <a:rPr lang="vi-VN" sz="2400" spc="65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spc="5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vi-VN" sz="24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ố</a:t>
            </a:r>
            <a:r>
              <a:rPr lang="vi-VN" sz="2400" spc="75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spc="-5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vi-VN" sz="2400" spc="5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vi-VN" sz="24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ết</a:t>
            </a:r>
            <a:r>
              <a:rPr lang="vi-VN" sz="2400" spc="65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dành</a:t>
            </a:r>
            <a:r>
              <a:rPr lang="vi-VN" sz="2400" spc="75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spc="-1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vi-VN" sz="24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ho các c</a:t>
            </a:r>
            <a:r>
              <a:rPr lang="vi-VN" sz="2400" spc="-5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vi-VN" sz="24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ủ</a:t>
            </a:r>
            <a:r>
              <a:rPr lang="vi-VN" sz="2400" spc="-5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spc="5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đ</a:t>
            </a:r>
            <a:r>
              <a:rPr lang="vi-VN" sz="24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ề ở </a:t>
            </a:r>
            <a:r>
              <a:rPr lang="vi-VN" sz="2400" spc="5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vi-VN" sz="2400" spc="-15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ừ</a:t>
            </a:r>
            <a:r>
              <a:rPr lang="vi-VN" sz="24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ng </a:t>
            </a:r>
            <a:r>
              <a:rPr lang="vi-VN" sz="2400" spc="5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vi-VN" sz="2400" spc="-1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ớ</a:t>
            </a:r>
            <a:r>
              <a:rPr lang="vi-VN" sz="24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vi-VN" sz="2400" spc="-5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vi-VN" sz="2400" spc="1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vi-VN" sz="24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vi-VN" sz="2400" spc="-5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s</a:t>
            </a:r>
            <a:r>
              <a:rPr lang="vi-VN" sz="24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au:</a:t>
            </a:r>
            <a:endParaRPr lang="en-US" sz="2400" dirty="0">
              <a:effectLst/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568965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296A95-1991-432B-B7ED-70582A80BE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3568" y="533400"/>
            <a:ext cx="8229600" cy="578328"/>
          </a:xfrm>
        </p:spPr>
        <p:txBody>
          <a:bodyPr>
            <a:normAutofit fontScale="90000"/>
          </a:bodyPr>
          <a:lstStyle/>
          <a:p>
            <a:r>
              <a:rPr lang="en-US" sz="4000" dirty="0"/>
              <a:t>DẠY HỌC H</a:t>
            </a:r>
            <a:r>
              <a:rPr lang="vi-VN" sz="4000" dirty="0"/>
              <a:t>Ư</a:t>
            </a:r>
            <a:r>
              <a:rPr lang="en-US" sz="4000" dirty="0"/>
              <a:t>ỚNG TIẾP CẬN NĂNG  LỰC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806505-A837-42A8-A58D-2D94D8E919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560" y="1412776"/>
            <a:ext cx="8229600" cy="438912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Ch</a:t>
            </a:r>
            <a:r>
              <a:rPr lang="vi-VN" b="1" dirty="0">
                <a:latin typeface="Arial" panose="020B0604020202020204" pitchFamily="34" charset="0"/>
                <a:cs typeface="Arial" panose="020B0604020202020204" pitchFamily="34" charset="0"/>
              </a:rPr>
              <a:t>ư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ơng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trình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hiện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hành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về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cơ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bản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vẫn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cách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i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tiếp</a:t>
            </a:r>
            <a:r>
              <a:rPr lang="en-US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i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cận</a:t>
            </a:r>
            <a:r>
              <a:rPr lang="en-US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i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nội</a:t>
            </a:r>
            <a:r>
              <a:rPr lang="en-US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dung</a:t>
            </a:r>
            <a:r>
              <a:rPr lang="en-US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chỉ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nêu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ra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một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danh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mục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đề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tài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chủ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đề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một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lĩnh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vực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môn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học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nào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đó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cần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dạy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học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tập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trung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xác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định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trả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lời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câu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hỏi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i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Chúng</a:t>
            </a:r>
            <a:r>
              <a:rPr lang="en-US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ta </a:t>
            </a:r>
            <a:r>
              <a:rPr lang="en-US" i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muốn</a:t>
            </a:r>
            <a:r>
              <a:rPr lang="en-US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học</a:t>
            </a:r>
            <a:r>
              <a:rPr lang="en-US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sinh</a:t>
            </a:r>
            <a:r>
              <a:rPr lang="en-US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biết</a:t>
            </a:r>
            <a:r>
              <a:rPr lang="en-US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cái</a:t>
            </a:r>
            <a:r>
              <a:rPr lang="en-US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gì</a:t>
            </a:r>
            <a:r>
              <a:rPr lang="en-US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 </a:t>
            </a:r>
            <a:r>
              <a:rPr lang="vi-VN" dirty="0">
                <a:latin typeface="Arial" panose="020B0604020202020204" pitchFamily="34" charset="0"/>
                <a:cs typeface="Arial" panose="020B0604020202020204" pitchFamily="34" charset="0"/>
              </a:rPr>
              <a:t>chạy theo </a:t>
            </a:r>
            <a:r>
              <a:rPr lang="vi-VN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khối lượng kiến thức</a:t>
            </a:r>
            <a:r>
              <a:rPr lang="vi-VN" dirty="0">
                <a:latin typeface="Arial" panose="020B0604020202020204" pitchFamily="34" charset="0"/>
                <a:cs typeface="Arial" panose="020B0604020202020204" pitchFamily="34" charset="0"/>
              </a:rPr>
              <a:t>, ít chú ý dạy cách học,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nhu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cầu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hứng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thú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người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học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Ch</a:t>
            </a:r>
            <a:r>
              <a:rPr lang="vi-VN" b="1" dirty="0">
                <a:latin typeface="Arial" panose="020B0604020202020204" pitchFamily="34" charset="0"/>
                <a:cs typeface="Arial" panose="020B0604020202020204" pitchFamily="34" charset="0"/>
              </a:rPr>
              <a:t>ư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ơng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trình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mới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chuyển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sang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cách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i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tiếp</a:t>
            </a:r>
            <a:r>
              <a:rPr lang="en-US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i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cận</a:t>
            </a:r>
            <a:r>
              <a:rPr lang="en-US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i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năng</a:t>
            </a:r>
            <a:r>
              <a:rPr lang="en-US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i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lực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nhằm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phát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triển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phẩm</a:t>
            </a:r>
            <a:r>
              <a:rPr lang="en-US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chất</a:t>
            </a:r>
            <a:r>
              <a:rPr lang="en-US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năng</a:t>
            </a:r>
            <a:r>
              <a:rPr lang="en-US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lực</a:t>
            </a:r>
            <a:r>
              <a:rPr lang="en-US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người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học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Đó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cách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tiếp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cận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nêu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rõ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học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sinh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sẽ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làm</a:t>
            </a:r>
            <a:r>
              <a:rPr lang="en-US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được</a:t>
            </a:r>
            <a:r>
              <a:rPr lang="en-US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gì</a:t>
            </a:r>
            <a:r>
              <a:rPr lang="en-US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làm</a:t>
            </a:r>
            <a:r>
              <a:rPr lang="en-US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như</a:t>
            </a:r>
            <a:r>
              <a:rPr lang="en-US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thế</a:t>
            </a:r>
            <a:r>
              <a:rPr lang="en-US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nào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vi-VN" dirty="0">
                <a:latin typeface="Arial" panose="020B0604020202020204" pitchFamily="34" charset="0"/>
                <a:cs typeface="Arial" panose="020B0604020202020204" pitchFamily="34" charset="0"/>
              </a:rPr>
              <a:t>phát triển các phẩm chất chủ yếu và các năng lực chung mà mọi học sinh đều cần có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vi-VN" dirty="0">
                <a:latin typeface="Arial" panose="020B0604020202020204" pitchFamily="34" charset="0"/>
                <a:cs typeface="Arial" panose="020B0604020202020204" pitchFamily="34" charset="0"/>
              </a:rPr>
              <a:t> đồng thời phát triển các phẩm chất và năng lực riêng của từng em; 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121368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F82330-2488-4A3C-B034-AF3CD368E7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192688"/>
          </a:xfrm>
        </p:spPr>
        <p:txBody>
          <a:bodyPr>
            <a:normAutofit fontScale="32500" lnSpcReduction="20000"/>
          </a:bodyPr>
          <a:lstStyle/>
          <a:p>
            <a:r>
              <a:rPr lang="en-US" sz="62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Dạy</a:t>
            </a:r>
            <a:r>
              <a:rPr lang="en-US" sz="6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2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học</a:t>
            </a:r>
            <a:r>
              <a:rPr lang="en-US" sz="6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2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tích</a:t>
            </a:r>
            <a:r>
              <a:rPr lang="en-US" sz="6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2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hợp</a:t>
            </a:r>
            <a:r>
              <a:rPr lang="en-US" sz="6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200" dirty="0" err="1"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en-US" sz="6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200" dirty="0" err="1">
                <a:latin typeface="Arial" panose="020B0604020202020204" pitchFamily="34" charset="0"/>
                <a:cs typeface="Arial" panose="020B0604020202020204" pitchFamily="34" charset="0"/>
              </a:rPr>
              <a:t>định</a:t>
            </a:r>
            <a:r>
              <a:rPr lang="en-US" sz="6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200" dirty="0" err="1">
                <a:latin typeface="Arial" panose="020B0604020202020204" pitchFamily="34" charset="0"/>
                <a:cs typeface="Arial" panose="020B0604020202020204" pitchFamily="34" charset="0"/>
              </a:rPr>
              <a:t>hướng</a:t>
            </a:r>
            <a:r>
              <a:rPr lang="en-US" sz="6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200" dirty="0" err="1">
                <a:latin typeface="Arial" panose="020B0604020202020204" pitchFamily="34" charset="0"/>
                <a:cs typeface="Arial" panose="020B0604020202020204" pitchFamily="34" charset="0"/>
              </a:rPr>
              <a:t>dạy</a:t>
            </a:r>
            <a:r>
              <a:rPr lang="en-US" sz="6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200" dirty="0" err="1">
                <a:latin typeface="Arial" panose="020B0604020202020204" pitchFamily="34" charset="0"/>
                <a:cs typeface="Arial" panose="020B0604020202020204" pitchFamily="34" charset="0"/>
              </a:rPr>
              <a:t>học</a:t>
            </a:r>
            <a:r>
              <a:rPr lang="en-US" sz="6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200" dirty="0" err="1">
                <a:latin typeface="Arial" panose="020B0604020202020204" pitchFamily="34" charset="0"/>
                <a:cs typeface="Arial" panose="020B0604020202020204" pitchFamily="34" charset="0"/>
              </a:rPr>
              <a:t>giúp</a:t>
            </a:r>
            <a:r>
              <a:rPr lang="en-US" sz="6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200" dirty="0" err="1">
                <a:latin typeface="Arial" panose="020B0604020202020204" pitchFamily="34" charset="0"/>
                <a:cs typeface="Arial" panose="020B0604020202020204" pitchFamily="34" charset="0"/>
              </a:rPr>
              <a:t>học</a:t>
            </a:r>
            <a:r>
              <a:rPr lang="en-US" sz="6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200" dirty="0" err="1">
                <a:latin typeface="Arial" panose="020B0604020202020204" pitchFamily="34" charset="0"/>
                <a:cs typeface="Arial" panose="020B0604020202020204" pitchFamily="34" charset="0"/>
              </a:rPr>
              <a:t>sinh</a:t>
            </a:r>
            <a:r>
              <a:rPr lang="en-US" sz="6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200" dirty="0" err="1">
                <a:latin typeface="Arial" panose="020B0604020202020204" pitchFamily="34" charset="0"/>
                <a:cs typeface="Arial" panose="020B0604020202020204" pitchFamily="34" charset="0"/>
              </a:rPr>
              <a:t>phát</a:t>
            </a:r>
            <a:r>
              <a:rPr lang="en-US" sz="6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200" dirty="0" err="1">
                <a:latin typeface="Arial" panose="020B0604020202020204" pitchFamily="34" charset="0"/>
                <a:cs typeface="Arial" panose="020B0604020202020204" pitchFamily="34" charset="0"/>
              </a:rPr>
              <a:t>triển</a:t>
            </a:r>
            <a:r>
              <a:rPr lang="en-US" sz="6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200" dirty="0" err="1">
                <a:latin typeface="Arial" panose="020B0604020202020204" pitchFamily="34" charset="0"/>
                <a:cs typeface="Arial" panose="020B0604020202020204" pitchFamily="34" charset="0"/>
              </a:rPr>
              <a:t>khả</a:t>
            </a:r>
            <a:r>
              <a:rPr lang="en-US" sz="6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200" dirty="0" err="1">
                <a:latin typeface="Arial" panose="020B0604020202020204" pitchFamily="34" charset="0"/>
                <a:cs typeface="Arial" panose="020B0604020202020204" pitchFamily="34" charset="0"/>
              </a:rPr>
              <a:t>năng</a:t>
            </a:r>
            <a:r>
              <a:rPr lang="en-US" sz="6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200" dirty="0" err="1">
                <a:latin typeface="Arial" panose="020B0604020202020204" pitchFamily="34" charset="0"/>
                <a:cs typeface="Arial" panose="020B0604020202020204" pitchFamily="34" charset="0"/>
              </a:rPr>
              <a:t>huy</a:t>
            </a:r>
            <a:r>
              <a:rPr lang="en-US" sz="6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200" dirty="0" err="1">
                <a:latin typeface="Arial" panose="020B0604020202020204" pitchFamily="34" charset="0"/>
                <a:cs typeface="Arial" panose="020B0604020202020204" pitchFamily="34" charset="0"/>
              </a:rPr>
              <a:t>động</a:t>
            </a:r>
            <a:r>
              <a:rPr lang="en-US" sz="6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200" dirty="0" err="1">
                <a:latin typeface="Arial" panose="020B0604020202020204" pitchFamily="34" charset="0"/>
                <a:cs typeface="Arial" panose="020B0604020202020204" pitchFamily="34" charset="0"/>
              </a:rPr>
              <a:t>tổng</a:t>
            </a:r>
            <a:r>
              <a:rPr lang="en-US" sz="6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200" dirty="0" err="1">
                <a:latin typeface="Arial" panose="020B0604020202020204" pitchFamily="34" charset="0"/>
                <a:cs typeface="Arial" panose="020B0604020202020204" pitchFamily="34" charset="0"/>
              </a:rPr>
              <a:t>hợp</a:t>
            </a:r>
            <a:r>
              <a:rPr lang="en-US" sz="6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200" dirty="0" err="1">
                <a:latin typeface="Arial" panose="020B0604020202020204" pitchFamily="34" charset="0"/>
                <a:cs typeface="Arial" panose="020B0604020202020204" pitchFamily="34" charset="0"/>
              </a:rPr>
              <a:t>kiến</a:t>
            </a:r>
            <a:r>
              <a:rPr lang="en-US" sz="6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200" dirty="0" err="1">
                <a:latin typeface="Arial" panose="020B0604020202020204" pitchFamily="34" charset="0"/>
                <a:cs typeface="Arial" panose="020B0604020202020204" pitchFamily="34" charset="0"/>
              </a:rPr>
              <a:t>thức</a:t>
            </a:r>
            <a:r>
              <a:rPr lang="en-US" sz="6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6200" dirty="0" err="1">
                <a:latin typeface="Arial" panose="020B0604020202020204" pitchFamily="34" charset="0"/>
                <a:cs typeface="Arial" panose="020B0604020202020204" pitchFamily="34" charset="0"/>
              </a:rPr>
              <a:t>kĩ</a:t>
            </a:r>
            <a:r>
              <a:rPr lang="en-US" sz="6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200" dirty="0" err="1">
                <a:latin typeface="Arial" panose="020B0604020202020204" pitchFamily="34" charset="0"/>
                <a:cs typeface="Arial" panose="020B0604020202020204" pitchFamily="34" charset="0"/>
              </a:rPr>
              <a:t>năng</a:t>
            </a:r>
            <a:r>
              <a:rPr lang="en-US" sz="6200" dirty="0">
                <a:latin typeface="Arial" panose="020B0604020202020204" pitchFamily="34" charset="0"/>
                <a:cs typeface="Arial" panose="020B0604020202020204" pitchFamily="34" charset="0"/>
              </a:rPr>
              <a:t>… </a:t>
            </a:r>
            <a:r>
              <a:rPr lang="en-US" sz="6200" dirty="0" err="1">
                <a:latin typeface="Arial" panose="020B0604020202020204" pitchFamily="34" charset="0"/>
                <a:cs typeface="Arial" panose="020B0604020202020204" pitchFamily="34" charset="0"/>
              </a:rPr>
              <a:t>thuộc</a:t>
            </a:r>
            <a:r>
              <a:rPr lang="en-US" sz="6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200" dirty="0" err="1">
                <a:latin typeface="Arial" panose="020B0604020202020204" pitchFamily="34" charset="0"/>
                <a:cs typeface="Arial" panose="020B0604020202020204" pitchFamily="34" charset="0"/>
              </a:rPr>
              <a:t>nhiều</a:t>
            </a:r>
            <a:r>
              <a:rPr lang="en-US" sz="6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200" dirty="0" err="1">
                <a:latin typeface="Arial" panose="020B0604020202020204" pitchFamily="34" charset="0"/>
                <a:cs typeface="Arial" panose="020B0604020202020204" pitchFamily="34" charset="0"/>
              </a:rPr>
              <a:t>lĩnh</a:t>
            </a:r>
            <a:r>
              <a:rPr lang="en-US" sz="6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200" dirty="0" err="1">
                <a:latin typeface="Arial" panose="020B0604020202020204" pitchFamily="34" charset="0"/>
                <a:cs typeface="Arial" panose="020B0604020202020204" pitchFamily="34" charset="0"/>
              </a:rPr>
              <a:t>vực</a:t>
            </a:r>
            <a:r>
              <a:rPr lang="en-US" sz="6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200" dirty="0" err="1">
                <a:latin typeface="Arial" panose="020B0604020202020204" pitchFamily="34" charset="0"/>
                <a:cs typeface="Arial" panose="020B0604020202020204" pitchFamily="34" charset="0"/>
              </a:rPr>
              <a:t>khác</a:t>
            </a:r>
            <a:r>
              <a:rPr lang="en-US" sz="6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200" dirty="0" err="1">
                <a:latin typeface="Arial" panose="020B0604020202020204" pitchFamily="34" charset="0"/>
                <a:cs typeface="Arial" panose="020B0604020202020204" pitchFamily="34" charset="0"/>
              </a:rPr>
              <a:t>nhau</a:t>
            </a:r>
            <a:r>
              <a:rPr lang="en-US" sz="6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200" dirty="0" err="1">
                <a:latin typeface="Arial" panose="020B0604020202020204" pitchFamily="34" charset="0"/>
                <a:cs typeface="Arial" panose="020B0604020202020204" pitchFamily="34" charset="0"/>
              </a:rPr>
              <a:t>để</a:t>
            </a:r>
            <a:r>
              <a:rPr lang="en-US" sz="6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200" dirty="0" err="1">
                <a:latin typeface="Arial" panose="020B0604020202020204" pitchFamily="34" charset="0"/>
                <a:cs typeface="Arial" panose="020B0604020202020204" pitchFamily="34" charset="0"/>
              </a:rPr>
              <a:t>giải</a:t>
            </a:r>
            <a:r>
              <a:rPr lang="en-US" sz="6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200" dirty="0" err="1">
                <a:latin typeface="Arial" panose="020B0604020202020204" pitchFamily="34" charset="0"/>
                <a:cs typeface="Arial" panose="020B0604020202020204" pitchFamily="34" charset="0"/>
              </a:rPr>
              <a:t>quyết</a:t>
            </a:r>
            <a:r>
              <a:rPr lang="en-US" sz="6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200" dirty="0" err="1"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en-US" sz="6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200" dirty="0" err="1">
                <a:latin typeface="Arial" panose="020B0604020202020204" pitchFamily="34" charset="0"/>
                <a:cs typeface="Arial" panose="020B0604020202020204" pitchFamily="34" charset="0"/>
              </a:rPr>
              <a:t>hiệu</a:t>
            </a:r>
            <a:r>
              <a:rPr lang="en-US" sz="6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200" dirty="0" err="1">
                <a:latin typeface="Arial" panose="020B0604020202020204" pitchFamily="34" charset="0"/>
                <a:cs typeface="Arial" panose="020B0604020202020204" pitchFamily="34" charset="0"/>
              </a:rPr>
              <a:t>quả</a:t>
            </a:r>
            <a:r>
              <a:rPr lang="en-US" sz="6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200" dirty="0" err="1"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6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200" dirty="0" err="1">
                <a:latin typeface="Arial" panose="020B0604020202020204" pitchFamily="34" charset="0"/>
                <a:cs typeface="Arial" panose="020B0604020202020204" pitchFamily="34" charset="0"/>
              </a:rPr>
              <a:t>vấn</a:t>
            </a:r>
            <a:r>
              <a:rPr lang="en-US" sz="6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200" dirty="0" err="1">
                <a:latin typeface="Arial" panose="020B0604020202020204" pitchFamily="34" charset="0"/>
                <a:cs typeface="Arial" panose="020B0604020202020204" pitchFamily="34" charset="0"/>
              </a:rPr>
              <a:t>đề</a:t>
            </a:r>
            <a:r>
              <a:rPr lang="en-US" sz="6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200" dirty="0" err="1">
                <a:latin typeface="Arial" panose="020B0604020202020204" pitchFamily="34" charset="0"/>
                <a:cs typeface="Arial" panose="020B0604020202020204" pitchFamily="34" charset="0"/>
              </a:rPr>
              <a:t>trong</a:t>
            </a:r>
            <a:r>
              <a:rPr lang="en-US" sz="6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200" dirty="0" err="1">
                <a:latin typeface="Arial" panose="020B0604020202020204" pitchFamily="34" charset="0"/>
                <a:cs typeface="Arial" panose="020B0604020202020204" pitchFamily="34" charset="0"/>
              </a:rPr>
              <a:t>học</a:t>
            </a:r>
            <a:r>
              <a:rPr lang="en-US" sz="6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200" dirty="0" err="1">
                <a:latin typeface="Arial" panose="020B0604020202020204" pitchFamily="34" charset="0"/>
                <a:cs typeface="Arial" panose="020B0604020202020204" pitchFamily="34" charset="0"/>
              </a:rPr>
              <a:t>tập</a:t>
            </a:r>
            <a:r>
              <a:rPr lang="en-US" sz="6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200" dirty="0" err="1"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6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200" dirty="0" err="1">
                <a:latin typeface="Arial" panose="020B0604020202020204" pitchFamily="34" charset="0"/>
                <a:cs typeface="Arial" panose="020B0604020202020204" pitchFamily="34" charset="0"/>
              </a:rPr>
              <a:t>trong</a:t>
            </a:r>
            <a:r>
              <a:rPr lang="en-US" sz="6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200" dirty="0" err="1">
                <a:latin typeface="Arial" panose="020B0604020202020204" pitchFamily="34" charset="0"/>
                <a:cs typeface="Arial" panose="020B0604020202020204" pitchFamily="34" charset="0"/>
              </a:rPr>
              <a:t>cuộc</a:t>
            </a:r>
            <a:r>
              <a:rPr lang="en-US" sz="6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200" dirty="0" err="1">
                <a:latin typeface="Arial" panose="020B0604020202020204" pitchFamily="34" charset="0"/>
                <a:cs typeface="Arial" panose="020B0604020202020204" pitchFamily="34" charset="0"/>
              </a:rPr>
              <a:t>sống</a:t>
            </a:r>
            <a:r>
              <a:rPr lang="en-US" sz="6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6200" dirty="0" err="1">
                <a:latin typeface="Arial" panose="020B0604020202020204" pitchFamily="34" charset="0"/>
                <a:cs typeface="Arial" panose="020B0604020202020204" pitchFamily="34" charset="0"/>
              </a:rPr>
              <a:t>được</a:t>
            </a:r>
            <a:r>
              <a:rPr lang="en-US" sz="6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200" dirty="0" err="1">
                <a:latin typeface="Arial" panose="020B0604020202020204" pitchFamily="34" charset="0"/>
                <a:cs typeface="Arial" panose="020B0604020202020204" pitchFamily="34" charset="0"/>
              </a:rPr>
              <a:t>thực</a:t>
            </a:r>
            <a:r>
              <a:rPr lang="en-US" sz="6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200" dirty="0" err="1">
                <a:latin typeface="Arial" panose="020B0604020202020204" pitchFamily="34" charset="0"/>
                <a:cs typeface="Arial" panose="020B0604020202020204" pitchFamily="34" charset="0"/>
              </a:rPr>
              <a:t>hiện</a:t>
            </a:r>
            <a:r>
              <a:rPr lang="en-US" sz="6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200" dirty="0" err="1">
                <a:latin typeface="Arial" panose="020B0604020202020204" pitchFamily="34" charset="0"/>
                <a:cs typeface="Arial" panose="020B0604020202020204" pitchFamily="34" charset="0"/>
              </a:rPr>
              <a:t>ngay</a:t>
            </a:r>
            <a:r>
              <a:rPr lang="en-US" sz="6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200" dirty="0" err="1">
                <a:latin typeface="Arial" panose="020B0604020202020204" pitchFamily="34" charset="0"/>
                <a:cs typeface="Arial" panose="020B0604020202020204" pitchFamily="34" charset="0"/>
              </a:rPr>
              <a:t>trong</a:t>
            </a:r>
            <a:r>
              <a:rPr lang="en-US" sz="6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200" dirty="0" err="1">
                <a:latin typeface="Arial" panose="020B0604020202020204" pitchFamily="34" charset="0"/>
                <a:cs typeface="Arial" panose="020B0604020202020204" pitchFamily="34" charset="0"/>
              </a:rPr>
              <a:t>quá</a:t>
            </a:r>
            <a:r>
              <a:rPr lang="en-US" sz="6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200" dirty="0" err="1">
                <a:latin typeface="Arial" panose="020B0604020202020204" pitchFamily="34" charset="0"/>
                <a:cs typeface="Arial" panose="020B0604020202020204" pitchFamily="34" charset="0"/>
              </a:rPr>
              <a:t>trình</a:t>
            </a:r>
            <a:r>
              <a:rPr lang="en-US" sz="6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200" dirty="0" err="1">
                <a:latin typeface="Arial" panose="020B0604020202020204" pitchFamily="34" charset="0"/>
                <a:cs typeface="Arial" panose="020B0604020202020204" pitchFamily="34" charset="0"/>
              </a:rPr>
              <a:t>lĩnh</a:t>
            </a:r>
            <a:r>
              <a:rPr lang="en-US" sz="6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200" dirty="0" err="1">
                <a:latin typeface="Arial" panose="020B0604020202020204" pitchFamily="34" charset="0"/>
                <a:cs typeface="Arial" panose="020B0604020202020204" pitchFamily="34" charset="0"/>
              </a:rPr>
              <a:t>hội</a:t>
            </a:r>
            <a:r>
              <a:rPr lang="en-US" sz="6200" dirty="0">
                <a:latin typeface="Arial" panose="020B0604020202020204" pitchFamily="34" charset="0"/>
                <a:cs typeface="Arial" panose="020B0604020202020204" pitchFamily="34" charset="0"/>
              </a:rPr>
              <a:t> tri </a:t>
            </a:r>
            <a:r>
              <a:rPr lang="en-US" sz="6200" dirty="0" err="1">
                <a:latin typeface="Arial" panose="020B0604020202020204" pitchFamily="34" charset="0"/>
                <a:cs typeface="Arial" panose="020B0604020202020204" pitchFamily="34" charset="0"/>
              </a:rPr>
              <a:t>thức</a:t>
            </a:r>
            <a:r>
              <a:rPr lang="en-US" sz="6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200" dirty="0" err="1"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6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200" dirty="0" err="1">
                <a:latin typeface="Arial" panose="020B0604020202020204" pitchFamily="34" charset="0"/>
                <a:cs typeface="Arial" panose="020B0604020202020204" pitchFamily="34" charset="0"/>
              </a:rPr>
              <a:t>rèn</a:t>
            </a:r>
            <a:r>
              <a:rPr lang="en-US" sz="6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200" dirty="0" err="1">
                <a:latin typeface="Arial" panose="020B0604020202020204" pitchFamily="34" charset="0"/>
                <a:cs typeface="Arial" panose="020B0604020202020204" pitchFamily="34" charset="0"/>
              </a:rPr>
              <a:t>luyện</a:t>
            </a:r>
            <a:r>
              <a:rPr lang="en-US" sz="6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200" dirty="0" err="1">
                <a:latin typeface="Arial" panose="020B0604020202020204" pitchFamily="34" charset="0"/>
                <a:cs typeface="Arial" panose="020B0604020202020204" pitchFamily="34" charset="0"/>
              </a:rPr>
              <a:t>kĩ</a:t>
            </a:r>
            <a:r>
              <a:rPr lang="en-US" sz="6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200" dirty="0" err="1">
                <a:latin typeface="Arial" panose="020B0604020202020204" pitchFamily="34" charset="0"/>
                <a:cs typeface="Arial" panose="020B0604020202020204" pitchFamily="34" charset="0"/>
              </a:rPr>
              <a:t>năng</a:t>
            </a:r>
            <a:r>
              <a:rPr lang="en-US" sz="6200" dirty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en-US" sz="6200" dirty="0" err="1">
                <a:latin typeface="Arial" panose="020B0604020202020204" pitchFamily="34" charset="0"/>
                <a:cs typeface="Arial" panose="020B0604020202020204" pitchFamily="34" charset="0"/>
              </a:rPr>
              <a:t>phát</a:t>
            </a:r>
            <a:r>
              <a:rPr lang="en-US" sz="6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200" dirty="0" err="1">
                <a:latin typeface="Arial" panose="020B0604020202020204" pitchFamily="34" charset="0"/>
                <a:cs typeface="Arial" panose="020B0604020202020204" pitchFamily="34" charset="0"/>
              </a:rPr>
              <a:t>triển</a:t>
            </a:r>
            <a:r>
              <a:rPr lang="en-US" sz="6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200" dirty="0" err="1">
                <a:latin typeface="Arial" panose="020B0604020202020204" pitchFamily="34" charset="0"/>
                <a:cs typeface="Arial" panose="020B0604020202020204" pitchFamily="34" charset="0"/>
              </a:rPr>
              <a:t>được</a:t>
            </a:r>
            <a:r>
              <a:rPr lang="en-US" sz="6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200" dirty="0" err="1">
                <a:latin typeface="Arial" panose="020B0604020202020204" pitchFamily="34" charset="0"/>
                <a:cs typeface="Arial" panose="020B0604020202020204" pitchFamily="34" charset="0"/>
              </a:rPr>
              <a:t>năng</a:t>
            </a:r>
            <a:r>
              <a:rPr lang="en-US" sz="6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200" dirty="0" err="1">
                <a:latin typeface="Arial" panose="020B0604020202020204" pitchFamily="34" charset="0"/>
                <a:cs typeface="Arial" panose="020B0604020202020204" pitchFamily="34" charset="0"/>
              </a:rPr>
              <a:t>lực</a:t>
            </a:r>
            <a:r>
              <a:rPr lang="en-US" sz="6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200" dirty="0" err="1">
                <a:latin typeface="Arial" panose="020B0604020202020204" pitchFamily="34" charset="0"/>
                <a:cs typeface="Arial" panose="020B0604020202020204" pitchFamily="34" charset="0"/>
              </a:rPr>
              <a:t>cần</a:t>
            </a:r>
            <a:r>
              <a:rPr lang="en-US" sz="6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200" dirty="0" err="1">
                <a:latin typeface="Arial" panose="020B0604020202020204" pitchFamily="34" charset="0"/>
                <a:cs typeface="Arial" panose="020B0604020202020204" pitchFamily="34" charset="0"/>
              </a:rPr>
              <a:t>thiết</a:t>
            </a:r>
            <a:r>
              <a:rPr lang="en-US" sz="6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6200" dirty="0" err="1">
                <a:latin typeface="Arial" panose="020B0604020202020204" pitchFamily="34" charset="0"/>
                <a:cs typeface="Arial" panose="020B0604020202020204" pitchFamily="34" charset="0"/>
              </a:rPr>
              <a:t>nhất</a:t>
            </a:r>
            <a:r>
              <a:rPr lang="en-US" sz="6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200" dirty="0" err="1"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en-US" sz="6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200" dirty="0" err="1">
                <a:latin typeface="Arial" panose="020B0604020202020204" pitchFamily="34" charset="0"/>
                <a:cs typeface="Arial" panose="020B0604020202020204" pitchFamily="34" charset="0"/>
              </a:rPr>
              <a:t>năng</a:t>
            </a:r>
            <a:r>
              <a:rPr lang="en-US" sz="6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200" dirty="0" err="1">
                <a:latin typeface="Arial" panose="020B0604020202020204" pitchFamily="34" charset="0"/>
                <a:cs typeface="Arial" panose="020B0604020202020204" pitchFamily="34" charset="0"/>
              </a:rPr>
              <a:t>lực</a:t>
            </a:r>
            <a:r>
              <a:rPr lang="en-US" sz="6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200" dirty="0" err="1">
                <a:latin typeface="Arial" panose="020B0604020202020204" pitchFamily="34" charset="0"/>
                <a:cs typeface="Arial" panose="020B0604020202020204" pitchFamily="34" charset="0"/>
              </a:rPr>
              <a:t>giải</a:t>
            </a:r>
            <a:r>
              <a:rPr lang="en-US" sz="6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200" dirty="0" err="1">
                <a:latin typeface="Arial" panose="020B0604020202020204" pitchFamily="34" charset="0"/>
                <a:cs typeface="Arial" panose="020B0604020202020204" pitchFamily="34" charset="0"/>
              </a:rPr>
              <a:t>quyết</a:t>
            </a:r>
            <a:r>
              <a:rPr lang="en-US" sz="6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200" dirty="0" err="1">
                <a:latin typeface="Arial" panose="020B0604020202020204" pitchFamily="34" charset="0"/>
                <a:cs typeface="Arial" panose="020B0604020202020204" pitchFamily="34" charset="0"/>
              </a:rPr>
              <a:t>vấn</a:t>
            </a:r>
            <a:r>
              <a:rPr lang="en-US" sz="6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200" dirty="0" err="1">
                <a:latin typeface="Arial" panose="020B0604020202020204" pitchFamily="34" charset="0"/>
                <a:cs typeface="Arial" panose="020B0604020202020204" pitchFamily="34" charset="0"/>
              </a:rPr>
              <a:t>đề</a:t>
            </a:r>
            <a:r>
              <a:rPr lang="en-US" sz="6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en-US" sz="62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Phân</a:t>
            </a:r>
            <a:r>
              <a:rPr lang="en-US" sz="6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2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hóa</a:t>
            </a:r>
            <a:r>
              <a:rPr lang="en-US" sz="6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2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trong</a:t>
            </a:r>
            <a:r>
              <a:rPr lang="en-US" sz="6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2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dạy</a:t>
            </a:r>
            <a:r>
              <a:rPr lang="en-US" sz="6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2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học</a:t>
            </a:r>
            <a:r>
              <a:rPr lang="en-US" sz="6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(hay </a:t>
            </a:r>
            <a:r>
              <a:rPr lang="en-US" sz="62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dạy</a:t>
            </a:r>
            <a:r>
              <a:rPr lang="en-US" sz="6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2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học</a:t>
            </a:r>
            <a:r>
              <a:rPr lang="en-US" sz="6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2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phân</a:t>
            </a:r>
            <a:r>
              <a:rPr lang="en-US" sz="6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2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hóa</a:t>
            </a:r>
            <a:r>
              <a:rPr lang="en-US" sz="6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n-US" sz="6200" dirty="0" err="1"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en-US" sz="6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200" dirty="0" err="1">
                <a:latin typeface="Arial" panose="020B0604020202020204" pitchFamily="34" charset="0"/>
                <a:cs typeface="Arial" panose="020B0604020202020204" pitchFamily="34" charset="0"/>
              </a:rPr>
              <a:t>định</a:t>
            </a:r>
            <a:r>
              <a:rPr lang="en-US" sz="6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200" dirty="0" err="1">
                <a:latin typeface="Arial" panose="020B0604020202020204" pitchFamily="34" charset="0"/>
                <a:cs typeface="Arial" panose="020B0604020202020204" pitchFamily="34" charset="0"/>
              </a:rPr>
              <a:t>hướng</a:t>
            </a:r>
            <a:r>
              <a:rPr lang="en-US" sz="6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200" dirty="0" err="1">
                <a:latin typeface="Arial" panose="020B0604020202020204" pitchFamily="34" charset="0"/>
                <a:cs typeface="Arial" panose="020B0604020202020204" pitchFamily="34" charset="0"/>
              </a:rPr>
              <a:t>dạy</a:t>
            </a:r>
            <a:r>
              <a:rPr lang="en-US" sz="6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200" dirty="0" err="1">
                <a:latin typeface="Arial" panose="020B0604020202020204" pitchFamily="34" charset="0"/>
                <a:cs typeface="Arial" panose="020B0604020202020204" pitchFamily="34" charset="0"/>
              </a:rPr>
              <a:t>học</a:t>
            </a:r>
            <a:r>
              <a:rPr lang="en-US" sz="6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200" dirty="0" err="1">
                <a:latin typeface="Arial" panose="020B0604020202020204" pitchFamily="34" charset="0"/>
                <a:cs typeface="Arial" panose="020B0604020202020204" pitchFamily="34" charset="0"/>
              </a:rPr>
              <a:t>bảo</a:t>
            </a:r>
            <a:r>
              <a:rPr lang="en-US" sz="6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200" dirty="0" err="1">
                <a:latin typeface="Arial" panose="020B0604020202020204" pitchFamily="34" charset="0"/>
                <a:cs typeface="Arial" panose="020B0604020202020204" pitchFamily="34" charset="0"/>
              </a:rPr>
              <a:t>đảm</a:t>
            </a:r>
            <a:r>
              <a:rPr lang="en-US" sz="6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200" dirty="0" err="1">
                <a:latin typeface="Arial" panose="020B0604020202020204" pitchFamily="34" charset="0"/>
                <a:cs typeface="Arial" panose="020B0604020202020204" pitchFamily="34" charset="0"/>
              </a:rPr>
              <a:t>sự</a:t>
            </a:r>
            <a:r>
              <a:rPr lang="en-US" sz="6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2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phù</a:t>
            </a:r>
            <a:r>
              <a:rPr lang="en-US" sz="6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2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hợp</a:t>
            </a:r>
            <a:r>
              <a:rPr lang="en-US" sz="6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6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với các đối tượng học sinh khác nhau</a:t>
            </a:r>
            <a:r>
              <a:rPr lang="en-US" sz="6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2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6200" dirty="0" err="1">
                <a:latin typeface="Arial" panose="020B0604020202020204" pitchFamily="34" charset="0"/>
                <a:cs typeface="Arial" panose="020B0604020202020204" pitchFamily="34" charset="0"/>
              </a:rPr>
              <a:t>về</a:t>
            </a:r>
            <a:r>
              <a:rPr lang="en-US" sz="6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200" dirty="0" err="1">
                <a:latin typeface="Arial" panose="020B0604020202020204" pitchFamily="34" charset="0"/>
                <a:cs typeface="Arial" panose="020B0604020202020204" pitchFamily="34" charset="0"/>
              </a:rPr>
              <a:t>hoàn</a:t>
            </a:r>
            <a:r>
              <a:rPr lang="en-US" sz="6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200" dirty="0" err="1">
                <a:latin typeface="Arial" panose="020B0604020202020204" pitchFamily="34" charset="0"/>
                <a:cs typeface="Arial" panose="020B0604020202020204" pitchFamily="34" charset="0"/>
              </a:rPr>
              <a:t>cảnh</a:t>
            </a:r>
            <a:r>
              <a:rPr lang="en-US" sz="6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6200" dirty="0" err="1">
                <a:latin typeface="Arial" panose="020B0604020202020204" pitchFamily="34" charset="0"/>
                <a:cs typeface="Arial" panose="020B0604020202020204" pitchFamily="34" charset="0"/>
              </a:rPr>
              <a:t>đặc</a:t>
            </a:r>
            <a:r>
              <a:rPr lang="en-US" sz="6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200" dirty="0" err="1">
                <a:latin typeface="Arial" panose="020B0604020202020204" pitchFamily="34" charset="0"/>
                <a:cs typeface="Arial" panose="020B0604020202020204" pitchFamily="34" charset="0"/>
              </a:rPr>
              <a:t>điểm</a:t>
            </a:r>
            <a:r>
              <a:rPr lang="en-US" sz="6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200" dirty="0" err="1">
                <a:latin typeface="Arial" panose="020B0604020202020204" pitchFamily="34" charset="0"/>
                <a:cs typeface="Arial" panose="020B0604020202020204" pitchFamily="34" charset="0"/>
              </a:rPr>
              <a:t>tâm</a:t>
            </a:r>
            <a:r>
              <a:rPr lang="en-US" sz="6200" dirty="0"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en-US" sz="6200" dirty="0" err="1">
                <a:latin typeface="Arial" panose="020B0604020202020204" pitchFamily="34" charset="0"/>
                <a:cs typeface="Arial" panose="020B0604020202020204" pitchFamily="34" charset="0"/>
              </a:rPr>
              <a:t>sinh</a:t>
            </a:r>
            <a:r>
              <a:rPr lang="en-US" sz="6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200" dirty="0" err="1">
                <a:latin typeface="Arial" panose="020B0604020202020204" pitchFamily="34" charset="0"/>
                <a:cs typeface="Arial" panose="020B0604020202020204" pitchFamily="34" charset="0"/>
              </a:rPr>
              <a:t>lý</a:t>
            </a:r>
            <a:r>
              <a:rPr lang="en-US" sz="6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6200" dirty="0" err="1">
                <a:latin typeface="Arial" panose="020B0604020202020204" pitchFamily="34" charset="0"/>
                <a:cs typeface="Arial" panose="020B0604020202020204" pitchFamily="34" charset="0"/>
              </a:rPr>
              <a:t>khả</a:t>
            </a:r>
            <a:r>
              <a:rPr lang="en-US" sz="6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200" dirty="0" err="1">
                <a:latin typeface="Arial" panose="020B0604020202020204" pitchFamily="34" charset="0"/>
                <a:cs typeface="Arial" panose="020B0604020202020204" pitchFamily="34" charset="0"/>
              </a:rPr>
              <a:t>năng</a:t>
            </a:r>
            <a:r>
              <a:rPr lang="en-US" sz="6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6200" dirty="0" err="1">
                <a:latin typeface="Arial" panose="020B0604020202020204" pitchFamily="34" charset="0"/>
                <a:cs typeface="Arial" panose="020B0604020202020204" pitchFamily="34" charset="0"/>
              </a:rPr>
              <a:t>nhu</a:t>
            </a:r>
            <a:r>
              <a:rPr lang="en-US" sz="6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200" dirty="0" err="1">
                <a:latin typeface="Arial" panose="020B0604020202020204" pitchFamily="34" charset="0"/>
                <a:cs typeface="Arial" panose="020B0604020202020204" pitchFamily="34" charset="0"/>
              </a:rPr>
              <a:t>cầu</a:t>
            </a:r>
            <a:r>
              <a:rPr lang="en-US" sz="6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200" dirty="0" err="1"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6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200" dirty="0" err="1">
                <a:latin typeface="Arial" panose="020B0604020202020204" pitchFamily="34" charset="0"/>
                <a:cs typeface="Arial" panose="020B0604020202020204" pitchFamily="34" charset="0"/>
              </a:rPr>
              <a:t>hứng</a:t>
            </a:r>
            <a:r>
              <a:rPr lang="en-US" sz="6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200" dirty="0" err="1">
                <a:latin typeface="Arial" panose="020B0604020202020204" pitchFamily="34" charset="0"/>
                <a:cs typeface="Arial" panose="020B0604020202020204" pitchFamily="34" charset="0"/>
              </a:rPr>
              <a:t>thú</a:t>
            </a:r>
            <a:r>
              <a:rPr lang="en-US" sz="6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nl-NL" sz="6200" dirty="0">
                <a:latin typeface="Arial" panose="020B0604020202020204" pitchFamily="34" charset="0"/>
                <a:cs typeface="Arial" panose="020B0604020202020204" pitchFamily="34" charset="0"/>
              </a:rPr>
              <a:t>sở thích cá nhân</a:t>
            </a:r>
            <a:r>
              <a:rPr lang="en-US" sz="6200" dirty="0">
                <a:latin typeface="Arial" panose="020B0604020202020204" pitchFamily="34" charset="0"/>
                <a:cs typeface="Arial" panose="020B0604020202020204" pitchFamily="34" charset="0"/>
              </a:rPr>
              <a:t>), </a:t>
            </a:r>
            <a:r>
              <a:rPr lang="en-US" sz="6200" dirty="0" err="1">
                <a:latin typeface="Arial" panose="020B0604020202020204" pitchFamily="34" charset="0"/>
                <a:cs typeface="Arial" panose="020B0604020202020204" pitchFamily="34" charset="0"/>
              </a:rPr>
              <a:t>nhằm</a:t>
            </a:r>
            <a:r>
              <a:rPr lang="en-US" sz="6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2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phát</a:t>
            </a:r>
            <a:r>
              <a:rPr lang="en-US" sz="6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2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triển</a:t>
            </a:r>
            <a:r>
              <a:rPr lang="en-US" sz="6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2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tối</a:t>
            </a:r>
            <a:r>
              <a:rPr lang="en-US" sz="6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2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đa</a:t>
            </a:r>
            <a:r>
              <a:rPr lang="en-US" sz="6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2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điều</a:t>
            </a:r>
            <a:r>
              <a:rPr lang="en-US" sz="6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2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kiện</a:t>
            </a:r>
            <a:r>
              <a:rPr lang="en-US" sz="6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2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6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2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tiềm</a:t>
            </a:r>
            <a:r>
              <a:rPr lang="en-US" sz="6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2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năng</a:t>
            </a:r>
            <a:r>
              <a:rPr lang="en-US" sz="6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2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6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2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mỗi</a:t>
            </a:r>
            <a:r>
              <a:rPr lang="en-US" sz="6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2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học</a:t>
            </a:r>
            <a:r>
              <a:rPr lang="en-US" sz="6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2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sinh</a:t>
            </a:r>
            <a:r>
              <a:rPr lang="en-US" sz="6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vi-VN" sz="62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Phân hóa trong </a:t>
            </a:r>
            <a:r>
              <a:rPr lang="en-US" sz="62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6200" dirty="0" err="1">
                <a:latin typeface="Arial" panose="020B0604020202020204" pitchFamily="34" charset="0"/>
                <a:cs typeface="Arial" panose="020B0604020202020204" pitchFamily="34" charset="0"/>
              </a:rPr>
              <a:t>còn</a:t>
            </a:r>
            <a:r>
              <a:rPr lang="en-US" sz="6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200" dirty="0" err="1">
                <a:latin typeface="Arial" panose="020B0604020202020204" pitchFamily="34" charset="0"/>
                <a:cs typeface="Arial" panose="020B0604020202020204" pitchFamily="34" charset="0"/>
              </a:rPr>
              <a:t>gọi</a:t>
            </a:r>
            <a:r>
              <a:rPr lang="en-US" sz="6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200" dirty="0" err="1"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en-US" sz="6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200" dirty="0" err="1">
                <a:latin typeface="Arial" panose="020B0604020202020204" pitchFamily="34" charset="0"/>
                <a:cs typeface="Arial" panose="020B0604020202020204" pitchFamily="34" charset="0"/>
              </a:rPr>
              <a:t>phân</a:t>
            </a:r>
            <a:r>
              <a:rPr lang="en-US" sz="6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200" dirty="0" err="1">
                <a:latin typeface="Arial" panose="020B0604020202020204" pitchFamily="34" charset="0"/>
                <a:cs typeface="Arial" panose="020B0604020202020204" pitchFamily="34" charset="0"/>
              </a:rPr>
              <a:t>hóa</a:t>
            </a:r>
            <a:r>
              <a:rPr lang="en-US" sz="6200" dirty="0">
                <a:latin typeface="Arial" panose="020B0604020202020204" pitchFamily="34" charset="0"/>
                <a:cs typeface="Arial" panose="020B0604020202020204" pitchFamily="34" charset="0"/>
              </a:rPr>
              <a:t> vi </a:t>
            </a:r>
            <a:r>
              <a:rPr lang="en-US" sz="6200" dirty="0" err="1">
                <a:latin typeface="Arial" panose="020B0604020202020204" pitchFamily="34" charset="0"/>
                <a:cs typeface="Arial" panose="020B0604020202020204" pitchFamily="34" charset="0"/>
              </a:rPr>
              <a:t>mô</a:t>
            </a:r>
            <a:r>
              <a:rPr lang="en-US" sz="6200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vi-VN" sz="6200" dirty="0">
                <a:latin typeface="Arial" panose="020B0604020202020204" pitchFamily="34" charset="0"/>
                <a:cs typeface="Arial" panose="020B0604020202020204" pitchFamily="34" charset="0"/>
              </a:rPr>
              <a:t>là cách dạy học chú ý tới các </a:t>
            </a:r>
            <a:r>
              <a:rPr lang="vi-VN" sz="6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đối tượng riêng biệt, cá nhân hóa người học </a:t>
            </a:r>
            <a:r>
              <a:rPr lang="vi-VN" sz="6200" dirty="0">
                <a:latin typeface="Arial" panose="020B0604020202020204" pitchFamily="34" charset="0"/>
                <a:cs typeface="Arial" panose="020B0604020202020204" pitchFamily="34" charset="0"/>
              </a:rPr>
              <a:t>trên lớp, phù hợp với từng đối tượng để tăng hiệu quả dạy học, </a:t>
            </a:r>
            <a:r>
              <a:rPr lang="vi-VN" sz="6200" i="1" dirty="0">
                <a:latin typeface="Arial" panose="020B0604020202020204" pitchFamily="34" charset="0"/>
                <a:cs typeface="Arial" panose="020B0604020202020204" pitchFamily="34" charset="0"/>
              </a:rPr>
              <a:t>phân hóa trong </a:t>
            </a:r>
            <a:r>
              <a:rPr lang="vi-VN" sz="6200" dirty="0">
                <a:latin typeface="Arial" panose="020B0604020202020204" pitchFamily="34" charset="0"/>
                <a:cs typeface="Arial" panose="020B0604020202020204" pitchFamily="34" charset="0"/>
              </a:rPr>
              <a:t>được thực hiện chủ yếu thông qua phương pháp dạy học. </a:t>
            </a:r>
            <a:endParaRPr lang="en-US" sz="6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vi-VN" sz="62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Phân hóa ngoài </a:t>
            </a:r>
            <a:r>
              <a:rPr lang="en-US" sz="62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6200" dirty="0" err="1">
                <a:latin typeface="Arial" panose="020B0604020202020204" pitchFamily="34" charset="0"/>
                <a:cs typeface="Arial" panose="020B0604020202020204" pitchFamily="34" charset="0"/>
              </a:rPr>
              <a:t>còn</a:t>
            </a:r>
            <a:r>
              <a:rPr lang="en-US" sz="6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200" dirty="0" err="1">
                <a:latin typeface="Arial" panose="020B0604020202020204" pitchFamily="34" charset="0"/>
                <a:cs typeface="Arial" panose="020B0604020202020204" pitchFamily="34" charset="0"/>
              </a:rPr>
              <a:t>gọi</a:t>
            </a:r>
            <a:r>
              <a:rPr lang="en-US" sz="6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200" dirty="0" err="1"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en-US" sz="6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200" dirty="0" err="1">
                <a:latin typeface="Arial" panose="020B0604020202020204" pitchFamily="34" charset="0"/>
                <a:cs typeface="Arial" panose="020B0604020202020204" pitchFamily="34" charset="0"/>
              </a:rPr>
              <a:t>phân</a:t>
            </a:r>
            <a:r>
              <a:rPr lang="en-US" sz="6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200" dirty="0" err="1">
                <a:latin typeface="Arial" panose="020B0604020202020204" pitchFamily="34" charset="0"/>
                <a:cs typeface="Arial" panose="020B0604020202020204" pitchFamily="34" charset="0"/>
              </a:rPr>
              <a:t>hóa</a:t>
            </a:r>
            <a:r>
              <a:rPr lang="en-US" sz="6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200" dirty="0" err="1">
                <a:latin typeface="Arial" panose="020B0604020202020204" pitchFamily="34" charset="0"/>
                <a:cs typeface="Arial" panose="020B0604020202020204" pitchFamily="34" charset="0"/>
              </a:rPr>
              <a:t>vĩ</a:t>
            </a:r>
            <a:r>
              <a:rPr lang="en-US" sz="6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200" dirty="0" err="1">
                <a:latin typeface="Arial" panose="020B0604020202020204" pitchFamily="34" charset="0"/>
                <a:cs typeface="Arial" panose="020B0604020202020204" pitchFamily="34" charset="0"/>
              </a:rPr>
              <a:t>mô</a:t>
            </a:r>
            <a:r>
              <a:rPr lang="en-US" sz="6200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vi-VN" sz="6200" dirty="0">
                <a:latin typeface="Arial" panose="020B0604020202020204" pitchFamily="34" charset="0"/>
                <a:cs typeface="Arial" panose="020B0604020202020204" pitchFamily="34" charset="0"/>
              </a:rPr>
              <a:t>là cách dạy theo các </a:t>
            </a:r>
            <a:r>
              <a:rPr lang="en-US" sz="62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</a:t>
            </a:r>
            <a:r>
              <a:rPr lang="vi-VN" sz="6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ư</a:t>
            </a:r>
            <a:r>
              <a:rPr lang="en-US" sz="62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ơng</a:t>
            </a:r>
            <a:r>
              <a:rPr lang="en-US" sz="6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2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trình</a:t>
            </a:r>
            <a:r>
              <a:rPr lang="vi-VN" sz="6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khác nhau </a:t>
            </a:r>
            <a:r>
              <a:rPr lang="vi-VN" sz="6200" dirty="0">
                <a:latin typeface="Arial" panose="020B0604020202020204" pitchFamily="34" charset="0"/>
                <a:cs typeface="Arial" panose="020B0604020202020204" pitchFamily="34" charset="0"/>
              </a:rPr>
              <a:t>cho các </a:t>
            </a:r>
            <a:r>
              <a:rPr lang="vi-VN" sz="6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nhóm người học khác nhau </a:t>
            </a:r>
            <a:r>
              <a:rPr lang="vi-VN" sz="6200" dirty="0">
                <a:latin typeface="Arial" panose="020B0604020202020204" pitchFamily="34" charset="0"/>
                <a:cs typeface="Arial" panose="020B0604020202020204" pitchFamily="34" charset="0"/>
              </a:rPr>
              <a:t>nhằm đáp ứng được </a:t>
            </a:r>
            <a:r>
              <a:rPr lang="vi-VN" sz="6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nhu cầu, sở thích </a:t>
            </a:r>
            <a:r>
              <a:rPr lang="vi-VN" sz="6200" dirty="0">
                <a:latin typeface="Arial" panose="020B0604020202020204" pitchFamily="34" charset="0"/>
                <a:cs typeface="Arial" panose="020B0604020202020204" pitchFamily="34" charset="0"/>
              </a:rPr>
              <a:t>và </a:t>
            </a:r>
            <a:r>
              <a:rPr lang="vi-VN" sz="6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năng lực </a:t>
            </a:r>
            <a:r>
              <a:rPr lang="vi-VN" sz="6200" dirty="0">
                <a:latin typeface="Arial" panose="020B0604020202020204" pitchFamily="34" charset="0"/>
                <a:cs typeface="Arial" panose="020B0604020202020204" pitchFamily="34" charset="0"/>
              </a:rPr>
              <a:t>của từng nhóm người học. </a:t>
            </a:r>
            <a:r>
              <a:rPr lang="vi-VN" sz="6200" i="1" dirty="0">
                <a:latin typeface="Arial" panose="020B0604020202020204" pitchFamily="34" charset="0"/>
                <a:cs typeface="Arial" panose="020B0604020202020204" pitchFamily="34" charset="0"/>
              </a:rPr>
              <a:t>Phân hóa ngoài </a:t>
            </a:r>
            <a:r>
              <a:rPr lang="vi-VN" sz="6200" dirty="0">
                <a:latin typeface="Arial" panose="020B0604020202020204" pitchFamily="34" charset="0"/>
                <a:cs typeface="Arial" panose="020B0604020202020204" pitchFamily="34" charset="0"/>
              </a:rPr>
              <a:t>được thực hiện chủ yếu thông qua việc </a:t>
            </a:r>
            <a:r>
              <a:rPr lang="vi-VN" sz="6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thiết kế nội dung khác nhau </a:t>
            </a:r>
            <a:r>
              <a:rPr lang="vi-VN" sz="6200" dirty="0">
                <a:latin typeface="Arial" panose="020B0604020202020204" pitchFamily="34" charset="0"/>
                <a:cs typeface="Arial" panose="020B0604020202020204" pitchFamily="34" charset="0"/>
              </a:rPr>
              <a:t>của các CT môn học</a:t>
            </a:r>
            <a:r>
              <a:rPr lang="en-US" sz="6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6200" dirty="0" err="1">
                <a:latin typeface="Arial" panose="020B0604020202020204" pitchFamily="34" charset="0"/>
                <a:cs typeface="Arial" panose="020B0604020202020204" pitchFamily="34" charset="0"/>
              </a:rPr>
              <a:t>tổ</a:t>
            </a:r>
            <a:r>
              <a:rPr lang="en-US" sz="6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200" dirty="0" err="1">
                <a:latin typeface="Arial" panose="020B0604020202020204" pitchFamily="34" charset="0"/>
                <a:cs typeface="Arial" panose="020B0604020202020204" pitchFamily="34" charset="0"/>
              </a:rPr>
              <a:t>chức</a:t>
            </a:r>
            <a:r>
              <a:rPr lang="en-US" sz="6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200" dirty="0" err="1"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6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200" dirty="0" err="1">
                <a:latin typeface="Arial" panose="020B0604020202020204" pitchFamily="34" charset="0"/>
                <a:cs typeface="Arial" panose="020B0604020202020204" pitchFamily="34" charset="0"/>
              </a:rPr>
              <a:t>nhóm</a:t>
            </a:r>
            <a:r>
              <a:rPr lang="en-US" sz="6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200" dirty="0" err="1">
                <a:latin typeface="Arial" panose="020B0604020202020204" pitchFamily="34" charset="0"/>
                <a:cs typeface="Arial" panose="020B0604020202020204" pitchFamily="34" charset="0"/>
              </a:rPr>
              <a:t>học</a:t>
            </a:r>
            <a:r>
              <a:rPr lang="en-US" sz="6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200" dirty="0" err="1">
                <a:latin typeface="Arial" panose="020B0604020202020204" pitchFamily="34" charset="0"/>
                <a:cs typeface="Arial" panose="020B0604020202020204" pitchFamily="34" charset="0"/>
              </a:rPr>
              <a:t>tập</a:t>
            </a:r>
            <a:r>
              <a:rPr lang="en-US" sz="6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2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cùng</a:t>
            </a:r>
            <a:r>
              <a:rPr lang="en-US" sz="6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2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trình</a:t>
            </a:r>
            <a:r>
              <a:rPr lang="en-US" sz="6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2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độ</a:t>
            </a:r>
            <a:r>
              <a:rPr lang="en-US" sz="6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2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6200" dirty="0" err="1">
                <a:latin typeface="Arial" panose="020B0604020202020204" pitchFamily="34" charset="0"/>
                <a:cs typeface="Arial" panose="020B0604020202020204" pitchFamily="34" charset="0"/>
              </a:rPr>
              <a:t>khá</a:t>
            </a:r>
            <a:r>
              <a:rPr lang="en-US" sz="6200" dirty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n-US" sz="6200" dirty="0" err="1">
                <a:latin typeface="Arial" panose="020B0604020202020204" pitchFamily="34" charset="0"/>
                <a:cs typeface="Arial" panose="020B0604020202020204" pitchFamily="34" charset="0"/>
              </a:rPr>
              <a:t>giỏi</a:t>
            </a:r>
            <a:r>
              <a:rPr lang="en-US" sz="6200" dirty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n-US" sz="6200" dirty="0" err="1">
                <a:latin typeface="Arial" panose="020B0604020202020204" pitchFamily="34" charset="0"/>
                <a:cs typeface="Arial" panose="020B0604020202020204" pitchFamily="34" charset="0"/>
              </a:rPr>
              <a:t>trung</a:t>
            </a:r>
            <a:r>
              <a:rPr lang="en-US" sz="6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200" dirty="0" err="1">
                <a:latin typeface="Arial" panose="020B0604020202020204" pitchFamily="34" charset="0"/>
                <a:cs typeface="Arial" panose="020B0604020202020204" pitchFamily="34" charset="0"/>
              </a:rPr>
              <a:t>bình</a:t>
            </a:r>
            <a:r>
              <a:rPr lang="en-US" sz="6200" dirty="0"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en-US" sz="6200" dirty="0" err="1">
                <a:latin typeface="Arial" panose="020B0604020202020204" pitchFamily="34" charset="0"/>
                <a:cs typeface="Arial" panose="020B0604020202020204" pitchFamily="34" charset="0"/>
              </a:rPr>
              <a:t>yếu</a:t>
            </a:r>
            <a:r>
              <a:rPr lang="en-US" sz="6200" dirty="0">
                <a:latin typeface="Arial" panose="020B0604020202020204" pitchFamily="34" charset="0"/>
                <a:cs typeface="Arial" panose="020B0604020202020204" pitchFamily="34" charset="0"/>
              </a:rPr>
              <a:t>), </a:t>
            </a:r>
            <a:r>
              <a:rPr lang="en-US" sz="6200" dirty="0" err="1">
                <a:latin typeface="Arial" panose="020B0604020202020204" pitchFamily="34" charset="0"/>
                <a:cs typeface="Arial" panose="020B0604020202020204" pitchFamily="34" charset="0"/>
              </a:rPr>
              <a:t>hoặc</a:t>
            </a:r>
            <a:r>
              <a:rPr lang="en-US" sz="6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2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6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2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câu</a:t>
            </a:r>
            <a:r>
              <a:rPr lang="en-US" sz="6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2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lạc</a:t>
            </a:r>
            <a:r>
              <a:rPr lang="en-US" sz="6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2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bộ</a:t>
            </a:r>
            <a:r>
              <a:rPr lang="en-US" sz="6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200" dirty="0" err="1">
                <a:latin typeface="Arial" panose="020B0604020202020204" pitchFamily="34" charset="0"/>
                <a:cs typeface="Arial" panose="020B0604020202020204" pitchFamily="34" charset="0"/>
              </a:rPr>
              <a:t>học</a:t>
            </a:r>
            <a:r>
              <a:rPr lang="en-US" sz="6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200" dirty="0" err="1">
                <a:latin typeface="Arial" panose="020B0604020202020204" pitchFamily="34" charset="0"/>
                <a:cs typeface="Arial" panose="020B0604020202020204" pitchFamily="34" charset="0"/>
              </a:rPr>
              <a:t>tập</a:t>
            </a:r>
            <a:r>
              <a:rPr lang="en-US" sz="6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200" dirty="0" err="1">
                <a:latin typeface="Arial" panose="020B0604020202020204" pitchFamily="34" charset="0"/>
                <a:cs typeface="Arial" panose="020B0604020202020204" pitchFamily="34" charset="0"/>
              </a:rPr>
              <a:t>theo</a:t>
            </a:r>
            <a:r>
              <a:rPr lang="en-US" sz="6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200" dirty="0" err="1">
                <a:latin typeface="Arial" panose="020B0604020202020204" pitchFamily="34" charset="0"/>
                <a:cs typeface="Arial" panose="020B0604020202020204" pitchFamily="34" charset="0"/>
              </a:rPr>
              <a:t>năng</a:t>
            </a:r>
            <a:r>
              <a:rPr lang="en-US" sz="6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200" dirty="0" err="1">
                <a:latin typeface="Arial" panose="020B0604020202020204" pitchFamily="34" charset="0"/>
                <a:cs typeface="Arial" panose="020B0604020202020204" pitchFamily="34" charset="0"/>
              </a:rPr>
              <a:t>khiếu</a:t>
            </a:r>
            <a:r>
              <a:rPr lang="en-US" sz="6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200" dirty="0" err="1">
                <a:latin typeface="Arial" panose="020B0604020202020204" pitchFamily="34" charset="0"/>
                <a:cs typeface="Arial" panose="020B0604020202020204" pitchFamily="34" charset="0"/>
              </a:rPr>
              <a:t>môn</a:t>
            </a:r>
            <a:r>
              <a:rPr lang="en-US" sz="6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200" dirty="0" err="1">
                <a:latin typeface="Arial" panose="020B0604020202020204" pitchFamily="34" charset="0"/>
                <a:cs typeface="Arial" panose="020B0604020202020204" pitchFamily="34" charset="0"/>
              </a:rPr>
              <a:t>học</a:t>
            </a:r>
            <a:r>
              <a:rPr lang="en-US" sz="6200" dirty="0">
                <a:latin typeface="Arial" panose="020B0604020202020204" pitchFamily="34" charset="0"/>
                <a:cs typeface="Arial" panose="020B0604020202020204" pitchFamily="34" charset="0"/>
              </a:rPr>
              <a:t>… Ở </a:t>
            </a:r>
            <a:r>
              <a:rPr lang="en-US" sz="6200" dirty="0" err="1">
                <a:latin typeface="Arial" panose="020B0604020202020204" pitchFamily="34" charset="0"/>
                <a:cs typeface="Arial" panose="020B0604020202020204" pitchFamily="34" charset="0"/>
              </a:rPr>
              <a:t>quy</a:t>
            </a:r>
            <a:r>
              <a:rPr lang="en-US" sz="6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200" dirty="0" err="1">
                <a:latin typeface="Arial" panose="020B0604020202020204" pitchFamily="34" charset="0"/>
                <a:cs typeface="Arial" panose="020B0604020202020204" pitchFamily="34" charset="0"/>
              </a:rPr>
              <a:t>mô</a:t>
            </a:r>
            <a:r>
              <a:rPr lang="en-US" sz="6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200" dirty="0" err="1">
                <a:latin typeface="Arial" panose="020B0604020202020204" pitchFamily="34" charset="0"/>
                <a:cs typeface="Arial" panose="020B0604020202020204" pitchFamily="34" charset="0"/>
              </a:rPr>
              <a:t>quốc</a:t>
            </a:r>
            <a:r>
              <a:rPr lang="en-US" sz="6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200" dirty="0" err="1">
                <a:latin typeface="Arial" panose="020B0604020202020204" pitchFamily="34" charset="0"/>
                <a:cs typeface="Arial" panose="020B0604020202020204" pitchFamily="34" charset="0"/>
              </a:rPr>
              <a:t>gia</a:t>
            </a:r>
            <a:r>
              <a:rPr lang="en-US" sz="6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6200" dirty="0" err="1">
                <a:latin typeface="Arial" panose="020B0604020202020204" pitchFamily="34" charset="0"/>
                <a:cs typeface="Arial" panose="020B0604020202020204" pitchFamily="34" charset="0"/>
              </a:rPr>
              <a:t>việc</a:t>
            </a:r>
            <a:r>
              <a:rPr lang="en-US" sz="6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200" dirty="0" err="1">
                <a:latin typeface="Arial" panose="020B0604020202020204" pitchFamily="34" charset="0"/>
                <a:cs typeface="Arial" panose="020B0604020202020204" pitchFamily="34" charset="0"/>
              </a:rPr>
              <a:t>tổ</a:t>
            </a:r>
            <a:r>
              <a:rPr lang="en-US" sz="6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200" dirty="0" err="1">
                <a:latin typeface="Arial" panose="020B0604020202020204" pitchFamily="34" charset="0"/>
                <a:cs typeface="Arial" panose="020B0604020202020204" pitchFamily="34" charset="0"/>
              </a:rPr>
              <a:t>chức</a:t>
            </a:r>
            <a:r>
              <a:rPr lang="en-US" sz="6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200" dirty="0" err="1">
                <a:latin typeface="Arial" panose="020B0604020202020204" pitchFamily="34" charset="0"/>
                <a:cs typeface="Arial" panose="020B0604020202020204" pitchFamily="34" charset="0"/>
              </a:rPr>
              <a:t>dạy</a:t>
            </a:r>
            <a:r>
              <a:rPr lang="en-US" sz="6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200" dirty="0" err="1">
                <a:latin typeface="Arial" panose="020B0604020202020204" pitchFamily="34" charset="0"/>
                <a:cs typeface="Arial" panose="020B0604020202020204" pitchFamily="34" charset="0"/>
              </a:rPr>
              <a:t>học</a:t>
            </a:r>
            <a:r>
              <a:rPr lang="en-US" sz="6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200" dirty="0" err="1">
                <a:latin typeface="Arial" panose="020B0604020202020204" pitchFamily="34" charset="0"/>
                <a:cs typeface="Arial" panose="020B0604020202020204" pitchFamily="34" charset="0"/>
              </a:rPr>
              <a:t>theo</a:t>
            </a:r>
            <a:r>
              <a:rPr lang="en-US" sz="6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200" dirty="0" err="1"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6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ban</a:t>
            </a:r>
            <a:r>
              <a:rPr lang="en-US" sz="6200" dirty="0">
                <a:latin typeface="Arial" panose="020B0604020202020204" pitchFamily="34" charset="0"/>
                <a:cs typeface="Arial" panose="020B0604020202020204" pitchFamily="34" charset="0"/>
              </a:rPr>
              <a:t> “</a:t>
            </a:r>
            <a:r>
              <a:rPr lang="en-US" sz="6200" dirty="0" err="1">
                <a:latin typeface="Arial" panose="020B0604020202020204" pitchFamily="34" charset="0"/>
                <a:cs typeface="Arial" panose="020B0604020202020204" pitchFamily="34" charset="0"/>
              </a:rPr>
              <a:t>tự</a:t>
            </a:r>
            <a:r>
              <a:rPr lang="en-US" sz="6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200" dirty="0" err="1">
                <a:latin typeface="Arial" panose="020B0604020202020204" pitchFamily="34" charset="0"/>
                <a:cs typeface="Arial" panose="020B0604020202020204" pitchFamily="34" charset="0"/>
              </a:rPr>
              <a:t>nhiên</a:t>
            </a:r>
            <a:r>
              <a:rPr lang="en-US" sz="6200" dirty="0">
                <a:latin typeface="Arial" panose="020B0604020202020204" pitchFamily="34" charset="0"/>
                <a:cs typeface="Arial" panose="020B0604020202020204" pitchFamily="34" charset="0"/>
              </a:rPr>
              <a:t>”, “</a:t>
            </a:r>
            <a:r>
              <a:rPr lang="en-US" sz="6200" dirty="0" err="1">
                <a:latin typeface="Arial" panose="020B0604020202020204" pitchFamily="34" charset="0"/>
                <a:cs typeface="Arial" panose="020B0604020202020204" pitchFamily="34" charset="0"/>
              </a:rPr>
              <a:t>xã</a:t>
            </a:r>
            <a:r>
              <a:rPr lang="en-US" sz="6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200" dirty="0" err="1">
                <a:latin typeface="Arial" panose="020B0604020202020204" pitchFamily="34" charset="0"/>
                <a:cs typeface="Arial" panose="020B0604020202020204" pitchFamily="34" charset="0"/>
              </a:rPr>
              <a:t>hội</a:t>
            </a:r>
            <a:r>
              <a:rPr lang="en-US" sz="6200" dirty="0">
                <a:latin typeface="Arial" panose="020B0604020202020204" pitchFamily="34" charset="0"/>
                <a:cs typeface="Arial" panose="020B0604020202020204" pitchFamily="34" charset="0"/>
              </a:rPr>
              <a:t>” </a:t>
            </a:r>
            <a:r>
              <a:rPr lang="en-US" sz="6200" dirty="0" err="1"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6200" dirty="0">
                <a:latin typeface="Arial" panose="020B0604020202020204" pitchFamily="34" charset="0"/>
                <a:cs typeface="Arial" panose="020B0604020202020204" pitchFamily="34" charset="0"/>
              </a:rPr>
              <a:t> “</a:t>
            </a:r>
            <a:r>
              <a:rPr lang="en-US" sz="6200" dirty="0" err="1">
                <a:latin typeface="Arial" panose="020B0604020202020204" pitchFamily="34" charset="0"/>
                <a:cs typeface="Arial" panose="020B0604020202020204" pitchFamily="34" charset="0"/>
              </a:rPr>
              <a:t>cơ</a:t>
            </a:r>
            <a:r>
              <a:rPr lang="en-US" sz="6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200" dirty="0" err="1">
                <a:latin typeface="Arial" panose="020B0604020202020204" pitchFamily="34" charset="0"/>
                <a:cs typeface="Arial" panose="020B0604020202020204" pitchFamily="34" charset="0"/>
              </a:rPr>
              <a:t>bản</a:t>
            </a:r>
            <a:r>
              <a:rPr lang="en-US" sz="6200" dirty="0">
                <a:latin typeface="Arial" panose="020B0604020202020204" pitchFamily="34" charset="0"/>
                <a:cs typeface="Arial" panose="020B0604020202020204" pitchFamily="34" charset="0"/>
              </a:rPr>
              <a:t>” </a:t>
            </a:r>
            <a:r>
              <a:rPr lang="en-US" sz="6200" dirty="0" err="1">
                <a:latin typeface="Arial" panose="020B0604020202020204" pitchFamily="34" charset="0"/>
                <a:cs typeface="Arial" panose="020B0604020202020204" pitchFamily="34" charset="0"/>
              </a:rPr>
              <a:t>cũng</a:t>
            </a:r>
            <a:r>
              <a:rPr lang="en-US" sz="6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200" dirty="0" err="1"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en-US" sz="6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200" dirty="0" err="1">
                <a:latin typeface="Arial" panose="020B0604020202020204" pitchFamily="34" charset="0"/>
                <a:cs typeface="Arial" panose="020B0604020202020204" pitchFamily="34" charset="0"/>
              </a:rPr>
              <a:t>một</a:t>
            </a:r>
            <a:r>
              <a:rPr lang="en-US" sz="6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200" dirty="0" err="1">
                <a:latin typeface="Arial" panose="020B0604020202020204" pitchFamily="34" charset="0"/>
                <a:cs typeface="Arial" panose="020B0604020202020204" pitchFamily="34" charset="0"/>
              </a:rPr>
              <a:t>hình</a:t>
            </a:r>
            <a:r>
              <a:rPr lang="en-US" sz="6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200" dirty="0" err="1">
                <a:latin typeface="Arial" panose="020B0604020202020204" pitchFamily="34" charset="0"/>
                <a:cs typeface="Arial" panose="020B0604020202020204" pitchFamily="34" charset="0"/>
              </a:rPr>
              <a:t>thức</a:t>
            </a:r>
            <a:r>
              <a:rPr lang="en-US" sz="6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200" dirty="0" err="1">
                <a:latin typeface="Arial" panose="020B0604020202020204" pitchFamily="34" charset="0"/>
                <a:cs typeface="Arial" panose="020B0604020202020204" pitchFamily="34" charset="0"/>
              </a:rPr>
              <a:t>phân</a:t>
            </a:r>
            <a:r>
              <a:rPr lang="en-US" sz="6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200" dirty="0" err="1">
                <a:latin typeface="Arial" panose="020B0604020202020204" pitchFamily="34" charset="0"/>
                <a:cs typeface="Arial" panose="020B0604020202020204" pitchFamily="34" charset="0"/>
              </a:rPr>
              <a:t>hóa</a:t>
            </a:r>
            <a:r>
              <a:rPr lang="en-US" sz="6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150418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26BAA1-B907-4D03-A57D-698D5CFF89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XIN CHÂN THÀNH CẢM ƠN QUÝ THẦY CÔ!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00522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5" descr="M:\BAN BT KHXH\MINH HIEU\phong 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8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Rectangle 4"/>
          <p:cNvSpPr>
            <a:spLocks noChangeArrowheads="1"/>
          </p:cNvSpPr>
          <p:nvPr/>
        </p:nvSpPr>
        <p:spPr bwMode="auto">
          <a:xfrm>
            <a:off x="685800" y="457200"/>
            <a:ext cx="8305800" cy="66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ts val="600"/>
              </a:spcBef>
            </a:pPr>
            <a:r>
              <a:rPr lang="en-US" sz="1600" dirty="0">
                <a:cs typeface="Arial" charset="0"/>
              </a:rPr>
              <a:t>ỦY BAN NHÂN DÂN T.P HỒ CHÍ MINH 	</a:t>
            </a:r>
          </a:p>
          <a:p>
            <a:pPr>
              <a:spcBef>
                <a:spcPts val="600"/>
              </a:spcBef>
            </a:pPr>
            <a:r>
              <a:rPr lang="en-US" sz="1600" b="1" dirty="0">
                <a:cs typeface="Arial" charset="0"/>
              </a:rPr>
              <a:t>           SỞ GIÁO DỤC VÀ ĐÀO TẠO	</a:t>
            </a:r>
            <a:endParaRPr lang="en-US" sz="1600" b="1" dirty="0">
              <a:latin typeface="Calibri" pitchFamily="34" charset="0"/>
            </a:endParaRPr>
          </a:p>
        </p:txBody>
      </p:sp>
      <p:pic>
        <p:nvPicPr>
          <p:cNvPr id="2052" name="Picture 2" descr="D:\hihi\ban thao\2016\minhhung\dai thua chon giao\quyen 1\quyen 1 size 12 Folder\Links\hoa van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923306" y="1143000"/>
            <a:ext cx="1352550" cy="68263"/>
          </a:xfrm>
          <a:noFill/>
        </p:spPr>
      </p:pic>
      <p:pic>
        <p:nvPicPr>
          <p:cNvPr id="2055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343400" y="404664"/>
            <a:ext cx="879376" cy="8793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6" name="Rectangle 9"/>
          <p:cNvSpPr>
            <a:spLocks noChangeArrowheads="1"/>
          </p:cNvSpPr>
          <p:nvPr/>
        </p:nvSpPr>
        <p:spPr bwMode="auto">
          <a:xfrm>
            <a:off x="251520" y="1700808"/>
            <a:ext cx="8604448" cy="25699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NỘI DUNG TRIỂN KHAI CHƯƠNG TRÌNH GIÁO DỤC PHỔ THÔNG </a:t>
            </a:r>
            <a:endParaRPr lang="en-US" sz="2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36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3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MÔN LỊCH SỬ - ĐỊA LÍ LỚP 4, 5</a:t>
            </a:r>
            <a:endParaRPr lang="en-US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spcBef>
                <a:spcPts val="600"/>
              </a:spcBef>
            </a:pPr>
            <a:endParaRPr lang="en-US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ts val="600"/>
              </a:spcBef>
            </a:pPr>
            <a:endParaRPr lang="en-US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ts val="600"/>
              </a:spcBef>
            </a:pPr>
            <a:r>
              <a:rPr lang="en-US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Thành </a:t>
            </a:r>
            <a:r>
              <a:rPr lang="en-US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phố</a:t>
            </a:r>
            <a:r>
              <a:rPr lang="en-US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Hồ</a:t>
            </a:r>
            <a:r>
              <a:rPr lang="en-US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Chí</a:t>
            </a:r>
            <a:r>
              <a:rPr lang="en-US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Minh, </a:t>
            </a:r>
            <a:r>
              <a:rPr lang="en-US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08 </a:t>
            </a:r>
            <a:r>
              <a:rPr lang="en-US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2019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640960" cy="864096"/>
          </a:xfrm>
        </p:spPr>
        <p:txBody>
          <a:bodyPr>
            <a:normAutofit/>
          </a:bodyPr>
          <a:lstStyle/>
          <a:p>
            <a:pPr algn="ctr"/>
            <a:r>
              <a:rPr lang="en-US" sz="4500" b="1" dirty="0" err="1"/>
              <a:t>ĐẶC</a:t>
            </a:r>
            <a:r>
              <a:rPr lang="en-US" sz="4500" b="1" dirty="0"/>
              <a:t> </a:t>
            </a:r>
            <a:r>
              <a:rPr lang="en-US" sz="4500" b="1" dirty="0" err="1"/>
              <a:t>ĐIỂM</a:t>
            </a:r>
            <a:r>
              <a:rPr lang="en-US" sz="4500" b="1" dirty="0"/>
              <a:t> </a:t>
            </a:r>
            <a:r>
              <a:rPr lang="en-US" sz="4500" b="1" dirty="0" err="1"/>
              <a:t>MÔN</a:t>
            </a:r>
            <a:r>
              <a:rPr lang="en-US" sz="4500" b="1" dirty="0"/>
              <a:t> </a:t>
            </a:r>
            <a:r>
              <a:rPr lang="en-US" sz="4500" b="1" dirty="0" err="1"/>
              <a:t>LỊCH</a:t>
            </a:r>
            <a:r>
              <a:rPr lang="en-US" sz="4500" b="1" dirty="0"/>
              <a:t> </a:t>
            </a:r>
            <a:r>
              <a:rPr lang="en-US" sz="4500" b="1" dirty="0" err="1"/>
              <a:t>SỬ</a:t>
            </a:r>
            <a:r>
              <a:rPr lang="en-US" sz="4500" b="1" dirty="0"/>
              <a:t> - </a:t>
            </a:r>
            <a:r>
              <a:rPr lang="en-US" sz="4500" b="1" dirty="0" err="1"/>
              <a:t>ĐỊA</a:t>
            </a:r>
            <a:r>
              <a:rPr lang="en-US" sz="4500" b="1" dirty="0"/>
              <a:t> </a:t>
            </a:r>
            <a:r>
              <a:rPr lang="en-US" sz="4500" b="1" dirty="0" err="1"/>
              <a:t>LÍ</a:t>
            </a:r>
            <a:endParaRPr lang="en-US" sz="45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268760"/>
            <a:ext cx="8712968" cy="5055840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Lịch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sử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Địa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lí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ở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cấp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Tiểu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học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môn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học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bắt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buộc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được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tổ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chức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dạy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học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ở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lớp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4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lớp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5.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Môn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học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được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xây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dựng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trên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cơ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sở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kế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thừa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phát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triển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từ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môn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Tự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nhiên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Xã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hội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lớp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1, 2, 3 </a:t>
            </a:r>
            <a:r>
              <a:rPr lang="en-US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cơ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sở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để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học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môn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Lịch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sử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Địa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lí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ở </a:t>
            </a:r>
            <a:r>
              <a:rPr lang="en-US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cấp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trung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học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cơ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sở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đồng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thời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góp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phần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đặt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nền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móng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ban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đầu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cho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việc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giáo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dục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về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khoa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học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xã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hội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ở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cấp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học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trên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Môn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học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góp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phần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hình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thành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phát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triển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ở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học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sinh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những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phẩm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chất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chủ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yếu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năng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lực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chung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đã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được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xác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định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trong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Chương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trình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tổng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thể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Chương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trình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môn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Lịch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sử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Địa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lí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cấp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Tiểu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học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gồm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mạch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kiến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thức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kĩ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năng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cơ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bản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thiết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yếu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về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địa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lí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lịch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sử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địa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phương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vùng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miền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đất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nước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Việt Nam, </a:t>
            </a:r>
            <a:r>
              <a:rPr lang="en-US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nước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láng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giềng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một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nét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cơ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bản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về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địa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lí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lịch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sử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thế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giới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Nội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dung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chương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trình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môn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Lịch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sử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Địa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lí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còn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liên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quan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trực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tiếp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với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nhiều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môn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học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hoạt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động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giáo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dục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khác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như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Đạo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đức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Tiếng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Việt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Hoạt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động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trải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nghiệm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,...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704088"/>
            <a:ext cx="8640960" cy="780696"/>
          </a:xfrm>
        </p:spPr>
        <p:txBody>
          <a:bodyPr>
            <a:normAutofit/>
          </a:bodyPr>
          <a:lstStyle/>
          <a:p>
            <a:r>
              <a:rPr lang="en-US" sz="4000" dirty="0" err="1"/>
              <a:t>QUAN</a:t>
            </a:r>
            <a:r>
              <a:rPr lang="en-US" sz="4000" dirty="0"/>
              <a:t> </a:t>
            </a:r>
            <a:r>
              <a:rPr lang="en-US" sz="4000" dirty="0" err="1"/>
              <a:t>ĐIỂM</a:t>
            </a:r>
            <a:r>
              <a:rPr lang="en-US" sz="4000" dirty="0"/>
              <a:t> </a:t>
            </a:r>
            <a:r>
              <a:rPr lang="en-US" sz="4000" dirty="0" err="1"/>
              <a:t>XÂY</a:t>
            </a:r>
            <a:r>
              <a:rPr lang="en-US" sz="4000" dirty="0"/>
              <a:t> </a:t>
            </a:r>
            <a:r>
              <a:rPr lang="en-US" sz="4000" dirty="0" err="1"/>
              <a:t>DỰNG</a:t>
            </a:r>
            <a:r>
              <a:rPr lang="en-US" sz="4000" dirty="0"/>
              <a:t> </a:t>
            </a:r>
            <a:r>
              <a:rPr lang="en-US" sz="4000" dirty="0" err="1"/>
              <a:t>CHƯƠNG</a:t>
            </a:r>
            <a:r>
              <a:rPr lang="en-US" sz="4000" dirty="0"/>
              <a:t> </a:t>
            </a:r>
            <a:r>
              <a:rPr lang="en-US" sz="4000" dirty="0" err="1"/>
              <a:t>TRÌNH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700808"/>
            <a:ext cx="8640960" cy="4896544"/>
          </a:xfrm>
        </p:spPr>
        <p:txBody>
          <a:bodyPr>
            <a:normAutofit/>
          </a:bodyPr>
          <a:lstStyle/>
          <a:p>
            <a:pPr algn="just">
              <a:buNone/>
            </a:pPr>
            <a:endParaRPr lang="en-US" dirty="0"/>
          </a:p>
          <a:p>
            <a:pPr marL="0" indent="0" algn="just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1.- </a:t>
            </a:r>
            <a:r>
              <a:rPr lang="en-US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Tích</a:t>
            </a:r>
            <a:r>
              <a:rPr lang="en-US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hợp</a:t>
            </a:r>
            <a:r>
              <a:rPr lang="en-US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một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nội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dung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văn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hoá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xã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hội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trong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kết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nối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về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không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gian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thời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gian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bảo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vệ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môi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trường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giáo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dục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giá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trị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nhân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văn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gắn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lí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thuyết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với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thực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hành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gắn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nội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dung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giáo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dục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với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thực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tiễn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0" indent="0" algn="just">
              <a:buNone/>
            </a:pPr>
            <a:r>
              <a:rPr lang="en-US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Kết</a:t>
            </a:r>
            <a:r>
              <a:rPr lang="en-US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nối</a:t>
            </a:r>
            <a:r>
              <a:rPr lang="en-US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với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môn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học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hoạt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động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giáo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dục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khác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như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Tự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nhiên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Xã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hội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Khoa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học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Đạo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đức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Hoạt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động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trải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nghiệm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,...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giúp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học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sinh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vận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dụng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tích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hợp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kiến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thức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kĩ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năng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nhiều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môn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học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hoạt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động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giáo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dục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để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giải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quyết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vấn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đề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trong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học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tập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đời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sống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phù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hợp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với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lứa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tuổi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692696"/>
            <a:ext cx="8712968" cy="609329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Chọn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lọc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những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kiến</a:t>
            </a:r>
            <a:r>
              <a:rPr lang="en-US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thức</a:t>
            </a:r>
            <a:r>
              <a:rPr lang="en-US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cơ</a:t>
            </a:r>
            <a:r>
              <a:rPr lang="en-US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bản</a:t>
            </a:r>
            <a:r>
              <a:rPr lang="en-US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sơ</a:t>
            </a:r>
            <a:r>
              <a:rPr lang="en-US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giản</a:t>
            </a:r>
            <a:r>
              <a:rPr lang="en-US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về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tự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nhiên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dân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cư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một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hoạt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động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kinh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tế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lịch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sử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văn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hoá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vùng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miền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đất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nước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Việt Nam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thế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giới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sự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kiện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nhân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vật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lịch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sử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phản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ánh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những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dấu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mốc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lớn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quá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trình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dựng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nước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giữ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nước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dân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tộc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Việt Nam.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Nội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dung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môn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học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vừa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bảo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đảm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tính</a:t>
            </a:r>
            <a:r>
              <a:rPr lang="en-US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khoa</a:t>
            </a:r>
            <a:r>
              <a:rPr lang="en-US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học</a:t>
            </a:r>
            <a:r>
              <a:rPr lang="en-US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vừa</a:t>
            </a:r>
            <a:r>
              <a:rPr lang="en-US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phù</a:t>
            </a:r>
            <a:r>
              <a:rPr lang="en-US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hợp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với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đặc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điểm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tâm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sinh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lí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trình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độ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nhận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thức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học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sinh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Chương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trình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được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thiết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kế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theo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phạm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vi </a:t>
            </a:r>
            <a:r>
              <a:rPr lang="en-US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mở</a:t>
            </a:r>
            <a:r>
              <a:rPr lang="en-US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rộng</a:t>
            </a:r>
            <a:r>
              <a:rPr lang="en-US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dần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về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không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gian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địa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lí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không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gian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xã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hội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từ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địa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lí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lịch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sử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địa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phương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vùng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miền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đất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nước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Việt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Nam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đến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địa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lí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lịch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sử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nước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láng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giềng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khu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vực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thế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giới</a:t>
            </a:r>
            <a:r>
              <a:rPr lang="en-US" dirty="0"/>
              <a:t>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908720"/>
            <a:ext cx="8435280" cy="541588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4.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Chương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trình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lựa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chọn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những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nội</a:t>
            </a:r>
            <a:r>
              <a:rPr lang="en-US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dung </a:t>
            </a:r>
            <a:r>
              <a:rPr lang="en-US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thiết</a:t>
            </a:r>
            <a:r>
              <a:rPr lang="en-US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thực</a:t>
            </a:r>
            <a:r>
              <a:rPr lang="en-US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đối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với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việc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hình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thành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phát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triển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phẩm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chất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năng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lực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học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sinh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5.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Chương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trình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được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thiết</a:t>
            </a:r>
            <a:r>
              <a:rPr lang="en-US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kế</a:t>
            </a:r>
            <a:r>
              <a:rPr lang="en-US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theo</a:t>
            </a:r>
            <a:r>
              <a:rPr lang="en-US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hướng</a:t>
            </a:r>
            <a:r>
              <a:rPr lang="en-US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mở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linh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hoạt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để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thể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điều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chỉnh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cho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phù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hợp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với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điều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kiện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kinh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tế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xã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hội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địa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phương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phù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hợp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với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khả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năng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giáo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viên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với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nhóm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đối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tượng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học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sinh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khác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nhau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thực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tiễn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dạy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học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ở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nhà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trường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song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vẫn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bảo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đảm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trình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độ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chung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giáo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dục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phổ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thông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trên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cả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nước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tiếp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cận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dần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với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trình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độ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khu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vực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thế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giới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780696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err="1"/>
              <a:t>MỤC</a:t>
            </a:r>
            <a:r>
              <a:rPr lang="en-US" dirty="0"/>
              <a:t> </a:t>
            </a:r>
            <a:r>
              <a:rPr lang="en-US" dirty="0" err="1"/>
              <a:t>TIÊU</a:t>
            </a:r>
            <a:r>
              <a:rPr lang="en-US" dirty="0"/>
              <a:t> </a:t>
            </a:r>
            <a:r>
              <a:rPr lang="en-US" dirty="0" err="1"/>
              <a:t>CHƯƠNG</a:t>
            </a:r>
            <a:r>
              <a:rPr lang="en-US" dirty="0"/>
              <a:t> </a:t>
            </a:r>
            <a:r>
              <a:rPr lang="en-US" dirty="0" err="1"/>
              <a:t>TRÌNH</a:t>
            </a:r>
            <a:r>
              <a:rPr lang="en-US" dirty="0"/>
              <a:t>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484784"/>
            <a:ext cx="8784976" cy="5112568"/>
          </a:xfrm>
        </p:spPr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- 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Môn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Lịch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sử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Địa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lí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ở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cấp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tiểu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học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hình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thành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phát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triển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ở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học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sinh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năng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lực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lịch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sử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địa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lí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với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thành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phần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nhận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thức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khoa </a:t>
            </a:r>
            <a:r>
              <a:rPr lang="en-US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học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lịch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sử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địa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lí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en-US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tìm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hiểu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lịch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sử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địa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lí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en-US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vận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dụng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kiến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thức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kĩ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năng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đã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học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đồng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thời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góp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phần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hình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thành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phát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triển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năng</a:t>
            </a:r>
            <a:r>
              <a:rPr lang="en-US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lực</a:t>
            </a:r>
            <a:r>
              <a:rPr lang="en-US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chung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tự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chủ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tự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học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giao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tiếp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hợp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tác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giải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quyết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vấn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đề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sáng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tạo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- 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Môn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Lịch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sử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Địa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lí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ở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cấp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tiểu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học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giúp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học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sinh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khám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phá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thế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giới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tự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nhiên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xã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hội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xung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quanh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để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bồi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dưỡng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lòng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tự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hào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dân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tộc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tình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yêu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thiên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nhiên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quê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hương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đất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nước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ý </a:t>
            </a:r>
            <a:r>
              <a:rPr lang="en-US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thức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bảo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vệ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thiên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nhiên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giữ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gìn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phát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triển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giá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trị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văn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hoá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Việt Nam; </a:t>
            </a:r>
            <a:r>
              <a:rPr lang="en-US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tôn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trọng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sự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khác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biệt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về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văn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hoá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giữa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quốc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gia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dân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tộc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từ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đó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góp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phần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hình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thành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phát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triển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phẩm</a:t>
            </a:r>
            <a:r>
              <a:rPr lang="en-US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chất</a:t>
            </a:r>
            <a:r>
              <a:rPr lang="en-US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yêu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nước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nhân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ái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chăm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chỉ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trung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thực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trách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nhiệm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435280" cy="1152128"/>
          </a:xfrm>
        </p:spPr>
        <p:txBody>
          <a:bodyPr>
            <a:normAutofit/>
          </a:bodyPr>
          <a:lstStyle/>
          <a:p>
            <a:r>
              <a:rPr lang="en-US" sz="4000" dirty="0"/>
              <a:t>YÊU CẦU CẦN ĐẠT MÔN LỊCH SỬ- ĐỊA LÍ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772816"/>
            <a:ext cx="8784976" cy="4551784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Yêu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cầu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cần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đạt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về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phẩm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chất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chủ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yếu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năng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lực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chung</a:t>
            </a:r>
            <a:endParaRPr lang="en-US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Yêu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cầu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cần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đạt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về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năng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lực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đặc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thù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Biểu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hiện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đặc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thù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năng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lực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khoa </a:t>
            </a:r>
            <a:r>
              <a:rPr lang="en-US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học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với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thành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phần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nhận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thức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khoa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học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lịch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sử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địa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lí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tìm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hiểu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lịch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sử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địa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lí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vận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dụng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kiến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thức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kĩ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năng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đã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học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5" descr="M:\BAN BT KHXH\MINH HIEU\phong 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8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Rectangle 4"/>
          <p:cNvSpPr>
            <a:spLocks noChangeArrowheads="1"/>
          </p:cNvSpPr>
          <p:nvPr/>
        </p:nvSpPr>
        <p:spPr bwMode="auto">
          <a:xfrm>
            <a:off x="685800" y="457200"/>
            <a:ext cx="8305800" cy="66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ts val="600"/>
              </a:spcBef>
            </a:pPr>
            <a:r>
              <a:rPr lang="en-US" sz="1600" dirty="0">
                <a:cs typeface="Arial" charset="0"/>
              </a:rPr>
              <a:t>ỦY BAN NHÂN DÂN T.P HỒ CHÍ MINH 	</a:t>
            </a:r>
          </a:p>
          <a:p>
            <a:pPr>
              <a:spcBef>
                <a:spcPts val="600"/>
              </a:spcBef>
            </a:pPr>
            <a:r>
              <a:rPr lang="en-US" sz="1600" b="1" dirty="0">
                <a:cs typeface="Arial" charset="0"/>
              </a:rPr>
              <a:t>           SỞ GIÁO DỤC VÀ ĐÀO TẠO	</a:t>
            </a:r>
            <a:endParaRPr lang="en-US" sz="1600" b="1" dirty="0">
              <a:latin typeface="Calibri" pitchFamily="34" charset="0"/>
            </a:endParaRPr>
          </a:p>
        </p:txBody>
      </p:sp>
      <p:pic>
        <p:nvPicPr>
          <p:cNvPr id="2052" name="Picture 2" descr="D:\hihi\ban thao\2016\minhhung\dai thua chon giao\quyen 1\quyen 1 size 12 Folder\Links\hoa van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923306" y="1143000"/>
            <a:ext cx="1352550" cy="68263"/>
          </a:xfrm>
          <a:noFill/>
        </p:spPr>
      </p:pic>
      <p:pic>
        <p:nvPicPr>
          <p:cNvPr id="2055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343400" y="404664"/>
            <a:ext cx="879376" cy="8793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6" name="Rectangle 9"/>
          <p:cNvSpPr>
            <a:spLocks noChangeArrowheads="1"/>
          </p:cNvSpPr>
          <p:nvPr/>
        </p:nvSpPr>
        <p:spPr bwMode="auto">
          <a:xfrm>
            <a:off x="251520" y="1700808"/>
            <a:ext cx="8604448" cy="275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0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NỘI</a:t>
            </a:r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DUNG </a:t>
            </a:r>
            <a:r>
              <a:rPr lang="en-US" sz="20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TRIỂN</a:t>
            </a:r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KHAI</a:t>
            </a:r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CHƯƠNG</a:t>
            </a:r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TRÌNH</a:t>
            </a:r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GIÁO</a:t>
            </a:r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DỤC</a:t>
            </a:r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PHỔ</a:t>
            </a:r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THÔNG</a:t>
            </a:r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2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36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4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MÔN TỰ NHIÊN XÃ HỘI</a:t>
            </a:r>
          </a:p>
          <a:p>
            <a:pPr algn="ctr">
              <a:spcBef>
                <a:spcPts val="600"/>
              </a:spcBef>
            </a:pPr>
            <a:endParaRPr lang="en-US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ts val="600"/>
              </a:spcBef>
            </a:pPr>
            <a:endParaRPr lang="en-US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ts val="600"/>
              </a:spcBef>
            </a:pPr>
            <a:r>
              <a:rPr lang="en-US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Thành </a:t>
            </a:r>
            <a:r>
              <a:rPr lang="en-US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phố</a:t>
            </a:r>
            <a:r>
              <a:rPr lang="en-US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Hồ</a:t>
            </a:r>
            <a:r>
              <a:rPr lang="en-US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Chí</a:t>
            </a:r>
            <a:r>
              <a:rPr lang="en-US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Minh, </a:t>
            </a:r>
            <a:r>
              <a:rPr lang="en-US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08 </a:t>
            </a:r>
            <a:r>
              <a:rPr lang="en-US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2019</a:t>
            </a:r>
          </a:p>
        </p:txBody>
      </p:sp>
    </p:spTree>
    <p:extLst>
      <p:ext uri="{BB962C8B-B14F-4D97-AF65-F5344CB8AC3E}">
        <p14:creationId xmlns:p14="http://schemas.microsoft.com/office/powerpoint/2010/main" val="163163480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262</TotalTime>
  <Words>2381</Words>
  <Application>Microsoft Office PowerPoint</Application>
  <PresentationFormat>On-screen Show (4:3)</PresentationFormat>
  <Paragraphs>150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Arial</vt:lpstr>
      <vt:lpstr>Calibri</vt:lpstr>
      <vt:lpstr>Constantia</vt:lpstr>
      <vt:lpstr>Times New Roman</vt:lpstr>
      <vt:lpstr>Wingdings 2</vt:lpstr>
      <vt:lpstr>Flow</vt:lpstr>
      <vt:lpstr>PowerPoint Presentation</vt:lpstr>
      <vt:lpstr>PowerPoint Presentation</vt:lpstr>
      <vt:lpstr>ĐẶC ĐIỂM MÔN LỊCH SỬ - ĐỊA LÍ</vt:lpstr>
      <vt:lpstr>QUAN ĐIỂM XÂY DỰNG CHƯƠNG TRÌNH</vt:lpstr>
      <vt:lpstr>PowerPoint Presentation</vt:lpstr>
      <vt:lpstr>PowerPoint Presentation</vt:lpstr>
      <vt:lpstr>MỤC TIÊU CHƯƠNG TRÌNH:</vt:lpstr>
      <vt:lpstr>YÊU CẦU CẦN ĐẠT MÔN LỊCH SỬ- ĐỊA LÍ</vt:lpstr>
      <vt:lpstr>PowerPoint Presentation</vt:lpstr>
      <vt:lpstr>         ĐẶC ĐIỂM MÔN HỌC TN và XH</vt:lpstr>
      <vt:lpstr>QUAN ĐIỂM XÂY DỰNG CHƯƠNG TRÌNH</vt:lpstr>
      <vt:lpstr>PowerPoint Presentation</vt:lpstr>
      <vt:lpstr>PowerPoint Presentation</vt:lpstr>
      <vt:lpstr>CỤ THỂ MÔN TỰ NHIÊN VÀ XÃ HỘI </vt:lpstr>
      <vt:lpstr>PowerPoint Presentation</vt:lpstr>
      <vt:lpstr>PowerPoint Presentation</vt:lpstr>
      <vt:lpstr>DẠY HỌC HƯỚNG TIẾP CẬN NĂNG  LỰC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ThanhBinh</dc:creator>
  <cp:lastModifiedBy>Kinh Doanh</cp:lastModifiedBy>
  <cp:revision>37</cp:revision>
  <dcterms:created xsi:type="dcterms:W3CDTF">2019-07-30T07:09:56Z</dcterms:created>
  <dcterms:modified xsi:type="dcterms:W3CDTF">2019-08-01T03:06:32Z</dcterms:modified>
</cp:coreProperties>
</file>