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15"/>
  </p:notesMasterIdLst>
  <p:sldIdLst>
    <p:sldId id="277" r:id="rId3"/>
    <p:sldId id="294" r:id="rId4"/>
    <p:sldId id="256" r:id="rId5"/>
    <p:sldId id="257" r:id="rId6"/>
    <p:sldId id="281" r:id="rId7"/>
    <p:sldId id="279" r:id="rId8"/>
    <p:sldId id="295" r:id="rId9"/>
    <p:sldId id="259" r:id="rId10"/>
    <p:sldId id="296" r:id="rId11"/>
    <p:sldId id="258" r:id="rId12"/>
    <p:sldId id="297" r:id="rId13"/>
    <p:sldId id="26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BCFFB"/>
    <a:srgbClr val="36363E"/>
    <a:srgbClr val="C7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8" autoAdjust="0"/>
    <p:restoredTop sz="94700"/>
  </p:normalViewPr>
  <p:slideViewPr>
    <p:cSldViewPr snapToGrid="0">
      <p:cViewPr varScale="1">
        <p:scale>
          <a:sx n="91" d="100"/>
          <a:sy n="91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40FE4-7CCD-41CB-981E-8E21CE79F6DA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69096-6557-46E7-81FA-33B695DD7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5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13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27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22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892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993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6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118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25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5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7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14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9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2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2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7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5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3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4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1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1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4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1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7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8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2AF19C-8B6C-457B-8C63-E644CE4E060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53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84FABC-097E-4239-AC71-5FE559F0EE93}"/>
              </a:ext>
            </a:extLst>
          </p:cNvPr>
          <p:cNvSpPr txBox="1"/>
          <p:nvPr/>
        </p:nvSpPr>
        <p:spPr>
          <a:xfrm>
            <a:off x="1696916" y="757321"/>
            <a:ext cx="9369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6"/>
                </a:solidFill>
                <a:latin typeface="+mj-lt"/>
              </a:rPr>
              <a:t>TRƯỜNG TIỂU HỌC YÊN THẾ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C4AD9-9593-43B3-AF56-2754FDCA1F7A}"/>
              </a:ext>
            </a:extLst>
          </p:cNvPr>
          <p:cNvSpPr/>
          <p:nvPr/>
        </p:nvSpPr>
        <p:spPr>
          <a:xfrm>
            <a:off x="3067589" y="2607382"/>
            <a:ext cx="6397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TỰ NHIÊN VÀ XÃ HỘI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44F769-91DE-4075-80A1-5E16B99C3668}"/>
              </a:ext>
            </a:extLst>
          </p:cNvPr>
          <p:cNvSpPr/>
          <p:nvPr/>
        </p:nvSpPr>
        <p:spPr>
          <a:xfrm>
            <a:off x="5191329" y="3922972"/>
            <a:ext cx="1809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3</a:t>
            </a:r>
          </a:p>
        </p:txBody>
      </p:sp>
      <p:pic>
        <p:nvPicPr>
          <p:cNvPr id="11" name="图片 13">
            <a:extLst>
              <a:ext uri="{FF2B5EF4-FFF2-40B4-BE49-F238E27FC236}">
                <a16:creationId xmlns:a16="http://schemas.microsoft.com/office/drawing/2014/main" id="{CA6BB9EA-CE17-4020-89DF-74F71AB37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02" y="1240095"/>
            <a:ext cx="1140584" cy="2129920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C4CA8718-2722-448E-9578-42D02FBAE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75091">
            <a:off x="10708157" y="2294814"/>
            <a:ext cx="1488250" cy="4412125"/>
          </a:xfrm>
          <a:prstGeom prst="rect">
            <a:avLst/>
          </a:prstGeom>
        </p:spPr>
      </p:pic>
      <p:pic>
        <p:nvPicPr>
          <p:cNvPr id="13" name="图片 18">
            <a:extLst>
              <a:ext uri="{FF2B5EF4-FFF2-40B4-BE49-F238E27FC236}">
                <a16:creationId xmlns:a16="http://schemas.microsoft.com/office/drawing/2014/main" id="{B9490B77-990B-4D6B-935A-857104E09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84" y="5847670"/>
            <a:ext cx="799500" cy="798720"/>
          </a:xfrm>
          <a:prstGeom prst="rect">
            <a:avLst/>
          </a:prstGeom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666EF310-4294-4C4A-A207-8371A9F9B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2398" y="955372"/>
            <a:ext cx="799500" cy="798720"/>
          </a:xfrm>
          <a:prstGeom prst="rect">
            <a:avLst/>
          </a:prstGeom>
        </p:spPr>
      </p:pic>
      <p:pic>
        <p:nvPicPr>
          <p:cNvPr id="15" name="图片 19">
            <a:extLst>
              <a:ext uri="{FF2B5EF4-FFF2-40B4-BE49-F238E27FC236}">
                <a16:creationId xmlns:a16="http://schemas.microsoft.com/office/drawing/2014/main" id="{9306425A-4C61-4114-9797-5B1C5E6B0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60644" y="5194139"/>
            <a:ext cx="424180" cy="4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81268"/>
      </p:ext>
    </p:extLst>
  </p:cSld>
  <p:clrMapOvr>
    <a:masterClrMapping/>
  </p:clrMapOvr>
  <p:transition spd="slow" advTm="2087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226141"/>
            <a:ext cx="12123174" cy="6508955"/>
            <a:chOff x="866015" y="909000"/>
            <a:chExt cx="9791229" cy="504000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282365" y="909000"/>
              <a:ext cx="3374879" cy="50400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66015" y="909000"/>
              <a:ext cx="3448788" cy="5040000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2135087" y="1702702"/>
            <a:ext cx="7806814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9600" b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defRPr>
            </a:lvl1pPr>
          </a:lstStyle>
          <a:p>
            <a:r>
              <a:rPr lang="en-US" altLang="zh-CN" dirty="0" err="1">
                <a:solidFill>
                  <a:srgbClr val="00B0F0"/>
                </a:solidFill>
              </a:rPr>
              <a:t>Cơ</a:t>
            </a:r>
            <a:r>
              <a:rPr lang="en-US" altLang="zh-CN" dirty="0">
                <a:solidFill>
                  <a:srgbClr val="00B0F0"/>
                </a:solidFill>
              </a:rPr>
              <a:t> </a:t>
            </a:r>
            <a:r>
              <a:rPr lang="en-US" altLang="zh-CN" dirty="0" err="1">
                <a:solidFill>
                  <a:srgbClr val="00B0F0"/>
                </a:solidFill>
              </a:rPr>
              <a:t>quan</a:t>
            </a:r>
            <a:r>
              <a:rPr lang="en-US" altLang="zh-CN" dirty="0">
                <a:solidFill>
                  <a:srgbClr val="00B0F0"/>
                </a:solidFill>
              </a:rPr>
              <a:t> </a:t>
            </a:r>
          </a:p>
          <a:p>
            <a:r>
              <a:rPr lang="en-US" altLang="zh-CN" dirty="0" err="1">
                <a:solidFill>
                  <a:srgbClr val="00B0F0"/>
                </a:solidFill>
              </a:rPr>
              <a:t>Tuần</a:t>
            </a:r>
            <a:r>
              <a:rPr lang="en-US" altLang="zh-CN" dirty="0">
                <a:solidFill>
                  <a:srgbClr val="00B0F0"/>
                </a:solidFill>
              </a:rPr>
              <a:t> </a:t>
            </a:r>
            <a:r>
              <a:rPr lang="en-US" altLang="zh-CN" dirty="0" err="1">
                <a:solidFill>
                  <a:srgbClr val="00B0F0"/>
                </a:solidFill>
              </a:rPr>
              <a:t>hoàn</a:t>
            </a:r>
            <a:r>
              <a:rPr lang="en-US" altLang="zh-CN" dirty="0">
                <a:solidFill>
                  <a:srgbClr val="00B0F0"/>
                </a:solidFill>
              </a:rPr>
              <a:t>  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230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103">
        <p15:prstTrans prst="fracture"/>
      </p:transition>
    </mc:Choice>
    <mc:Fallback xmlns="">
      <p:transition spd="slow" advTm="81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0542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1122363" y="1476375"/>
            <a:ext cx="1311275" cy="396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00250" y="998538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 flipV="1">
            <a:off x="1711325" y="2197100"/>
            <a:ext cx="762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1177925" y="2959100"/>
            <a:ext cx="12954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784350" y="2257425"/>
            <a:ext cx="3184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MÁU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286125" y="528638"/>
            <a:ext cx="8636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Chỉ vị trí và nêu tên các bộ phận của cơ quan tuần hoàn.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433638" y="38100"/>
            <a:ext cx="9413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Hình vẽ cho ta biết cơ quan gì của cơ thể người ?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-41275" y="5940425"/>
            <a:ext cx="24384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HOÀN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176588" y="1581150"/>
            <a:ext cx="863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Chỉ đường đi của vòng tuần hoàn lớn và nhỏ.</a:t>
            </a:r>
          </a:p>
        </p:txBody>
      </p:sp>
      <p:pic>
        <p:nvPicPr>
          <p:cNvPr id="6161" name="Picture 17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317750"/>
            <a:ext cx="2970212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7132638" y="4356100"/>
            <a:ext cx="76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H="1" flipV="1">
            <a:off x="4914900" y="4573588"/>
            <a:ext cx="762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H="1" flipV="1">
            <a:off x="5448300" y="3049588"/>
            <a:ext cx="304800" cy="209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6532563" y="281305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6" grpId="0"/>
      <p:bldP spid="6157" grpId="0"/>
      <p:bldP spid="6158" grpId="0"/>
      <p:bldP spid="6159" grpId="0"/>
      <p:bldP spid="61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9375" y="586968"/>
            <a:ext cx="1140584" cy="21299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5091">
            <a:off x="12227989" y="2142198"/>
            <a:ext cx="1488250" cy="44121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2746526" y="319717"/>
            <a:ext cx="717597" cy="71689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79375" y="5394220"/>
            <a:ext cx="799500" cy="7987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591715" y="4782306"/>
            <a:ext cx="424180" cy="423766"/>
          </a:xfrm>
          <a:prstGeom prst="rect">
            <a:avLst/>
          </a:prstGeom>
        </p:spPr>
      </p:pic>
      <p:sp>
        <p:nvSpPr>
          <p:cNvPr id="3" name="Callout: Left-Right Arrow 2">
            <a:extLst>
              <a:ext uri="{FF2B5EF4-FFF2-40B4-BE49-F238E27FC236}">
                <a16:creationId xmlns:a16="http://schemas.microsoft.com/office/drawing/2014/main" id="{5DFCABB1-90EE-40F4-9239-A43E222EF536}"/>
              </a:ext>
            </a:extLst>
          </p:cNvPr>
          <p:cNvSpPr/>
          <p:nvPr/>
        </p:nvSpPr>
        <p:spPr>
          <a:xfrm>
            <a:off x="2740846" y="2024167"/>
            <a:ext cx="6772159" cy="2293698"/>
          </a:xfrm>
          <a:prstGeom prst="leftRigh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+mj-lt"/>
              </a:rPr>
              <a:t>Kể những việc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12756-5363-402C-83A6-F7DCC2F57E12}"/>
              </a:ext>
            </a:extLst>
          </p:cNvPr>
          <p:cNvSpPr txBox="1"/>
          <p:nvPr/>
        </p:nvSpPr>
        <p:spPr>
          <a:xfrm>
            <a:off x="3452224" y="2822438"/>
            <a:ext cx="151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j-lt"/>
              </a:rPr>
              <a:t>Nên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D314C0-17F1-4C7E-A604-8BFAE1D7F03E}"/>
              </a:ext>
            </a:extLst>
          </p:cNvPr>
          <p:cNvSpPr txBox="1"/>
          <p:nvPr/>
        </p:nvSpPr>
        <p:spPr>
          <a:xfrm>
            <a:off x="7818538" y="2812551"/>
            <a:ext cx="273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Không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3AF297-7A9E-4DF5-BFE7-70EA47938C79}"/>
              </a:ext>
            </a:extLst>
          </p:cNvPr>
          <p:cNvSpPr/>
          <p:nvPr/>
        </p:nvSpPr>
        <p:spPr>
          <a:xfrm>
            <a:off x="0" y="140677"/>
            <a:ext cx="4160017" cy="212992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Tập luyện thể thao, học tập, rèn luyện, vui chơi vừa sức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7C2EDB4-F4B8-4E07-98E8-59AAED267FB3}"/>
              </a:ext>
            </a:extLst>
          </p:cNvPr>
          <p:cNvSpPr/>
          <p:nvPr/>
        </p:nvSpPr>
        <p:spPr>
          <a:xfrm>
            <a:off x="-18303" y="3414880"/>
            <a:ext cx="3116826" cy="1301533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Sống vui vẻ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D3494B-4947-4F0C-BB34-6891D1A75B3D}"/>
              </a:ext>
            </a:extLst>
          </p:cNvPr>
          <p:cNvSpPr/>
          <p:nvPr/>
        </p:nvSpPr>
        <p:spPr>
          <a:xfrm>
            <a:off x="52987" y="5556466"/>
            <a:ext cx="3926160" cy="130153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Ăn uống điều độ, đủ chất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1DEFE9E-45F1-49B1-87CF-FC6789E7FAB8}"/>
              </a:ext>
            </a:extLst>
          </p:cNvPr>
          <p:cNvSpPr/>
          <p:nvPr/>
        </p:nvSpPr>
        <p:spPr>
          <a:xfrm>
            <a:off x="9155327" y="3414880"/>
            <a:ext cx="3036673" cy="119375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</a:rPr>
              <a:t>Xúc động mạnh 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5539798-3B65-4FDB-84C1-21615F25CE95}"/>
              </a:ext>
            </a:extLst>
          </p:cNvPr>
          <p:cNvSpPr/>
          <p:nvPr/>
        </p:nvSpPr>
        <p:spPr>
          <a:xfrm>
            <a:off x="7702643" y="32646"/>
            <a:ext cx="4427508" cy="16783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</a:rPr>
              <a:t>Không mặc quần áo, đi giày dép quá chật 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AF13AD4-DB57-4CD1-A6AE-7D7193072F99}"/>
              </a:ext>
            </a:extLst>
          </p:cNvPr>
          <p:cNvSpPr/>
          <p:nvPr/>
        </p:nvSpPr>
        <p:spPr>
          <a:xfrm>
            <a:off x="8223188" y="5166961"/>
            <a:ext cx="3926160" cy="174258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</a:rPr>
              <a:t>Không sử dụng chất kích thích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223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9777">
        <p15:prstTrans prst="peelOff"/>
      </p:transition>
    </mc:Choice>
    <mc:Fallback xmlns="">
      <p:transition spd="slow" advTm="597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4EE351A4-2AA4-44D4-959C-B4F157DC60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7497" y="814071"/>
            <a:ext cx="6238873" cy="47411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396F54-CB1B-4FAE-AC82-639017A6C7D7}"/>
              </a:ext>
            </a:extLst>
          </p:cNvPr>
          <p:cNvSpPr/>
          <p:nvPr/>
        </p:nvSpPr>
        <p:spPr>
          <a:xfrm>
            <a:off x="3704961" y="2967335"/>
            <a:ext cx="47820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792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7"/>
    </mc:Choice>
    <mc:Fallback xmlns="">
      <p:transition spd="slow" advTm="1291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090501" y="2548647"/>
            <a:ext cx="7659330" cy="1938992"/>
          </a:xfrm>
          <a:prstGeom prst="rect">
            <a:avLst/>
          </a:prstGeom>
          <a:noFill/>
        </p:spPr>
        <p:txBody>
          <a:bodyPr wrap="square" rtlCol="0" anchor="ctr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z="6000" b="1" i="1" dirty="0">
                <a:ln w="0"/>
                <a:latin typeface="VNF-Aire Roman Std" panose="02000000000000000000" pitchFamily="2" charset="-93"/>
                <a:ea typeface="汉仪晓波美妍体W" panose="00020600040101010101" pitchFamily="18" charset="-122"/>
              </a:rPr>
              <a:t> Con </a:t>
            </a:r>
            <a:r>
              <a:rPr lang="en-US" altLang="zh-CN" sz="6000" b="1" i="1" dirty="0" err="1">
                <a:ln w="0"/>
                <a:latin typeface="VNF-Aire Roman Std" panose="02000000000000000000" pitchFamily="2" charset="-93"/>
                <a:ea typeface="汉仪晓波美妍体W" panose="00020600040101010101" pitchFamily="18" charset="-122"/>
              </a:rPr>
              <a:t>người</a:t>
            </a:r>
            <a:r>
              <a:rPr lang="en-US" altLang="zh-CN" sz="6000" b="1" i="1" dirty="0">
                <a:ln w="0"/>
                <a:latin typeface="VNF-Aire Roman Std" panose="02000000000000000000" pitchFamily="2" charset="-93"/>
                <a:ea typeface="汉仪晓波美妍体W" panose="00020600040101010101" pitchFamily="18" charset="-122"/>
              </a:rPr>
              <a:t> </a:t>
            </a:r>
            <a:r>
              <a:rPr lang="en-US" altLang="zh-CN" sz="6000" b="1" i="1" dirty="0" err="1">
                <a:ln w="0"/>
                <a:latin typeface="VNF-Aire Roman Std" panose="02000000000000000000" pitchFamily="2" charset="-93"/>
                <a:ea typeface="汉仪晓波美妍体W" panose="00020600040101010101" pitchFamily="18" charset="-122"/>
              </a:rPr>
              <a:t>và</a:t>
            </a:r>
            <a:r>
              <a:rPr lang="en-US" altLang="zh-CN" sz="6000" b="1" i="1" dirty="0">
                <a:ln w="0"/>
                <a:latin typeface="VNF-Aire Roman Std" panose="02000000000000000000" pitchFamily="2" charset="-93"/>
                <a:ea typeface="汉仪晓波美妍体W" panose="00020600040101010101" pitchFamily="18" charset="-122"/>
              </a:rPr>
              <a:t> </a:t>
            </a:r>
            <a:r>
              <a:rPr lang="en-US" altLang="zh-CN" sz="6000" b="1" i="1" dirty="0" err="1">
                <a:ln w="0"/>
                <a:latin typeface="VNF-Aire Roman Std" panose="02000000000000000000" pitchFamily="2" charset="-93"/>
                <a:ea typeface="汉仪晓波美妍体W" panose="00020600040101010101" pitchFamily="18" charset="-122"/>
              </a:rPr>
              <a:t>sức</a:t>
            </a:r>
            <a:r>
              <a:rPr lang="en-US" altLang="zh-CN" sz="6000" b="1" i="1" dirty="0">
                <a:ln w="0"/>
                <a:latin typeface="VNF-Aire Roman Std" panose="02000000000000000000" pitchFamily="2" charset="-93"/>
                <a:ea typeface="汉仪晓波美妍体W" panose="00020600040101010101" pitchFamily="18" charset="-122"/>
              </a:rPr>
              <a:t> </a:t>
            </a:r>
            <a:r>
              <a:rPr lang="en-US" altLang="zh-CN" sz="6000" b="1" i="1" dirty="0" err="1">
                <a:ln w="0"/>
                <a:latin typeface="VNF-Aire Roman Std" panose="02000000000000000000" pitchFamily="2" charset="-93"/>
                <a:ea typeface="汉仪晓波美妍体W" panose="00020600040101010101" pitchFamily="18" charset="-122"/>
              </a:rPr>
              <a:t>khỏe</a:t>
            </a:r>
            <a:r>
              <a:rPr lang="en-US" altLang="zh-CN" sz="6000" b="1" i="1" dirty="0">
                <a:ln w="0"/>
                <a:latin typeface="VNF-Aire Roman Std" panose="02000000000000000000" pitchFamily="2" charset="-93"/>
                <a:ea typeface="汉仪晓波美妍体W" panose="00020600040101010101" pitchFamily="18" charset="-122"/>
              </a:rPr>
              <a:t> </a:t>
            </a:r>
            <a:endParaRPr lang="zh-CN" altLang="en-US" sz="6000" b="1" i="1" dirty="0">
              <a:ln w="0"/>
              <a:latin typeface="VNF-Aire Roman Std" panose="02000000000000000000" pitchFamily="2" charset="-93"/>
              <a:ea typeface="汉仪晓波美妍体W" panose="00020600040101010101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43376"/>
            <a:ext cx="12113342" cy="6814623"/>
            <a:chOff x="1267357" y="602531"/>
            <a:chExt cx="10375651" cy="565293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357" y="602531"/>
              <a:ext cx="3785314" cy="565293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5439" y="602531"/>
              <a:ext cx="3867569" cy="565200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823055" y="548751"/>
            <a:ext cx="2989006" cy="1999895"/>
            <a:chOff x="6809178" y="3603009"/>
            <a:chExt cx="2451312" cy="492162"/>
          </a:xfrm>
        </p:grpSpPr>
        <p:sp>
          <p:nvSpPr>
            <p:cNvPr id="19" name="圆角矩形 18"/>
            <p:cNvSpPr/>
            <p:nvPr/>
          </p:nvSpPr>
          <p:spPr>
            <a:xfrm>
              <a:off x="6809178" y="3603009"/>
              <a:ext cx="2451312" cy="492162"/>
            </a:xfrm>
            <a:prstGeom prst="roundRect">
              <a:avLst>
                <a:gd name="adj" fmla="val 49943"/>
              </a:avLst>
            </a:prstGeom>
            <a:solidFill>
              <a:srgbClr val="FFD01F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74380" y="3715043"/>
              <a:ext cx="2348206" cy="29539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600" b="1" spc="300" dirty="0" err="1">
                  <a:ln w="6350">
                    <a:noFill/>
                  </a:ln>
                  <a:latin typeface="HP001 5 hàng" panose="020B0603050302020204" pitchFamily="34" charset="-93"/>
                  <a:ea typeface="汉仪晓波美妍体W" panose="00020600040101010101" pitchFamily="18" charset="-122"/>
                </a:rPr>
                <a:t>Bài</a:t>
              </a:r>
              <a:r>
                <a:rPr lang="en-US" altLang="zh-CN" sz="3600" b="1" spc="300" dirty="0">
                  <a:ln w="6350">
                    <a:noFill/>
                  </a:ln>
                  <a:latin typeface="HP001 5 hàng" panose="020B0603050302020204" pitchFamily="34" charset="-93"/>
                  <a:ea typeface="汉仪晓波美妍体W" panose="00020600040101010101" pitchFamily="18" charset="-122"/>
                </a:rPr>
                <a:t> 17 – 18</a:t>
              </a:r>
            </a:p>
            <a:p>
              <a:pPr algn="ctr"/>
              <a:r>
                <a:rPr lang="en-US" altLang="zh-CN" sz="3600" b="1" i="1" dirty="0" err="1">
                  <a:ln w="0"/>
                  <a:latin typeface="VNF-Aire Roman Std" panose="02000000000000000000" pitchFamily="2" charset="-93"/>
                  <a:ea typeface="汉仪晓波美妍体W" panose="00020600040101010101" pitchFamily="18" charset="-122"/>
                </a:rPr>
                <a:t>ôn</a:t>
              </a:r>
              <a:r>
                <a:rPr lang="en-US" altLang="zh-CN" sz="3600" b="1" i="1" dirty="0">
                  <a:ln w="0"/>
                  <a:latin typeface="VNF-Aire Roman Std" panose="02000000000000000000" pitchFamily="2" charset="-93"/>
                  <a:ea typeface="汉仪晓波美妍体W" panose="00020600040101010101" pitchFamily="18" charset="-122"/>
                </a:rPr>
                <a:t> </a:t>
              </a:r>
              <a:r>
                <a:rPr lang="en-US" altLang="zh-CN" sz="3600" b="1" i="1" dirty="0" err="1">
                  <a:ln w="0"/>
                  <a:latin typeface="VNF-Aire Roman Std" panose="02000000000000000000" pitchFamily="2" charset="-93"/>
                  <a:ea typeface="汉仪晓波美妍体W" panose="00020600040101010101" pitchFamily="18" charset="-122"/>
                </a:rPr>
                <a:t>tập</a:t>
              </a:r>
              <a:endParaRPr lang="zh-CN" altLang="en-US" sz="3600" b="1" spc="300" dirty="0">
                <a:ln w="6350">
                  <a:noFill/>
                </a:ln>
                <a:latin typeface="HP001 5 hàng" panose="020B0603050302020204" pitchFamily="34" charset="-93"/>
                <a:ea typeface="汉仪晓波美妍体W" panose="00020600040101010101" pitchFamily="18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92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849">
        <p14:reveal/>
      </p:transition>
    </mc:Choice>
    <mc:Fallback xmlns="">
      <p:transition spd="slow" advTm="158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2538" y="-49365"/>
            <a:ext cx="11564384" cy="13849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9600" b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defRPr>
            </a:lvl1pPr>
          </a:lstStyle>
          <a:p>
            <a:r>
              <a:rPr lang="en-US" altLang="zh-CN" sz="8400" dirty="0">
                <a:solidFill>
                  <a:schemeClr val="accent2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Con </a:t>
            </a:r>
            <a:r>
              <a:rPr lang="en-US" altLang="zh-CN" sz="8400" dirty="0" err="1">
                <a:solidFill>
                  <a:schemeClr val="accent2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người</a:t>
            </a:r>
            <a:r>
              <a:rPr lang="en-US" altLang="zh-CN" sz="8400" dirty="0">
                <a:solidFill>
                  <a:schemeClr val="accent2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 </a:t>
            </a:r>
            <a:r>
              <a:rPr lang="en-US" altLang="zh-CN" sz="8400" dirty="0" err="1">
                <a:solidFill>
                  <a:schemeClr val="accent2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và</a:t>
            </a:r>
            <a:r>
              <a:rPr lang="en-US" altLang="zh-CN" sz="8400" dirty="0">
                <a:solidFill>
                  <a:schemeClr val="accent2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 </a:t>
            </a:r>
            <a:r>
              <a:rPr lang="en-US" altLang="zh-CN" sz="8400" dirty="0" err="1">
                <a:solidFill>
                  <a:schemeClr val="accent2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sức</a:t>
            </a:r>
            <a:r>
              <a:rPr lang="en-US" altLang="zh-CN" sz="8400" dirty="0">
                <a:solidFill>
                  <a:schemeClr val="accent2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 </a:t>
            </a:r>
            <a:r>
              <a:rPr lang="en-US" altLang="zh-CN" sz="8400" dirty="0" err="1">
                <a:solidFill>
                  <a:schemeClr val="accent2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khỏe</a:t>
            </a:r>
            <a:endParaRPr lang="zh-CN" altLang="en-US" sz="8400" dirty="0">
              <a:solidFill>
                <a:schemeClr val="accent2"/>
              </a:solidFill>
              <a:latin typeface="VNF-AbrilFatface" panose="020B0500040000020004" pitchFamily="34" charset="0"/>
              <a:cs typeface="VNF-AbrilFatface" panose="020B05000400000200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1593616"/>
            <a:ext cx="3312125" cy="2858939"/>
            <a:chOff x="371904" y="3614169"/>
            <a:chExt cx="3312125" cy="2858939"/>
          </a:xfrm>
        </p:grpSpPr>
        <p:grpSp>
          <p:nvGrpSpPr>
            <p:cNvPr id="6" name="组合 5"/>
            <p:cNvGrpSpPr/>
            <p:nvPr/>
          </p:nvGrpSpPr>
          <p:grpSpPr>
            <a:xfrm>
              <a:off x="1306167" y="3614169"/>
              <a:ext cx="1454159" cy="857355"/>
              <a:chOff x="4930127" y="3914431"/>
              <a:chExt cx="1454159" cy="857355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0127" y="3914431"/>
                <a:ext cx="1454159" cy="857355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/>
            </p:nvSpPr>
            <p:spPr>
              <a:xfrm>
                <a:off x="5320742" y="4085156"/>
                <a:ext cx="662361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algn="ctr">
                  <a:defRPr sz="9600" b="1">
                    <a:ln w="25400">
                      <a:solidFill>
                        <a:srgbClr val="36363E">
                          <a:alpha val="70000"/>
                        </a:srgbClr>
                      </a:solidFill>
                    </a:ln>
                    <a:solidFill>
                      <a:srgbClr val="FF4C78"/>
                    </a:solidFill>
                    <a:latin typeface="汉仪晓波美妍体W" panose="00020600040101010101" pitchFamily="18" charset="-122"/>
                    <a:ea typeface="汉仪晓波美妍体W" panose="00020600040101010101" pitchFamily="18" charset="-122"/>
                  </a:defRPr>
                </a:lvl1pPr>
              </a:lstStyle>
              <a:p>
                <a:r>
                  <a:rPr lang="en-US" altLang="zh-CN" sz="2800" dirty="0">
                    <a:ln w="25400"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01</a:t>
                </a:r>
                <a:endParaRPr lang="zh-CN" altLang="en-US" sz="2800" dirty="0">
                  <a:ln w="254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371904" y="4257117"/>
              <a:ext cx="3312125" cy="221599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defRPr sz="8400" b="1">
                  <a:ln w="25400">
                    <a:solidFill>
                      <a:srgbClr val="36363E">
                        <a:alpha val="70000"/>
                      </a:srgbClr>
                    </a:solidFill>
                  </a:ln>
                  <a:solidFill>
                    <a:srgbClr val="FF4C78"/>
                  </a:solidFill>
                  <a:latin typeface="汉仪晓波美妍体W" panose="00020600040101010101" pitchFamily="18" charset="-122"/>
                  <a:ea typeface="汉仪晓波美妍体W" panose="00020600040101010101" pitchFamily="18" charset="-122"/>
                </a:defRPr>
              </a:lvl1pPr>
            </a:lstStyle>
            <a:p>
              <a:r>
                <a:rPr lang="en-US" altLang="zh-CN" sz="66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altLang="zh-CN" sz="66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endParaRPr lang="en-US" altLang="zh-CN" sz="6600" dirty="0">
                <a:ln w="25400">
                  <a:solidFill>
                    <a:srgbClr val="36363E">
                      <a:alpha val="30000"/>
                    </a:srgb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72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Hô</a:t>
              </a:r>
              <a:r>
                <a:rPr lang="en-US" altLang="zh-CN" sz="66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hấp</a:t>
              </a:r>
              <a:r>
                <a:rPr lang="en-US" altLang="zh-CN" sz="66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6600" dirty="0">
                <a:ln w="25400">
                  <a:solidFill>
                    <a:srgbClr val="36363E">
                      <a:alpha val="30000"/>
                    </a:srgb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466024" y="4021365"/>
            <a:ext cx="3873176" cy="2628169"/>
            <a:chOff x="3029546" y="3711539"/>
            <a:chExt cx="3873176" cy="2628169"/>
          </a:xfrm>
        </p:grpSpPr>
        <p:grpSp>
          <p:nvGrpSpPr>
            <p:cNvPr id="23" name="组合 22"/>
            <p:cNvGrpSpPr/>
            <p:nvPr/>
          </p:nvGrpSpPr>
          <p:grpSpPr>
            <a:xfrm>
              <a:off x="3964590" y="3711539"/>
              <a:ext cx="1454159" cy="857355"/>
              <a:chOff x="4876526" y="4011801"/>
              <a:chExt cx="1454159" cy="857355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6526" y="4011801"/>
                <a:ext cx="1454159" cy="857355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5320743" y="4146297"/>
                <a:ext cx="662362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algn="ctr">
                  <a:defRPr sz="9600" b="1">
                    <a:ln w="25400">
                      <a:solidFill>
                        <a:srgbClr val="36363E">
                          <a:alpha val="70000"/>
                        </a:srgbClr>
                      </a:solidFill>
                    </a:ln>
                    <a:solidFill>
                      <a:srgbClr val="FF4C78"/>
                    </a:solidFill>
                    <a:latin typeface="汉仪晓波美妍体W" panose="00020600040101010101" pitchFamily="18" charset="-122"/>
                    <a:ea typeface="汉仪晓波美妍体W" panose="00020600040101010101" pitchFamily="18" charset="-122"/>
                  </a:defRPr>
                </a:lvl1pPr>
              </a:lstStyle>
              <a:p>
                <a:r>
                  <a:rPr lang="en-US" altLang="zh-CN" sz="2800" dirty="0">
                    <a:ln w="25400"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02</a:t>
                </a:r>
                <a:endParaRPr lang="zh-CN" altLang="en-US" sz="2800" dirty="0">
                  <a:ln w="254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3029546" y="4400716"/>
              <a:ext cx="3873176" cy="1938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defRPr sz="8400" b="1">
                  <a:ln w="25400">
                    <a:solidFill>
                      <a:srgbClr val="36363E">
                        <a:alpha val="70000"/>
                      </a:srgbClr>
                    </a:solidFill>
                  </a:ln>
                  <a:solidFill>
                    <a:srgbClr val="FF4C78"/>
                  </a:solidFill>
                  <a:latin typeface="汉仪晓波美妍体W" panose="00020600040101010101" pitchFamily="18" charset="-122"/>
                  <a:ea typeface="汉仪晓波美妍体W" panose="00020600040101010101" pitchFamily="18" charset="-122"/>
                </a:defRPr>
              </a:lvl1pPr>
            </a:lstStyle>
            <a:p>
              <a:r>
                <a:rPr lang="en-US" altLang="zh-CN" sz="60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altLang="zh-CN" sz="60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zh-CN" sz="60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zh-CN" sz="60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altLang="zh-CN" sz="60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altLang="zh-CN" sz="60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6000" dirty="0">
                <a:ln w="25400">
                  <a:solidFill>
                    <a:srgbClr val="36363E">
                      <a:alpha val="30000"/>
                    </a:srgb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020773" y="1200909"/>
            <a:ext cx="5751896" cy="2693774"/>
            <a:chOff x="4859011" y="3678967"/>
            <a:chExt cx="5751896" cy="2693774"/>
          </a:xfrm>
        </p:grpSpPr>
        <p:grpSp>
          <p:nvGrpSpPr>
            <p:cNvPr id="28" name="组合 27"/>
            <p:cNvGrpSpPr/>
            <p:nvPr/>
          </p:nvGrpSpPr>
          <p:grpSpPr>
            <a:xfrm>
              <a:off x="6724933" y="3678967"/>
              <a:ext cx="1454159" cy="857355"/>
              <a:chOff x="4924844" y="3979229"/>
              <a:chExt cx="1454159" cy="857355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4844" y="3979229"/>
                <a:ext cx="1454159" cy="857355"/>
              </a:xfrm>
              <a:prstGeom prst="rect">
                <a:avLst/>
              </a:prstGeom>
            </p:spPr>
          </p:pic>
          <p:sp>
            <p:nvSpPr>
              <p:cNvPr id="31" name="文本框 30"/>
              <p:cNvSpPr txBox="1"/>
              <p:nvPr/>
            </p:nvSpPr>
            <p:spPr>
              <a:xfrm>
                <a:off x="5320744" y="4146297"/>
                <a:ext cx="662361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algn="ctr">
                  <a:defRPr sz="9600" b="1">
                    <a:ln w="25400">
                      <a:solidFill>
                        <a:srgbClr val="36363E">
                          <a:alpha val="70000"/>
                        </a:srgbClr>
                      </a:solidFill>
                    </a:ln>
                    <a:solidFill>
                      <a:srgbClr val="FF4C78"/>
                    </a:solidFill>
                    <a:latin typeface="汉仪晓波美妍体W" panose="00020600040101010101" pitchFamily="18" charset="-122"/>
                    <a:ea typeface="汉仪晓波美妍体W" panose="00020600040101010101" pitchFamily="18" charset="-122"/>
                  </a:defRPr>
                </a:lvl1pPr>
              </a:lstStyle>
              <a:p>
                <a:r>
                  <a:rPr lang="en-US" altLang="zh-CN" sz="2800" dirty="0">
                    <a:ln w="25400"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03</a:t>
                </a:r>
                <a:endParaRPr lang="zh-CN" altLang="en-US" sz="2800" dirty="0">
                  <a:ln w="254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4859011" y="4433749"/>
              <a:ext cx="5751896" cy="1938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defRPr sz="8400" b="1">
                  <a:ln w="25400">
                    <a:solidFill>
                      <a:srgbClr val="36363E">
                        <a:alpha val="70000"/>
                      </a:srgbClr>
                    </a:solidFill>
                  </a:ln>
                  <a:solidFill>
                    <a:srgbClr val="FF4C78"/>
                  </a:solidFill>
                  <a:latin typeface="汉仪晓波美妍体W" panose="00020600040101010101" pitchFamily="18" charset="-122"/>
                  <a:ea typeface="汉仪晓波美妍体W" panose="00020600040101010101" pitchFamily="18" charset="-122"/>
                </a:defRPr>
              </a:lvl1pPr>
            </a:lstStyle>
            <a:p>
              <a:r>
                <a:rPr lang="en-US" altLang="zh-CN" sz="60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altLang="zh-CN" sz="60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zh-CN" sz="60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zh-CN" sz="60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60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0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zh-CN" sz="60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endParaRPr lang="zh-CN" altLang="en-US" sz="6000" dirty="0">
                <a:ln w="25400">
                  <a:solidFill>
                    <a:srgbClr val="36363E">
                      <a:alpha val="30000"/>
                    </a:srgb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298039" y="3982007"/>
            <a:ext cx="3820277" cy="2754851"/>
            <a:chOff x="8302143" y="3646395"/>
            <a:chExt cx="3820277" cy="2754851"/>
          </a:xfrm>
        </p:grpSpPr>
        <p:grpSp>
          <p:nvGrpSpPr>
            <p:cNvPr id="33" name="组合 32"/>
            <p:cNvGrpSpPr/>
            <p:nvPr/>
          </p:nvGrpSpPr>
          <p:grpSpPr>
            <a:xfrm>
              <a:off x="9436958" y="3646395"/>
              <a:ext cx="1454159" cy="857355"/>
              <a:chOff x="4924846" y="3946657"/>
              <a:chExt cx="1454159" cy="857355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4846" y="3946657"/>
                <a:ext cx="1454159" cy="857355"/>
              </a:xfrm>
              <a:prstGeom prst="rect">
                <a:avLst/>
              </a:prstGeom>
            </p:spPr>
          </p:pic>
          <p:sp>
            <p:nvSpPr>
              <p:cNvPr id="36" name="文本框 35"/>
              <p:cNvSpPr txBox="1"/>
              <p:nvPr/>
            </p:nvSpPr>
            <p:spPr>
              <a:xfrm>
                <a:off x="5320743" y="4146297"/>
                <a:ext cx="662362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algn="ctr">
                  <a:defRPr sz="9600" b="1">
                    <a:ln w="25400">
                      <a:solidFill>
                        <a:srgbClr val="36363E">
                          <a:alpha val="70000"/>
                        </a:srgbClr>
                      </a:solidFill>
                    </a:ln>
                    <a:solidFill>
                      <a:srgbClr val="FF4C78"/>
                    </a:solidFill>
                    <a:latin typeface="汉仪晓波美妍体W" panose="00020600040101010101" pitchFamily="18" charset="-122"/>
                    <a:ea typeface="汉仪晓波美妍体W" panose="00020600040101010101" pitchFamily="18" charset="-122"/>
                  </a:defRPr>
                </a:lvl1pPr>
              </a:lstStyle>
              <a:p>
                <a:r>
                  <a:rPr lang="en-US" altLang="zh-CN" sz="2800" dirty="0">
                    <a:ln w="25400"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04</a:t>
                </a:r>
                <a:endParaRPr lang="zh-CN" altLang="en-US" sz="2800" dirty="0">
                  <a:ln w="254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302143" y="4462254"/>
              <a:ext cx="3820277" cy="1938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defRPr sz="8400" b="1">
                  <a:ln w="25400">
                    <a:solidFill>
                      <a:srgbClr val="36363E">
                        <a:alpha val="70000"/>
                      </a:srgbClr>
                    </a:solidFill>
                  </a:ln>
                  <a:solidFill>
                    <a:srgbClr val="FF4C78"/>
                  </a:solidFill>
                  <a:latin typeface="汉仪晓波美妍体W" panose="00020600040101010101" pitchFamily="18" charset="-122"/>
                  <a:ea typeface="汉仪晓波美妍体W" panose="00020600040101010101" pitchFamily="18" charset="-122"/>
                </a:defRPr>
              </a:lvl1pPr>
            </a:lstStyle>
            <a:p>
              <a:r>
                <a:rPr lang="en-US" altLang="zh-CN" sz="60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altLang="zh-CN" sz="60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zh-CN" sz="60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zh-CN" sz="60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altLang="zh-CN" sz="60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 err="1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altLang="zh-CN" sz="60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6000" dirty="0">
                <a:ln w="25400">
                  <a:solidFill>
                    <a:srgbClr val="36363E">
                      <a:alpha val="3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5635066"/>
      </p:ext>
    </p:extLst>
  </p:cSld>
  <p:clrMapOvr>
    <a:masterClrMapping/>
  </p:clrMapOvr>
  <p:transition spd="med" advTm="1989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226141"/>
            <a:ext cx="12123174" cy="6508955"/>
            <a:chOff x="866015" y="909000"/>
            <a:chExt cx="9791229" cy="504000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282365" y="909000"/>
              <a:ext cx="3374879" cy="50400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66015" y="909000"/>
              <a:ext cx="3448788" cy="5040000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2135087" y="1702702"/>
            <a:ext cx="7806814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9600" b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defRPr>
            </a:lvl1pPr>
          </a:lstStyle>
          <a:p>
            <a:r>
              <a:rPr lang="en-US" altLang="zh-CN" dirty="0" err="1"/>
              <a:t>Cơ</a:t>
            </a:r>
            <a:r>
              <a:rPr lang="en-US" altLang="zh-CN" dirty="0"/>
              <a:t> </a:t>
            </a:r>
            <a:r>
              <a:rPr lang="en-US" altLang="zh-CN" dirty="0" err="1"/>
              <a:t>quan</a:t>
            </a:r>
            <a:r>
              <a:rPr lang="en-US" altLang="zh-CN" dirty="0"/>
              <a:t> </a:t>
            </a:r>
          </a:p>
          <a:p>
            <a:r>
              <a:rPr lang="en-US" altLang="zh-CN" dirty="0" err="1"/>
              <a:t>hô</a:t>
            </a:r>
            <a:r>
              <a:rPr lang="en-US" altLang="zh-CN" dirty="0"/>
              <a:t> </a:t>
            </a:r>
            <a:r>
              <a:rPr lang="en-US" altLang="zh-CN" dirty="0" err="1"/>
              <a:t>hấp</a:t>
            </a:r>
            <a:r>
              <a:rPr lang="en-US" altLang="zh-CN" dirty="0"/>
              <a:t> </a:t>
            </a:r>
            <a:endParaRPr lang="zh-CN" altLang="en-US" dirty="0">
              <a:solidFill>
                <a:srgbClr val="6DCEA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3694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333">
        <p15:prstTrans prst="fallOver"/>
      </p:transition>
    </mc:Choice>
    <mc:Fallback xmlns="">
      <p:transition spd="slow" advTm="5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17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923" y="937188"/>
            <a:ext cx="4011841" cy="49836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Text Box 7173"/>
          <p:cNvSpPr txBox="1"/>
          <p:nvPr/>
        </p:nvSpPr>
        <p:spPr>
          <a:xfrm>
            <a:off x="4590899" y="5850226"/>
            <a:ext cx="2519516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8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sz="3200" b="1" dirty="0">
                <a:solidFill>
                  <a:srgbClr val="FF0000"/>
                </a:solidFill>
                <a:latin typeface="+mj-lt"/>
              </a:rPr>
              <a:t>CƠ QUAN </a:t>
            </a:r>
          </a:p>
          <a:p>
            <a:pPr algn="just"/>
            <a:r>
              <a:rPr sz="3200" b="1" dirty="0">
                <a:solidFill>
                  <a:srgbClr val="FF0000"/>
                </a:solidFill>
                <a:latin typeface="+mj-lt"/>
              </a:rPr>
              <a:t>    H</a:t>
            </a:r>
            <a:r>
              <a:rPr sz="2800" b="1" dirty="0">
                <a:solidFill>
                  <a:srgbClr val="FF0000"/>
                </a:solidFill>
                <a:latin typeface="+mj-lt"/>
              </a:rPr>
              <a:t>Ô HẤP</a:t>
            </a:r>
          </a:p>
        </p:txBody>
      </p:sp>
      <p:sp>
        <p:nvSpPr>
          <p:cNvPr id="7175" name="Text Box 7174"/>
          <p:cNvSpPr txBox="1"/>
          <p:nvPr/>
        </p:nvSpPr>
        <p:spPr>
          <a:xfrm>
            <a:off x="235975" y="70153"/>
            <a:ext cx="1135625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1.</a:t>
            </a:r>
            <a:r>
              <a:rPr sz="4000" dirty="0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N</a:t>
            </a:r>
            <a:r>
              <a:rPr sz="4000" dirty="0" err="1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êu</a:t>
            </a:r>
            <a:r>
              <a:rPr sz="4000" dirty="0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 </a:t>
            </a:r>
            <a:r>
              <a:rPr sz="4000" dirty="0" err="1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tên</a:t>
            </a:r>
            <a:r>
              <a:rPr sz="4000" dirty="0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 </a:t>
            </a:r>
            <a:r>
              <a:rPr sz="4000" dirty="0" err="1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các</a:t>
            </a:r>
            <a:r>
              <a:rPr sz="4000" dirty="0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 </a:t>
            </a:r>
            <a:r>
              <a:rPr sz="4000" dirty="0" err="1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bộ</a:t>
            </a:r>
            <a:r>
              <a:rPr sz="4000" dirty="0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 </a:t>
            </a:r>
            <a:r>
              <a:rPr sz="4000" dirty="0" err="1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phận</a:t>
            </a:r>
            <a:r>
              <a:rPr sz="4000" dirty="0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 </a:t>
            </a:r>
            <a:r>
              <a:rPr sz="4000" dirty="0" err="1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của</a:t>
            </a:r>
            <a:r>
              <a:rPr sz="4000" dirty="0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 </a:t>
            </a:r>
            <a:r>
              <a:rPr sz="4000" dirty="0" err="1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cơ</a:t>
            </a:r>
            <a:r>
              <a:rPr sz="4000" dirty="0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 </a:t>
            </a:r>
            <a:r>
              <a:rPr sz="4000" dirty="0" err="1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quan</a:t>
            </a:r>
            <a:r>
              <a:rPr sz="4000" dirty="0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 </a:t>
            </a:r>
            <a:r>
              <a:rPr sz="4000" dirty="0" err="1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hô</a:t>
            </a:r>
            <a:r>
              <a:rPr sz="4000" dirty="0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 </a:t>
            </a:r>
            <a:r>
              <a:rPr sz="4000" dirty="0" err="1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hấp</a:t>
            </a:r>
            <a:r>
              <a:rPr sz="4000" dirty="0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.</a:t>
            </a:r>
          </a:p>
        </p:txBody>
      </p:sp>
      <p:sp>
        <p:nvSpPr>
          <p:cNvPr id="7176" name="Straight Connector 7175"/>
          <p:cNvSpPr/>
          <p:nvPr/>
        </p:nvSpPr>
        <p:spPr>
          <a:xfrm flipH="1">
            <a:off x="5696110" y="2888398"/>
            <a:ext cx="1984653" cy="88292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7" name="Text Box 7176"/>
          <p:cNvSpPr txBox="1"/>
          <p:nvPr/>
        </p:nvSpPr>
        <p:spPr>
          <a:xfrm>
            <a:off x="7680763" y="2420374"/>
            <a:ext cx="844655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2000" b="1" dirty="0">
                <a:latin typeface="+mj-lt"/>
              </a:rPr>
              <a:t>KHÍ</a:t>
            </a:r>
            <a:r>
              <a:rPr sz="2000" b="1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r>
              <a:rPr sz="2000" b="1" dirty="0">
                <a:latin typeface="+mj-lt"/>
              </a:rPr>
              <a:t>QUẢN</a:t>
            </a:r>
          </a:p>
        </p:txBody>
      </p:sp>
      <p:sp>
        <p:nvSpPr>
          <p:cNvPr id="7179" name="Straight Connector 7178"/>
          <p:cNvSpPr/>
          <p:nvPr/>
        </p:nvSpPr>
        <p:spPr>
          <a:xfrm flipH="1">
            <a:off x="6221999" y="4424516"/>
            <a:ext cx="1458764" cy="289701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0" name="Text Box 7179"/>
          <p:cNvSpPr txBox="1"/>
          <p:nvPr/>
        </p:nvSpPr>
        <p:spPr>
          <a:xfrm>
            <a:off x="7710771" y="3944776"/>
            <a:ext cx="814647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2400" b="1" dirty="0">
                <a:latin typeface="+mj-lt"/>
              </a:rPr>
              <a:t>PHẾ</a:t>
            </a:r>
            <a:endParaRPr sz="2000" b="1" dirty="0">
              <a:latin typeface="+mj-lt"/>
            </a:endParaRPr>
          </a:p>
          <a:p>
            <a:r>
              <a:rPr sz="2000" b="1" dirty="0">
                <a:latin typeface="+mj-lt"/>
              </a:rPr>
              <a:t>QUẢN</a:t>
            </a:r>
          </a:p>
        </p:txBody>
      </p:sp>
      <p:sp>
        <p:nvSpPr>
          <p:cNvPr id="7181" name="Straight Connector 7180"/>
          <p:cNvSpPr/>
          <p:nvPr/>
        </p:nvSpPr>
        <p:spPr>
          <a:xfrm>
            <a:off x="3638916" y="1858297"/>
            <a:ext cx="914386" cy="370572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2" name="Text Box 7181"/>
          <p:cNvSpPr txBox="1"/>
          <p:nvPr/>
        </p:nvSpPr>
        <p:spPr>
          <a:xfrm>
            <a:off x="2903267" y="1396632"/>
            <a:ext cx="70564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2400" b="1" dirty="0">
                <a:latin typeface="+mj-lt"/>
              </a:rPr>
              <a:t>MŨI</a:t>
            </a:r>
            <a:endParaRPr sz="2000" b="1" dirty="0">
              <a:latin typeface="+mj-lt"/>
            </a:endParaRPr>
          </a:p>
        </p:txBody>
      </p:sp>
      <p:sp>
        <p:nvSpPr>
          <p:cNvPr id="7184" name="Straight Connector 7183"/>
          <p:cNvSpPr/>
          <p:nvPr/>
        </p:nvSpPr>
        <p:spPr>
          <a:xfrm flipH="1" flipV="1">
            <a:off x="6749718" y="5219135"/>
            <a:ext cx="360697" cy="701676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5" name="Straight Connector 7184"/>
          <p:cNvSpPr/>
          <p:nvPr/>
        </p:nvSpPr>
        <p:spPr>
          <a:xfrm flipH="1" flipV="1">
            <a:off x="5114212" y="5379034"/>
            <a:ext cx="1981200" cy="5334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6" name="Text Box 7185"/>
          <p:cNvSpPr txBox="1"/>
          <p:nvPr/>
        </p:nvSpPr>
        <p:spPr>
          <a:xfrm>
            <a:off x="7129522" y="5942437"/>
            <a:ext cx="1162498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2400" b="1" dirty="0">
                <a:latin typeface="+mj-lt"/>
              </a:rPr>
              <a:t>LÁ PHỔI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9359">
        <p15:prstTrans prst="drape"/>
      </p:transition>
    </mc:Choice>
    <mc:Fallback xmlns="">
      <p:transition spd="slow" advTm="393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7" grpId="0"/>
      <p:bldP spid="7180" grpId="0"/>
      <p:bldP spid="7182" grpId="0"/>
      <p:bldP spid="71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2. </a:t>
            </a:r>
            <a:r>
              <a:rPr lang="en-US" sz="5400" dirty="0" err="1">
                <a:solidFill>
                  <a:srgbClr val="FF0000"/>
                </a:solidFill>
              </a:rPr>
              <a:t>Chức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năng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của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cơ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quan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hô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hấp</a:t>
            </a:r>
            <a:r>
              <a:rPr lang="en-US" sz="5400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388" y="3191607"/>
            <a:ext cx="10515600" cy="4351337"/>
          </a:xfrm>
        </p:spPr>
        <p:txBody>
          <a:bodyPr>
            <a:normAutofit/>
          </a:bodyPr>
          <a:lstStyle/>
          <a:p>
            <a:r>
              <a:rPr lang="en-US" sz="7200" dirty="0" err="1"/>
              <a:t>Trao</a:t>
            </a:r>
            <a:r>
              <a:rPr lang="en-US" sz="7200" dirty="0"/>
              <a:t> </a:t>
            </a:r>
            <a:r>
              <a:rPr lang="en-US" sz="7200" dirty="0" err="1"/>
              <a:t>đổi</a:t>
            </a:r>
            <a:r>
              <a:rPr lang="en-US" sz="7200" dirty="0"/>
              <a:t> </a:t>
            </a:r>
            <a:r>
              <a:rPr lang="en-US" sz="7200" dirty="0" err="1"/>
              <a:t>khí</a:t>
            </a:r>
            <a:r>
              <a:rPr lang="en-US" sz="7200" dirty="0"/>
              <a:t> </a:t>
            </a:r>
            <a:r>
              <a:rPr lang="en-US" sz="7200" dirty="0" err="1"/>
              <a:t>giữa</a:t>
            </a:r>
            <a:r>
              <a:rPr lang="en-US" sz="7200" dirty="0"/>
              <a:t> </a:t>
            </a:r>
            <a:r>
              <a:rPr lang="en-US" sz="7200" dirty="0" err="1"/>
              <a:t>cơ</a:t>
            </a:r>
            <a:r>
              <a:rPr lang="en-US" sz="7200" dirty="0"/>
              <a:t> </a:t>
            </a:r>
            <a:r>
              <a:rPr lang="en-US" sz="7200" dirty="0" err="1"/>
              <a:t>thể</a:t>
            </a:r>
            <a:r>
              <a:rPr lang="en-US" sz="7200" dirty="0"/>
              <a:t> </a:t>
            </a:r>
            <a:r>
              <a:rPr lang="en-US" sz="7200" dirty="0" err="1"/>
              <a:t>với</a:t>
            </a:r>
            <a:r>
              <a:rPr lang="en-US" sz="7200" dirty="0"/>
              <a:t> </a:t>
            </a:r>
            <a:r>
              <a:rPr lang="en-US" sz="7200" dirty="0" err="1"/>
              <a:t>môi</a:t>
            </a:r>
            <a:r>
              <a:rPr lang="en-US" sz="7200" dirty="0"/>
              <a:t> </a:t>
            </a:r>
            <a:r>
              <a:rPr lang="en-US" sz="7200" dirty="0" err="1"/>
              <a:t>trường</a:t>
            </a:r>
            <a:r>
              <a:rPr lang="en-US" sz="7200" dirty="0"/>
              <a:t> </a:t>
            </a:r>
            <a:r>
              <a:rPr lang="en-US" sz="7200" dirty="0" err="1"/>
              <a:t>bên</a:t>
            </a:r>
            <a:r>
              <a:rPr lang="en-US" sz="7200" dirty="0"/>
              <a:t> </a:t>
            </a:r>
            <a:r>
              <a:rPr lang="en-US" sz="7200" dirty="0" err="1"/>
              <a:t>ngoài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0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1" y="86135"/>
            <a:ext cx="12192000" cy="6685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89" y="355934"/>
            <a:ext cx="1055750" cy="911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039" y="5053308"/>
            <a:ext cx="840500" cy="148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3B9AFC-CCA1-427A-8782-6D753E3FC1E6}"/>
              </a:ext>
            </a:extLst>
          </p:cNvPr>
          <p:cNvSpPr txBox="1"/>
          <p:nvPr/>
        </p:nvSpPr>
        <p:spPr>
          <a:xfrm>
            <a:off x="5191428" y="1522380"/>
            <a:ext cx="77084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3</a:t>
            </a:r>
            <a:r>
              <a:rPr lang="vi-VN" sz="3200" dirty="0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. Để bảo vệ cơ quan hô hấp 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VNF-AbrilFatface" panose="020B0500040000020004" pitchFamily="34" charset="0"/>
                <a:cs typeface="VNF-AbrilFatface" panose="020B0500040000020004" pitchFamily="34" charset="0"/>
              </a:rPr>
              <a:t>em cần làm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BF7256-BDBC-4C3B-BDD1-E38E553D2B23}"/>
              </a:ext>
            </a:extLst>
          </p:cNvPr>
          <p:cNvSpPr txBox="1"/>
          <p:nvPr/>
        </p:nvSpPr>
        <p:spPr>
          <a:xfrm>
            <a:off x="3451120" y="2637940"/>
            <a:ext cx="7708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5 hàng" panose="020B0603050302020204" pitchFamily="34" charset="-93"/>
              </a:rPr>
              <a:t>Giữ ấm cơ thể; vệ sinh mũi, họng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2BB66-EC01-4983-96A7-973AA5FA5443}"/>
              </a:ext>
            </a:extLst>
          </p:cNvPr>
          <p:cNvSpPr txBox="1"/>
          <p:nvPr/>
        </p:nvSpPr>
        <p:spPr>
          <a:xfrm>
            <a:off x="2664541" y="3306043"/>
            <a:ext cx="8416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5 hàng" panose="020B0603050302020204" pitchFamily="34" charset="-93"/>
              </a:rPr>
              <a:t>Giữ nơi ở đủ ấm, thoáng khí, tránh gió lùa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4F69FF-E23B-4B4A-A935-EB2D6EBA4A10}"/>
              </a:ext>
            </a:extLst>
          </p:cNvPr>
          <p:cNvSpPr txBox="1"/>
          <p:nvPr/>
        </p:nvSpPr>
        <p:spPr>
          <a:xfrm>
            <a:off x="2192594" y="4010084"/>
            <a:ext cx="8632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5 hàng" panose="020B0603050302020204" pitchFamily="34" charset="-93"/>
              </a:rPr>
              <a:t>Ăn uống đủ chất luyện tập thể dục thường xuyên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991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2932">
        <p15:prstTrans prst="curtains"/>
      </p:transition>
    </mc:Choice>
    <mc:Fallback xmlns="">
      <p:transition spd="slow" advTm="329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363913" y="995973"/>
            <a:ext cx="84820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239475" y="2704306"/>
            <a:ext cx="9297987" cy="2789237"/>
          </a:xfrm>
          <a:prstGeom prst="rect">
            <a:avLst/>
          </a:prstGeom>
          <a:solidFill>
            <a:srgbClr val="FFC7DD"/>
          </a:solidFill>
          <a:ln>
            <a:solidFill>
              <a:srgbClr val="FF0066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lvl="1" eaLnBrk="1" hangingPunct="1">
              <a:defRPr/>
            </a:pP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Khi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defRPr/>
            </a:pP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清新快乐暑假纪念画册相册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4|1.9|2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8|2.9|13.7|2.4|2.1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6.1|4.7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8.5|5.3|2.5|4.8|5.2|4.7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TM02900688[[fn=平面]]</Template>
  <TotalTime>871</TotalTime>
  <Words>332</Words>
  <Application>Microsoft Macintosh PowerPoint</Application>
  <PresentationFormat>Widescreen</PresentationFormat>
  <Paragraphs>70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HP001 5 hàng</vt:lpstr>
      <vt:lpstr>Times New Roman</vt:lpstr>
      <vt:lpstr>VNF-AbrilFatface</vt:lpstr>
      <vt:lpstr>VNF-Aire Roman Std</vt:lpstr>
      <vt:lpstr>Wingdings 2</vt:lpstr>
      <vt:lpstr>汉仪晓波美妍体W</vt:lpstr>
      <vt:lpstr>HDOfficeLightV0</vt:lpstr>
      <vt:lpstr>1_HDOfficeLightV0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Chức năng của cơ quan hô hấp 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卡通清新快乐暑假纪念画册相册PPT模板</dc:title>
  <dc:creator>高志远</dc:creator>
  <cp:lastModifiedBy>Huynh Nguyen</cp:lastModifiedBy>
  <cp:revision>160</cp:revision>
  <dcterms:created xsi:type="dcterms:W3CDTF">2017-08-26T02:21:25Z</dcterms:created>
  <dcterms:modified xsi:type="dcterms:W3CDTF">2021-11-13T10:15:59Z</dcterms:modified>
</cp:coreProperties>
</file>