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0"/>
  </p:notesMasterIdLst>
  <p:sldIdLst>
    <p:sldId id="259" r:id="rId2"/>
    <p:sldId id="260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0" r:id="rId28"/>
    <p:sldId id="291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00FF"/>
    <a:srgbClr val="FFFF66"/>
    <a:srgbClr val="FF3300"/>
    <a:srgbClr val="FF66CC"/>
    <a:srgbClr val="99FFCC"/>
    <a:srgbClr val="1F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DDA82-CF82-4C28-B6C2-497D48DCD8FA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96DA8-B820-44EC-9259-A7F714DD4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06263ABF-3CC7-46AB-B38C-4DB7539C0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B98C8342-E3F6-49E0-8D99-F04FC30C3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CD78-14F0-4605-BBE6-C30F47397CC2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EF275-3001-4015-BEF8-9E4366501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h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423810" y="1504950"/>
            <a:ext cx="5729068" cy="2362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BÀI: KHÂU </a:t>
            </a:r>
            <a:endParaRPr lang="en-US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ĐỘT 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</a:p>
        </p:txBody>
      </p:sp>
      <p:sp>
        <p:nvSpPr>
          <p:cNvPr id="2056" name="WordArt 8" descr="White marble"/>
          <p:cNvSpPr>
            <a:spLocks noChangeArrowheads="1" noChangeShapeType="1" noTextEdit="1"/>
          </p:cNvSpPr>
          <p:nvPr/>
        </p:nvSpPr>
        <p:spPr bwMode="auto">
          <a:xfrm>
            <a:off x="2286000" y="273615"/>
            <a:ext cx="4724400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Kĩ</a:t>
            </a:r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thuật</a:t>
            </a:r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2057" name="WordArt 9" descr="White marble"/>
          <p:cNvSpPr>
            <a:spLocks noChangeArrowheads="1" noChangeShapeType="1" noTextEdit="1"/>
          </p:cNvSpPr>
          <p:nvPr/>
        </p:nvSpPr>
        <p:spPr bwMode="auto">
          <a:xfrm>
            <a:off x="2971800" y="2971800"/>
            <a:ext cx="514350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endParaRPr lang="vi-VN" sz="3600" kern="10" dirty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8600" y="1257300"/>
            <a:ext cx="7924800" cy="24003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rgbClr val="3399FF"/>
              </a:solidFill>
              <a:latin typeface=".VnTime" pitchFamily="34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219200" y="2171700"/>
            <a:ext cx="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410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648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124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362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600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6172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886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22860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30480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38100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45720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53340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60960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934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838200" y="2343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7696200" y="234315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15240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74676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67818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228600" y="234315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762000" y="2286000"/>
            <a:ext cx="1524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391400" y="2514601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629400" y="2514601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867400" y="2514601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5181600" y="2514601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4495800" y="2514601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657600" y="2514601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895600" y="2514601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133600" y="2514601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1371600" y="2514601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609600" y="2514601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FF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8153400" y="125730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8077200" y="2343150"/>
            <a:ext cx="3810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8229600" y="1257300"/>
            <a:ext cx="0" cy="10858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 rot="16051912">
            <a:off x="8135938" y="1410921"/>
            <a:ext cx="809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</a:rPr>
              <a:t>2 Cm</a:t>
            </a:r>
          </a:p>
        </p:txBody>
      </p:sp>
      <p:sp>
        <p:nvSpPr>
          <p:cNvPr id="24617" name="AutoShape 41"/>
          <p:cNvSpPr>
            <a:spLocks/>
          </p:cNvSpPr>
          <p:nvPr/>
        </p:nvSpPr>
        <p:spPr bwMode="auto">
          <a:xfrm rot="16200000">
            <a:off x="7639050" y="1847850"/>
            <a:ext cx="342900" cy="533400"/>
          </a:xfrm>
          <a:prstGeom prst="rightBrace">
            <a:avLst>
              <a:gd name="adj1" fmla="val 9722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24618" name="AutoShape 42"/>
          <p:cNvSpPr>
            <a:spLocks noChangeArrowheads="1"/>
          </p:cNvSpPr>
          <p:nvPr/>
        </p:nvSpPr>
        <p:spPr bwMode="auto">
          <a:xfrm>
            <a:off x="7467600" y="1828800"/>
            <a:ext cx="685800" cy="57150"/>
          </a:xfrm>
          <a:prstGeom prst="leftRightArrow">
            <a:avLst>
              <a:gd name="adj1" fmla="val 50000"/>
              <a:gd name="adj2" fmla="val 18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7239000" y="1485900"/>
            <a:ext cx="838200" cy="285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5 mm</a:t>
            </a:r>
          </a:p>
        </p:txBody>
      </p:sp>
      <p:sp>
        <p:nvSpPr>
          <p:cNvPr id="24620" name="Oval 44"/>
          <p:cNvSpPr>
            <a:spLocks noChangeArrowheads="1"/>
          </p:cNvSpPr>
          <p:nvPr/>
        </p:nvSpPr>
        <p:spPr bwMode="auto">
          <a:xfrm>
            <a:off x="1447800" y="171450"/>
            <a:ext cx="5715000" cy="8572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621" name="Object 45"/>
          <p:cNvGraphicFramePr>
            <a:graphicFrameLocks noGrp="1" noChangeAspect="1"/>
          </p:cNvGraphicFramePr>
          <p:nvPr>
            <p:ph/>
          </p:nvPr>
        </p:nvGraphicFramePr>
        <p:xfrm>
          <a:off x="0" y="3943350"/>
          <a:ext cx="133508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Clip" r:id="rId3" imgW="1234800" imgH="3520800" progId="">
                  <p:embed/>
                </p:oleObj>
              </mc:Choice>
              <mc:Fallback>
                <p:oleObj name="Clip" r:id="rId3" imgW="1234800" imgH="3520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43350"/>
                        <a:ext cx="1335088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23" name="AutoShape 47"/>
          <p:cNvSpPr>
            <a:spLocks noChangeArrowheads="1"/>
          </p:cNvSpPr>
          <p:nvPr/>
        </p:nvSpPr>
        <p:spPr bwMode="auto">
          <a:xfrm>
            <a:off x="2362200" y="3829050"/>
            <a:ext cx="6019800" cy="1181100"/>
          </a:xfrm>
          <a:prstGeom prst="wedgeRoundRectCallout">
            <a:avLst>
              <a:gd name="adj1" fmla="val -73972"/>
              <a:gd name="adj2" fmla="val 13815"/>
              <a:gd name="adj3" fmla="val 1666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8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1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6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/>
      <p:bldP spid="24602" grpId="0"/>
      <p:bldP spid="24603" grpId="0"/>
      <p:bldP spid="24604" grpId="0"/>
      <p:bldP spid="24605" grpId="0"/>
      <p:bldP spid="24606" grpId="0"/>
      <p:bldP spid="24607" grpId="0"/>
      <p:bldP spid="24608" grpId="0"/>
      <p:bldP spid="24609" grpId="0"/>
      <p:bldP spid="24610" grpId="0"/>
      <p:bldP spid="24613" grpId="0" animBg="1"/>
      <p:bldP spid="24614" grpId="0"/>
      <p:bldP spid="24617" grpId="0" animBg="1"/>
      <p:bldP spid="24618" grpId="0" animBg="1"/>
      <p:bldP spid="24619" grpId="0" animBg="1"/>
      <p:bldP spid="24620" grpId="0" animBg="1"/>
      <p:bldP spid="246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3" name="Object 9"/>
          <p:cNvGraphicFramePr>
            <a:graphicFrameLocks noGrp="1" noChangeAspect="1"/>
          </p:cNvGraphicFramePr>
          <p:nvPr>
            <p:ph/>
          </p:nvPr>
        </p:nvGraphicFramePr>
        <p:xfrm>
          <a:off x="1" y="2743200"/>
          <a:ext cx="2670175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Clip" r:id="rId3" imgW="1234800" imgH="3520800" progId="">
                  <p:embed/>
                </p:oleObj>
              </mc:Choice>
              <mc:Fallback>
                <p:oleObj name="Clip" r:id="rId3" imgW="1234800" imgH="3520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743200"/>
                        <a:ext cx="2670175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3352800" y="285750"/>
            <a:ext cx="5791200" cy="4038600"/>
          </a:xfrm>
          <a:prstGeom prst="wedgeRoundRectCallout">
            <a:avLst>
              <a:gd name="adj1" fmla="val -78236"/>
              <a:gd name="adj2" fmla="val 4909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Vuốt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cm</a:t>
            </a:r>
          </a:p>
          <a:p>
            <a:pPr marL="342900" indent="-342900">
              <a:buFontTx/>
              <a:buAutoNum type="arabicPeriod"/>
            </a:pP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mm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981200" y="0"/>
            <a:ext cx="4419600" cy="10858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114800" y="1143000"/>
            <a:ext cx="4572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62200" y="1485900"/>
            <a:ext cx="4038600" cy="400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3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09800" y="2171700"/>
            <a:ext cx="4419600" cy="514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33600" y="2857500"/>
            <a:ext cx="4572000" cy="5715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4114800" y="1828800"/>
            <a:ext cx="4572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4114800" y="2628900"/>
            <a:ext cx="4572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133600" y="3657600"/>
            <a:ext cx="4572000" cy="5715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4114800" y="3371850"/>
            <a:ext cx="4572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133600" y="4457700"/>
            <a:ext cx="4572000" cy="5715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4038600" y="4229100"/>
            <a:ext cx="4572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10" grpId="0" animBg="1"/>
      <p:bldP spid="29711" grpId="0" animBg="1"/>
      <p:bldP spid="29712" grpId="0" animBg="1"/>
      <p:bldP spid="29713" grpId="0" animBg="1"/>
      <p:bldP spid="297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8600" y="1773762"/>
            <a:ext cx="9144000" cy="4117181"/>
            <a:chOff x="0" y="720"/>
            <a:chExt cx="5760" cy="3458"/>
          </a:xfrm>
        </p:grpSpPr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0" y="1008"/>
              <a:ext cx="530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3549" y="2112"/>
              <a:ext cx="34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992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3205" y="1968"/>
              <a:ext cx="4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>
              <a:off x="2160" y="1968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>
              <a:off x="1729" y="1968"/>
              <a:ext cx="5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>
              <a:off x="1200" y="1968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1"/>
            <p:cNvSpPr>
              <a:spLocks noChangeShapeType="1"/>
            </p:cNvSpPr>
            <p:nvPr/>
          </p:nvSpPr>
          <p:spPr bwMode="auto">
            <a:xfrm>
              <a:off x="2714" y="1968"/>
              <a:ext cx="50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1485" y="1920"/>
              <a:ext cx="97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1926" y="1920"/>
              <a:ext cx="99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2369" y="1920"/>
              <a:ext cx="99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3254" y="1920"/>
              <a:ext cx="100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3697" y="1920"/>
              <a:ext cx="99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2812" y="1920"/>
              <a:ext cx="98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>
              <a:off x="720" y="1968"/>
              <a:ext cx="5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1042" y="1920"/>
              <a:ext cx="98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Text Box 30"/>
            <p:cNvSpPr txBox="1">
              <a:spLocks noChangeArrowheads="1"/>
            </p:cNvSpPr>
            <p:nvPr/>
          </p:nvSpPr>
          <p:spPr bwMode="auto">
            <a:xfrm>
              <a:off x="3157" y="2112"/>
              <a:ext cx="29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28703" name="Text Box 31"/>
            <p:cNvSpPr txBox="1">
              <a:spLocks noChangeArrowheads="1"/>
            </p:cNvSpPr>
            <p:nvPr/>
          </p:nvSpPr>
          <p:spPr bwMode="auto">
            <a:xfrm>
              <a:off x="2763" y="2112"/>
              <a:ext cx="24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28704" name="Text Box 32"/>
            <p:cNvSpPr txBox="1">
              <a:spLocks noChangeArrowheads="1"/>
            </p:cNvSpPr>
            <p:nvPr/>
          </p:nvSpPr>
          <p:spPr bwMode="auto">
            <a:xfrm>
              <a:off x="2271" y="2112"/>
              <a:ext cx="29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28705" name="Text Box 33"/>
            <p:cNvSpPr txBox="1">
              <a:spLocks noChangeArrowheads="1"/>
            </p:cNvSpPr>
            <p:nvPr/>
          </p:nvSpPr>
          <p:spPr bwMode="auto">
            <a:xfrm>
              <a:off x="1778" y="2112"/>
              <a:ext cx="34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28706" name="Text Box 34"/>
            <p:cNvSpPr txBox="1">
              <a:spLocks noChangeArrowheads="1"/>
            </p:cNvSpPr>
            <p:nvPr/>
          </p:nvSpPr>
          <p:spPr bwMode="auto">
            <a:xfrm>
              <a:off x="1385" y="2112"/>
              <a:ext cx="34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sp>
          <p:nvSpPr>
            <p:cNvPr id="28707" name="Text Box 35"/>
            <p:cNvSpPr txBox="1">
              <a:spLocks noChangeArrowheads="1"/>
            </p:cNvSpPr>
            <p:nvPr/>
          </p:nvSpPr>
          <p:spPr bwMode="auto">
            <a:xfrm>
              <a:off x="942" y="2112"/>
              <a:ext cx="34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28708" name="Text Box 36"/>
            <p:cNvSpPr txBox="1">
              <a:spLocks noChangeArrowheads="1"/>
            </p:cNvSpPr>
            <p:nvPr/>
          </p:nvSpPr>
          <p:spPr bwMode="auto">
            <a:xfrm>
              <a:off x="548" y="2112"/>
              <a:ext cx="34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grpSp>
          <p:nvGrpSpPr>
            <p:cNvPr id="3" name="Group 37"/>
            <p:cNvGrpSpPr>
              <a:grpSpLocks/>
            </p:cNvGrpSpPr>
            <p:nvPr/>
          </p:nvGrpSpPr>
          <p:grpSpPr bwMode="auto">
            <a:xfrm rot="-6486149">
              <a:off x="3195" y="1295"/>
              <a:ext cx="1778" cy="627"/>
              <a:chOff x="2495" y="2329"/>
              <a:chExt cx="1778" cy="612"/>
            </a:xfrm>
          </p:grpSpPr>
          <p:sp>
            <p:nvSpPr>
              <p:cNvPr id="28710" name="AutoShape 38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1" name="Oval 39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4081" y="1968"/>
              <a:ext cx="1131" cy="960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Text Box 41"/>
            <p:cNvSpPr txBox="1">
              <a:spLocks noChangeArrowheads="1"/>
            </p:cNvSpPr>
            <p:nvPr/>
          </p:nvSpPr>
          <p:spPr bwMode="auto">
            <a:xfrm>
              <a:off x="4480" y="2112"/>
              <a:ext cx="393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28714" name="Line 42"/>
            <p:cNvSpPr>
              <a:spLocks noChangeShapeType="1"/>
            </p:cNvSpPr>
            <p:nvPr/>
          </p:nvSpPr>
          <p:spPr bwMode="auto">
            <a:xfrm>
              <a:off x="4623" y="1968"/>
              <a:ext cx="69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Line 43"/>
            <p:cNvSpPr>
              <a:spLocks noChangeShapeType="1"/>
            </p:cNvSpPr>
            <p:nvPr/>
          </p:nvSpPr>
          <p:spPr bwMode="auto">
            <a:xfrm flipH="1">
              <a:off x="9" y="1968"/>
              <a:ext cx="7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Oval 44"/>
            <p:cNvSpPr>
              <a:spLocks noChangeArrowheads="1"/>
            </p:cNvSpPr>
            <p:nvPr/>
          </p:nvSpPr>
          <p:spPr bwMode="auto">
            <a:xfrm>
              <a:off x="598" y="1920"/>
              <a:ext cx="99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45"/>
            <p:cNvSpPr>
              <a:spLocks noChangeShapeType="1"/>
            </p:cNvSpPr>
            <p:nvPr/>
          </p:nvSpPr>
          <p:spPr bwMode="auto">
            <a:xfrm flipH="1">
              <a:off x="4189" y="1968"/>
              <a:ext cx="3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Oval 46"/>
            <p:cNvSpPr>
              <a:spLocks noChangeArrowheads="1"/>
            </p:cNvSpPr>
            <p:nvPr/>
          </p:nvSpPr>
          <p:spPr bwMode="auto">
            <a:xfrm>
              <a:off x="4141" y="1920"/>
              <a:ext cx="97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Oval 47"/>
            <p:cNvSpPr>
              <a:spLocks noChangeArrowheads="1"/>
            </p:cNvSpPr>
            <p:nvPr/>
          </p:nvSpPr>
          <p:spPr bwMode="auto">
            <a:xfrm>
              <a:off x="4534" y="1920"/>
              <a:ext cx="98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Text Box 48"/>
            <p:cNvSpPr txBox="1">
              <a:spLocks noChangeArrowheads="1"/>
            </p:cNvSpPr>
            <p:nvPr/>
          </p:nvSpPr>
          <p:spPr bwMode="auto">
            <a:xfrm>
              <a:off x="4033" y="2112"/>
              <a:ext cx="34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28721" name="Freeform 49"/>
            <p:cNvSpPr>
              <a:spLocks/>
            </p:cNvSpPr>
            <p:nvPr/>
          </p:nvSpPr>
          <p:spPr bwMode="auto">
            <a:xfrm>
              <a:off x="5262" y="3024"/>
              <a:ext cx="477" cy="105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60" y="288"/>
                </a:cxn>
                <a:cxn ang="0">
                  <a:pos x="1024" y="528"/>
                </a:cxn>
                <a:cxn ang="0">
                  <a:pos x="1168" y="960"/>
                </a:cxn>
                <a:cxn ang="0">
                  <a:pos x="1024" y="1104"/>
                </a:cxn>
              </a:cxnLst>
              <a:rect l="0" t="0" r="r" b="b"/>
              <a:pathLst>
                <a:path w="1192" h="1104">
                  <a:moveTo>
                    <a:pt x="64" y="0"/>
                  </a:moveTo>
                  <a:cubicBezTo>
                    <a:pt x="32" y="100"/>
                    <a:pt x="0" y="200"/>
                    <a:pt x="160" y="288"/>
                  </a:cubicBezTo>
                  <a:cubicBezTo>
                    <a:pt x="320" y="376"/>
                    <a:pt x="856" y="416"/>
                    <a:pt x="1024" y="528"/>
                  </a:cubicBezTo>
                  <a:cubicBezTo>
                    <a:pt x="1192" y="640"/>
                    <a:pt x="1168" y="864"/>
                    <a:pt x="1168" y="960"/>
                  </a:cubicBezTo>
                  <a:cubicBezTo>
                    <a:pt x="1168" y="1056"/>
                    <a:pt x="1096" y="1080"/>
                    <a:pt x="1024" y="1104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Freeform 50"/>
            <p:cNvSpPr>
              <a:spLocks/>
            </p:cNvSpPr>
            <p:nvPr/>
          </p:nvSpPr>
          <p:spPr bwMode="auto">
            <a:xfrm>
              <a:off x="5620" y="4080"/>
              <a:ext cx="140" cy="98"/>
            </a:xfrm>
            <a:custGeom>
              <a:avLst/>
              <a:gdLst/>
              <a:ahLst/>
              <a:cxnLst>
                <a:cxn ang="0">
                  <a:pos x="44" y="47"/>
                </a:cxn>
                <a:cxn ang="0">
                  <a:pos x="32" y="9"/>
                </a:cxn>
                <a:cxn ang="0">
                  <a:pos x="70" y="22"/>
                </a:cxn>
                <a:cxn ang="0">
                  <a:pos x="57" y="73"/>
                </a:cxn>
                <a:cxn ang="0">
                  <a:pos x="19" y="60"/>
                </a:cxn>
                <a:cxn ang="0">
                  <a:pos x="70" y="9"/>
                </a:cxn>
                <a:cxn ang="0">
                  <a:pos x="108" y="98"/>
                </a:cxn>
              </a:cxnLst>
              <a:rect l="0" t="0" r="r" b="b"/>
              <a:pathLst>
                <a:path w="132" h="98">
                  <a:moveTo>
                    <a:pt x="44" y="47"/>
                  </a:moveTo>
                  <a:cubicBezTo>
                    <a:pt x="40" y="34"/>
                    <a:pt x="22" y="18"/>
                    <a:pt x="32" y="9"/>
                  </a:cubicBezTo>
                  <a:cubicBezTo>
                    <a:pt x="42" y="0"/>
                    <a:pt x="65" y="10"/>
                    <a:pt x="70" y="22"/>
                  </a:cubicBezTo>
                  <a:cubicBezTo>
                    <a:pt x="76" y="38"/>
                    <a:pt x="61" y="56"/>
                    <a:pt x="57" y="73"/>
                  </a:cubicBezTo>
                  <a:cubicBezTo>
                    <a:pt x="44" y="69"/>
                    <a:pt x="25" y="72"/>
                    <a:pt x="19" y="60"/>
                  </a:cubicBezTo>
                  <a:cubicBezTo>
                    <a:pt x="0" y="22"/>
                    <a:pt x="55" y="14"/>
                    <a:pt x="70" y="9"/>
                  </a:cubicBezTo>
                  <a:cubicBezTo>
                    <a:pt x="132" y="30"/>
                    <a:pt x="108" y="9"/>
                    <a:pt x="108" y="98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3697" y="1968"/>
              <a:ext cx="4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5" name="Oval 53"/>
          <p:cNvSpPr>
            <a:spLocks noChangeArrowheads="1"/>
          </p:cNvSpPr>
          <p:nvPr/>
        </p:nvSpPr>
        <p:spPr bwMode="auto">
          <a:xfrm>
            <a:off x="2286000" y="4552037"/>
            <a:ext cx="4800600" cy="4000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7" name="Oval 55"/>
          <p:cNvSpPr>
            <a:spLocks noChangeArrowheads="1"/>
          </p:cNvSpPr>
          <p:nvPr/>
        </p:nvSpPr>
        <p:spPr bwMode="auto">
          <a:xfrm>
            <a:off x="2427288" y="266700"/>
            <a:ext cx="6221412" cy="13906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302364" y="209550"/>
            <a:ext cx="1735986" cy="9144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H. 3a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 animBg="1"/>
      <p:bldP spid="28727" grpId="0" animBg="1"/>
      <p:bldP spid="287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2388" y="209550"/>
            <a:ext cx="4953000" cy="70788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2362200" y="4114800"/>
            <a:ext cx="40386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Bắt đầu khâu</a:t>
            </a:r>
            <a:endParaRPr lang="en-US" sz="4000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104397"/>
            <a:ext cx="9144000" cy="2870034"/>
            <a:chOff x="0" y="904"/>
            <a:chExt cx="5760" cy="3274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0" y="1200"/>
              <a:ext cx="5304" cy="173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3549" y="2112"/>
              <a:ext cx="345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992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3205" y="1968"/>
              <a:ext cx="4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2160" y="1968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>
              <a:off x="1729" y="1968"/>
              <a:ext cx="5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>
              <a:off x="1200" y="1968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2714" y="1968"/>
              <a:ext cx="50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1485" y="1920"/>
              <a:ext cx="97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1926" y="1920"/>
              <a:ext cx="99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2369" y="1920"/>
              <a:ext cx="99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3254" y="1920"/>
              <a:ext cx="100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3697" y="1920"/>
              <a:ext cx="99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2812" y="1920"/>
              <a:ext cx="98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720" y="1968"/>
              <a:ext cx="5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1042" y="1920"/>
              <a:ext cx="98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Text Box 21"/>
            <p:cNvSpPr txBox="1">
              <a:spLocks noChangeArrowheads="1"/>
            </p:cNvSpPr>
            <p:nvPr/>
          </p:nvSpPr>
          <p:spPr bwMode="auto">
            <a:xfrm>
              <a:off x="3157" y="2112"/>
              <a:ext cx="295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31766" name="Text Box 22"/>
            <p:cNvSpPr txBox="1">
              <a:spLocks noChangeArrowheads="1"/>
            </p:cNvSpPr>
            <p:nvPr/>
          </p:nvSpPr>
          <p:spPr bwMode="auto">
            <a:xfrm>
              <a:off x="2763" y="2112"/>
              <a:ext cx="24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31767" name="Text Box 23"/>
            <p:cNvSpPr txBox="1">
              <a:spLocks noChangeArrowheads="1"/>
            </p:cNvSpPr>
            <p:nvPr/>
          </p:nvSpPr>
          <p:spPr bwMode="auto">
            <a:xfrm>
              <a:off x="2271" y="2112"/>
              <a:ext cx="29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31768" name="Text Box 24"/>
            <p:cNvSpPr txBox="1">
              <a:spLocks noChangeArrowheads="1"/>
            </p:cNvSpPr>
            <p:nvPr/>
          </p:nvSpPr>
          <p:spPr bwMode="auto">
            <a:xfrm>
              <a:off x="1778" y="2112"/>
              <a:ext cx="345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31769" name="Text Box 25"/>
            <p:cNvSpPr txBox="1">
              <a:spLocks noChangeArrowheads="1"/>
            </p:cNvSpPr>
            <p:nvPr/>
          </p:nvSpPr>
          <p:spPr bwMode="auto">
            <a:xfrm>
              <a:off x="1385" y="2112"/>
              <a:ext cx="34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sp>
          <p:nvSpPr>
            <p:cNvPr id="31770" name="Text Box 26"/>
            <p:cNvSpPr txBox="1">
              <a:spLocks noChangeArrowheads="1"/>
            </p:cNvSpPr>
            <p:nvPr/>
          </p:nvSpPr>
          <p:spPr bwMode="auto">
            <a:xfrm>
              <a:off x="942" y="2112"/>
              <a:ext cx="345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31771" name="Text Box 27"/>
            <p:cNvSpPr txBox="1">
              <a:spLocks noChangeArrowheads="1"/>
            </p:cNvSpPr>
            <p:nvPr/>
          </p:nvSpPr>
          <p:spPr bwMode="auto">
            <a:xfrm>
              <a:off x="548" y="2112"/>
              <a:ext cx="345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 rot="-6486149">
              <a:off x="3368" y="1549"/>
              <a:ext cx="1728" cy="437"/>
              <a:chOff x="2323" y="2514"/>
              <a:chExt cx="1728" cy="427"/>
            </a:xfrm>
          </p:grpSpPr>
          <p:sp>
            <p:nvSpPr>
              <p:cNvPr id="31773" name="AutoShape 29"/>
              <p:cNvSpPr>
                <a:spLocks noChangeArrowheads="1"/>
              </p:cNvSpPr>
              <p:nvPr/>
            </p:nvSpPr>
            <p:spPr bwMode="auto">
              <a:xfrm rot="3226569">
                <a:off x="3163" y="1674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4" name="Oval 30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081" y="1968"/>
              <a:ext cx="1131" cy="960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Text Box 32"/>
            <p:cNvSpPr txBox="1">
              <a:spLocks noChangeArrowheads="1"/>
            </p:cNvSpPr>
            <p:nvPr/>
          </p:nvSpPr>
          <p:spPr bwMode="auto">
            <a:xfrm>
              <a:off x="4480" y="2112"/>
              <a:ext cx="39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31777" name="Line 33"/>
            <p:cNvSpPr>
              <a:spLocks noChangeShapeType="1"/>
            </p:cNvSpPr>
            <p:nvPr/>
          </p:nvSpPr>
          <p:spPr bwMode="auto">
            <a:xfrm>
              <a:off x="4623" y="1968"/>
              <a:ext cx="69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Line 34"/>
            <p:cNvSpPr>
              <a:spLocks noChangeShapeType="1"/>
            </p:cNvSpPr>
            <p:nvPr/>
          </p:nvSpPr>
          <p:spPr bwMode="auto">
            <a:xfrm flipH="1">
              <a:off x="9" y="1968"/>
              <a:ext cx="73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598" y="1920"/>
              <a:ext cx="99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Line 36"/>
            <p:cNvSpPr>
              <a:spLocks noChangeShapeType="1"/>
            </p:cNvSpPr>
            <p:nvPr/>
          </p:nvSpPr>
          <p:spPr bwMode="auto">
            <a:xfrm flipH="1">
              <a:off x="4189" y="1968"/>
              <a:ext cx="3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4141" y="1920"/>
              <a:ext cx="97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4534" y="1920"/>
              <a:ext cx="98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3" name="Text Box 39"/>
            <p:cNvSpPr txBox="1">
              <a:spLocks noChangeArrowheads="1"/>
            </p:cNvSpPr>
            <p:nvPr/>
          </p:nvSpPr>
          <p:spPr bwMode="auto">
            <a:xfrm>
              <a:off x="4033" y="2112"/>
              <a:ext cx="34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31784" name="Freeform 40"/>
            <p:cNvSpPr>
              <a:spLocks/>
            </p:cNvSpPr>
            <p:nvPr/>
          </p:nvSpPr>
          <p:spPr bwMode="auto">
            <a:xfrm>
              <a:off x="5262" y="3024"/>
              <a:ext cx="477" cy="105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60" y="288"/>
                </a:cxn>
                <a:cxn ang="0">
                  <a:pos x="1024" y="528"/>
                </a:cxn>
                <a:cxn ang="0">
                  <a:pos x="1168" y="960"/>
                </a:cxn>
                <a:cxn ang="0">
                  <a:pos x="1024" y="1104"/>
                </a:cxn>
              </a:cxnLst>
              <a:rect l="0" t="0" r="r" b="b"/>
              <a:pathLst>
                <a:path w="1192" h="1104">
                  <a:moveTo>
                    <a:pt x="64" y="0"/>
                  </a:moveTo>
                  <a:cubicBezTo>
                    <a:pt x="32" y="100"/>
                    <a:pt x="0" y="200"/>
                    <a:pt x="160" y="288"/>
                  </a:cubicBezTo>
                  <a:cubicBezTo>
                    <a:pt x="320" y="376"/>
                    <a:pt x="856" y="416"/>
                    <a:pt x="1024" y="528"/>
                  </a:cubicBezTo>
                  <a:cubicBezTo>
                    <a:pt x="1192" y="640"/>
                    <a:pt x="1168" y="864"/>
                    <a:pt x="1168" y="960"/>
                  </a:cubicBezTo>
                  <a:cubicBezTo>
                    <a:pt x="1168" y="1056"/>
                    <a:pt x="1096" y="1080"/>
                    <a:pt x="1024" y="1104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Freeform 41"/>
            <p:cNvSpPr>
              <a:spLocks/>
            </p:cNvSpPr>
            <p:nvPr/>
          </p:nvSpPr>
          <p:spPr bwMode="auto">
            <a:xfrm>
              <a:off x="5620" y="4080"/>
              <a:ext cx="140" cy="98"/>
            </a:xfrm>
            <a:custGeom>
              <a:avLst/>
              <a:gdLst/>
              <a:ahLst/>
              <a:cxnLst>
                <a:cxn ang="0">
                  <a:pos x="44" y="47"/>
                </a:cxn>
                <a:cxn ang="0">
                  <a:pos x="32" y="9"/>
                </a:cxn>
                <a:cxn ang="0">
                  <a:pos x="70" y="22"/>
                </a:cxn>
                <a:cxn ang="0">
                  <a:pos x="57" y="73"/>
                </a:cxn>
                <a:cxn ang="0">
                  <a:pos x="19" y="60"/>
                </a:cxn>
                <a:cxn ang="0">
                  <a:pos x="70" y="9"/>
                </a:cxn>
                <a:cxn ang="0">
                  <a:pos x="108" y="98"/>
                </a:cxn>
              </a:cxnLst>
              <a:rect l="0" t="0" r="r" b="b"/>
              <a:pathLst>
                <a:path w="132" h="98">
                  <a:moveTo>
                    <a:pt x="44" y="47"/>
                  </a:moveTo>
                  <a:cubicBezTo>
                    <a:pt x="40" y="34"/>
                    <a:pt x="22" y="18"/>
                    <a:pt x="32" y="9"/>
                  </a:cubicBezTo>
                  <a:cubicBezTo>
                    <a:pt x="42" y="0"/>
                    <a:pt x="65" y="10"/>
                    <a:pt x="70" y="22"/>
                  </a:cubicBezTo>
                  <a:cubicBezTo>
                    <a:pt x="76" y="38"/>
                    <a:pt x="61" y="56"/>
                    <a:pt x="57" y="73"/>
                  </a:cubicBezTo>
                  <a:cubicBezTo>
                    <a:pt x="44" y="69"/>
                    <a:pt x="25" y="72"/>
                    <a:pt x="19" y="60"/>
                  </a:cubicBezTo>
                  <a:cubicBezTo>
                    <a:pt x="0" y="22"/>
                    <a:pt x="55" y="14"/>
                    <a:pt x="70" y="9"/>
                  </a:cubicBezTo>
                  <a:cubicBezTo>
                    <a:pt x="132" y="30"/>
                    <a:pt x="108" y="9"/>
                    <a:pt x="108" y="98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Line 42"/>
            <p:cNvSpPr>
              <a:spLocks noChangeShapeType="1"/>
            </p:cNvSpPr>
            <p:nvPr/>
          </p:nvSpPr>
          <p:spPr bwMode="auto">
            <a:xfrm>
              <a:off x="3697" y="1968"/>
              <a:ext cx="4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Line 36"/>
          <p:cNvSpPr>
            <a:spLocks noChangeShapeType="1"/>
          </p:cNvSpPr>
          <p:nvPr/>
        </p:nvSpPr>
        <p:spPr bwMode="auto">
          <a:xfrm flipH="1">
            <a:off x="7391401" y="2228850"/>
            <a:ext cx="1251519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600812" y="917436"/>
            <a:ext cx="4300537" cy="10858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600" dirty="0" smtClean="0">
                <a:solidFill>
                  <a:srgbClr val="1F0BB5"/>
                </a:solidFill>
                <a:latin typeface="Times New Roman" pitchFamily="18" charset="0"/>
                <a:cs typeface="Times New Roman" pitchFamily="18" charset="0"/>
              </a:rPr>
              <a:t>Khâu từ phải sang trái</a:t>
            </a:r>
            <a:endParaRPr lang="en-US" sz="3600" dirty="0">
              <a:solidFill>
                <a:srgbClr val="1F0BB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/>
      <p:bldP spid="43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905000" y="285750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.VnTime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314450"/>
            <a:ext cx="8610600" cy="2400300"/>
            <a:chOff x="192" y="1008"/>
            <a:chExt cx="5424" cy="2016"/>
          </a:xfrm>
        </p:grpSpPr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192" y="1008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>
              <a:off x="1152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>
              <a:off x="235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>
              <a:off x="187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>
              <a:off x="139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>
              <a:off x="2832" y="1968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Oval 10"/>
            <p:cNvSpPr>
              <a:spLocks noChangeArrowheads="1"/>
            </p:cNvSpPr>
            <p:nvPr/>
          </p:nvSpPr>
          <p:spPr bwMode="auto">
            <a:xfrm>
              <a:off x="168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Oval 11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Oval 12"/>
            <p:cNvSpPr>
              <a:spLocks noChangeArrowheads="1"/>
            </p:cNvSpPr>
            <p:nvPr/>
          </p:nvSpPr>
          <p:spPr bwMode="auto">
            <a:xfrm>
              <a:off x="244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13"/>
            <p:cNvSpPr>
              <a:spLocks noChangeArrowheads="1"/>
            </p:cNvSpPr>
            <p:nvPr/>
          </p:nvSpPr>
          <p:spPr bwMode="auto">
            <a:xfrm>
              <a:off x="283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91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Oval 15"/>
            <p:cNvSpPr>
              <a:spLocks noChangeArrowheads="1"/>
            </p:cNvSpPr>
            <p:nvPr/>
          </p:nvSpPr>
          <p:spPr bwMode="auto">
            <a:xfrm>
              <a:off x="129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2784" y="211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2400" y="2112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19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35859" name="Text Box 19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sp>
          <p:nvSpPr>
            <p:cNvPr id="35860" name="Text Box 20"/>
            <p:cNvSpPr txBox="1">
              <a:spLocks noChangeArrowheads="1"/>
            </p:cNvSpPr>
            <p:nvPr/>
          </p:nvSpPr>
          <p:spPr bwMode="auto">
            <a:xfrm>
              <a:off x="1104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35861" name="Text Box 21"/>
            <p:cNvSpPr txBox="1">
              <a:spLocks noChangeArrowheads="1"/>
            </p:cNvSpPr>
            <p:nvPr/>
          </p:nvSpPr>
          <p:spPr bwMode="auto">
            <a:xfrm>
              <a:off x="7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35862" name="Rectangle 22"/>
            <p:cNvSpPr>
              <a:spLocks noChangeArrowheads="1"/>
            </p:cNvSpPr>
            <p:nvPr/>
          </p:nvSpPr>
          <p:spPr bwMode="auto">
            <a:xfrm>
              <a:off x="3312" y="1920"/>
              <a:ext cx="1152" cy="100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 flipH="1">
              <a:off x="192" y="196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Oval 24"/>
            <p:cNvSpPr>
              <a:spLocks noChangeArrowheads="1"/>
            </p:cNvSpPr>
            <p:nvPr/>
          </p:nvSpPr>
          <p:spPr bwMode="auto">
            <a:xfrm>
              <a:off x="8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Text Box 25"/>
            <p:cNvSpPr txBox="1">
              <a:spLocks noChangeArrowheads="1"/>
            </p:cNvSpPr>
            <p:nvPr/>
          </p:nvSpPr>
          <p:spPr bwMode="auto">
            <a:xfrm>
              <a:off x="4320" y="2112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>
              <a:off x="3744" y="1968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>
              <a:off x="3264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>
              <a:off x="4128" y="1968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Oval 29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Oval 30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Oval 31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Oval 32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>
              <a:off x="4416" y="1968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 rot="-8545514">
              <a:off x="3120" y="1440"/>
              <a:ext cx="1778" cy="612"/>
              <a:chOff x="2495" y="2329"/>
              <a:chExt cx="1778" cy="612"/>
            </a:xfrm>
          </p:grpSpPr>
          <p:sp>
            <p:nvSpPr>
              <p:cNvPr id="35875" name="AutoShape 35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6" name="Oval 36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3216" y="1920"/>
              <a:ext cx="1200" cy="100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Oval 38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Oval 39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Oval 40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Line 41"/>
            <p:cNvSpPr>
              <a:spLocks noChangeShapeType="1"/>
            </p:cNvSpPr>
            <p:nvPr/>
          </p:nvSpPr>
          <p:spPr bwMode="auto">
            <a:xfrm>
              <a:off x="3216" y="1968"/>
              <a:ext cx="11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Oval 42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Oval 43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Oval 44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Oval 45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Text Box 46"/>
            <p:cNvSpPr txBox="1">
              <a:spLocks noChangeArrowheads="1"/>
            </p:cNvSpPr>
            <p:nvPr/>
          </p:nvSpPr>
          <p:spPr bwMode="auto">
            <a:xfrm>
              <a:off x="345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35887" name="Text Box 47"/>
            <p:cNvSpPr txBox="1">
              <a:spLocks noChangeArrowheads="1"/>
            </p:cNvSpPr>
            <p:nvPr/>
          </p:nvSpPr>
          <p:spPr bwMode="auto">
            <a:xfrm>
              <a:off x="384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35888" name="Text Box 48"/>
            <p:cNvSpPr txBox="1">
              <a:spLocks noChangeArrowheads="1"/>
            </p:cNvSpPr>
            <p:nvPr/>
          </p:nvSpPr>
          <p:spPr bwMode="auto">
            <a:xfrm>
              <a:off x="3072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35889" name="Freeform 49"/>
            <p:cNvSpPr>
              <a:spLocks/>
            </p:cNvSpPr>
            <p:nvPr/>
          </p:nvSpPr>
          <p:spPr bwMode="auto">
            <a:xfrm>
              <a:off x="4032" y="1968"/>
              <a:ext cx="816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768"/>
                </a:cxn>
                <a:cxn ang="0">
                  <a:pos x="816" y="0"/>
                </a:cxn>
              </a:cxnLst>
              <a:rect l="0" t="0" r="r" b="b"/>
              <a:pathLst>
                <a:path w="816" h="768">
                  <a:moveTo>
                    <a:pt x="0" y="0"/>
                  </a:moveTo>
                  <a:cubicBezTo>
                    <a:pt x="196" y="384"/>
                    <a:pt x="392" y="768"/>
                    <a:pt x="528" y="768"/>
                  </a:cubicBezTo>
                  <a:cubicBezTo>
                    <a:pt x="664" y="768"/>
                    <a:pt x="740" y="384"/>
                    <a:pt x="816" y="0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Freeform 50"/>
            <p:cNvSpPr>
              <a:spLocks/>
            </p:cNvSpPr>
            <p:nvPr/>
          </p:nvSpPr>
          <p:spPr bwMode="auto">
            <a:xfrm>
              <a:off x="4896" y="1968"/>
              <a:ext cx="96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0"/>
                </a:cxn>
              </a:cxnLst>
              <a:rect l="0" t="0" r="r" b="b"/>
              <a:pathLst>
                <a:path w="48" h="240">
                  <a:moveTo>
                    <a:pt x="0" y="0"/>
                  </a:moveTo>
                  <a:cubicBezTo>
                    <a:pt x="0" y="0"/>
                    <a:pt x="24" y="120"/>
                    <a:pt x="48" y="240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91" name="Oval 51"/>
          <p:cNvSpPr>
            <a:spLocks noChangeArrowheads="1"/>
          </p:cNvSpPr>
          <p:nvPr/>
        </p:nvSpPr>
        <p:spPr bwMode="auto">
          <a:xfrm>
            <a:off x="1676400" y="3943350"/>
            <a:ext cx="5867400" cy="8001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err="1">
                <a:solidFill>
                  <a:srgbClr val="FFFF00"/>
                </a:solidFill>
              </a:rPr>
              <a:t>Khâu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mũi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thứ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nhất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5892" name="Rectangle 52"/>
          <p:cNvSpPr>
            <a:spLocks noChangeArrowheads="1"/>
          </p:cNvSpPr>
          <p:nvPr/>
        </p:nvSpPr>
        <p:spPr bwMode="auto">
          <a:xfrm>
            <a:off x="152400" y="285750"/>
            <a:ext cx="8763000" cy="7429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5900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342900"/>
            <a:ext cx="609600" cy="62865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7391400" y="3771900"/>
            <a:ext cx="152400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H. 3b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1" grpId="0" animBg="1"/>
      <p:bldP spid="35892" grpId="0" animBg="1"/>
      <p:bldP spid="359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905000" y="285750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.VnTime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314450"/>
            <a:ext cx="8610600" cy="2400300"/>
            <a:chOff x="192" y="1008"/>
            <a:chExt cx="5424" cy="2016"/>
          </a:xfrm>
        </p:grpSpPr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192" y="1008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1152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>
              <a:off x="235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>
              <a:off x="187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>
              <a:off x="139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Line 9"/>
            <p:cNvSpPr>
              <a:spLocks noChangeShapeType="1"/>
            </p:cNvSpPr>
            <p:nvPr/>
          </p:nvSpPr>
          <p:spPr bwMode="auto">
            <a:xfrm>
              <a:off x="2832" y="1968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168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244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283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>
              <a:off x="91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129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Text Box 16"/>
            <p:cNvSpPr txBox="1">
              <a:spLocks noChangeArrowheads="1"/>
            </p:cNvSpPr>
            <p:nvPr/>
          </p:nvSpPr>
          <p:spPr bwMode="auto">
            <a:xfrm>
              <a:off x="2784" y="211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46097" name="Text Box 17"/>
            <p:cNvSpPr txBox="1">
              <a:spLocks noChangeArrowheads="1"/>
            </p:cNvSpPr>
            <p:nvPr/>
          </p:nvSpPr>
          <p:spPr bwMode="auto">
            <a:xfrm>
              <a:off x="2400" y="2112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19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46099" name="Text Box 19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sp>
          <p:nvSpPr>
            <p:cNvPr id="46100" name="Text Box 20"/>
            <p:cNvSpPr txBox="1">
              <a:spLocks noChangeArrowheads="1"/>
            </p:cNvSpPr>
            <p:nvPr/>
          </p:nvSpPr>
          <p:spPr bwMode="auto">
            <a:xfrm>
              <a:off x="1104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46101" name="Text Box 21"/>
            <p:cNvSpPr txBox="1">
              <a:spLocks noChangeArrowheads="1"/>
            </p:cNvSpPr>
            <p:nvPr/>
          </p:nvSpPr>
          <p:spPr bwMode="auto">
            <a:xfrm>
              <a:off x="7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46102" name="Rectangle 22"/>
            <p:cNvSpPr>
              <a:spLocks noChangeArrowheads="1"/>
            </p:cNvSpPr>
            <p:nvPr/>
          </p:nvSpPr>
          <p:spPr bwMode="auto">
            <a:xfrm>
              <a:off x="3312" y="1920"/>
              <a:ext cx="1152" cy="100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 flipH="1">
              <a:off x="192" y="196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8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Text Box 25"/>
            <p:cNvSpPr txBox="1">
              <a:spLocks noChangeArrowheads="1"/>
            </p:cNvSpPr>
            <p:nvPr/>
          </p:nvSpPr>
          <p:spPr bwMode="auto">
            <a:xfrm>
              <a:off x="4320" y="2112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46106" name="Line 26"/>
            <p:cNvSpPr>
              <a:spLocks noChangeShapeType="1"/>
            </p:cNvSpPr>
            <p:nvPr/>
          </p:nvSpPr>
          <p:spPr bwMode="auto">
            <a:xfrm>
              <a:off x="3744" y="1968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Line 27"/>
            <p:cNvSpPr>
              <a:spLocks noChangeShapeType="1"/>
            </p:cNvSpPr>
            <p:nvPr/>
          </p:nvSpPr>
          <p:spPr bwMode="auto">
            <a:xfrm>
              <a:off x="3264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28"/>
            <p:cNvSpPr>
              <a:spLocks noChangeShapeType="1"/>
            </p:cNvSpPr>
            <p:nvPr/>
          </p:nvSpPr>
          <p:spPr bwMode="auto">
            <a:xfrm>
              <a:off x="4128" y="1968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Line 33"/>
            <p:cNvSpPr>
              <a:spLocks noChangeShapeType="1"/>
            </p:cNvSpPr>
            <p:nvPr/>
          </p:nvSpPr>
          <p:spPr bwMode="auto">
            <a:xfrm>
              <a:off x="4416" y="1968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 rot="-8545514">
              <a:off x="3120" y="1440"/>
              <a:ext cx="1778" cy="612"/>
              <a:chOff x="2495" y="2329"/>
              <a:chExt cx="1778" cy="612"/>
            </a:xfrm>
          </p:grpSpPr>
          <p:sp>
            <p:nvSpPr>
              <p:cNvPr id="46115" name="AutoShape 35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6" name="Oval 36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17" name="Rectangle 37"/>
            <p:cNvSpPr>
              <a:spLocks noChangeArrowheads="1"/>
            </p:cNvSpPr>
            <p:nvPr/>
          </p:nvSpPr>
          <p:spPr bwMode="auto">
            <a:xfrm>
              <a:off x="3216" y="1920"/>
              <a:ext cx="1200" cy="100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Oval 40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Line 41"/>
            <p:cNvSpPr>
              <a:spLocks noChangeShapeType="1"/>
            </p:cNvSpPr>
            <p:nvPr/>
          </p:nvSpPr>
          <p:spPr bwMode="auto">
            <a:xfrm>
              <a:off x="3216" y="1968"/>
              <a:ext cx="11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Oval 42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3" name="Oval 43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Oval 44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Oval 45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Text Box 46"/>
            <p:cNvSpPr txBox="1">
              <a:spLocks noChangeArrowheads="1"/>
            </p:cNvSpPr>
            <p:nvPr/>
          </p:nvSpPr>
          <p:spPr bwMode="auto">
            <a:xfrm>
              <a:off x="345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46127" name="Text Box 47"/>
            <p:cNvSpPr txBox="1">
              <a:spLocks noChangeArrowheads="1"/>
            </p:cNvSpPr>
            <p:nvPr/>
          </p:nvSpPr>
          <p:spPr bwMode="auto">
            <a:xfrm>
              <a:off x="384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46128" name="Text Box 48"/>
            <p:cNvSpPr txBox="1">
              <a:spLocks noChangeArrowheads="1"/>
            </p:cNvSpPr>
            <p:nvPr/>
          </p:nvSpPr>
          <p:spPr bwMode="auto">
            <a:xfrm>
              <a:off x="3072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46129" name="Freeform 49"/>
            <p:cNvSpPr>
              <a:spLocks/>
            </p:cNvSpPr>
            <p:nvPr/>
          </p:nvSpPr>
          <p:spPr bwMode="auto">
            <a:xfrm>
              <a:off x="4032" y="1968"/>
              <a:ext cx="816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768"/>
                </a:cxn>
                <a:cxn ang="0">
                  <a:pos x="816" y="0"/>
                </a:cxn>
              </a:cxnLst>
              <a:rect l="0" t="0" r="r" b="b"/>
              <a:pathLst>
                <a:path w="816" h="768">
                  <a:moveTo>
                    <a:pt x="0" y="0"/>
                  </a:moveTo>
                  <a:cubicBezTo>
                    <a:pt x="196" y="384"/>
                    <a:pt x="392" y="768"/>
                    <a:pt x="528" y="768"/>
                  </a:cubicBezTo>
                  <a:cubicBezTo>
                    <a:pt x="664" y="768"/>
                    <a:pt x="740" y="384"/>
                    <a:pt x="816" y="0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Freeform 50"/>
            <p:cNvSpPr>
              <a:spLocks/>
            </p:cNvSpPr>
            <p:nvPr/>
          </p:nvSpPr>
          <p:spPr bwMode="auto">
            <a:xfrm>
              <a:off x="4896" y="1968"/>
              <a:ext cx="96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0"/>
                </a:cxn>
              </a:cxnLst>
              <a:rect l="0" t="0" r="r" b="b"/>
              <a:pathLst>
                <a:path w="48" h="240">
                  <a:moveTo>
                    <a:pt x="0" y="0"/>
                  </a:moveTo>
                  <a:cubicBezTo>
                    <a:pt x="0" y="0"/>
                    <a:pt x="24" y="120"/>
                    <a:pt x="48" y="240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31" name="Oval 51"/>
          <p:cNvSpPr>
            <a:spLocks noChangeArrowheads="1"/>
          </p:cNvSpPr>
          <p:nvPr/>
        </p:nvSpPr>
        <p:spPr bwMode="auto">
          <a:xfrm>
            <a:off x="1676400" y="3943350"/>
            <a:ext cx="5867400" cy="8001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4" name="AutoShape 54"/>
          <p:cNvSpPr>
            <a:spLocks noChangeArrowheads="1"/>
          </p:cNvSpPr>
          <p:nvPr/>
        </p:nvSpPr>
        <p:spPr bwMode="auto">
          <a:xfrm>
            <a:off x="533400" y="0"/>
            <a:ext cx="8077200" cy="12573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-285750"/>
            <a:ext cx="8610600" cy="3543300"/>
            <a:chOff x="192" y="48"/>
            <a:chExt cx="5424" cy="2976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auto">
            <a:xfrm>
              <a:off x="192" y="1008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45060" name="Line 4"/>
            <p:cNvSpPr>
              <a:spLocks noChangeShapeType="1"/>
            </p:cNvSpPr>
            <p:nvPr/>
          </p:nvSpPr>
          <p:spPr bwMode="auto">
            <a:xfrm>
              <a:off x="1152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235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187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139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2832" y="1968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>
              <a:off x="168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Oval 10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Oval 11"/>
            <p:cNvSpPr>
              <a:spLocks noChangeArrowheads="1"/>
            </p:cNvSpPr>
            <p:nvPr/>
          </p:nvSpPr>
          <p:spPr bwMode="auto">
            <a:xfrm>
              <a:off x="244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Oval 12"/>
            <p:cNvSpPr>
              <a:spLocks noChangeArrowheads="1"/>
            </p:cNvSpPr>
            <p:nvPr/>
          </p:nvSpPr>
          <p:spPr bwMode="auto">
            <a:xfrm>
              <a:off x="283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91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Oval 14"/>
            <p:cNvSpPr>
              <a:spLocks noChangeArrowheads="1"/>
            </p:cNvSpPr>
            <p:nvPr/>
          </p:nvSpPr>
          <p:spPr bwMode="auto">
            <a:xfrm>
              <a:off x="129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Text Box 15"/>
            <p:cNvSpPr txBox="1">
              <a:spLocks noChangeArrowheads="1"/>
            </p:cNvSpPr>
            <p:nvPr/>
          </p:nvSpPr>
          <p:spPr bwMode="auto">
            <a:xfrm>
              <a:off x="2784" y="211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2400" y="2112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45073" name="Text Box 17"/>
            <p:cNvSpPr txBox="1">
              <a:spLocks noChangeArrowheads="1"/>
            </p:cNvSpPr>
            <p:nvPr/>
          </p:nvSpPr>
          <p:spPr bwMode="auto">
            <a:xfrm>
              <a:off x="19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45074" name="Text Box 18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1104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7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3312" y="1920"/>
              <a:ext cx="1152" cy="100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 flipH="1">
              <a:off x="192" y="196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Oval 23"/>
            <p:cNvSpPr>
              <a:spLocks noChangeArrowheads="1"/>
            </p:cNvSpPr>
            <p:nvPr/>
          </p:nvSpPr>
          <p:spPr bwMode="auto">
            <a:xfrm>
              <a:off x="8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Text Box 24"/>
            <p:cNvSpPr txBox="1">
              <a:spLocks noChangeArrowheads="1"/>
            </p:cNvSpPr>
            <p:nvPr/>
          </p:nvSpPr>
          <p:spPr bwMode="auto">
            <a:xfrm>
              <a:off x="4320" y="2112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45081" name="Line 25"/>
            <p:cNvSpPr>
              <a:spLocks noChangeShapeType="1"/>
            </p:cNvSpPr>
            <p:nvPr/>
          </p:nvSpPr>
          <p:spPr bwMode="auto">
            <a:xfrm>
              <a:off x="3744" y="1968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>
              <a:off x="3264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Line 27"/>
            <p:cNvSpPr>
              <a:spLocks noChangeShapeType="1"/>
            </p:cNvSpPr>
            <p:nvPr/>
          </p:nvSpPr>
          <p:spPr bwMode="auto">
            <a:xfrm>
              <a:off x="4128" y="1968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Oval 28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Oval 29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Oval 30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Oval 31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Line 32"/>
            <p:cNvSpPr>
              <a:spLocks noChangeShapeType="1"/>
            </p:cNvSpPr>
            <p:nvPr/>
          </p:nvSpPr>
          <p:spPr bwMode="auto">
            <a:xfrm>
              <a:off x="4416" y="1968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3"/>
            <p:cNvGrpSpPr>
              <a:grpSpLocks/>
            </p:cNvGrpSpPr>
            <p:nvPr/>
          </p:nvGrpSpPr>
          <p:grpSpPr bwMode="auto">
            <a:xfrm rot="-29559624">
              <a:off x="665" y="631"/>
              <a:ext cx="1778" cy="612"/>
              <a:chOff x="2495" y="2329"/>
              <a:chExt cx="1778" cy="612"/>
            </a:xfrm>
          </p:grpSpPr>
          <p:sp>
            <p:nvSpPr>
              <p:cNvPr id="45090" name="AutoShape 34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91" name="Oval 35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92" name="Oval 36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Oval 37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4" name="Oval 38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5" name="Line 39"/>
            <p:cNvSpPr>
              <a:spLocks noChangeShapeType="1"/>
            </p:cNvSpPr>
            <p:nvPr/>
          </p:nvSpPr>
          <p:spPr bwMode="auto">
            <a:xfrm>
              <a:off x="3216" y="1968"/>
              <a:ext cx="11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96" name="Oval 40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Oval 41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Text Box 42"/>
            <p:cNvSpPr txBox="1">
              <a:spLocks noChangeArrowheads="1"/>
            </p:cNvSpPr>
            <p:nvPr/>
          </p:nvSpPr>
          <p:spPr bwMode="auto">
            <a:xfrm>
              <a:off x="345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45099" name="Text Box 43"/>
            <p:cNvSpPr txBox="1">
              <a:spLocks noChangeArrowheads="1"/>
            </p:cNvSpPr>
            <p:nvPr/>
          </p:nvSpPr>
          <p:spPr bwMode="auto">
            <a:xfrm>
              <a:off x="384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45100" name="Text Box 44"/>
            <p:cNvSpPr txBox="1">
              <a:spLocks noChangeArrowheads="1"/>
            </p:cNvSpPr>
            <p:nvPr/>
          </p:nvSpPr>
          <p:spPr bwMode="auto">
            <a:xfrm>
              <a:off x="3072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45101" name="Line 45"/>
            <p:cNvSpPr>
              <a:spLocks noChangeShapeType="1"/>
            </p:cNvSpPr>
            <p:nvPr/>
          </p:nvSpPr>
          <p:spPr bwMode="auto">
            <a:xfrm flipH="1">
              <a:off x="4032" y="1968"/>
              <a:ext cx="384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02" name="Line 46"/>
            <p:cNvSpPr>
              <a:spLocks noChangeShapeType="1"/>
            </p:cNvSpPr>
            <p:nvPr/>
          </p:nvSpPr>
          <p:spPr bwMode="auto">
            <a:xfrm flipH="1" flipV="1">
              <a:off x="2352" y="1344"/>
              <a:ext cx="912" cy="624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03" name="Freeform 47"/>
            <p:cNvSpPr>
              <a:spLocks/>
            </p:cNvSpPr>
            <p:nvPr/>
          </p:nvSpPr>
          <p:spPr bwMode="auto">
            <a:xfrm>
              <a:off x="2400" y="1288"/>
              <a:ext cx="192" cy="5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4" y="8"/>
                </a:cxn>
                <a:cxn ang="0">
                  <a:pos x="192" y="56"/>
                </a:cxn>
              </a:cxnLst>
              <a:rect l="0" t="0" r="r" b="b"/>
              <a:pathLst>
                <a:path w="192" h="56">
                  <a:moveTo>
                    <a:pt x="0" y="8"/>
                  </a:moveTo>
                  <a:cubicBezTo>
                    <a:pt x="56" y="4"/>
                    <a:pt x="112" y="0"/>
                    <a:pt x="144" y="8"/>
                  </a:cubicBezTo>
                  <a:cubicBezTo>
                    <a:pt x="176" y="16"/>
                    <a:pt x="184" y="36"/>
                    <a:pt x="192" y="56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04" name="Oval 48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Oval 49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106" name="Oval 50"/>
          <p:cNvSpPr>
            <a:spLocks noChangeArrowheads="1"/>
          </p:cNvSpPr>
          <p:nvPr/>
        </p:nvSpPr>
        <p:spPr bwMode="auto">
          <a:xfrm>
            <a:off x="1828800" y="4000500"/>
            <a:ext cx="6019800" cy="8572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MŨI KHÂU THỨ NHẤT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571500"/>
            <a:ext cx="8610600" cy="2400300"/>
            <a:chOff x="192" y="1008"/>
            <a:chExt cx="5424" cy="2016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auto">
            <a:xfrm>
              <a:off x="192" y="1008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47108" name="Line 4"/>
            <p:cNvSpPr>
              <a:spLocks noChangeShapeType="1"/>
            </p:cNvSpPr>
            <p:nvPr/>
          </p:nvSpPr>
          <p:spPr bwMode="auto">
            <a:xfrm>
              <a:off x="1152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187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>
              <a:off x="139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auto">
            <a:xfrm>
              <a:off x="168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>
              <a:off x="91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129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19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1104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7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H="1">
              <a:off x="192" y="196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8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4320" y="2112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>
              <a:off x="3744" y="1968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>
              <a:off x="4080" y="1968"/>
              <a:ext cx="336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>
              <a:off x="4416" y="1968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 rot="-8500258">
              <a:off x="2208" y="1440"/>
              <a:ext cx="1778" cy="612"/>
              <a:chOff x="2495" y="2329"/>
              <a:chExt cx="1778" cy="612"/>
            </a:xfrm>
          </p:grpSpPr>
          <p:sp>
            <p:nvSpPr>
              <p:cNvPr id="47126" name="AutoShape 22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Oval 23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28" name="Rectangle 24"/>
            <p:cNvSpPr>
              <a:spLocks noChangeArrowheads="1"/>
            </p:cNvSpPr>
            <p:nvPr/>
          </p:nvSpPr>
          <p:spPr bwMode="auto">
            <a:xfrm>
              <a:off x="2496" y="1920"/>
              <a:ext cx="1200" cy="100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Text Box 25"/>
            <p:cNvSpPr txBox="1">
              <a:spLocks noChangeArrowheads="1"/>
            </p:cNvSpPr>
            <p:nvPr/>
          </p:nvSpPr>
          <p:spPr bwMode="auto">
            <a:xfrm>
              <a:off x="384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>
              <a:off x="235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auto">
            <a:xfrm>
              <a:off x="2880" y="196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>
              <a:off x="3648" y="1968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Text Box 33"/>
            <p:cNvSpPr txBox="1">
              <a:spLocks noChangeArrowheads="1"/>
            </p:cNvSpPr>
            <p:nvPr/>
          </p:nvSpPr>
          <p:spPr bwMode="auto">
            <a:xfrm>
              <a:off x="2400" y="2112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47138" name="Text Box 34"/>
            <p:cNvSpPr txBox="1">
              <a:spLocks noChangeArrowheads="1"/>
            </p:cNvSpPr>
            <p:nvPr/>
          </p:nvSpPr>
          <p:spPr bwMode="auto">
            <a:xfrm>
              <a:off x="2784" y="211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47139" name="Text Box 35"/>
            <p:cNvSpPr txBox="1">
              <a:spLocks noChangeArrowheads="1"/>
            </p:cNvSpPr>
            <p:nvPr/>
          </p:nvSpPr>
          <p:spPr bwMode="auto">
            <a:xfrm>
              <a:off x="3072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47140" name="Text Box 36"/>
            <p:cNvSpPr txBox="1">
              <a:spLocks noChangeArrowheads="1"/>
            </p:cNvSpPr>
            <p:nvPr/>
          </p:nvSpPr>
          <p:spPr bwMode="auto">
            <a:xfrm>
              <a:off x="345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283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244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Freeform 39"/>
            <p:cNvSpPr>
              <a:spLocks/>
            </p:cNvSpPr>
            <p:nvPr/>
          </p:nvSpPr>
          <p:spPr bwMode="auto">
            <a:xfrm>
              <a:off x="3264" y="1968"/>
              <a:ext cx="67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576"/>
                </a:cxn>
                <a:cxn ang="0">
                  <a:pos x="432" y="624"/>
                </a:cxn>
                <a:cxn ang="0">
                  <a:pos x="672" y="0"/>
                </a:cxn>
              </a:cxnLst>
              <a:rect l="0" t="0" r="r" b="b"/>
              <a:pathLst>
                <a:path w="672" h="720">
                  <a:moveTo>
                    <a:pt x="0" y="0"/>
                  </a:moveTo>
                  <a:cubicBezTo>
                    <a:pt x="60" y="236"/>
                    <a:pt x="120" y="472"/>
                    <a:pt x="192" y="576"/>
                  </a:cubicBezTo>
                  <a:cubicBezTo>
                    <a:pt x="264" y="680"/>
                    <a:pt x="352" y="720"/>
                    <a:pt x="432" y="624"/>
                  </a:cubicBezTo>
                  <a:cubicBezTo>
                    <a:pt x="512" y="528"/>
                    <a:pt x="632" y="104"/>
                    <a:pt x="672" y="0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Freeform 40"/>
            <p:cNvSpPr>
              <a:spLocks/>
            </p:cNvSpPr>
            <p:nvPr/>
          </p:nvSpPr>
          <p:spPr bwMode="auto">
            <a:xfrm>
              <a:off x="3928" y="2016"/>
              <a:ext cx="56" cy="38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336"/>
                </a:cxn>
                <a:cxn ang="0">
                  <a:pos x="8" y="288"/>
                </a:cxn>
              </a:cxnLst>
              <a:rect l="0" t="0" r="r" b="b"/>
              <a:pathLst>
                <a:path w="56" h="384">
                  <a:moveTo>
                    <a:pt x="56" y="0"/>
                  </a:moveTo>
                  <a:cubicBezTo>
                    <a:pt x="36" y="144"/>
                    <a:pt x="16" y="288"/>
                    <a:pt x="8" y="336"/>
                  </a:cubicBezTo>
                  <a:cubicBezTo>
                    <a:pt x="0" y="384"/>
                    <a:pt x="4" y="336"/>
                    <a:pt x="8" y="288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7145" name="Object 41"/>
          <p:cNvGraphicFramePr>
            <a:graphicFrameLocks noGrp="1" noChangeAspect="1"/>
          </p:cNvGraphicFramePr>
          <p:nvPr>
            <p:ph/>
          </p:nvPr>
        </p:nvGraphicFramePr>
        <p:xfrm>
          <a:off x="0" y="3714750"/>
          <a:ext cx="16002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Clip" r:id="rId3" imgW="1234800" imgH="3520800" progId="">
                  <p:embed/>
                </p:oleObj>
              </mc:Choice>
              <mc:Fallback>
                <p:oleObj name="Clip" r:id="rId3" imgW="1234800" imgH="3520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14750"/>
                        <a:ext cx="16002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7" name="AutoShape 43"/>
          <p:cNvSpPr>
            <a:spLocks noChangeArrowheads="1"/>
          </p:cNvSpPr>
          <p:nvPr/>
        </p:nvSpPr>
        <p:spPr bwMode="auto">
          <a:xfrm>
            <a:off x="2286000" y="3257550"/>
            <a:ext cx="6858000" cy="1657350"/>
          </a:xfrm>
          <a:prstGeom prst="wedgeEllipseCallout">
            <a:avLst>
              <a:gd name="adj1" fmla="val -68657"/>
              <a:gd name="adj2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7148" name="Rectangle 44"/>
          <p:cNvSpPr>
            <a:spLocks noChangeArrowheads="1"/>
          </p:cNvSpPr>
          <p:nvPr/>
        </p:nvSpPr>
        <p:spPr bwMode="auto">
          <a:xfrm>
            <a:off x="2590800" y="0"/>
            <a:ext cx="388620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7162800" y="114300"/>
            <a:ext cx="1752600" cy="3429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H. 3c</a:t>
            </a:r>
          </a:p>
        </p:txBody>
      </p:sp>
      <p:sp>
        <p:nvSpPr>
          <p:cNvPr id="47150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76400" y="3200400"/>
            <a:ext cx="838200" cy="514350"/>
          </a:xfrm>
          <a:prstGeom prst="actionButtonHelp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7" grpId="0" animBg="1"/>
      <p:bldP spid="47148" grpId="0" animBg="1"/>
      <p:bldP spid="47149" grpId="0" animBg="1"/>
      <p:bldP spid="471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571500"/>
            <a:ext cx="8610600" cy="2400300"/>
            <a:chOff x="192" y="1008"/>
            <a:chExt cx="5424" cy="2016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192" y="1008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49156" name="Line 4"/>
            <p:cNvSpPr>
              <a:spLocks noChangeShapeType="1"/>
            </p:cNvSpPr>
            <p:nvPr/>
          </p:nvSpPr>
          <p:spPr bwMode="auto">
            <a:xfrm>
              <a:off x="1152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>
              <a:off x="187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139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Oval 7"/>
            <p:cNvSpPr>
              <a:spLocks noChangeArrowheads="1"/>
            </p:cNvSpPr>
            <p:nvPr/>
          </p:nvSpPr>
          <p:spPr bwMode="auto">
            <a:xfrm>
              <a:off x="168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0" name="Oval 8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91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129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Text Box 11"/>
            <p:cNvSpPr txBox="1">
              <a:spLocks noChangeArrowheads="1"/>
            </p:cNvSpPr>
            <p:nvPr/>
          </p:nvSpPr>
          <p:spPr bwMode="auto">
            <a:xfrm>
              <a:off x="19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1104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7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 flipH="1">
              <a:off x="192" y="196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>
              <a:off x="8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4320" y="2112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>
              <a:off x="3744" y="1968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>
              <a:off x="4080" y="1968"/>
              <a:ext cx="336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>
              <a:off x="4416" y="1968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 rot="-8500258">
              <a:off x="2208" y="1440"/>
              <a:ext cx="1778" cy="612"/>
              <a:chOff x="2495" y="2329"/>
              <a:chExt cx="1778" cy="612"/>
            </a:xfrm>
          </p:grpSpPr>
          <p:sp>
            <p:nvSpPr>
              <p:cNvPr id="49174" name="AutoShape 22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5" name="Oval 23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2496" y="1920"/>
              <a:ext cx="1200" cy="100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7" name="Text Box 25"/>
            <p:cNvSpPr txBox="1">
              <a:spLocks noChangeArrowheads="1"/>
            </p:cNvSpPr>
            <p:nvPr/>
          </p:nvSpPr>
          <p:spPr bwMode="auto">
            <a:xfrm>
              <a:off x="384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235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880" y="196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>
              <a:off x="3648" y="1968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5" name="Text Box 33"/>
            <p:cNvSpPr txBox="1">
              <a:spLocks noChangeArrowheads="1"/>
            </p:cNvSpPr>
            <p:nvPr/>
          </p:nvSpPr>
          <p:spPr bwMode="auto">
            <a:xfrm>
              <a:off x="2400" y="2112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49186" name="Text Box 34"/>
            <p:cNvSpPr txBox="1">
              <a:spLocks noChangeArrowheads="1"/>
            </p:cNvSpPr>
            <p:nvPr/>
          </p:nvSpPr>
          <p:spPr bwMode="auto">
            <a:xfrm>
              <a:off x="2784" y="211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49187" name="Text Box 35"/>
            <p:cNvSpPr txBox="1">
              <a:spLocks noChangeArrowheads="1"/>
            </p:cNvSpPr>
            <p:nvPr/>
          </p:nvSpPr>
          <p:spPr bwMode="auto">
            <a:xfrm>
              <a:off x="3072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49188" name="Text Box 36"/>
            <p:cNvSpPr txBox="1">
              <a:spLocks noChangeArrowheads="1"/>
            </p:cNvSpPr>
            <p:nvPr/>
          </p:nvSpPr>
          <p:spPr bwMode="auto">
            <a:xfrm>
              <a:off x="345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283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244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1" name="Freeform 39"/>
            <p:cNvSpPr>
              <a:spLocks/>
            </p:cNvSpPr>
            <p:nvPr/>
          </p:nvSpPr>
          <p:spPr bwMode="auto">
            <a:xfrm>
              <a:off x="3264" y="1968"/>
              <a:ext cx="67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576"/>
                </a:cxn>
                <a:cxn ang="0">
                  <a:pos x="432" y="624"/>
                </a:cxn>
                <a:cxn ang="0">
                  <a:pos x="672" y="0"/>
                </a:cxn>
              </a:cxnLst>
              <a:rect l="0" t="0" r="r" b="b"/>
              <a:pathLst>
                <a:path w="672" h="720">
                  <a:moveTo>
                    <a:pt x="0" y="0"/>
                  </a:moveTo>
                  <a:cubicBezTo>
                    <a:pt x="60" y="236"/>
                    <a:pt x="120" y="472"/>
                    <a:pt x="192" y="576"/>
                  </a:cubicBezTo>
                  <a:cubicBezTo>
                    <a:pt x="264" y="680"/>
                    <a:pt x="352" y="720"/>
                    <a:pt x="432" y="624"/>
                  </a:cubicBezTo>
                  <a:cubicBezTo>
                    <a:pt x="512" y="528"/>
                    <a:pt x="632" y="104"/>
                    <a:pt x="672" y="0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auto">
            <a:xfrm>
              <a:off x="3928" y="2016"/>
              <a:ext cx="56" cy="38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336"/>
                </a:cxn>
                <a:cxn ang="0">
                  <a:pos x="8" y="288"/>
                </a:cxn>
              </a:cxnLst>
              <a:rect l="0" t="0" r="r" b="b"/>
              <a:pathLst>
                <a:path w="56" h="384">
                  <a:moveTo>
                    <a:pt x="56" y="0"/>
                  </a:moveTo>
                  <a:cubicBezTo>
                    <a:pt x="36" y="144"/>
                    <a:pt x="16" y="288"/>
                    <a:pt x="8" y="336"/>
                  </a:cubicBezTo>
                  <a:cubicBezTo>
                    <a:pt x="0" y="384"/>
                    <a:pt x="4" y="336"/>
                    <a:pt x="8" y="288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9193" name="Object 41"/>
          <p:cNvGraphicFramePr>
            <a:graphicFrameLocks noGrp="1" noChangeAspect="1"/>
          </p:cNvGraphicFramePr>
          <p:nvPr>
            <p:ph/>
          </p:nvPr>
        </p:nvGraphicFramePr>
        <p:xfrm>
          <a:off x="0" y="3714750"/>
          <a:ext cx="16002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Clip" r:id="rId3" imgW="1234800" imgH="3520800" progId="">
                  <p:embed/>
                </p:oleObj>
              </mc:Choice>
              <mc:Fallback>
                <p:oleObj name="Clip" r:id="rId3" imgW="1234800" imgH="3520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14750"/>
                        <a:ext cx="16002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94" name="AutoShape 42"/>
          <p:cNvSpPr>
            <a:spLocks noChangeArrowheads="1"/>
          </p:cNvSpPr>
          <p:nvPr/>
        </p:nvSpPr>
        <p:spPr bwMode="auto">
          <a:xfrm>
            <a:off x="2286000" y="3257550"/>
            <a:ext cx="6858000" cy="1657350"/>
          </a:xfrm>
          <a:prstGeom prst="wedgeEllipseCallout">
            <a:avLst>
              <a:gd name="adj1" fmla="val -68657"/>
              <a:gd name="adj2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49195" name="Rectangle 43"/>
          <p:cNvSpPr>
            <a:spLocks noChangeArrowheads="1"/>
          </p:cNvSpPr>
          <p:nvPr/>
        </p:nvSpPr>
        <p:spPr bwMode="auto">
          <a:xfrm>
            <a:off x="2590800" y="0"/>
            <a:ext cx="388620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60000"/>
            <a:lumOff val="4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</a:rPr>
              <a:t>Kiểm tra dụng cụ học tập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669257"/>
            <a:ext cx="7772400" cy="2826544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</a:rPr>
              <a:t>Mảnh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vải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</a:rPr>
              <a:t>màu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trắng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kích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thước</a:t>
            </a:r>
            <a:r>
              <a:rPr lang="en-US" dirty="0">
                <a:latin typeface="Times New Roman" pitchFamily="18" charset="0"/>
              </a:rPr>
              <a:t> 10x15 cm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Kim </a:t>
            </a:r>
            <a:r>
              <a:rPr lang="en-US" dirty="0" err="1">
                <a:latin typeface="Times New Roman" pitchFamily="18" charset="0"/>
              </a:rPr>
              <a:t>khâu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khâu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</a:rPr>
              <a:t>Thước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kẻ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chì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tờ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giấy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kẻ</a:t>
            </a:r>
            <a:r>
              <a:rPr lang="en-US" dirty="0">
                <a:latin typeface="Times New Roman" pitchFamily="18" charset="0"/>
              </a:rPr>
              <a:t> ô li.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8610600" cy="3600450"/>
            <a:chOff x="192" y="0"/>
            <a:chExt cx="5424" cy="3024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auto">
            <a:xfrm>
              <a:off x="192" y="1008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>
              <a:off x="1152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73" name="Line 5"/>
            <p:cNvSpPr>
              <a:spLocks noChangeShapeType="1"/>
            </p:cNvSpPr>
            <p:nvPr/>
          </p:nvSpPr>
          <p:spPr bwMode="auto">
            <a:xfrm>
              <a:off x="235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>
              <a:off x="187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>
              <a:off x="139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76" name="Line 8"/>
            <p:cNvSpPr>
              <a:spLocks noChangeShapeType="1"/>
            </p:cNvSpPr>
            <p:nvPr/>
          </p:nvSpPr>
          <p:spPr bwMode="auto">
            <a:xfrm>
              <a:off x="2832" y="1968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77" name="Oval 9"/>
            <p:cNvSpPr>
              <a:spLocks noChangeArrowheads="1"/>
            </p:cNvSpPr>
            <p:nvPr/>
          </p:nvSpPr>
          <p:spPr bwMode="auto">
            <a:xfrm>
              <a:off x="168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8" name="Oval 10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9" name="Oval 11"/>
            <p:cNvSpPr>
              <a:spLocks noChangeArrowheads="1"/>
            </p:cNvSpPr>
            <p:nvPr/>
          </p:nvSpPr>
          <p:spPr bwMode="auto">
            <a:xfrm>
              <a:off x="244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Oval 12"/>
            <p:cNvSpPr>
              <a:spLocks noChangeArrowheads="1"/>
            </p:cNvSpPr>
            <p:nvPr/>
          </p:nvSpPr>
          <p:spPr bwMode="auto">
            <a:xfrm>
              <a:off x="283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>
              <a:off x="912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82" name="Oval 14"/>
            <p:cNvSpPr>
              <a:spLocks noChangeArrowheads="1"/>
            </p:cNvSpPr>
            <p:nvPr/>
          </p:nvSpPr>
          <p:spPr bwMode="auto">
            <a:xfrm>
              <a:off x="129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3" name="Text Box 15"/>
            <p:cNvSpPr txBox="1">
              <a:spLocks noChangeArrowheads="1"/>
            </p:cNvSpPr>
            <p:nvPr/>
          </p:nvSpPr>
          <p:spPr bwMode="auto">
            <a:xfrm>
              <a:off x="2784" y="211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58384" name="Text Box 16"/>
            <p:cNvSpPr txBox="1">
              <a:spLocks noChangeArrowheads="1"/>
            </p:cNvSpPr>
            <p:nvPr/>
          </p:nvSpPr>
          <p:spPr bwMode="auto">
            <a:xfrm>
              <a:off x="2400" y="2112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58385" name="Text Box 17"/>
            <p:cNvSpPr txBox="1">
              <a:spLocks noChangeArrowheads="1"/>
            </p:cNvSpPr>
            <p:nvPr/>
          </p:nvSpPr>
          <p:spPr bwMode="auto">
            <a:xfrm>
              <a:off x="19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58386" name="Text Box 18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sp>
          <p:nvSpPr>
            <p:cNvPr id="58387" name="Text Box 19"/>
            <p:cNvSpPr txBox="1">
              <a:spLocks noChangeArrowheads="1"/>
            </p:cNvSpPr>
            <p:nvPr/>
          </p:nvSpPr>
          <p:spPr bwMode="auto">
            <a:xfrm>
              <a:off x="1104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58388" name="Text Box 20"/>
            <p:cNvSpPr txBox="1">
              <a:spLocks noChangeArrowheads="1"/>
            </p:cNvSpPr>
            <p:nvPr/>
          </p:nvSpPr>
          <p:spPr bwMode="auto">
            <a:xfrm>
              <a:off x="72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58389" name="Rectangle 21"/>
            <p:cNvSpPr>
              <a:spLocks noChangeArrowheads="1"/>
            </p:cNvSpPr>
            <p:nvPr/>
          </p:nvSpPr>
          <p:spPr bwMode="auto">
            <a:xfrm>
              <a:off x="3312" y="1920"/>
              <a:ext cx="1152" cy="1008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 flipH="1">
              <a:off x="192" y="1968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91" name="Oval 23"/>
            <p:cNvSpPr>
              <a:spLocks noChangeArrowheads="1"/>
            </p:cNvSpPr>
            <p:nvPr/>
          </p:nvSpPr>
          <p:spPr bwMode="auto">
            <a:xfrm>
              <a:off x="86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2" name="Text Box 24"/>
            <p:cNvSpPr txBox="1">
              <a:spLocks noChangeArrowheads="1"/>
            </p:cNvSpPr>
            <p:nvPr/>
          </p:nvSpPr>
          <p:spPr bwMode="auto">
            <a:xfrm>
              <a:off x="4320" y="2112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58393" name="Line 25"/>
            <p:cNvSpPr>
              <a:spLocks noChangeShapeType="1"/>
            </p:cNvSpPr>
            <p:nvPr/>
          </p:nvSpPr>
          <p:spPr bwMode="auto">
            <a:xfrm>
              <a:off x="3744" y="1968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94" name="Line 26"/>
            <p:cNvSpPr>
              <a:spLocks noChangeShapeType="1"/>
            </p:cNvSpPr>
            <p:nvPr/>
          </p:nvSpPr>
          <p:spPr bwMode="auto">
            <a:xfrm>
              <a:off x="3264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95" name="Line 27"/>
            <p:cNvSpPr>
              <a:spLocks noChangeShapeType="1"/>
            </p:cNvSpPr>
            <p:nvPr/>
          </p:nvSpPr>
          <p:spPr bwMode="auto">
            <a:xfrm>
              <a:off x="4128" y="1968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96" name="Oval 28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7" name="Oval 29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8" name="Oval 30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Oval 31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0" name="Line 32"/>
            <p:cNvSpPr>
              <a:spLocks noChangeShapeType="1"/>
            </p:cNvSpPr>
            <p:nvPr/>
          </p:nvSpPr>
          <p:spPr bwMode="auto">
            <a:xfrm>
              <a:off x="4416" y="1968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01" name="Oval 33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2" name="Oval 34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3" name="Oval 35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>
              <a:off x="3216" y="1968"/>
              <a:ext cx="11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05" name="Oval 37"/>
            <p:cNvSpPr>
              <a:spLocks noChangeArrowheads="1"/>
            </p:cNvSpPr>
            <p:nvPr/>
          </p:nvSpPr>
          <p:spPr bwMode="auto">
            <a:xfrm>
              <a:off x="3600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6" name="Oval 38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7" name="Text Box 39"/>
            <p:cNvSpPr txBox="1">
              <a:spLocks noChangeArrowheads="1"/>
            </p:cNvSpPr>
            <p:nvPr/>
          </p:nvSpPr>
          <p:spPr bwMode="auto">
            <a:xfrm>
              <a:off x="345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58408" name="Text Box 40"/>
            <p:cNvSpPr txBox="1">
              <a:spLocks noChangeArrowheads="1"/>
            </p:cNvSpPr>
            <p:nvPr/>
          </p:nvSpPr>
          <p:spPr bwMode="auto">
            <a:xfrm>
              <a:off x="3840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58409" name="Text Box 41"/>
            <p:cNvSpPr txBox="1">
              <a:spLocks noChangeArrowheads="1"/>
            </p:cNvSpPr>
            <p:nvPr/>
          </p:nvSpPr>
          <p:spPr bwMode="auto">
            <a:xfrm>
              <a:off x="3072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58410" name="Line 42"/>
            <p:cNvSpPr>
              <a:spLocks noChangeShapeType="1"/>
            </p:cNvSpPr>
            <p:nvPr/>
          </p:nvSpPr>
          <p:spPr bwMode="auto">
            <a:xfrm flipH="1">
              <a:off x="4032" y="1968"/>
              <a:ext cx="384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11" name="Line 43"/>
            <p:cNvSpPr>
              <a:spLocks noChangeShapeType="1"/>
            </p:cNvSpPr>
            <p:nvPr/>
          </p:nvSpPr>
          <p:spPr bwMode="auto">
            <a:xfrm flipH="1" flipV="1">
              <a:off x="1632" y="1296"/>
              <a:ext cx="864" cy="672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12" name="Freeform 44"/>
            <p:cNvSpPr>
              <a:spLocks/>
            </p:cNvSpPr>
            <p:nvPr/>
          </p:nvSpPr>
          <p:spPr bwMode="auto">
            <a:xfrm>
              <a:off x="1632" y="1248"/>
              <a:ext cx="192" cy="5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4" y="8"/>
                </a:cxn>
                <a:cxn ang="0">
                  <a:pos x="192" y="56"/>
                </a:cxn>
              </a:cxnLst>
              <a:rect l="0" t="0" r="r" b="b"/>
              <a:pathLst>
                <a:path w="192" h="56">
                  <a:moveTo>
                    <a:pt x="0" y="8"/>
                  </a:moveTo>
                  <a:cubicBezTo>
                    <a:pt x="56" y="4"/>
                    <a:pt x="112" y="0"/>
                    <a:pt x="144" y="8"/>
                  </a:cubicBezTo>
                  <a:cubicBezTo>
                    <a:pt x="176" y="16"/>
                    <a:pt x="184" y="36"/>
                    <a:pt x="192" y="56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413" name="Oval 45"/>
            <p:cNvSpPr>
              <a:spLocks noChangeArrowheads="1"/>
            </p:cNvSpPr>
            <p:nvPr/>
          </p:nvSpPr>
          <p:spPr bwMode="auto">
            <a:xfrm>
              <a:off x="4368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4" name="Oval 46"/>
            <p:cNvSpPr>
              <a:spLocks noChangeArrowheads="1"/>
            </p:cNvSpPr>
            <p:nvPr/>
          </p:nvSpPr>
          <p:spPr bwMode="auto">
            <a:xfrm>
              <a:off x="3984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5" name="Line 47"/>
            <p:cNvSpPr>
              <a:spLocks noChangeShapeType="1"/>
            </p:cNvSpPr>
            <p:nvPr/>
          </p:nvSpPr>
          <p:spPr bwMode="auto">
            <a:xfrm>
              <a:off x="3312" y="1968"/>
              <a:ext cx="28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 rot="-29559624">
              <a:off x="-103" y="583"/>
              <a:ext cx="1778" cy="612"/>
              <a:chOff x="2495" y="2329"/>
              <a:chExt cx="1778" cy="612"/>
            </a:xfrm>
          </p:grpSpPr>
          <p:sp>
            <p:nvSpPr>
              <p:cNvPr id="58417" name="AutoShape 49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8" name="Oval 50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8419" name="Oval 51"/>
          <p:cNvSpPr>
            <a:spLocks noChangeArrowheads="1"/>
          </p:cNvSpPr>
          <p:nvPr/>
        </p:nvSpPr>
        <p:spPr bwMode="auto">
          <a:xfrm>
            <a:off x="2209800" y="3943350"/>
            <a:ext cx="5334000" cy="971550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4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2628900"/>
          <a:ext cx="4046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Clip" r:id="rId3" imgW="4046400" imgH="3352320" progId="">
                  <p:embed/>
                </p:oleObj>
              </mc:Choice>
              <mc:Fallback>
                <p:oleObj name="Clip" r:id="rId3" imgW="4046400" imgH="33523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28900"/>
                        <a:ext cx="4046538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3200400" y="0"/>
            <a:ext cx="5943600" cy="3200400"/>
          </a:xfrm>
          <a:prstGeom prst="cloudCallout">
            <a:avLst>
              <a:gd name="adj1" fmla="val -60792"/>
              <a:gd name="adj2" fmla="val 58111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0"/>
            <a:ext cx="7467600" cy="2000250"/>
            <a:chOff x="192" y="960"/>
            <a:chExt cx="5424" cy="2064"/>
          </a:xfrm>
        </p:grpSpPr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192" y="1008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>
              <a:off x="960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>
              <a:off x="3600" y="1968"/>
              <a:ext cx="48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>
              <a:off x="312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>
              <a:off x="216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8" name="Line 10"/>
            <p:cNvSpPr>
              <a:spLocks noChangeShapeType="1"/>
            </p:cNvSpPr>
            <p:nvPr/>
          </p:nvSpPr>
          <p:spPr bwMode="auto">
            <a:xfrm>
              <a:off x="1680" y="1968"/>
              <a:ext cx="48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9" name="Line 11"/>
            <p:cNvSpPr>
              <a:spLocks noChangeShapeType="1"/>
            </p:cNvSpPr>
            <p:nvPr/>
          </p:nvSpPr>
          <p:spPr bwMode="auto">
            <a:xfrm>
              <a:off x="120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0" name="Line 12"/>
            <p:cNvSpPr>
              <a:spLocks noChangeShapeType="1"/>
            </p:cNvSpPr>
            <p:nvPr/>
          </p:nvSpPr>
          <p:spPr bwMode="auto">
            <a:xfrm>
              <a:off x="408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>
              <a:off x="2640" y="1968"/>
              <a:ext cx="48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Oval 14"/>
            <p:cNvSpPr>
              <a:spLocks noChangeArrowheads="1"/>
            </p:cNvSpPr>
            <p:nvPr/>
          </p:nvSpPr>
          <p:spPr bwMode="auto">
            <a:xfrm>
              <a:off x="163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Oval 15"/>
            <p:cNvSpPr>
              <a:spLocks noChangeArrowheads="1"/>
            </p:cNvSpPr>
            <p:nvPr/>
          </p:nvSpPr>
          <p:spPr bwMode="auto">
            <a:xfrm>
              <a:off x="211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Oval 16"/>
            <p:cNvSpPr>
              <a:spLocks noChangeArrowheads="1"/>
            </p:cNvSpPr>
            <p:nvPr/>
          </p:nvSpPr>
          <p:spPr bwMode="auto">
            <a:xfrm>
              <a:off x="259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Oval 17"/>
            <p:cNvSpPr>
              <a:spLocks noChangeArrowheads="1"/>
            </p:cNvSpPr>
            <p:nvPr/>
          </p:nvSpPr>
          <p:spPr bwMode="auto">
            <a:xfrm>
              <a:off x="3072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6" name="Oval 18"/>
            <p:cNvSpPr>
              <a:spLocks noChangeArrowheads="1"/>
            </p:cNvSpPr>
            <p:nvPr/>
          </p:nvSpPr>
          <p:spPr bwMode="auto">
            <a:xfrm>
              <a:off x="3552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7" name="Oval 19"/>
            <p:cNvSpPr>
              <a:spLocks noChangeArrowheads="1"/>
            </p:cNvSpPr>
            <p:nvPr/>
          </p:nvSpPr>
          <p:spPr bwMode="auto">
            <a:xfrm>
              <a:off x="4032" y="1920"/>
              <a:ext cx="96" cy="96"/>
            </a:xfrm>
            <a:prstGeom prst="ellipse">
              <a:avLst/>
            </a:prstGeom>
            <a:solidFill>
              <a:srgbClr val="66FF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>
              <a:off x="4560" y="1968"/>
              <a:ext cx="48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>
              <a:off x="5040" y="1968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Oval 22"/>
            <p:cNvSpPr>
              <a:spLocks noChangeArrowheads="1"/>
            </p:cNvSpPr>
            <p:nvPr/>
          </p:nvSpPr>
          <p:spPr bwMode="auto">
            <a:xfrm>
              <a:off x="4992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1" name="Oval 23"/>
            <p:cNvSpPr>
              <a:spLocks noChangeArrowheads="1"/>
            </p:cNvSpPr>
            <p:nvPr/>
          </p:nvSpPr>
          <p:spPr bwMode="auto">
            <a:xfrm>
              <a:off x="4512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2" name="Text Box 24"/>
            <p:cNvSpPr txBox="1">
              <a:spLocks noChangeArrowheads="1"/>
            </p:cNvSpPr>
            <p:nvPr/>
          </p:nvSpPr>
          <p:spPr bwMode="auto">
            <a:xfrm>
              <a:off x="4848" y="2112"/>
              <a:ext cx="384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83993" name="Text Box 25"/>
            <p:cNvSpPr txBox="1">
              <a:spLocks noChangeArrowheads="1"/>
            </p:cNvSpPr>
            <p:nvPr/>
          </p:nvSpPr>
          <p:spPr bwMode="auto">
            <a:xfrm>
              <a:off x="4368" y="2112"/>
              <a:ext cx="336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83994" name="Text Box 26"/>
            <p:cNvSpPr txBox="1">
              <a:spLocks noChangeArrowheads="1"/>
            </p:cNvSpPr>
            <p:nvPr/>
          </p:nvSpPr>
          <p:spPr bwMode="auto">
            <a:xfrm>
              <a:off x="3888" y="2112"/>
              <a:ext cx="336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83995" name="Text Box 27"/>
            <p:cNvSpPr txBox="1">
              <a:spLocks noChangeArrowheads="1"/>
            </p:cNvSpPr>
            <p:nvPr/>
          </p:nvSpPr>
          <p:spPr bwMode="auto">
            <a:xfrm>
              <a:off x="3456" y="2112"/>
              <a:ext cx="28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83996" name="Text Box 28"/>
            <p:cNvSpPr txBox="1">
              <a:spLocks noChangeArrowheads="1"/>
            </p:cNvSpPr>
            <p:nvPr/>
          </p:nvSpPr>
          <p:spPr bwMode="auto">
            <a:xfrm>
              <a:off x="3024" y="2112"/>
              <a:ext cx="240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83997" name="Text Box 29"/>
            <p:cNvSpPr txBox="1">
              <a:spLocks noChangeArrowheads="1"/>
            </p:cNvSpPr>
            <p:nvPr/>
          </p:nvSpPr>
          <p:spPr bwMode="auto">
            <a:xfrm>
              <a:off x="2496" y="2112"/>
              <a:ext cx="28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83998" name="Text Box 30"/>
            <p:cNvSpPr txBox="1">
              <a:spLocks noChangeArrowheads="1"/>
            </p:cNvSpPr>
            <p:nvPr/>
          </p:nvSpPr>
          <p:spPr bwMode="auto">
            <a:xfrm>
              <a:off x="2016" y="2112"/>
              <a:ext cx="336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83999" name="Text Box 31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grpSp>
          <p:nvGrpSpPr>
            <p:cNvPr id="3" name="Group 32"/>
            <p:cNvGrpSpPr>
              <a:grpSpLocks/>
            </p:cNvGrpSpPr>
            <p:nvPr/>
          </p:nvGrpSpPr>
          <p:grpSpPr bwMode="auto">
            <a:xfrm rot="15442187">
              <a:off x="521" y="1543"/>
              <a:ext cx="1778" cy="612"/>
              <a:chOff x="2495" y="2329"/>
              <a:chExt cx="1778" cy="612"/>
            </a:xfrm>
          </p:grpSpPr>
          <p:sp>
            <p:nvSpPr>
              <p:cNvPr id="84001" name="AutoShape 33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2" name="Oval 34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003" name="Rectangle 35"/>
            <p:cNvSpPr>
              <a:spLocks noChangeArrowheads="1"/>
            </p:cNvSpPr>
            <p:nvPr/>
          </p:nvSpPr>
          <p:spPr bwMode="auto">
            <a:xfrm>
              <a:off x="432" y="1296"/>
              <a:ext cx="816" cy="672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Line 36"/>
            <p:cNvSpPr>
              <a:spLocks noChangeShapeType="1"/>
            </p:cNvSpPr>
            <p:nvPr/>
          </p:nvSpPr>
          <p:spPr bwMode="auto">
            <a:xfrm>
              <a:off x="72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05" name="Line 37"/>
            <p:cNvSpPr>
              <a:spLocks noChangeShapeType="1"/>
            </p:cNvSpPr>
            <p:nvPr/>
          </p:nvSpPr>
          <p:spPr bwMode="auto">
            <a:xfrm>
              <a:off x="192" y="1968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06" name="Oval 38"/>
            <p:cNvSpPr>
              <a:spLocks noChangeArrowheads="1"/>
            </p:cNvSpPr>
            <p:nvPr/>
          </p:nvSpPr>
          <p:spPr bwMode="auto">
            <a:xfrm>
              <a:off x="67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7" name="Oval 39"/>
            <p:cNvSpPr>
              <a:spLocks noChangeArrowheads="1"/>
            </p:cNvSpPr>
            <p:nvPr/>
          </p:nvSpPr>
          <p:spPr bwMode="auto">
            <a:xfrm>
              <a:off x="115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8" name="Text Box 40"/>
            <p:cNvSpPr txBox="1">
              <a:spLocks noChangeArrowheads="1"/>
            </p:cNvSpPr>
            <p:nvPr/>
          </p:nvSpPr>
          <p:spPr bwMode="auto">
            <a:xfrm>
              <a:off x="1056" y="2112"/>
              <a:ext cx="336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84009" name="Text Box 41"/>
            <p:cNvSpPr txBox="1">
              <a:spLocks noChangeArrowheads="1"/>
            </p:cNvSpPr>
            <p:nvPr/>
          </p:nvSpPr>
          <p:spPr bwMode="auto">
            <a:xfrm>
              <a:off x="576" y="2112"/>
              <a:ext cx="336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84010" name="Freeform 42"/>
            <p:cNvSpPr>
              <a:spLocks/>
            </p:cNvSpPr>
            <p:nvPr/>
          </p:nvSpPr>
          <p:spPr bwMode="auto">
            <a:xfrm>
              <a:off x="720" y="2016"/>
              <a:ext cx="1152" cy="9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816"/>
                </a:cxn>
                <a:cxn ang="0">
                  <a:pos x="1152" y="528"/>
                </a:cxn>
              </a:cxnLst>
              <a:rect l="0" t="0" r="r" b="b"/>
              <a:pathLst>
                <a:path w="1152" h="904">
                  <a:moveTo>
                    <a:pt x="0" y="0"/>
                  </a:moveTo>
                  <a:cubicBezTo>
                    <a:pt x="120" y="364"/>
                    <a:pt x="240" y="728"/>
                    <a:pt x="432" y="816"/>
                  </a:cubicBezTo>
                  <a:cubicBezTo>
                    <a:pt x="624" y="904"/>
                    <a:pt x="1032" y="576"/>
                    <a:pt x="1152" y="528"/>
                  </a:cubicBezTo>
                </a:path>
              </a:pathLst>
            </a:custGeom>
            <a:noFill/>
            <a:ln w="22225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1" name="Freeform 43"/>
            <p:cNvSpPr>
              <a:spLocks/>
            </p:cNvSpPr>
            <p:nvPr/>
          </p:nvSpPr>
          <p:spPr bwMode="auto">
            <a:xfrm>
              <a:off x="1776" y="2592"/>
              <a:ext cx="144" cy="16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96" y="144"/>
                </a:cxn>
                <a:cxn ang="0">
                  <a:pos x="0" y="144"/>
                </a:cxn>
              </a:cxnLst>
              <a:rect l="0" t="0" r="r" b="b"/>
              <a:pathLst>
                <a:path w="144" h="168">
                  <a:moveTo>
                    <a:pt x="144" y="0"/>
                  </a:moveTo>
                  <a:cubicBezTo>
                    <a:pt x="132" y="60"/>
                    <a:pt x="120" y="120"/>
                    <a:pt x="96" y="144"/>
                  </a:cubicBezTo>
                  <a:cubicBezTo>
                    <a:pt x="72" y="168"/>
                    <a:pt x="36" y="156"/>
                    <a:pt x="0" y="144"/>
                  </a:cubicBezTo>
                </a:path>
              </a:pathLst>
            </a:custGeom>
            <a:noFill/>
            <a:ln w="22225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838200" y="2571750"/>
            <a:ext cx="7543800" cy="2114550"/>
            <a:chOff x="192" y="960"/>
            <a:chExt cx="5424" cy="2210"/>
          </a:xfrm>
        </p:grpSpPr>
        <p:sp>
          <p:nvSpPr>
            <p:cNvPr id="84013" name="Rectangle 45"/>
            <p:cNvSpPr>
              <a:spLocks noChangeArrowheads="1"/>
            </p:cNvSpPr>
            <p:nvPr/>
          </p:nvSpPr>
          <p:spPr bwMode="auto">
            <a:xfrm>
              <a:off x="192" y="960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84014" name="Line 46"/>
            <p:cNvSpPr>
              <a:spLocks noChangeShapeType="1"/>
            </p:cNvSpPr>
            <p:nvPr/>
          </p:nvSpPr>
          <p:spPr bwMode="auto">
            <a:xfrm>
              <a:off x="480" y="1632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15" name="Line 47"/>
            <p:cNvSpPr>
              <a:spLocks noChangeShapeType="1"/>
            </p:cNvSpPr>
            <p:nvPr/>
          </p:nvSpPr>
          <p:spPr bwMode="auto">
            <a:xfrm>
              <a:off x="3456" y="1872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16" name="Line 48"/>
            <p:cNvSpPr>
              <a:spLocks noChangeShapeType="1"/>
            </p:cNvSpPr>
            <p:nvPr/>
          </p:nvSpPr>
          <p:spPr bwMode="auto">
            <a:xfrm>
              <a:off x="2976" y="1920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17" name="Line 49"/>
            <p:cNvSpPr>
              <a:spLocks noChangeShapeType="1"/>
            </p:cNvSpPr>
            <p:nvPr/>
          </p:nvSpPr>
          <p:spPr bwMode="auto">
            <a:xfrm>
              <a:off x="2016" y="1920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18" name="Line 50"/>
            <p:cNvSpPr>
              <a:spLocks noChangeShapeType="1"/>
            </p:cNvSpPr>
            <p:nvPr/>
          </p:nvSpPr>
          <p:spPr bwMode="auto">
            <a:xfrm>
              <a:off x="1536" y="1872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19" name="Line 51"/>
            <p:cNvSpPr>
              <a:spLocks noChangeShapeType="1"/>
            </p:cNvSpPr>
            <p:nvPr/>
          </p:nvSpPr>
          <p:spPr bwMode="auto">
            <a:xfrm>
              <a:off x="1056" y="1920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20" name="Line 52"/>
            <p:cNvSpPr>
              <a:spLocks noChangeShapeType="1"/>
            </p:cNvSpPr>
            <p:nvPr/>
          </p:nvSpPr>
          <p:spPr bwMode="auto">
            <a:xfrm>
              <a:off x="3936" y="1920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21" name="Line 53"/>
            <p:cNvSpPr>
              <a:spLocks noChangeShapeType="1"/>
            </p:cNvSpPr>
            <p:nvPr/>
          </p:nvSpPr>
          <p:spPr bwMode="auto">
            <a:xfrm>
              <a:off x="2496" y="1872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22" name="Freeform 54"/>
            <p:cNvSpPr>
              <a:spLocks/>
            </p:cNvSpPr>
            <p:nvPr/>
          </p:nvSpPr>
          <p:spPr bwMode="auto">
            <a:xfrm>
              <a:off x="4368" y="1920"/>
              <a:ext cx="92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432"/>
                </a:cxn>
                <a:cxn ang="0">
                  <a:pos x="816" y="720"/>
                </a:cxn>
                <a:cxn ang="0">
                  <a:pos x="912" y="480"/>
                </a:cxn>
                <a:cxn ang="0">
                  <a:pos x="864" y="336"/>
                </a:cxn>
              </a:cxnLst>
              <a:rect l="0" t="0" r="r" b="b"/>
              <a:pathLst>
                <a:path w="920" h="728">
                  <a:moveTo>
                    <a:pt x="0" y="0"/>
                  </a:moveTo>
                  <a:cubicBezTo>
                    <a:pt x="76" y="156"/>
                    <a:pt x="152" y="312"/>
                    <a:pt x="288" y="432"/>
                  </a:cubicBezTo>
                  <a:cubicBezTo>
                    <a:pt x="424" y="552"/>
                    <a:pt x="712" y="712"/>
                    <a:pt x="816" y="720"/>
                  </a:cubicBezTo>
                  <a:cubicBezTo>
                    <a:pt x="920" y="728"/>
                    <a:pt x="904" y="544"/>
                    <a:pt x="912" y="480"/>
                  </a:cubicBezTo>
                  <a:cubicBezTo>
                    <a:pt x="920" y="416"/>
                    <a:pt x="892" y="376"/>
                    <a:pt x="864" y="336"/>
                  </a:cubicBezTo>
                </a:path>
              </a:pathLst>
            </a:custGeom>
            <a:noFill/>
            <a:ln w="22225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 rot="13707636">
              <a:off x="3593" y="1975"/>
              <a:ext cx="1778" cy="612"/>
              <a:chOff x="2495" y="2329"/>
              <a:chExt cx="1778" cy="612"/>
            </a:xfrm>
          </p:grpSpPr>
          <p:sp>
            <p:nvSpPr>
              <p:cNvPr id="84024" name="AutoShape 56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5" name="Oval 57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026" name="Oval 58"/>
            <p:cNvSpPr>
              <a:spLocks noChangeArrowheads="1"/>
            </p:cNvSpPr>
            <p:nvPr/>
          </p:nvSpPr>
          <p:spPr bwMode="auto">
            <a:xfrm flipV="1">
              <a:off x="1296" y="1920"/>
              <a:ext cx="48" cy="48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7" name="Line 59"/>
            <p:cNvSpPr>
              <a:spLocks noChangeShapeType="1"/>
            </p:cNvSpPr>
            <p:nvPr/>
          </p:nvSpPr>
          <p:spPr bwMode="auto">
            <a:xfrm>
              <a:off x="1344" y="196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28" name="Freeform 60"/>
            <p:cNvSpPr>
              <a:spLocks/>
            </p:cNvSpPr>
            <p:nvPr/>
          </p:nvSpPr>
          <p:spPr bwMode="auto">
            <a:xfrm>
              <a:off x="1344" y="1968"/>
              <a:ext cx="1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1" h="48">
                  <a:moveTo>
                    <a:pt x="0" y="0"/>
                  </a:moveTo>
                  <a:cubicBezTo>
                    <a:pt x="0" y="0"/>
                    <a:pt x="0" y="48"/>
                    <a:pt x="0" y="48"/>
                  </a:cubicBezTo>
                  <a:cubicBezTo>
                    <a:pt x="0" y="4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FF00"/>
            </a:solidFill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030" name="Rectangle 62"/>
          <p:cNvSpPr>
            <a:spLocks noChangeArrowheads="1"/>
          </p:cNvSpPr>
          <p:nvPr/>
        </p:nvSpPr>
        <p:spPr bwMode="auto">
          <a:xfrm>
            <a:off x="3200400" y="2114550"/>
            <a:ext cx="381000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H.4a)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031" name="Rectangle 63"/>
          <p:cNvSpPr>
            <a:spLocks noChangeArrowheads="1"/>
          </p:cNvSpPr>
          <p:nvPr/>
        </p:nvSpPr>
        <p:spPr bwMode="auto">
          <a:xfrm>
            <a:off x="3352800" y="4629150"/>
            <a:ext cx="327660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H.4b)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30" grpId="0" animBg="1"/>
      <p:bldP spid="840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152400" y="171450"/>
            <a:ext cx="7239000" cy="4972050"/>
          </a:xfrm>
          <a:prstGeom prst="wedgeRoundRectCallout">
            <a:avLst>
              <a:gd name="adj1" fmla="val 66674"/>
              <a:gd name="adj2" fmla="val 95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THÚC ĐƯỜNG KHÂU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tuộc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WordArt 2"/>
          <p:cNvSpPr>
            <a:spLocks noChangeArrowheads="1" noChangeShapeType="1" noTextEdit="1"/>
          </p:cNvSpPr>
          <p:nvPr/>
        </p:nvSpPr>
        <p:spPr bwMode="auto">
          <a:xfrm>
            <a:off x="2057400" y="3943350"/>
            <a:ext cx="45720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>
                <a:ln w="9525">
                  <a:noFill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000" kern="10" dirty="0">
                <a:ln w="9525">
                  <a:noFill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9525">
                  <a:noFill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lại</a:t>
            </a:r>
            <a:r>
              <a:rPr lang="en-US" sz="4000" kern="10" dirty="0">
                <a:ln w="9525">
                  <a:noFill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9525">
                  <a:noFill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endParaRPr lang="en-US" sz="4000" kern="10" dirty="0">
              <a:ln w="9525">
                <a:noFill/>
                <a:round/>
                <a:headEnd/>
                <a:tailEnd/>
              </a:ln>
              <a:solidFill>
                <a:srgbClr val="00FF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8610600" cy="2457450"/>
            <a:chOff x="192" y="960"/>
            <a:chExt cx="5424" cy="2064"/>
          </a:xfrm>
        </p:grpSpPr>
        <p:sp>
          <p:nvSpPr>
            <p:cNvPr id="87044" name="Rectangle 4"/>
            <p:cNvSpPr>
              <a:spLocks noChangeArrowheads="1"/>
            </p:cNvSpPr>
            <p:nvPr/>
          </p:nvSpPr>
          <p:spPr bwMode="auto">
            <a:xfrm>
              <a:off x="192" y="1008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87045" name="Line 5"/>
            <p:cNvSpPr>
              <a:spLocks noChangeShapeType="1"/>
            </p:cNvSpPr>
            <p:nvPr/>
          </p:nvSpPr>
          <p:spPr bwMode="auto">
            <a:xfrm>
              <a:off x="960" y="1824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6" name="Line 6"/>
            <p:cNvSpPr>
              <a:spLocks noChangeShapeType="1"/>
            </p:cNvSpPr>
            <p:nvPr/>
          </p:nvSpPr>
          <p:spPr bwMode="auto">
            <a:xfrm>
              <a:off x="3600" y="1968"/>
              <a:ext cx="48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>
              <a:off x="312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>
              <a:off x="216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>
              <a:off x="1680" y="1968"/>
              <a:ext cx="48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0" name="Line 10"/>
            <p:cNvSpPr>
              <a:spLocks noChangeShapeType="1"/>
            </p:cNvSpPr>
            <p:nvPr/>
          </p:nvSpPr>
          <p:spPr bwMode="auto">
            <a:xfrm>
              <a:off x="120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>
              <a:off x="408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>
              <a:off x="2640" y="1968"/>
              <a:ext cx="48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Oval 13"/>
            <p:cNvSpPr>
              <a:spLocks noChangeArrowheads="1"/>
            </p:cNvSpPr>
            <p:nvPr/>
          </p:nvSpPr>
          <p:spPr bwMode="auto">
            <a:xfrm>
              <a:off x="163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4" name="Oval 14"/>
            <p:cNvSpPr>
              <a:spLocks noChangeArrowheads="1"/>
            </p:cNvSpPr>
            <p:nvPr/>
          </p:nvSpPr>
          <p:spPr bwMode="auto">
            <a:xfrm>
              <a:off x="211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5" name="Oval 15"/>
            <p:cNvSpPr>
              <a:spLocks noChangeArrowheads="1"/>
            </p:cNvSpPr>
            <p:nvPr/>
          </p:nvSpPr>
          <p:spPr bwMode="auto">
            <a:xfrm>
              <a:off x="259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6" name="Oval 16"/>
            <p:cNvSpPr>
              <a:spLocks noChangeArrowheads="1"/>
            </p:cNvSpPr>
            <p:nvPr/>
          </p:nvSpPr>
          <p:spPr bwMode="auto">
            <a:xfrm>
              <a:off x="3072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7" name="Oval 17"/>
            <p:cNvSpPr>
              <a:spLocks noChangeArrowheads="1"/>
            </p:cNvSpPr>
            <p:nvPr/>
          </p:nvSpPr>
          <p:spPr bwMode="auto">
            <a:xfrm>
              <a:off x="3552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8" name="Oval 18"/>
            <p:cNvSpPr>
              <a:spLocks noChangeArrowheads="1"/>
            </p:cNvSpPr>
            <p:nvPr/>
          </p:nvSpPr>
          <p:spPr bwMode="auto">
            <a:xfrm>
              <a:off x="4032" y="1920"/>
              <a:ext cx="96" cy="96"/>
            </a:xfrm>
            <a:prstGeom prst="ellipse">
              <a:avLst/>
            </a:prstGeom>
            <a:solidFill>
              <a:srgbClr val="66FF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4560" y="1968"/>
              <a:ext cx="48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Line 20"/>
            <p:cNvSpPr>
              <a:spLocks noChangeShapeType="1"/>
            </p:cNvSpPr>
            <p:nvPr/>
          </p:nvSpPr>
          <p:spPr bwMode="auto">
            <a:xfrm>
              <a:off x="5040" y="1968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Oval 21"/>
            <p:cNvSpPr>
              <a:spLocks noChangeArrowheads="1"/>
            </p:cNvSpPr>
            <p:nvPr/>
          </p:nvSpPr>
          <p:spPr bwMode="auto">
            <a:xfrm>
              <a:off x="4992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2" name="Oval 22"/>
            <p:cNvSpPr>
              <a:spLocks noChangeArrowheads="1"/>
            </p:cNvSpPr>
            <p:nvPr/>
          </p:nvSpPr>
          <p:spPr bwMode="auto">
            <a:xfrm>
              <a:off x="4512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3" name="Text Box 23"/>
            <p:cNvSpPr txBox="1">
              <a:spLocks noChangeArrowheads="1"/>
            </p:cNvSpPr>
            <p:nvPr/>
          </p:nvSpPr>
          <p:spPr bwMode="auto">
            <a:xfrm>
              <a:off x="4848" y="2112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87064" name="Text Box 24"/>
            <p:cNvSpPr txBox="1">
              <a:spLocks noChangeArrowheads="1"/>
            </p:cNvSpPr>
            <p:nvPr/>
          </p:nvSpPr>
          <p:spPr bwMode="auto">
            <a:xfrm>
              <a:off x="4368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87065" name="Text Box 25"/>
            <p:cNvSpPr txBox="1">
              <a:spLocks noChangeArrowheads="1"/>
            </p:cNvSpPr>
            <p:nvPr/>
          </p:nvSpPr>
          <p:spPr bwMode="auto">
            <a:xfrm>
              <a:off x="3888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87066" name="Text Box 26"/>
            <p:cNvSpPr txBox="1">
              <a:spLocks noChangeArrowheads="1"/>
            </p:cNvSpPr>
            <p:nvPr/>
          </p:nvSpPr>
          <p:spPr bwMode="auto">
            <a:xfrm>
              <a:off x="3456" y="2112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87067" name="Text Box 27"/>
            <p:cNvSpPr txBox="1">
              <a:spLocks noChangeArrowheads="1"/>
            </p:cNvSpPr>
            <p:nvPr/>
          </p:nvSpPr>
          <p:spPr bwMode="auto">
            <a:xfrm>
              <a:off x="3024" y="211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87068" name="Text Box 28"/>
            <p:cNvSpPr txBox="1">
              <a:spLocks noChangeArrowheads="1"/>
            </p:cNvSpPr>
            <p:nvPr/>
          </p:nvSpPr>
          <p:spPr bwMode="auto">
            <a:xfrm>
              <a:off x="2496" y="2112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87069" name="Text Box 29"/>
            <p:cNvSpPr txBox="1">
              <a:spLocks noChangeArrowheads="1"/>
            </p:cNvSpPr>
            <p:nvPr/>
          </p:nvSpPr>
          <p:spPr bwMode="auto">
            <a:xfrm>
              <a:off x="201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87070" name="Text Box 30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8</a:t>
              </a: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 rot="15442187">
              <a:off x="521" y="1543"/>
              <a:ext cx="1778" cy="612"/>
              <a:chOff x="2495" y="2329"/>
              <a:chExt cx="1778" cy="612"/>
            </a:xfrm>
          </p:grpSpPr>
          <p:sp>
            <p:nvSpPr>
              <p:cNvPr id="87072" name="AutoShape 32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rgbClr val="FFFFCC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3" name="Oval 33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rgbClr val="FFFF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074" name="Rectangle 34"/>
            <p:cNvSpPr>
              <a:spLocks noChangeArrowheads="1"/>
            </p:cNvSpPr>
            <p:nvPr/>
          </p:nvSpPr>
          <p:spPr bwMode="auto">
            <a:xfrm>
              <a:off x="432" y="1296"/>
              <a:ext cx="816" cy="672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5" name="Line 35"/>
            <p:cNvSpPr>
              <a:spLocks noChangeShapeType="1"/>
            </p:cNvSpPr>
            <p:nvPr/>
          </p:nvSpPr>
          <p:spPr bwMode="auto">
            <a:xfrm>
              <a:off x="720" y="1968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76" name="Line 36"/>
            <p:cNvSpPr>
              <a:spLocks noChangeShapeType="1"/>
            </p:cNvSpPr>
            <p:nvPr/>
          </p:nvSpPr>
          <p:spPr bwMode="auto">
            <a:xfrm>
              <a:off x="192" y="1968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77" name="Oval 37"/>
            <p:cNvSpPr>
              <a:spLocks noChangeArrowheads="1"/>
            </p:cNvSpPr>
            <p:nvPr/>
          </p:nvSpPr>
          <p:spPr bwMode="auto">
            <a:xfrm>
              <a:off x="67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8" name="Oval 38"/>
            <p:cNvSpPr>
              <a:spLocks noChangeArrowheads="1"/>
            </p:cNvSpPr>
            <p:nvPr/>
          </p:nvSpPr>
          <p:spPr bwMode="auto">
            <a:xfrm>
              <a:off x="1152" y="1920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9" name="Text Box 39"/>
            <p:cNvSpPr txBox="1">
              <a:spLocks noChangeArrowheads="1"/>
            </p:cNvSpPr>
            <p:nvPr/>
          </p:nvSpPr>
          <p:spPr bwMode="auto">
            <a:xfrm>
              <a:off x="105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9</a:t>
              </a:r>
            </a:p>
          </p:txBody>
        </p:sp>
        <p:sp>
          <p:nvSpPr>
            <p:cNvPr id="87080" name="Text Box 40"/>
            <p:cNvSpPr txBox="1">
              <a:spLocks noChangeArrowheads="1"/>
            </p:cNvSpPr>
            <p:nvPr/>
          </p:nvSpPr>
          <p:spPr bwMode="auto">
            <a:xfrm>
              <a:off x="576" y="211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FF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auto">
            <a:xfrm>
              <a:off x="720" y="2016"/>
              <a:ext cx="1152" cy="9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816"/>
                </a:cxn>
                <a:cxn ang="0">
                  <a:pos x="1152" y="528"/>
                </a:cxn>
              </a:cxnLst>
              <a:rect l="0" t="0" r="r" b="b"/>
              <a:pathLst>
                <a:path w="1152" h="904">
                  <a:moveTo>
                    <a:pt x="0" y="0"/>
                  </a:moveTo>
                  <a:cubicBezTo>
                    <a:pt x="120" y="364"/>
                    <a:pt x="240" y="728"/>
                    <a:pt x="432" y="816"/>
                  </a:cubicBezTo>
                  <a:cubicBezTo>
                    <a:pt x="624" y="904"/>
                    <a:pt x="1032" y="576"/>
                    <a:pt x="1152" y="528"/>
                  </a:cubicBezTo>
                </a:path>
              </a:pathLst>
            </a:custGeom>
            <a:noFill/>
            <a:ln w="22225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auto">
            <a:xfrm>
              <a:off x="1776" y="2592"/>
              <a:ext cx="144" cy="16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96" y="144"/>
                </a:cxn>
                <a:cxn ang="0">
                  <a:pos x="0" y="144"/>
                </a:cxn>
              </a:cxnLst>
              <a:rect l="0" t="0" r="r" b="b"/>
              <a:pathLst>
                <a:path w="144" h="168">
                  <a:moveTo>
                    <a:pt x="144" y="0"/>
                  </a:moveTo>
                  <a:cubicBezTo>
                    <a:pt x="132" y="60"/>
                    <a:pt x="120" y="120"/>
                    <a:pt x="96" y="144"/>
                  </a:cubicBezTo>
                  <a:cubicBezTo>
                    <a:pt x="72" y="168"/>
                    <a:pt x="36" y="156"/>
                    <a:pt x="0" y="144"/>
                  </a:cubicBezTo>
                </a:path>
              </a:pathLst>
            </a:custGeom>
            <a:noFill/>
            <a:ln w="22225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WordArt 2"/>
          <p:cNvSpPr>
            <a:spLocks noChangeArrowheads="1" noChangeShapeType="1" noTextEdit="1"/>
          </p:cNvSpPr>
          <p:nvPr/>
        </p:nvSpPr>
        <p:spPr bwMode="auto">
          <a:xfrm>
            <a:off x="2590800" y="4171950"/>
            <a:ext cx="36576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Nút chỉ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1"/>
            <a:ext cx="8610600" cy="2631281"/>
            <a:chOff x="192" y="960"/>
            <a:chExt cx="5424" cy="2210"/>
          </a:xfrm>
        </p:grpSpPr>
        <p:sp>
          <p:nvSpPr>
            <p:cNvPr id="88068" name="Rectangle 4"/>
            <p:cNvSpPr>
              <a:spLocks noChangeArrowheads="1"/>
            </p:cNvSpPr>
            <p:nvPr/>
          </p:nvSpPr>
          <p:spPr bwMode="auto">
            <a:xfrm>
              <a:off x="192" y="960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88069" name="Line 5"/>
            <p:cNvSpPr>
              <a:spLocks noChangeShapeType="1"/>
            </p:cNvSpPr>
            <p:nvPr/>
          </p:nvSpPr>
          <p:spPr bwMode="auto">
            <a:xfrm>
              <a:off x="480" y="1632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3456" y="1872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>
              <a:off x="2976" y="1920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2016" y="1920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>
              <a:off x="1536" y="1872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1056" y="1920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3936" y="1920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>
              <a:off x="2496" y="1872"/>
              <a:ext cx="720" cy="0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7" name="Freeform 13"/>
            <p:cNvSpPr>
              <a:spLocks/>
            </p:cNvSpPr>
            <p:nvPr/>
          </p:nvSpPr>
          <p:spPr bwMode="auto">
            <a:xfrm>
              <a:off x="4368" y="1920"/>
              <a:ext cx="92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432"/>
                </a:cxn>
                <a:cxn ang="0">
                  <a:pos x="816" y="720"/>
                </a:cxn>
                <a:cxn ang="0">
                  <a:pos x="912" y="480"/>
                </a:cxn>
                <a:cxn ang="0">
                  <a:pos x="864" y="336"/>
                </a:cxn>
              </a:cxnLst>
              <a:rect l="0" t="0" r="r" b="b"/>
              <a:pathLst>
                <a:path w="920" h="728">
                  <a:moveTo>
                    <a:pt x="0" y="0"/>
                  </a:moveTo>
                  <a:cubicBezTo>
                    <a:pt x="76" y="156"/>
                    <a:pt x="152" y="312"/>
                    <a:pt x="288" y="432"/>
                  </a:cubicBezTo>
                  <a:cubicBezTo>
                    <a:pt x="424" y="552"/>
                    <a:pt x="712" y="712"/>
                    <a:pt x="816" y="720"/>
                  </a:cubicBezTo>
                  <a:cubicBezTo>
                    <a:pt x="920" y="728"/>
                    <a:pt x="904" y="544"/>
                    <a:pt x="912" y="480"/>
                  </a:cubicBezTo>
                  <a:cubicBezTo>
                    <a:pt x="920" y="416"/>
                    <a:pt x="892" y="376"/>
                    <a:pt x="864" y="336"/>
                  </a:cubicBezTo>
                </a:path>
              </a:pathLst>
            </a:custGeom>
            <a:noFill/>
            <a:ln w="22225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 rot="13707636">
              <a:off x="3593" y="1975"/>
              <a:ext cx="1778" cy="612"/>
              <a:chOff x="2495" y="2329"/>
              <a:chExt cx="1778" cy="612"/>
            </a:xfrm>
          </p:grpSpPr>
          <p:sp>
            <p:nvSpPr>
              <p:cNvPr id="88079" name="AutoShape 15"/>
              <p:cNvSpPr>
                <a:spLocks noChangeArrowheads="1"/>
              </p:cNvSpPr>
              <p:nvPr/>
            </p:nvSpPr>
            <p:spPr bwMode="auto">
              <a:xfrm rot="3226569">
                <a:off x="3385" y="1489"/>
                <a:ext cx="48" cy="1728"/>
              </a:xfrm>
              <a:prstGeom prst="flowChartExtra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80" name="Oval 16"/>
              <p:cNvSpPr>
                <a:spLocks noChangeArrowheads="1"/>
              </p:cNvSpPr>
              <p:nvPr/>
            </p:nvSpPr>
            <p:spPr bwMode="auto">
              <a:xfrm rot="-12973431">
                <a:off x="2495" y="2894"/>
                <a:ext cx="288" cy="47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081" name="Oval 17"/>
            <p:cNvSpPr>
              <a:spLocks noChangeArrowheads="1"/>
            </p:cNvSpPr>
            <p:nvPr/>
          </p:nvSpPr>
          <p:spPr bwMode="auto">
            <a:xfrm flipV="1">
              <a:off x="1296" y="1920"/>
              <a:ext cx="48" cy="48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>
              <a:off x="1344" y="196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83" name="Freeform 19"/>
            <p:cNvSpPr>
              <a:spLocks/>
            </p:cNvSpPr>
            <p:nvPr/>
          </p:nvSpPr>
          <p:spPr bwMode="auto">
            <a:xfrm>
              <a:off x="1344" y="1968"/>
              <a:ext cx="1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1" h="48">
                  <a:moveTo>
                    <a:pt x="0" y="0"/>
                  </a:moveTo>
                  <a:cubicBezTo>
                    <a:pt x="0" y="0"/>
                    <a:pt x="0" y="48"/>
                    <a:pt x="0" y="48"/>
                  </a:cubicBezTo>
                  <a:cubicBezTo>
                    <a:pt x="0" y="4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FF00"/>
            </a:solidFill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2362200" y="0"/>
            <a:ext cx="4800600" cy="9715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LƯU Ý</a:t>
            </a:r>
          </a:p>
        </p:txBody>
      </p:sp>
      <p:graphicFrame>
        <p:nvGraphicFramePr>
          <p:cNvPr id="89094" name="Object 6"/>
          <p:cNvGraphicFramePr>
            <a:graphicFrameLocks noGrp="1" noChangeAspect="1"/>
          </p:cNvGraphicFramePr>
          <p:nvPr>
            <p:ph/>
          </p:nvPr>
        </p:nvGraphicFramePr>
        <p:xfrm>
          <a:off x="228600" y="2114551"/>
          <a:ext cx="1524000" cy="2640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Clip" r:id="rId3" imgW="1234800" imgH="3520800" progId="">
                  <p:embed/>
                </p:oleObj>
              </mc:Choice>
              <mc:Fallback>
                <p:oleObj name="Clip" r:id="rId3" imgW="1234800" imgH="3520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14551"/>
                        <a:ext cx="1524000" cy="26408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1981200" y="968158"/>
            <a:ext cx="7162800" cy="4175342"/>
          </a:xfrm>
          <a:prstGeom prst="wedgeRoundRectCallout">
            <a:avLst>
              <a:gd name="adj1" fmla="val -63644"/>
              <a:gd name="adj2" fmla="val 5880"/>
              <a:gd name="adj3" fmla="val 166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-"/>
            </a:pPr>
            <a:r>
              <a:rPr lang="en-US" sz="3200" dirty="0" err="1">
                <a:solidFill>
                  <a:srgbClr val="FFFF00"/>
                </a:solidFill>
              </a:rPr>
              <a:t>Khâu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đột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thưa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theo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chiều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từ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phải</a:t>
            </a:r>
            <a:r>
              <a:rPr lang="en-US" sz="3200" dirty="0">
                <a:solidFill>
                  <a:srgbClr val="FFFF00"/>
                </a:solidFill>
              </a:rPr>
              <a:t> sang </a:t>
            </a:r>
            <a:r>
              <a:rPr lang="en-US" sz="3200" dirty="0" err="1">
                <a:solidFill>
                  <a:srgbClr val="FFFF00"/>
                </a:solidFill>
              </a:rPr>
              <a:t>trái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Khâu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đột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thưa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được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thực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hiện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theo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quy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tắc</a:t>
            </a:r>
            <a:r>
              <a:rPr lang="en-US" sz="3200" dirty="0">
                <a:solidFill>
                  <a:srgbClr val="FFFF00"/>
                </a:solidFill>
              </a:rPr>
              <a:t> “ </a:t>
            </a:r>
            <a:r>
              <a:rPr lang="en-US" sz="3200" dirty="0" err="1">
                <a:solidFill>
                  <a:srgbClr val="FFFF00"/>
                </a:solidFill>
              </a:rPr>
              <a:t>lùi</a:t>
            </a:r>
            <a:r>
              <a:rPr lang="en-US" sz="3200" dirty="0">
                <a:solidFill>
                  <a:srgbClr val="FFFF00"/>
                </a:solidFill>
              </a:rPr>
              <a:t> 1 </a:t>
            </a:r>
            <a:r>
              <a:rPr lang="en-US" sz="3200" dirty="0" err="1">
                <a:solidFill>
                  <a:srgbClr val="FFFF00"/>
                </a:solidFill>
              </a:rPr>
              <a:t>tiến</a:t>
            </a:r>
            <a:r>
              <a:rPr lang="en-US" sz="3200" dirty="0">
                <a:solidFill>
                  <a:srgbClr val="FFFF00"/>
                </a:solidFill>
              </a:rPr>
              <a:t> 3 “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Không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Rút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chỉ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chặt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quá</a:t>
            </a:r>
            <a:r>
              <a:rPr lang="en-US" sz="3200" dirty="0">
                <a:solidFill>
                  <a:srgbClr val="FFFF00"/>
                </a:solidFill>
              </a:rPr>
              <a:t>, </a:t>
            </a:r>
            <a:r>
              <a:rPr lang="en-US" sz="3200" dirty="0" err="1">
                <a:solidFill>
                  <a:srgbClr val="FFFF00"/>
                </a:solidFill>
              </a:rPr>
              <a:t>lỏng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quá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Khâu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đến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cuối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đường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khâu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thì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xuống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kim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để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kết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thúc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đường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khâu</a:t>
            </a:r>
            <a:r>
              <a:rPr lang="en-US" sz="3200" dirty="0">
                <a:solidFill>
                  <a:srgbClr val="FFFF00"/>
                </a:solidFill>
              </a:rPr>
              <a:t>  </a:t>
            </a:r>
            <a:r>
              <a:rPr lang="en-US" sz="3200" dirty="0" err="1">
                <a:solidFill>
                  <a:srgbClr val="FFFF00"/>
                </a:solidFill>
              </a:rPr>
              <a:t>như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kết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thúc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đường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khâu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thường</a:t>
            </a:r>
            <a:r>
              <a:rPr lang="en-US" sz="3200" dirty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  <p:bldP spid="8909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4" y="171450"/>
            <a:ext cx="7793037" cy="1096566"/>
          </a:xfrm>
        </p:spPr>
        <p:txBody>
          <a:bodyPr/>
          <a:lstStyle/>
          <a:p>
            <a:r>
              <a:rPr lang="en-US"/>
              <a:t>Ghi nhớ: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</a:rPr>
              <a:t>1.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Khâu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đột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thưa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cách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khâu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từng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mũi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một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để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tạo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thành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mũi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khâu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cách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đều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nhau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ở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phải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sản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phẩm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. Ở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trái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mũi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khâu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sau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lấn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lên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1/3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mũi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khâu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trươc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liền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kề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</a:rPr>
              <a:t>2.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Khâu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đột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thưa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theo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chiều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từ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phải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sang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trái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và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được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thực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hiện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theo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quy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tắc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lùi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một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mũi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tiến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3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mũi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trên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đường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dấu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  <a:p>
            <a:endParaRPr lang="en-US" dirty="0">
              <a:solidFill>
                <a:srgbClr val="3333FF"/>
              </a:solidFill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WordArt 4"/>
          <p:cNvSpPr>
            <a:spLocks noChangeArrowheads="1" noChangeShapeType="1" noTextEdit="1"/>
          </p:cNvSpPr>
          <p:nvPr/>
        </p:nvSpPr>
        <p:spPr bwMode="auto">
          <a:xfrm>
            <a:off x="3200401" y="285750"/>
            <a:ext cx="4062413" cy="11001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Dặn dò</a:t>
            </a:r>
            <a: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804603" y="1150080"/>
            <a:ext cx="4724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sz="32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Chuẩn bị cho tiết học sau:</a:t>
            </a:r>
            <a:endParaRPr lang="en-US" sz="32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819217" y="1839331"/>
            <a:ext cx="6477000" cy="32932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</a:rPr>
              <a:t>- </a:t>
            </a:r>
            <a:r>
              <a:rPr lang="vi-VN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kim khâu</a:t>
            </a:r>
            <a:endParaRPr lang="en-US" sz="3200" b="1" dirty="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</a:rPr>
              <a:t>- </a:t>
            </a:r>
            <a:r>
              <a:rPr lang="vi-VN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mảnh vải trắng (hoặc màu) kích thước 10 x 15cm </a:t>
            </a:r>
            <a:endParaRPr lang="en-US" sz="3200" b="1" dirty="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</a:rPr>
              <a:t>- </a:t>
            </a:r>
            <a:r>
              <a:rPr lang="vi-VN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Chỉ khác màu vải.</a:t>
            </a:r>
            <a:endParaRPr lang="en-US" sz="3200" b="1" dirty="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</a:rPr>
              <a:t>- </a:t>
            </a:r>
            <a:r>
              <a:rPr lang="vi-VN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Kéo, thước, phấn vạch.</a:t>
            </a:r>
            <a:endParaRPr lang="en-US" sz="3200" b="1" dirty="0">
              <a:solidFill>
                <a:srgbClr val="FF3300"/>
              </a:solidFill>
            </a:endParaRPr>
          </a:p>
        </p:txBody>
      </p:sp>
      <p:pic>
        <p:nvPicPr>
          <p:cNvPr id="151559" name="Picture 7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00150"/>
            <a:ext cx="1676400" cy="742950"/>
          </a:xfrm>
          <a:prstGeom prst="rect">
            <a:avLst/>
          </a:prstGeom>
          <a:noFill/>
        </p:spPr>
      </p:pic>
      <p:pic>
        <p:nvPicPr>
          <p:cNvPr id="151560" name="Picture 8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00550"/>
            <a:ext cx="1676400" cy="742950"/>
          </a:xfrm>
          <a:prstGeom prst="rect">
            <a:avLst/>
          </a:prstGeom>
          <a:noFill/>
        </p:spPr>
      </p:pic>
      <p:pic>
        <p:nvPicPr>
          <p:cNvPr id="151561" name="Picture 9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4400550"/>
            <a:ext cx="1676400" cy="742950"/>
          </a:xfrm>
          <a:prstGeom prst="rect">
            <a:avLst/>
          </a:prstGeom>
          <a:noFill/>
        </p:spPr>
      </p:pic>
      <p:pic>
        <p:nvPicPr>
          <p:cNvPr id="151562" name="Picture 10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400550"/>
            <a:ext cx="1676400" cy="742950"/>
          </a:xfrm>
          <a:prstGeom prst="rect">
            <a:avLst/>
          </a:prstGeom>
          <a:noFill/>
        </p:spPr>
      </p:pic>
      <p:pic>
        <p:nvPicPr>
          <p:cNvPr id="151563" name="Picture 11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400550"/>
            <a:ext cx="1676400" cy="742950"/>
          </a:xfrm>
          <a:prstGeom prst="rect">
            <a:avLst/>
          </a:prstGeom>
          <a:noFill/>
        </p:spPr>
      </p:pic>
      <p:pic>
        <p:nvPicPr>
          <p:cNvPr id="151564" name="Picture 12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86050"/>
            <a:ext cx="1676400" cy="742950"/>
          </a:xfrm>
          <a:prstGeom prst="rect">
            <a:avLst/>
          </a:prstGeom>
          <a:noFill/>
        </p:spPr>
      </p:pic>
      <p:pic>
        <p:nvPicPr>
          <p:cNvPr id="151565" name="Picture 13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742950"/>
          </a:xfrm>
          <a:prstGeom prst="rect">
            <a:avLst/>
          </a:prstGeom>
          <a:noFill/>
        </p:spPr>
      </p:pic>
      <p:pic>
        <p:nvPicPr>
          <p:cNvPr id="151566" name="Picture 14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3200400"/>
            <a:ext cx="1676400" cy="742950"/>
          </a:xfrm>
          <a:prstGeom prst="rect">
            <a:avLst/>
          </a:prstGeom>
          <a:noFill/>
        </p:spPr>
      </p:pic>
      <p:pic>
        <p:nvPicPr>
          <p:cNvPr id="151567" name="Picture 15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1676400" cy="742950"/>
          </a:xfrm>
          <a:prstGeom prst="rect">
            <a:avLst/>
          </a:prstGeom>
          <a:noFill/>
        </p:spPr>
      </p:pic>
      <p:pic>
        <p:nvPicPr>
          <p:cNvPr id="151568" name="Picture 16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1676400" cy="742950"/>
          </a:xfrm>
          <a:prstGeom prst="rect">
            <a:avLst/>
          </a:prstGeom>
          <a:noFill/>
        </p:spPr>
      </p:pic>
      <p:pic>
        <p:nvPicPr>
          <p:cNvPr id="151569" name="Picture 17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0"/>
            <a:ext cx="1676400" cy="742950"/>
          </a:xfrm>
          <a:prstGeom prst="rect">
            <a:avLst/>
          </a:prstGeom>
          <a:noFill/>
        </p:spPr>
      </p:pic>
      <p:pic>
        <p:nvPicPr>
          <p:cNvPr id="151570" name="Picture 18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0"/>
            <a:ext cx="1676400" cy="742950"/>
          </a:xfrm>
          <a:prstGeom prst="rect">
            <a:avLst/>
          </a:prstGeom>
          <a:noFill/>
        </p:spPr>
      </p:pic>
      <p:pic>
        <p:nvPicPr>
          <p:cNvPr id="151571" name="Picture 19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71550"/>
            <a:ext cx="1676400" cy="742950"/>
          </a:xfrm>
          <a:prstGeom prst="rect">
            <a:avLst/>
          </a:prstGeom>
          <a:noFill/>
        </p:spPr>
      </p:pic>
      <p:pic>
        <p:nvPicPr>
          <p:cNvPr id="151572" name="Picture 20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943100"/>
            <a:ext cx="1676400" cy="742950"/>
          </a:xfrm>
          <a:prstGeom prst="rect">
            <a:avLst/>
          </a:prstGeom>
          <a:noFill/>
        </p:spPr>
      </p:pic>
      <p:pic>
        <p:nvPicPr>
          <p:cNvPr id="151573" name="Picture 21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000250"/>
            <a:ext cx="1676400" cy="742950"/>
          </a:xfrm>
          <a:prstGeom prst="rect">
            <a:avLst/>
          </a:prstGeom>
          <a:noFill/>
        </p:spPr>
      </p:pic>
      <p:pic>
        <p:nvPicPr>
          <p:cNvPr id="151574" name="Picture 22" descr="picture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800100"/>
            <a:ext cx="167640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  <p:bldP spid="1515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02501" y="819150"/>
            <a:ext cx="7315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80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90600" y="3028950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.VnTime" pitchFamily="34" charset="0"/>
            </a:endParaRPr>
          </a:p>
        </p:txBody>
      </p:sp>
      <p:sp>
        <p:nvSpPr>
          <p:cNvPr id="14396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4857750"/>
            <a:ext cx="457200" cy="2857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637" name="Object 13"/>
          <p:cNvGraphicFramePr>
            <a:graphicFrameLocks noGrp="1" noChangeAspect="1"/>
          </p:cNvGraphicFramePr>
          <p:nvPr>
            <p:ph/>
          </p:nvPr>
        </p:nvGraphicFramePr>
        <p:xfrm>
          <a:off x="1482725" y="514351"/>
          <a:ext cx="1031875" cy="1154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1234800" imgH="3520800" progId="">
                  <p:embed/>
                </p:oleObj>
              </mc:Choice>
              <mc:Fallback>
                <p:oleObj name="Clip" r:id="rId3" imgW="1234800" imgH="3520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514351"/>
                        <a:ext cx="1031875" cy="1154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8" name="AutoShape 14"/>
          <p:cNvSpPr>
            <a:spLocks noChangeArrowheads="1"/>
          </p:cNvSpPr>
          <p:nvPr/>
        </p:nvSpPr>
        <p:spPr bwMode="auto">
          <a:xfrm>
            <a:off x="2971800" y="0"/>
            <a:ext cx="5791200" cy="1257300"/>
          </a:xfrm>
          <a:prstGeom prst="wedgeEllipseCallout">
            <a:avLst>
              <a:gd name="adj1" fmla="val -62968"/>
              <a:gd name="adj2" fmla="val 6458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04800" y="1771650"/>
            <a:ext cx="4114800" cy="1485900"/>
            <a:chOff x="0" y="960"/>
            <a:chExt cx="5760" cy="2016"/>
          </a:xfrm>
        </p:grpSpPr>
        <p:sp>
          <p:nvSpPr>
            <p:cNvPr id="154642" name="Rectangle 18"/>
            <p:cNvSpPr>
              <a:spLocks noChangeArrowheads="1"/>
            </p:cNvSpPr>
            <p:nvPr/>
          </p:nvSpPr>
          <p:spPr bwMode="auto">
            <a:xfrm>
              <a:off x="0" y="960"/>
              <a:ext cx="5760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8" y="1728"/>
              <a:ext cx="5616" cy="144"/>
              <a:chOff x="144" y="1728"/>
              <a:chExt cx="5616" cy="144"/>
            </a:xfrm>
          </p:grpSpPr>
          <p:sp>
            <p:nvSpPr>
              <p:cNvPr id="154644" name="Line 20"/>
              <p:cNvSpPr>
                <a:spLocks noChangeShapeType="1"/>
              </p:cNvSpPr>
              <p:nvPr/>
            </p:nvSpPr>
            <p:spPr bwMode="auto">
              <a:xfrm>
                <a:off x="960" y="172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5" name="Line 21"/>
              <p:cNvSpPr>
                <a:spLocks noChangeShapeType="1"/>
              </p:cNvSpPr>
              <p:nvPr/>
            </p:nvSpPr>
            <p:spPr bwMode="auto">
              <a:xfrm>
                <a:off x="2736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6" name="Line 22"/>
              <p:cNvSpPr>
                <a:spLocks noChangeShapeType="1"/>
              </p:cNvSpPr>
              <p:nvPr/>
            </p:nvSpPr>
            <p:spPr bwMode="auto">
              <a:xfrm>
                <a:off x="4464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7" name="Line 23"/>
              <p:cNvSpPr>
                <a:spLocks noChangeShapeType="1"/>
              </p:cNvSpPr>
              <p:nvPr/>
            </p:nvSpPr>
            <p:spPr bwMode="auto">
              <a:xfrm>
                <a:off x="3600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8" name="Line 24"/>
              <p:cNvSpPr>
                <a:spLocks noChangeShapeType="1"/>
              </p:cNvSpPr>
              <p:nvPr/>
            </p:nvSpPr>
            <p:spPr bwMode="auto">
              <a:xfrm>
                <a:off x="1872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9" name="Line 25"/>
              <p:cNvSpPr>
                <a:spLocks noChangeShapeType="1"/>
              </p:cNvSpPr>
              <p:nvPr/>
            </p:nvSpPr>
            <p:spPr bwMode="auto">
              <a:xfrm>
                <a:off x="144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0" name="Line 26"/>
              <p:cNvSpPr>
                <a:spLocks noChangeShapeType="1"/>
              </p:cNvSpPr>
              <p:nvPr/>
            </p:nvSpPr>
            <p:spPr bwMode="auto">
              <a:xfrm>
                <a:off x="1008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1" name="Line 27"/>
              <p:cNvSpPr>
                <a:spLocks noChangeShapeType="1"/>
              </p:cNvSpPr>
              <p:nvPr/>
            </p:nvSpPr>
            <p:spPr bwMode="auto">
              <a:xfrm>
                <a:off x="5328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495800" y="1771650"/>
            <a:ext cx="4343400" cy="1485900"/>
            <a:chOff x="192" y="960"/>
            <a:chExt cx="5424" cy="2016"/>
          </a:xfrm>
        </p:grpSpPr>
        <p:sp>
          <p:nvSpPr>
            <p:cNvPr id="154653" name="Rectangle 29"/>
            <p:cNvSpPr>
              <a:spLocks noChangeArrowheads="1"/>
            </p:cNvSpPr>
            <p:nvPr/>
          </p:nvSpPr>
          <p:spPr bwMode="auto">
            <a:xfrm>
              <a:off x="192" y="960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154654" name="Line 30"/>
            <p:cNvSpPr>
              <a:spLocks noChangeShapeType="1"/>
            </p:cNvSpPr>
            <p:nvPr/>
          </p:nvSpPr>
          <p:spPr bwMode="auto">
            <a:xfrm>
              <a:off x="480" y="1632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55" name="Line 31"/>
            <p:cNvSpPr>
              <a:spLocks noChangeShapeType="1"/>
            </p:cNvSpPr>
            <p:nvPr/>
          </p:nvSpPr>
          <p:spPr bwMode="auto">
            <a:xfrm>
              <a:off x="3456" y="1872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56" name="Line 32"/>
            <p:cNvSpPr>
              <a:spLocks noChangeShapeType="1"/>
            </p:cNvSpPr>
            <p:nvPr/>
          </p:nvSpPr>
          <p:spPr bwMode="auto">
            <a:xfrm>
              <a:off x="2976" y="1920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57" name="Line 33"/>
            <p:cNvSpPr>
              <a:spLocks noChangeShapeType="1"/>
            </p:cNvSpPr>
            <p:nvPr/>
          </p:nvSpPr>
          <p:spPr bwMode="auto">
            <a:xfrm>
              <a:off x="2016" y="1920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58" name="Line 34"/>
            <p:cNvSpPr>
              <a:spLocks noChangeShapeType="1"/>
            </p:cNvSpPr>
            <p:nvPr/>
          </p:nvSpPr>
          <p:spPr bwMode="auto">
            <a:xfrm>
              <a:off x="1536" y="1872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59" name="Line 35"/>
            <p:cNvSpPr>
              <a:spLocks noChangeShapeType="1"/>
            </p:cNvSpPr>
            <p:nvPr/>
          </p:nvSpPr>
          <p:spPr bwMode="auto">
            <a:xfrm>
              <a:off x="1056" y="1920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60" name="Line 36"/>
            <p:cNvSpPr>
              <a:spLocks noChangeShapeType="1"/>
            </p:cNvSpPr>
            <p:nvPr/>
          </p:nvSpPr>
          <p:spPr bwMode="auto">
            <a:xfrm>
              <a:off x="3936" y="1920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61" name="Line 37"/>
            <p:cNvSpPr>
              <a:spLocks noChangeShapeType="1"/>
            </p:cNvSpPr>
            <p:nvPr/>
          </p:nvSpPr>
          <p:spPr bwMode="auto">
            <a:xfrm>
              <a:off x="2496" y="1872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62" name="Freeform 38"/>
            <p:cNvSpPr>
              <a:spLocks/>
            </p:cNvSpPr>
            <p:nvPr/>
          </p:nvSpPr>
          <p:spPr bwMode="auto">
            <a:xfrm>
              <a:off x="4416" y="1824"/>
              <a:ext cx="93" cy="112"/>
            </a:xfrm>
            <a:custGeom>
              <a:avLst/>
              <a:gdLst/>
              <a:ahLst/>
              <a:cxnLst>
                <a:cxn ang="0">
                  <a:pos x="93" y="112"/>
                </a:cxn>
                <a:cxn ang="0">
                  <a:pos x="45" y="48"/>
                </a:cxn>
                <a:cxn ang="0">
                  <a:pos x="5" y="80"/>
                </a:cxn>
                <a:cxn ang="0">
                  <a:pos x="29" y="96"/>
                </a:cxn>
                <a:cxn ang="0">
                  <a:pos x="53" y="24"/>
                </a:cxn>
                <a:cxn ang="0">
                  <a:pos x="61" y="0"/>
                </a:cxn>
              </a:cxnLst>
              <a:rect l="0" t="0" r="r" b="b"/>
              <a:pathLst>
                <a:path w="93" h="112">
                  <a:moveTo>
                    <a:pt x="93" y="112"/>
                  </a:moveTo>
                  <a:cubicBezTo>
                    <a:pt x="83" y="82"/>
                    <a:pt x="63" y="75"/>
                    <a:pt x="45" y="48"/>
                  </a:cubicBezTo>
                  <a:cubicBezTo>
                    <a:pt x="34" y="52"/>
                    <a:pt x="0" y="57"/>
                    <a:pt x="5" y="80"/>
                  </a:cubicBezTo>
                  <a:cubicBezTo>
                    <a:pt x="7" y="89"/>
                    <a:pt x="21" y="91"/>
                    <a:pt x="29" y="96"/>
                  </a:cubicBezTo>
                  <a:cubicBezTo>
                    <a:pt x="37" y="72"/>
                    <a:pt x="45" y="48"/>
                    <a:pt x="53" y="24"/>
                  </a:cubicBezTo>
                  <a:cubicBezTo>
                    <a:pt x="56" y="16"/>
                    <a:pt x="61" y="0"/>
                    <a:pt x="61" y="0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auto">
            <a:xfrm flipV="1">
              <a:off x="1296" y="1920"/>
              <a:ext cx="48" cy="48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4" name="Line 40"/>
            <p:cNvSpPr>
              <a:spLocks noChangeShapeType="1"/>
            </p:cNvSpPr>
            <p:nvPr/>
          </p:nvSpPr>
          <p:spPr bwMode="auto">
            <a:xfrm>
              <a:off x="1344" y="196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65" name="Freeform 41"/>
            <p:cNvSpPr>
              <a:spLocks/>
            </p:cNvSpPr>
            <p:nvPr/>
          </p:nvSpPr>
          <p:spPr bwMode="auto">
            <a:xfrm>
              <a:off x="1344" y="1968"/>
              <a:ext cx="1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1" h="48">
                  <a:moveTo>
                    <a:pt x="0" y="0"/>
                  </a:moveTo>
                  <a:cubicBezTo>
                    <a:pt x="0" y="0"/>
                    <a:pt x="0" y="48"/>
                    <a:pt x="0" y="48"/>
                  </a:cubicBezTo>
                  <a:cubicBezTo>
                    <a:pt x="0" y="4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FF00"/>
            </a:solidFill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66" name="Oval 42"/>
          <p:cNvSpPr>
            <a:spLocks noChangeArrowheads="1"/>
          </p:cNvSpPr>
          <p:nvPr/>
        </p:nvSpPr>
        <p:spPr bwMode="auto">
          <a:xfrm>
            <a:off x="457200" y="3486150"/>
            <a:ext cx="3810000" cy="5715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1a)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667" name="Oval 43"/>
          <p:cNvSpPr>
            <a:spLocks noChangeArrowheads="1"/>
          </p:cNvSpPr>
          <p:nvPr/>
        </p:nvSpPr>
        <p:spPr bwMode="auto">
          <a:xfrm>
            <a:off x="4648200" y="3486150"/>
            <a:ext cx="3810000" cy="5715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1b)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4229100"/>
            <a:ext cx="8077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Dựa vào hình 1, em hãy nhận xét đặc điểm mũi khâu đột thưa ở mặt phải và mặt trái đường khâu. </a:t>
            </a: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8" grpId="0" animBg="1"/>
      <p:bldP spid="154666" grpId="0" animBg="1"/>
      <p:bldP spid="154667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1657350"/>
            <a:ext cx="6019800" cy="2228850"/>
            <a:chOff x="0" y="960"/>
            <a:chExt cx="5760" cy="2016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960"/>
              <a:ext cx="5760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" y="1728"/>
              <a:ext cx="5616" cy="144"/>
              <a:chOff x="144" y="1728"/>
              <a:chExt cx="5616" cy="144"/>
            </a:xfrm>
          </p:grpSpPr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>
                <a:off x="960" y="172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2736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>
                <a:off x="4464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Line 9"/>
              <p:cNvSpPr>
                <a:spLocks noChangeShapeType="1"/>
              </p:cNvSpPr>
              <p:nvPr/>
            </p:nvSpPr>
            <p:spPr bwMode="auto">
              <a:xfrm>
                <a:off x="3600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Line 10"/>
              <p:cNvSpPr>
                <a:spLocks noChangeShapeType="1"/>
              </p:cNvSpPr>
              <p:nvPr/>
            </p:nvSpPr>
            <p:spPr bwMode="auto">
              <a:xfrm>
                <a:off x="1872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/>
            </p:nvSpPr>
            <p:spPr bwMode="auto">
              <a:xfrm>
                <a:off x="144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>
                <a:off x="1008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/>
            </p:nvSpPr>
            <p:spPr bwMode="auto">
              <a:xfrm>
                <a:off x="5328" y="1872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16399" name="Object 15"/>
          <p:cNvGraphicFramePr>
            <a:graphicFrameLocks noGrp="1" noChangeAspect="1"/>
          </p:cNvGraphicFramePr>
          <p:nvPr>
            <p:ph/>
          </p:nvPr>
        </p:nvGraphicFramePr>
        <p:xfrm>
          <a:off x="0" y="914401"/>
          <a:ext cx="1143000" cy="172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3" imgW="1234800" imgH="3520800" progId="">
                  <p:embed/>
                </p:oleObj>
              </mc:Choice>
              <mc:Fallback>
                <p:oleObj name="Clip" r:id="rId3" imgW="1234800" imgH="3520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1"/>
                        <a:ext cx="1143000" cy="1726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1219200" y="0"/>
            <a:ext cx="7772400" cy="1314450"/>
          </a:xfrm>
          <a:prstGeom prst="wedgeEllipseCallout">
            <a:avLst>
              <a:gd name="adj1" fmla="val -59593"/>
              <a:gd name="adj2" fmla="val 7569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4267200" y="1314450"/>
            <a:ext cx="6096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1143000" y="4171950"/>
            <a:ext cx="6248400" cy="5715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nimBg="1"/>
      <p:bldP spid="16402" grpId="0" animBg="1"/>
      <p:bldP spid="164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b="1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4800" b="1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5867400" y="2228850"/>
          <a:ext cx="3276600" cy="2169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Clip" r:id="rId3" imgW="5281200" imgH="4662000" progId="">
                  <p:embed/>
                </p:oleObj>
              </mc:Choice>
              <mc:Fallback>
                <p:oleObj name="Clip" r:id="rId3" imgW="5281200" imgH="4662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228850"/>
                        <a:ext cx="3276600" cy="21693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295400" y="285750"/>
            <a:ext cx="5943600" cy="1314450"/>
          </a:xfrm>
          <a:prstGeom prst="wedgeRoundRectCallout">
            <a:avLst>
              <a:gd name="adj1" fmla="val 49597"/>
              <a:gd name="adj2" fmla="val 116532"/>
              <a:gd name="adj3" fmla="val 1666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0" dirty="0">
              <a:solidFill>
                <a:srgbClr val="0000FF"/>
              </a:solidFill>
            </a:endParaRPr>
          </a:p>
          <a:p>
            <a:pPr algn="ctr"/>
            <a:endParaRPr lang="en-US" sz="4000" b="0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04800" y="1771650"/>
            <a:ext cx="5410200" cy="2343094"/>
            <a:chOff x="320" y="1728"/>
            <a:chExt cx="5760" cy="2411"/>
          </a:xfrm>
        </p:grpSpPr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320" y="2045"/>
              <a:ext cx="5760" cy="2094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533" y="1728"/>
              <a:ext cx="5339" cy="1403"/>
              <a:chOff x="629" y="1728"/>
              <a:chExt cx="5339" cy="1403"/>
            </a:xfrm>
          </p:grpSpPr>
          <p:sp>
            <p:nvSpPr>
              <p:cNvPr id="8" name="Line 20"/>
              <p:cNvSpPr>
                <a:spLocks noChangeShapeType="1"/>
              </p:cNvSpPr>
              <p:nvPr/>
            </p:nvSpPr>
            <p:spPr bwMode="auto">
              <a:xfrm>
                <a:off x="960" y="172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21"/>
              <p:cNvSpPr>
                <a:spLocks noChangeShapeType="1"/>
              </p:cNvSpPr>
              <p:nvPr/>
            </p:nvSpPr>
            <p:spPr bwMode="auto">
              <a:xfrm>
                <a:off x="3083" y="3131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4683" y="3131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3936" y="3131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2229" y="3131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629" y="3131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1376" y="3131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5536" y="3131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" name="Flowchart: Terminator 15"/>
          <p:cNvSpPr/>
          <p:nvPr/>
        </p:nvSpPr>
        <p:spPr>
          <a:xfrm>
            <a:off x="381000" y="4400550"/>
            <a:ext cx="4572000" cy="628650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>
                <a:solidFill>
                  <a:srgbClr val="1F0BB5"/>
                </a:solidFill>
                <a:latin typeface="Times New Roman" pitchFamily="18" charset="0"/>
                <a:cs typeface="Times New Roman" pitchFamily="18" charset="0"/>
              </a:rPr>
              <a:t>Mặt phải đường khâu đột thưa</a:t>
            </a:r>
            <a:endParaRPr lang="en-US" sz="2800" dirty="0">
              <a:solidFill>
                <a:srgbClr val="1F0BB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8400" y="2400300"/>
            <a:ext cx="5715000" cy="1714500"/>
            <a:chOff x="192" y="960"/>
            <a:chExt cx="5424" cy="2016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92" y="960"/>
              <a:ext cx="5424" cy="201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solidFill>
                  <a:srgbClr val="3399FF"/>
                </a:solidFill>
                <a:latin typeface=".VnTime" pitchFamily="34" charset="0"/>
              </a:endParaRP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480" y="1632"/>
              <a:ext cx="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456" y="1872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976" y="1920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2016" y="1920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1536" y="1872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056" y="1920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936" y="1920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2496" y="1872"/>
              <a:ext cx="7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auto">
            <a:xfrm>
              <a:off x="4416" y="1824"/>
              <a:ext cx="93" cy="112"/>
            </a:xfrm>
            <a:custGeom>
              <a:avLst/>
              <a:gdLst/>
              <a:ahLst/>
              <a:cxnLst>
                <a:cxn ang="0">
                  <a:pos x="93" y="112"/>
                </a:cxn>
                <a:cxn ang="0">
                  <a:pos x="45" y="48"/>
                </a:cxn>
                <a:cxn ang="0">
                  <a:pos x="5" y="80"/>
                </a:cxn>
                <a:cxn ang="0">
                  <a:pos x="29" y="96"/>
                </a:cxn>
                <a:cxn ang="0">
                  <a:pos x="53" y="24"/>
                </a:cxn>
                <a:cxn ang="0">
                  <a:pos x="61" y="0"/>
                </a:cxn>
              </a:cxnLst>
              <a:rect l="0" t="0" r="r" b="b"/>
              <a:pathLst>
                <a:path w="93" h="112">
                  <a:moveTo>
                    <a:pt x="93" y="112"/>
                  </a:moveTo>
                  <a:cubicBezTo>
                    <a:pt x="83" y="82"/>
                    <a:pt x="63" y="75"/>
                    <a:pt x="45" y="48"/>
                  </a:cubicBezTo>
                  <a:cubicBezTo>
                    <a:pt x="34" y="52"/>
                    <a:pt x="0" y="57"/>
                    <a:pt x="5" y="80"/>
                  </a:cubicBezTo>
                  <a:cubicBezTo>
                    <a:pt x="7" y="89"/>
                    <a:pt x="21" y="91"/>
                    <a:pt x="29" y="96"/>
                  </a:cubicBezTo>
                  <a:cubicBezTo>
                    <a:pt x="37" y="72"/>
                    <a:pt x="45" y="48"/>
                    <a:pt x="53" y="24"/>
                  </a:cubicBezTo>
                  <a:cubicBezTo>
                    <a:pt x="56" y="16"/>
                    <a:pt x="61" y="0"/>
                    <a:pt x="61" y="0"/>
                  </a:cubicBezTo>
                </a:path>
              </a:pathLst>
            </a:custGeom>
            <a:noFill/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 flipV="1">
              <a:off x="1296" y="1920"/>
              <a:ext cx="48" cy="48"/>
            </a:xfrm>
            <a:prstGeom prst="ellipse">
              <a:avLst/>
            </a:prstGeom>
            <a:solidFill>
              <a:srgbClr val="00FF00"/>
            </a:solidFill>
            <a:ln w="31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1344" y="196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7"/>
            <p:cNvSpPr>
              <a:spLocks/>
            </p:cNvSpPr>
            <p:nvPr/>
          </p:nvSpPr>
          <p:spPr bwMode="auto">
            <a:xfrm>
              <a:off x="1344" y="1968"/>
              <a:ext cx="1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1" h="48">
                  <a:moveTo>
                    <a:pt x="0" y="0"/>
                  </a:moveTo>
                  <a:cubicBezTo>
                    <a:pt x="0" y="0"/>
                    <a:pt x="0" y="48"/>
                    <a:pt x="0" y="48"/>
                  </a:cubicBezTo>
                  <a:cubicBezTo>
                    <a:pt x="0" y="4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FF00"/>
            </a:solidFill>
            <a:ln w="222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971800" y="4400550"/>
            <a:ext cx="3810000" cy="5715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1b) </a:t>
            </a:r>
            <a:r>
              <a:rPr lang="en-US" sz="2400" dirty="0" err="1">
                <a:solidFill>
                  <a:srgbClr val="0000FF"/>
                </a:solidFill>
              </a:rPr>
              <a:t>Mặt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trái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đường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khâu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9475" name="Object 19"/>
          <p:cNvGraphicFramePr>
            <a:graphicFrameLocks noGrp="1" noChangeAspect="1"/>
          </p:cNvGraphicFramePr>
          <p:nvPr>
            <p:ph/>
          </p:nvPr>
        </p:nvGraphicFramePr>
        <p:xfrm>
          <a:off x="-228600" y="800100"/>
          <a:ext cx="3276600" cy="2035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Clip" r:id="rId3" imgW="4046400" imgH="3352320" progId="">
                  <p:embed/>
                </p:oleObj>
              </mc:Choice>
              <mc:Fallback>
                <p:oleObj name="Clip" r:id="rId3" imgW="4046400" imgH="33523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800100"/>
                        <a:ext cx="3276600" cy="20359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2895600" y="285750"/>
            <a:ext cx="6248400" cy="1905000"/>
          </a:xfrm>
          <a:prstGeom prst="cloudCallout">
            <a:avLst>
              <a:gd name="adj1" fmla="val -62324"/>
              <a:gd name="adj2" fmla="val 21389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Ở </a:t>
            </a:r>
            <a:r>
              <a:rPr lang="en-US" sz="3200" dirty="0" err="1">
                <a:solidFill>
                  <a:srgbClr val="0000FF"/>
                </a:solidFill>
              </a:rPr>
              <a:t>mặt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trái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mũi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lấn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lên</a:t>
            </a:r>
            <a:r>
              <a:rPr lang="en-US" sz="3200" dirty="0">
                <a:solidFill>
                  <a:srgbClr val="0000FF"/>
                </a:solidFill>
              </a:rPr>
              <a:t> 1/3 </a:t>
            </a:r>
            <a:r>
              <a:rPr lang="en-US" sz="3200" dirty="0" err="1">
                <a:solidFill>
                  <a:srgbClr val="0000FF"/>
                </a:solidFill>
              </a:rPr>
              <a:t>mũi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trước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liền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kê</a:t>
            </a:r>
            <a:r>
              <a:rPr lang="en-US" sz="320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animBg="1"/>
      <p:bldP spid="194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152400" y="1028700"/>
            <a:ext cx="8610600" cy="3752850"/>
          </a:xfrm>
          <a:prstGeom prst="wedgeRoundRectCallout">
            <a:avLst>
              <a:gd name="adj1" fmla="val 36931"/>
              <a:gd name="adj2" fmla="val 36681"/>
              <a:gd name="adj3" fmla="val 1666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3200" dirty="0" err="1">
                <a:solidFill>
                  <a:srgbClr val="0000FF"/>
                </a:solidFill>
              </a:rPr>
              <a:t>Khâu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đột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thưa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cách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từng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mũi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một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tạo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thành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mũi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cách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đều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nhau</a:t>
            </a:r>
            <a:r>
              <a:rPr lang="en-US" sz="3200" dirty="0">
                <a:solidFill>
                  <a:srgbClr val="0000FF"/>
                </a:solidFill>
              </a:rPr>
              <a:t> ở </a:t>
            </a:r>
            <a:r>
              <a:rPr lang="en-US" sz="3200" dirty="0" err="1">
                <a:solidFill>
                  <a:srgbClr val="0000FF"/>
                </a:solidFill>
              </a:rPr>
              <a:t>mặt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phải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của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sản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phẩm</a:t>
            </a:r>
            <a:r>
              <a:rPr lang="en-US" sz="3200" dirty="0">
                <a:solidFill>
                  <a:srgbClr val="0000FF"/>
                </a:solidFill>
              </a:rPr>
              <a:t>. Ở </a:t>
            </a:r>
            <a:r>
              <a:rPr lang="en-US" sz="3200" dirty="0" err="1">
                <a:solidFill>
                  <a:srgbClr val="0000FF"/>
                </a:solidFill>
              </a:rPr>
              <a:t>mặt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trái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mũi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lấn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lên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một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phần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mũi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trước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liền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kề</a:t>
            </a:r>
            <a:r>
              <a:rPr lang="en-US" sz="3200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3200" dirty="0" err="1">
                <a:solidFill>
                  <a:srgbClr val="0000FF"/>
                </a:solidFill>
              </a:rPr>
              <a:t>Khâu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đột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thưa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theo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chiều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từ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phải</a:t>
            </a:r>
            <a:r>
              <a:rPr lang="en-US" sz="3200" dirty="0">
                <a:solidFill>
                  <a:srgbClr val="0000FF"/>
                </a:solidFill>
              </a:rPr>
              <a:t> sang </a:t>
            </a:r>
            <a:r>
              <a:rPr lang="en-US" sz="3200" dirty="0" err="1">
                <a:solidFill>
                  <a:srgbClr val="0000FF"/>
                </a:solidFill>
              </a:rPr>
              <a:t>trái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được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thực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hiện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theo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quy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tắc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lùi</a:t>
            </a:r>
            <a:r>
              <a:rPr lang="en-US" sz="3200" dirty="0">
                <a:solidFill>
                  <a:srgbClr val="0000FF"/>
                </a:solidFill>
              </a:rPr>
              <a:t> 1 </a:t>
            </a:r>
            <a:r>
              <a:rPr lang="en-US" sz="3200" dirty="0" err="1">
                <a:solidFill>
                  <a:srgbClr val="0000FF"/>
                </a:solidFill>
              </a:rPr>
              <a:t>mũi</a:t>
            </a:r>
            <a:r>
              <a:rPr lang="en-US" sz="3200" dirty="0">
                <a:solidFill>
                  <a:srgbClr val="0000FF"/>
                </a:solidFill>
              </a:rPr>
              <a:t> , </a:t>
            </a:r>
            <a:r>
              <a:rPr lang="en-US" sz="3200" dirty="0" err="1">
                <a:solidFill>
                  <a:srgbClr val="0000FF"/>
                </a:solidFill>
              </a:rPr>
              <a:t>tiến</a:t>
            </a:r>
            <a:r>
              <a:rPr lang="en-US" sz="3200" dirty="0">
                <a:solidFill>
                  <a:srgbClr val="0000FF"/>
                </a:solidFill>
              </a:rPr>
              <a:t> 3 </a:t>
            </a:r>
            <a:r>
              <a:rPr lang="en-US" sz="3200" dirty="0" err="1">
                <a:solidFill>
                  <a:srgbClr val="0000FF"/>
                </a:solidFill>
              </a:rPr>
              <a:t>mũi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trên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đường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dấu</a:t>
            </a:r>
            <a:r>
              <a:rPr lang="en-US" sz="32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3429000" y="171450"/>
            <a:ext cx="2362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latin typeface="Times New Roman"/>
                <a:cs typeface="Times New Roman"/>
              </a:rPr>
              <a:t>Ghi nhớ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90500" y="209550"/>
            <a:ext cx="8763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2057400" y="1943100"/>
            <a:ext cx="5486400" cy="971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err="1">
                <a:solidFill>
                  <a:srgbClr val="FFFF00"/>
                </a:solidFill>
              </a:rPr>
              <a:t>Khâu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đột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thưa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3569" name="Rectangle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200" y="3829050"/>
            <a:ext cx="4419600" cy="10858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0000FF"/>
                </a:solidFill>
              </a:rPr>
              <a:t>Vạch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dấu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đường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khâu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23570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24400" y="3829050"/>
            <a:ext cx="4419600" cy="10858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0000FF"/>
                </a:solidFill>
              </a:rPr>
              <a:t>Khâu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đột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thưa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theo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sz="3600" dirty="0" err="1">
                <a:solidFill>
                  <a:srgbClr val="0000FF"/>
                </a:solidFill>
              </a:rPr>
              <a:t>đường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dấu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90800" y="2914650"/>
            <a:ext cx="220980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4800600" y="2914650"/>
            <a:ext cx="182880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/>
      <p:bldP spid="23568" grpId="0" animBg="1"/>
      <p:bldP spid="23569" grpId="0" animBg="1"/>
      <p:bldP spid="23570" grpId="0" animBg="1"/>
      <p:bldP spid="23573" grpId="0" animBg="1"/>
      <p:bldP spid="235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863</Words>
  <Application>Microsoft Office PowerPoint</Application>
  <PresentationFormat>On-screen Show (16:9)</PresentationFormat>
  <Paragraphs>195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Clip</vt:lpstr>
      <vt:lpstr>PowerPoint Presentation</vt:lpstr>
      <vt:lpstr>Kiểm tra dụng cụ học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Ghi nhớ: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INSPIRON</cp:lastModifiedBy>
  <cp:revision>52</cp:revision>
  <dcterms:created xsi:type="dcterms:W3CDTF">2015-03-25T07:19:24Z</dcterms:created>
  <dcterms:modified xsi:type="dcterms:W3CDTF">2021-09-25T14:41:52Z</dcterms:modified>
</cp:coreProperties>
</file>