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8" r:id="rId2"/>
    <p:sldId id="547" r:id="rId3"/>
    <p:sldId id="344" r:id="rId4"/>
    <p:sldId id="436" r:id="rId5"/>
    <p:sldId id="458" r:id="rId6"/>
    <p:sldId id="459" r:id="rId7"/>
    <p:sldId id="448" r:id="rId8"/>
    <p:sldId id="449" r:id="rId9"/>
    <p:sldId id="460" r:id="rId10"/>
    <p:sldId id="447" r:id="rId11"/>
    <p:sldId id="553" r:id="rId12"/>
    <p:sldId id="446" r:id="rId13"/>
    <p:sldId id="461" r:id="rId14"/>
    <p:sldId id="554" r:id="rId15"/>
    <p:sldId id="552" r:id="rId16"/>
    <p:sldId id="557" r:id="rId17"/>
    <p:sldId id="453" r:id="rId18"/>
    <p:sldId id="456" r:id="rId19"/>
    <p:sldId id="551" r:id="rId20"/>
    <p:sldId id="463" r:id="rId21"/>
    <p:sldId id="42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B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20" y="259"/>
      </p:cViewPr>
      <p:guideLst>
        <p:guide orient="horz" pos="2160"/>
        <p:guide pos="4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12498-6A41-4AA8-AB5E-C1E62940194D}" type="doc">
      <dgm:prSet loTypeId="urn:microsoft.com/office/officeart/2008/layout/AscendingPictureAccentProcess" loCatId="process" qsTypeId="urn:microsoft.com/office/officeart/2005/8/quickstyle/3d9" qsCatId="3D" csTypeId="urn:microsoft.com/office/officeart/2005/8/colors/accent0_3" csCatId="mainScheme" phldr="1"/>
      <dgm:spPr/>
    </dgm:pt>
    <dgm:pt modelId="{DF49A70B-122E-4D89-9BA1-B7CF749AB3C2}">
      <dgm:prSet phldrT="[Text]"/>
      <dgm:spPr/>
      <dgm:t>
        <a:bodyPr/>
        <a:lstStyle/>
        <a:p>
          <a:r>
            <a:rPr lang="en-US"/>
            <a:t>Bút mực</a:t>
          </a:r>
        </a:p>
      </dgm:t>
    </dgm:pt>
    <dgm:pt modelId="{E0475631-558E-42A1-AEA8-F2FDFAC696F1}" type="parTrans" cxnId="{0687415F-C741-4FF1-886E-B259181E1530}">
      <dgm:prSet/>
      <dgm:spPr/>
      <dgm:t>
        <a:bodyPr/>
        <a:lstStyle/>
        <a:p>
          <a:endParaRPr lang="en-US"/>
        </a:p>
      </dgm:t>
    </dgm:pt>
    <dgm:pt modelId="{E05778BF-0697-45A6-A7ED-1D71EEC821D1}" type="sibTrans" cxnId="{0687415F-C741-4FF1-886E-B259181E153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3D8F04-7630-47B2-8E42-FC61BABD9EF3}" type="pres">
      <dgm:prSet presAssocID="{50912498-6A41-4AA8-AB5E-C1E62940194D}" presName="Name0" presStyleCnt="0">
        <dgm:presLayoutVars>
          <dgm:chMax val="7"/>
          <dgm:chPref val="7"/>
          <dgm:dir/>
        </dgm:presLayoutVars>
      </dgm:prSet>
      <dgm:spPr/>
    </dgm:pt>
    <dgm:pt modelId="{B29F702F-C46F-49E7-9129-58786BAD2574}" type="pres">
      <dgm:prSet presAssocID="{DF49A70B-122E-4D89-9BA1-B7CF749AB3C2}" presName="parTx1" presStyleLbl="node1" presStyleIdx="0" presStyleCnt="1" custLinFactNeighborX="1784" custLinFactNeighborY="32720"/>
      <dgm:spPr/>
    </dgm:pt>
    <dgm:pt modelId="{B49EDCE6-A273-48B4-B0CD-E9DDD8F96066}" type="pres">
      <dgm:prSet presAssocID="{E05778BF-0697-45A6-A7ED-1D71EEC821D1}" presName="picture1" presStyleCnt="0"/>
      <dgm:spPr/>
    </dgm:pt>
    <dgm:pt modelId="{3B70BD7E-093F-48E4-90D0-9DFBEF0B0DB7}" type="pres">
      <dgm:prSet presAssocID="{E05778BF-0697-45A6-A7ED-1D71EEC821D1}" presName="imageRepeatNode" presStyleLbl="fgImgPlace1" presStyleIdx="0" presStyleCnt="1" custLinFactNeighborX="994" custLinFactNeighborY="1238"/>
      <dgm:spPr/>
    </dgm:pt>
  </dgm:ptLst>
  <dgm:cxnLst>
    <dgm:cxn modelId="{6FB39439-C5C3-4EE0-ACCB-D5CD9BAAB214}" type="presOf" srcId="{DF49A70B-122E-4D89-9BA1-B7CF749AB3C2}" destId="{B29F702F-C46F-49E7-9129-58786BAD2574}" srcOrd="0" destOrd="0" presId="urn:microsoft.com/office/officeart/2008/layout/AscendingPictureAccentProcess"/>
    <dgm:cxn modelId="{0687415F-C741-4FF1-886E-B259181E1530}" srcId="{50912498-6A41-4AA8-AB5E-C1E62940194D}" destId="{DF49A70B-122E-4D89-9BA1-B7CF749AB3C2}" srcOrd="0" destOrd="0" parTransId="{E0475631-558E-42A1-AEA8-F2FDFAC696F1}" sibTransId="{E05778BF-0697-45A6-A7ED-1D71EEC821D1}"/>
    <dgm:cxn modelId="{38EAD565-8D0E-4969-80E8-5BF1F1131326}" type="presOf" srcId="{E05778BF-0697-45A6-A7ED-1D71EEC821D1}" destId="{3B70BD7E-093F-48E4-90D0-9DFBEF0B0DB7}" srcOrd="0" destOrd="0" presId="urn:microsoft.com/office/officeart/2008/layout/AscendingPictureAccentProcess"/>
    <dgm:cxn modelId="{7DC6CF59-BF95-4C71-A99A-D058FEBE8E4F}" type="presOf" srcId="{50912498-6A41-4AA8-AB5E-C1E62940194D}" destId="{133D8F04-7630-47B2-8E42-FC61BABD9EF3}" srcOrd="0" destOrd="0" presId="urn:microsoft.com/office/officeart/2008/layout/AscendingPictureAccentProcess"/>
    <dgm:cxn modelId="{8EEC6D13-D89E-481F-826C-BF5AAD1C269B}" type="presParOf" srcId="{133D8F04-7630-47B2-8E42-FC61BABD9EF3}" destId="{B29F702F-C46F-49E7-9129-58786BAD2574}" srcOrd="0" destOrd="0" presId="urn:microsoft.com/office/officeart/2008/layout/AscendingPictureAccentProcess"/>
    <dgm:cxn modelId="{BE7FB192-392F-4388-B694-83836ABC619E}" type="presParOf" srcId="{133D8F04-7630-47B2-8E42-FC61BABD9EF3}" destId="{B49EDCE6-A273-48B4-B0CD-E9DDD8F96066}" srcOrd="1" destOrd="0" presId="urn:microsoft.com/office/officeart/2008/layout/AscendingPictureAccentProcess"/>
    <dgm:cxn modelId="{ED59626B-02B6-4E50-A6DF-D3BB61058477}" type="presParOf" srcId="{B49EDCE6-A273-48B4-B0CD-E9DDD8F96066}" destId="{3B70BD7E-093F-48E4-90D0-9DFBEF0B0DB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D4149-B8B6-441E-8709-17AE3E19359B}" type="doc">
      <dgm:prSet loTypeId="urn:microsoft.com/office/officeart/2008/layout/AscendingPictureAccentProcess" loCatId="picture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6543E4-EA65-4118-A463-681D715C0B1D}">
      <dgm:prSet phldrT="[Text]"/>
      <dgm:spPr/>
      <dgm:t>
        <a:bodyPr/>
        <a:lstStyle/>
        <a:p>
          <a:r>
            <a:rPr lang="en-US"/>
            <a:t>Bảng con</a:t>
          </a:r>
        </a:p>
      </dgm:t>
    </dgm:pt>
    <dgm:pt modelId="{6A1BD3F3-90CC-4512-A6A4-D052FDF91AFF}" type="parTrans" cxnId="{9541C44C-BCB4-49E2-B1AA-9C718B95904D}">
      <dgm:prSet/>
      <dgm:spPr/>
      <dgm:t>
        <a:bodyPr/>
        <a:lstStyle/>
        <a:p>
          <a:endParaRPr lang="en-US"/>
        </a:p>
      </dgm:t>
    </dgm:pt>
    <dgm:pt modelId="{7F694021-2E8B-4A8B-B314-D7E84B5F789A}" type="sibTrans" cxnId="{9541C44C-BCB4-49E2-B1AA-9C718B95904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9EA98055-EAEC-4956-B3CD-8F9C7213EFB4}" type="pres">
      <dgm:prSet presAssocID="{196D4149-B8B6-441E-8709-17AE3E19359B}" presName="Name0" presStyleCnt="0">
        <dgm:presLayoutVars>
          <dgm:chMax val="7"/>
          <dgm:chPref val="7"/>
          <dgm:dir/>
        </dgm:presLayoutVars>
      </dgm:prSet>
      <dgm:spPr/>
    </dgm:pt>
    <dgm:pt modelId="{E319EEB2-4EC9-4599-BA55-F1D22FD84535}" type="pres">
      <dgm:prSet presAssocID="{A16543E4-EA65-4118-A463-681D715C0B1D}" presName="parTx1" presStyleLbl="node1" presStyleIdx="0" presStyleCnt="1" custScaleX="102683" custScaleY="121238" custLinFactNeighborX="1165" custLinFactNeighborY="-3070"/>
      <dgm:spPr/>
    </dgm:pt>
    <dgm:pt modelId="{9C986BFB-0CEC-42AD-AD86-BFA6CA6B67FB}" type="pres">
      <dgm:prSet presAssocID="{7F694021-2E8B-4A8B-B314-D7E84B5F789A}" presName="picture1" presStyleCnt="0"/>
      <dgm:spPr/>
    </dgm:pt>
    <dgm:pt modelId="{2C0F7664-DD53-4BD2-A25F-887450FC059B}" type="pres">
      <dgm:prSet presAssocID="{7F694021-2E8B-4A8B-B314-D7E84B5F789A}" presName="imageRepeatNode" presStyleLbl="fgImgPlace1" presStyleIdx="0" presStyleCnt="1" custLinFactNeighborX="4180" custLinFactNeighborY="-158"/>
      <dgm:spPr/>
    </dgm:pt>
  </dgm:ptLst>
  <dgm:cxnLst>
    <dgm:cxn modelId="{594C691F-4AD9-4D41-9E13-3652B72CD9D2}" type="presOf" srcId="{7F694021-2E8B-4A8B-B314-D7E84B5F789A}" destId="{2C0F7664-DD53-4BD2-A25F-887450FC059B}" srcOrd="0" destOrd="0" presId="urn:microsoft.com/office/officeart/2008/layout/AscendingPictureAccentProcess"/>
    <dgm:cxn modelId="{9541C44C-BCB4-49E2-B1AA-9C718B95904D}" srcId="{196D4149-B8B6-441E-8709-17AE3E19359B}" destId="{A16543E4-EA65-4118-A463-681D715C0B1D}" srcOrd="0" destOrd="0" parTransId="{6A1BD3F3-90CC-4512-A6A4-D052FDF91AFF}" sibTransId="{7F694021-2E8B-4A8B-B314-D7E84B5F789A}"/>
    <dgm:cxn modelId="{92811E72-82DF-4597-A3AA-9154F6F13C34}" type="presOf" srcId="{196D4149-B8B6-441E-8709-17AE3E19359B}" destId="{9EA98055-EAEC-4956-B3CD-8F9C7213EFB4}" srcOrd="0" destOrd="0" presId="urn:microsoft.com/office/officeart/2008/layout/AscendingPictureAccentProcess"/>
    <dgm:cxn modelId="{4B289FC5-FB2C-4F03-B240-45FEB5B1F8CE}" type="presOf" srcId="{A16543E4-EA65-4118-A463-681D715C0B1D}" destId="{E319EEB2-4EC9-4599-BA55-F1D22FD84535}" srcOrd="0" destOrd="0" presId="urn:microsoft.com/office/officeart/2008/layout/AscendingPictureAccentProcess"/>
    <dgm:cxn modelId="{E175E169-97EA-4158-BEF2-BDB7270F3332}" type="presParOf" srcId="{9EA98055-EAEC-4956-B3CD-8F9C7213EFB4}" destId="{E319EEB2-4EC9-4599-BA55-F1D22FD84535}" srcOrd="0" destOrd="0" presId="urn:microsoft.com/office/officeart/2008/layout/AscendingPictureAccentProcess"/>
    <dgm:cxn modelId="{CC0DF6CB-7802-4CD6-B857-557DBEA92DBC}" type="presParOf" srcId="{9EA98055-EAEC-4956-B3CD-8F9C7213EFB4}" destId="{9C986BFB-0CEC-42AD-AD86-BFA6CA6B67FB}" srcOrd="1" destOrd="0" presId="urn:microsoft.com/office/officeart/2008/layout/AscendingPictureAccentProcess"/>
    <dgm:cxn modelId="{99671A2C-00F3-4184-B128-8AD6DBDC067B}" type="presParOf" srcId="{9C986BFB-0CEC-42AD-AD86-BFA6CA6B67FB}" destId="{2C0F7664-DD53-4BD2-A25F-887450FC059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75510-FFE5-4503-8FAC-8550F05ECEFA}" type="doc">
      <dgm:prSet loTypeId="urn:microsoft.com/office/officeart/2008/layout/AscendingPictureAccentProcess" loCatId="process" qsTypeId="urn:microsoft.com/office/officeart/2005/8/quickstyle/3d9" qsCatId="3D" csTypeId="urn:microsoft.com/office/officeart/2005/8/colors/colorful2" csCatId="colorful" phldr="1"/>
      <dgm:spPr/>
    </dgm:pt>
    <dgm:pt modelId="{EDFD0D8D-F0C7-4B4A-BF8A-0AC400128B5E}">
      <dgm:prSet phldrT="[Text]"/>
      <dgm:spPr/>
      <dgm:t>
        <a:bodyPr/>
        <a:lstStyle/>
        <a:p>
          <a:pPr algn="l"/>
          <a:r>
            <a:rPr lang="en-US"/>
            <a:t> Vở Tập viết</a:t>
          </a:r>
        </a:p>
      </dgm:t>
    </dgm:pt>
    <dgm:pt modelId="{03B55A1D-2FB7-4BD3-8CB6-AF7AA980CE6A}" type="parTrans" cxnId="{D3F32456-1334-4F3E-8385-1521BB363B62}">
      <dgm:prSet/>
      <dgm:spPr/>
      <dgm:t>
        <a:bodyPr/>
        <a:lstStyle/>
        <a:p>
          <a:endParaRPr lang="en-US"/>
        </a:p>
      </dgm:t>
    </dgm:pt>
    <dgm:pt modelId="{7DB4F286-F0F5-4C0C-85D7-2C60814EA5C2}" type="sibTrans" cxnId="{D3F32456-1334-4F3E-8385-1521BB363B62}">
      <dgm:prSet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7D25E6F2-C39B-44A0-A7D3-BCB64D36AD5B}" type="pres">
      <dgm:prSet presAssocID="{8D675510-FFE5-4503-8FAC-8550F05ECEFA}" presName="Name0" presStyleCnt="0">
        <dgm:presLayoutVars>
          <dgm:chMax val="7"/>
          <dgm:chPref val="7"/>
          <dgm:dir/>
        </dgm:presLayoutVars>
      </dgm:prSet>
      <dgm:spPr/>
    </dgm:pt>
    <dgm:pt modelId="{FE44F96E-2032-4D8E-9248-0DD5ACA965F2}" type="pres">
      <dgm:prSet presAssocID="{EDFD0D8D-F0C7-4B4A-BF8A-0AC400128B5E}" presName="parTx1" presStyleLbl="node1" presStyleIdx="0" presStyleCnt="1"/>
      <dgm:spPr/>
    </dgm:pt>
    <dgm:pt modelId="{289523F5-FAA0-4111-83FF-22AF47FDA0E1}" type="pres">
      <dgm:prSet presAssocID="{7DB4F286-F0F5-4C0C-85D7-2C60814EA5C2}" presName="picture1" presStyleCnt="0"/>
      <dgm:spPr/>
    </dgm:pt>
    <dgm:pt modelId="{13815278-A446-4A50-8ABF-CAB624B1BD42}" type="pres">
      <dgm:prSet presAssocID="{7DB4F286-F0F5-4C0C-85D7-2C60814EA5C2}" presName="imageRepeatNode" presStyleLbl="fgImgPlace1" presStyleIdx="0" presStyleCnt="1" custLinFactNeighborX="-13378" custLinFactNeighborY="4700"/>
      <dgm:spPr/>
    </dgm:pt>
  </dgm:ptLst>
  <dgm:cxnLst>
    <dgm:cxn modelId="{6D1E384A-E0DA-4070-AE7A-AF6B205F550E}" type="presOf" srcId="{8D675510-FFE5-4503-8FAC-8550F05ECEFA}" destId="{7D25E6F2-C39B-44A0-A7D3-BCB64D36AD5B}" srcOrd="0" destOrd="0" presId="urn:microsoft.com/office/officeart/2008/layout/AscendingPictureAccentProcess"/>
    <dgm:cxn modelId="{D3F32456-1334-4F3E-8385-1521BB363B62}" srcId="{8D675510-FFE5-4503-8FAC-8550F05ECEFA}" destId="{EDFD0D8D-F0C7-4B4A-BF8A-0AC400128B5E}" srcOrd="0" destOrd="0" parTransId="{03B55A1D-2FB7-4BD3-8CB6-AF7AA980CE6A}" sibTransId="{7DB4F286-F0F5-4C0C-85D7-2C60814EA5C2}"/>
    <dgm:cxn modelId="{B663D080-BE64-454E-9095-B63DADB39399}" type="presOf" srcId="{EDFD0D8D-F0C7-4B4A-BF8A-0AC400128B5E}" destId="{FE44F96E-2032-4D8E-9248-0DD5ACA965F2}" srcOrd="0" destOrd="0" presId="urn:microsoft.com/office/officeart/2008/layout/AscendingPictureAccentProcess"/>
    <dgm:cxn modelId="{4D51BBCE-1FE7-433E-962A-564A3C784D53}" type="presOf" srcId="{7DB4F286-F0F5-4C0C-85D7-2C60814EA5C2}" destId="{13815278-A446-4A50-8ABF-CAB624B1BD42}" srcOrd="0" destOrd="0" presId="urn:microsoft.com/office/officeart/2008/layout/AscendingPictureAccentProcess"/>
    <dgm:cxn modelId="{7219FEFF-D30B-47F1-A2A4-24E89D428E36}" type="presParOf" srcId="{7D25E6F2-C39B-44A0-A7D3-BCB64D36AD5B}" destId="{FE44F96E-2032-4D8E-9248-0DD5ACA965F2}" srcOrd="0" destOrd="0" presId="urn:microsoft.com/office/officeart/2008/layout/AscendingPictureAccentProcess"/>
    <dgm:cxn modelId="{5F52904E-D5B1-4512-8364-B1B8B9C49214}" type="presParOf" srcId="{7D25E6F2-C39B-44A0-A7D3-BCB64D36AD5B}" destId="{289523F5-FAA0-4111-83FF-22AF47FDA0E1}" srcOrd="1" destOrd="0" presId="urn:microsoft.com/office/officeart/2008/layout/AscendingPictureAccentProcess"/>
    <dgm:cxn modelId="{03EE9325-0D6A-4180-92F8-FC3CDD4846B6}" type="presParOf" srcId="{289523F5-FAA0-4111-83FF-22AF47FDA0E1}" destId="{13815278-A446-4A50-8ABF-CAB624B1BD4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F702F-C46F-49E7-9129-58786BAD2574}">
      <dsp:nvSpPr>
        <dsp:cNvPr id="0" name=""/>
        <dsp:cNvSpPr/>
      </dsp:nvSpPr>
      <dsp:spPr>
        <a:xfrm>
          <a:off x="1099675" y="2302346"/>
          <a:ext cx="3124110" cy="83784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270" tIns="133350" rIns="133350" bIns="133350" numCol="1" spcCol="1270" anchor="ctr" anchorCtr="0">
          <a:noAutofit/>
          <a:sp3d extrusionH="28000" prstMaterial="matte"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Bút mực</a:t>
          </a:r>
        </a:p>
      </dsp:txBody>
      <dsp:txXfrm>
        <a:off x="1140575" y="2343246"/>
        <a:ext cx="3042310" cy="756047"/>
      </dsp:txXfrm>
    </dsp:sp>
    <dsp:sp modelId="{3B70BD7E-093F-48E4-90D0-9DFBEF0B0DB7}">
      <dsp:nvSpPr>
        <dsp:cNvPr id="0" name=""/>
        <dsp:cNvSpPr/>
      </dsp:nvSpPr>
      <dsp:spPr>
        <a:xfrm>
          <a:off x="192026" y="1224911"/>
          <a:ext cx="1448415" cy="14486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EEB2-4EC9-4599-BA55-F1D22FD84535}">
      <dsp:nvSpPr>
        <dsp:cNvPr id="0" name=""/>
        <dsp:cNvSpPr/>
      </dsp:nvSpPr>
      <dsp:spPr>
        <a:xfrm>
          <a:off x="886004" y="848283"/>
          <a:ext cx="2793434" cy="8845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5827" tIns="137160" rIns="137160" bIns="137160" numCol="1" spcCol="1270" anchor="ctr" anchorCtr="0">
          <a:noAutofit/>
          <a:sp3d extrusionH="28000" prstMaterial="matte"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Bảng con</a:t>
          </a:r>
        </a:p>
      </dsp:txBody>
      <dsp:txXfrm>
        <a:off x="929184" y="891463"/>
        <a:ext cx="2707074" cy="798179"/>
      </dsp:txXfrm>
    </dsp:sp>
    <dsp:sp modelId="{2C0F7664-DD53-4BD2-A25F-887450FC059B}">
      <dsp:nvSpPr>
        <dsp:cNvPr id="0" name=""/>
        <dsp:cNvSpPr/>
      </dsp:nvSpPr>
      <dsp:spPr>
        <a:xfrm>
          <a:off x="189151" y="231048"/>
          <a:ext cx="1261266" cy="126145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4F96E-2032-4D8E-9248-0DD5ACA965F2}">
      <dsp:nvSpPr>
        <dsp:cNvPr id="0" name=""/>
        <dsp:cNvSpPr/>
      </dsp:nvSpPr>
      <dsp:spPr>
        <a:xfrm>
          <a:off x="955892" y="1613755"/>
          <a:ext cx="2860615" cy="7671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5497" tIns="121920" rIns="121920" bIns="121920" numCol="1" spcCol="1270" anchor="ctr" anchorCtr="0">
          <a:noAutofit/>
          <a:sp3d extrusionH="28000" prstMaterial="matte"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 Vở Tập viết</a:t>
          </a:r>
        </a:p>
      </dsp:txBody>
      <dsp:txXfrm>
        <a:off x="993343" y="1651206"/>
        <a:ext cx="2785713" cy="692279"/>
      </dsp:txXfrm>
    </dsp:sp>
    <dsp:sp modelId="{13815278-A446-4A50-8ABF-CAB624B1BD42}">
      <dsp:nvSpPr>
        <dsp:cNvPr id="0" name=""/>
        <dsp:cNvSpPr/>
      </dsp:nvSpPr>
      <dsp:spPr>
        <a:xfrm>
          <a:off x="0" y="924138"/>
          <a:ext cx="1326252" cy="132645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7ECD-DACD-47E5-9A14-4230AD1B019E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AE94D-C25E-417B-ADAC-86AAF201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FCFB5E5-D342-451E-B9D1-BBA220FEB3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3E9E08F-D24E-41C9-8480-C155FB12E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DD754FA8-7A71-431C-A825-927E825C9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4A6B09-1D6D-4060-87B3-D44C023AAA6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73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H gồm mấy nét? 3 nét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6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8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D35DC4-879E-4BCF-932C-9108CA03645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0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DEFE-1F56-49B1-9126-D7C7A3728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FA8A8-9B3C-4952-BDE0-1378831AA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7FDEE-1D5F-4A5B-8843-D7C262B5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31552-FE74-46D5-A6FE-D74B9852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ECC26-A4AE-4B32-B90E-0FD3A25C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0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2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8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2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4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91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48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94F4-F2F9-4262-9E91-DC488237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4F51A-35DB-43B2-B663-1D690A409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08465-657B-475B-B979-E1552A40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72F5-8C4B-4A35-90AC-A1064D08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6EE12-CF7F-4819-BBFA-53CBDB0F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44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19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61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75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89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58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95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37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0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2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94F4-F2F9-4262-9E91-DC488237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4F51A-35DB-43B2-B663-1D690A409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08465-657B-475B-B979-E1552A40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72F5-8C4B-4A35-90AC-A1064D08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6EE12-CF7F-4819-BBFA-53CBDB0F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58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76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71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76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7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45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39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8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94F4-F2F9-4262-9E91-DC488237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4F51A-35DB-43B2-B663-1D690A409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08465-657B-475B-B979-E1552A40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72F5-8C4B-4A35-90AC-A1064D08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6EE12-CF7F-4819-BBFA-53CBDB0F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1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60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F407E-D0B8-4BAE-85A7-B65C9B21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6A132-6FAD-4F0E-88FE-D587EBD3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9B44-C1FA-4FCC-9FA9-4AD0B61A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9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F407E-D0B8-4BAE-85A7-B65C9B21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6A132-6FAD-4F0E-88FE-D587EBD3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9B44-C1FA-4FCC-9FA9-4AD0B61A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5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2EC5-FBC1-43D0-9932-B2317ACD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72AE-8218-42A8-AE19-ECCF3CD3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1CDEF-07FE-43DF-913B-44547B9DF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8DBA8-50E7-414E-A6B4-464B1F84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005B0-0E6F-4F75-B46D-8FB7A2AF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BF7EE-C7F3-4977-9A7B-B3589E5E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20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11935-B6F5-43C4-959F-7C22394A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FF6C6-86E5-44AD-846F-2DA8DFAE4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7784E-B4DA-49A5-B091-39C4E254E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78384-16C2-481E-933E-B090BE50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05580-0371-4159-8B4B-AC149020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52629-8CF8-4912-88D6-71C8727C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41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8D446-910F-4BD0-B0A3-B9225C1F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29822-CA94-48FC-8CFD-EBFBF6938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8999E-0CF7-4EA1-81D2-28AAD7EA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F977-A767-49DD-9C0C-41F33CC6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3B354-4FAF-4638-8FAE-E0F4C0C9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4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4E610F-2A0F-46CE-8CB7-06745681D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C8C5F-736D-4DC4-9403-14220E5DC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43BD7-88E7-4B5A-A7C7-CEABD986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A6A80-9E01-41C0-8AAC-C2689C7B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DE95D-B60E-44B1-8073-294617D5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40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43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6659-D95C-4DAF-A9B9-5BB69302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3C0A2-9D5C-4D24-A4E3-1021435E8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0FF92-3FFE-441C-97B6-ABA341E5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D7301-FDB4-4FDA-8150-DC5FD799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2161-7187-4317-BE8F-694C33F9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B0DDA-D259-4CBC-A5D7-B9F7CE3F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DB47E-2985-4417-A286-531E595A3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B9423-A11B-487F-BE2D-1DA2DA2C5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2F133-51CF-49AD-95BE-12204CF06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2D544-A4A4-4016-9EB9-1632D245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8292A-6137-4989-9BA4-27EBFADC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D5D9-A4DA-4DAD-8650-82FE452F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954E-541C-4991-9B5F-C3BD05551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A1094-89BF-494B-B1C6-C5B43986A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F46A-B90F-4015-8470-95AB481F7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BFD7D-2964-4D93-99FC-73E4F3FA8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0C086-7E8C-48FA-A97B-07C95E07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F6CCB-6824-4737-8C8F-4F7A05CB2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8FC24-1A93-419D-A57F-2DE6482F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FCDB-D526-4ECA-A699-590413AB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25F14-8328-4152-A0AD-FD2B08E4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4548D7-3F5B-4A7F-8FA9-574EFAFB0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B27FD-E831-4A67-9A1F-14B050DC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0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C4356A-6856-4EE2-94BF-A6DC607F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DA09F-A871-4058-9DDE-7E75A6607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DB208-8828-49D0-945F-231A7BD0F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37A5F-D30F-42FC-B110-E09AE7EE22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740AA-D576-46E0-83D5-0BCB2F292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2E75-D9C7-4CD9-B764-1A88D5330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2F45B-4A2F-4C86-BF2C-D92ACA1A8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0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4" r:id="rId3"/>
    <p:sldLayoutId id="2147483666" r:id="rId4"/>
    <p:sldLayoutId id="2147483651" r:id="rId5"/>
    <p:sldLayoutId id="2147483652" r:id="rId6"/>
    <p:sldLayoutId id="2147483653" r:id="rId7"/>
    <p:sldLayoutId id="2147483654" r:id="rId8"/>
    <p:sldLayoutId id="2147483693" r:id="rId9"/>
    <p:sldLayoutId id="2147483692" r:id="rId10"/>
    <p:sldLayoutId id="2147483691" r:id="rId11"/>
    <p:sldLayoutId id="2147483690" r:id="rId12"/>
    <p:sldLayoutId id="2147483689" r:id="rId13"/>
    <p:sldLayoutId id="2147483688" r:id="rId14"/>
    <p:sldLayoutId id="2147483687" r:id="rId15"/>
    <p:sldLayoutId id="2147483686" r:id="rId16"/>
    <p:sldLayoutId id="2147483685" r:id="rId17"/>
    <p:sldLayoutId id="2147483684" r:id="rId18"/>
    <p:sldLayoutId id="2147483683" r:id="rId19"/>
    <p:sldLayoutId id="2147483682" r:id="rId20"/>
    <p:sldLayoutId id="2147483681" r:id="rId21"/>
    <p:sldLayoutId id="2147483680" r:id="rId22"/>
    <p:sldLayoutId id="2147483679" r:id="rId23"/>
    <p:sldLayoutId id="2147483678" r:id="rId24"/>
    <p:sldLayoutId id="2147483677" r:id="rId25"/>
    <p:sldLayoutId id="2147483676" r:id="rId26"/>
    <p:sldLayoutId id="2147483675" r:id="rId27"/>
    <p:sldLayoutId id="2147483674" r:id="rId28"/>
    <p:sldLayoutId id="2147483673" r:id="rId29"/>
    <p:sldLayoutId id="2147483672" r:id="rId30"/>
    <p:sldLayoutId id="2147483671" r:id="rId31"/>
    <p:sldLayoutId id="2147483670" r:id="rId32"/>
    <p:sldLayoutId id="2147483669" r:id="rId33"/>
    <p:sldLayoutId id="2147483668" r:id="rId34"/>
    <p:sldLayoutId id="2147483667" r:id="rId35"/>
    <p:sldLayoutId id="2147483665" r:id="rId36"/>
    <p:sldLayoutId id="2147483664" r:id="rId37"/>
    <p:sldLayoutId id="2147483663" r:id="rId38"/>
    <p:sldLayoutId id="2147483662" r:id="rId39"/>
    <p:sldLayoutId id="2147483661" r:id="rId40"/>
    <p:sldLayoutId id="2147483655" r:id="rId41"/>
    <p:sldLayoutId id="2147483695" r:id="rId42"/>
    <p:sldLayoutId id="2147483656" r:id="rId43"/>
    <p:sldLayoutId id="2147483657" r:id="rId44"/>
    <p:sldLayoutId id="2147483658" r:id="rId45"/>
    <p:sldLayoutId id="2147483659" r:id="rId46"/>
    <p:sldLayoutId id="2147483660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41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altLang="vi-VN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defTabSz="912813"/>
            <a:endParaRPr lang="en-US" altLang="en-US"/>
          </a:p>
        </p:txBody>
      </p:sp>
      <p:pic>
        <p:nvPicPr>
          <p:cNvPr id="3076" name="Picture 2" descr="http://khohinhnen.com/wp-content/uploads/2014/12/hinh-nen-powerpoint-thien-nhien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>
            <a:off x="1451295" y="945802"/>
            <a:ext cx="8411959" cy="2881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TẬP VIẾT – LỚP 3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1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/>
                <a:cs typeface="Times New Roman"/>
              </a:rPr>
              <a:t>TUẦN 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2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HƯỚNG DẪN VIẾT CHỮ HOA K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2494" b="5600"/>
          <a:stretch/>
        </p:blipFill>
        <p:spPr>
          <a:xfrm>
            <a:off x="5296646" y="0"/>
            <a:ext cx="6895354" cy="6174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89" y="5116314"/>
            <a:ext cx="1752600" cy="16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871430-5577-4B91-A3EC-E161371D046B}"/>
              </a:ext>
            </a:extLst>
          </p:cNvPr>
          <p:cNvSpPr txBox="1"/>
          <p:nvPr/>
        </p:nvSpPr>
        <p:spPr>
          <a:xfrm>
            <a:off x="1615440" y="1456363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#9Slide03 AllRoundGothic" panose="020B0703020202020104" pitchFamily="34" charset="0"/>
              </a:rPr>
              <a:t>* Từ ứng dụng: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6E336-1663-4049-9A6D-A04B43C3CC12}"/>
              </a:ext>
            </a:extLst>
          </p:cNvPr>
          <p:cNvSpPr txBox="1"/>
          <p:nvPr/>
        </p:nvSpPr>
        <p:spPr>
          <a:xfrm>
            <a:off x="3078480" y="3831977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#9Slide03 AllRoundGothic" panose="020B0703020202020104" pitchFamily="34" charset="0"/>
              </a:rPr>
              <a:t>* Câu ứng dụng: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41BE8-2DD9-470D-93A2-348043737C52}"/>
              </a:ext>
            </a:extLst>
          </p:cNvPr>
          <p:cNvSpPr txBox="1"/>
          <p:nvPr/>
        </p:nvSpPr>
        <p:spPr>
          <a:xfrm>
            <a:off x="4836160" y="378976"/>
            <a:ext cx="268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 VIẾT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6CECB2-6895-4CF0-8A1F-28E02020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59" y="4539863"/>
            <a:ext cx="7759523" cy="17532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081FC6-13A0-440C-B575-2F4E5618BD69}"/>
              </a:ext>
            </a:extLst>
          </p:cNvPr>
          <p:cNvSpPr txBox="1"/>
          <p:nvPr/>
        </p:nvSpPr>
        <p:spPr>
          <a:xfrm>
            <a:off x="2860040" y="672134"/>
            <a:ext cx="43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i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872ECD-B635-4284-BA54-5834D70C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2240592"/>
            <a:ext cx="7072408" cy="11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B050">
                <a:alpha val="41000"/>
              </a:srgb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Box 17"/>
          <p:cNvSpPr txBox="1">
            <a:spLocks noChangeArrowheads="1"/>
          </p:cNvSpPr>
          <p:nvPr/>
        </p:nvSpPr>
        <p:spPr bwMode="auto">
          <a:xfrm>
            <a:off x="5423778" y="228614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rgbClr val="0F0175"/>
              </a:solidFill>
              <a:latin typeface="Verdana" panose="020B0604030504040204" pitchFamily="34" charset="0"/>
            </a:endParaRPr>
          </a:p>
        </p:txBody>
      </p:sp>
      <p:sp>
        <p:nvSpPr>
          <p:cNvPr id="225" name="Text Box 63"/>
          <p:cNvSpPr txBox="1">
            <a:spLocks noChangeArrowheads="1"/>
          </p:cNvSpPr>
          <p:nvPr/>
        </p:nvSpPr>
        <p:spPr bwMode="auto">
          <a:xfrm>
            <a:off x="5423778" y="2302022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rgbClr val="0F0175"/>
              </a:solidFill>
              <a:latin typeface="Verdana" panose="020B0604030504040204" pitchFamily="34" charset="0"/>
            </a:endParaRPr>
          </a:p>
        </p:txBody>
      </p:sp>
      <p:sp>
        <p:nvSpPr>
          <p:cNvPr id="227" name="Text Box 9"/>
          <p:cNvSpPr txBox="1">
            <a:spLocks noChangeArrowheads="1"/>
          </p:cNvSpPr>
          <p:nvPr/>
        </p:nvSpPr>
        <p:spPr bwMode="auto">
          <a:xfrm>
            <a:off x="5572457" y="1102587"/>
            <a:ext cx="5600368" cy="441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F0175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VNI-Times" pitchFamily="2" charset="0"/>
              </a:rPr>
              <a:t>OÂng</a:t>
            </a:r>
            <a:r>
              <a:rPr lang="en-US" alt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VNI-Times" pitchFamily="2" charset="0"/>
              </a:rPr>
              <a:t>Ích</a:t>
            </a:r>
            <a:r>
              <a:rPr lang="en-US" alt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VNI-Times" pitchFamily="2" charset="0"/>
              </a:rPr>
              <a:t>Khieâm</a:t>
            </a:r>
            <a:r>
              <a:rPr lang="en-US" altLang="en-US" sz="32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(1832 – 1884)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queâ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ôû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Quaûng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Nam,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laø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moät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vò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quan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err="1">
                <a:solidFill>
                  <a:srgbClr val="0070C0"/>
                </a:solidFill>
                <a:latin typeface="VNI-Times" pitchFamily="2" charset="0"/>
              </a:rPr>
              <a:t>nhaø</a:t>
            </a:r>
            <a:r>
              <a:rPr lang="en-US" altLang="en-US" sz="3200" b="1">
                <a:solidFill>
                  <a:srgbClr val="0070C0"/>
                </a:solidFill>
                <a:latin typeface="VNI-Times" pitchFamily="2" charset="0"/>
              </a:rPr>
              <a:t> Nguyeãn, vaên -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voõ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toaøn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taøi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. Con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chaùu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oâng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sau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naøy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coù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nhieàu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ngöôøi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laø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lieät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só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choáng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VNI-Times" pitchFamily="2" charset="0"/>
              </a:rPr>
              <a:t>Phaùp</a:t>
            </a:r>
            <a:r>
              <a:rPr lang="en-US" altLang="en-US" sz="3200" b="1" dirty="0">
                <a:solidFill>
                  <a:srgbClr val="0070C0"/>
                </a:solidFill>
                <a:latin typeface="VNI-Times" pitchFamily="2" charset="0"/>
              </a:rPr>
              <a:t>.</a:t>
            </a:r>
            <a:endParaRPr lang="en-US" altLang="en-US" sz="3200" b="1" u="sng" dirty="0">
              <a:solidFill>
                <a:srgbClr val="0070C0"/>
              </a:solidFill>
              <a:latin typeface="VNI-Times" pitchFamily="2" charset="0"/>
            </a:endParaRPr>
          </a:p>
        </p:txBody>
      </p:sp>
      <p:pic>
        <p:nvPicPr>
          <p:cNvPr id="8" name="Picture 2" descr="Ông Ích Khiêm-Nghiệp quan thăng trầm của một “Kiêu Dũng nam”">
            <a:extLst>
              <a:ext uri="{FF2B5EF4-FFF2-40B4-BE49-F238E27FC236}">
                <a16:creationId xmlns:a16="http://schemas.microsoft.com/office/drawing/2014/main" id="{C68F6A90-A760-445D-8C1A-9CE2B800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3" y="426891"/>
            <a:ext cx="4352742" cy="53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B050">
                <a:alpha val="41000"/>
              </a:srgb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Ông Ích Khiêm: &quot;Thiếu niên đăng khoa cao&quot; | BÁO QUẢNG NAM ONLINE - Tin tức  mới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10067925" cy="53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225" y="5481418"/>
            <a:ext cx="11268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b="1" dirty="0">
                <a:solidFill>
                  <a:srgbClr val="0070C0"/>
                </a:solidFill>
                <a:latin typeface="+mj-lt"/>
              </a:rPr>
              <a:t>Lăng mộ 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Ông Ích </a:t>
            </a:r>
            <a:r>
              <a:rPr lang="vi-VN" sz="3000" b="1">
                <a:solidFill>
                  <a:srgbClr val="FF0000"/>
                </a:solidFill>
                <a:latin typeface="+mj-lt"/>
              </a:rPr>
              <a:t>Khiêm </a:t>
            </a:r>
            <a:r>
              <a:rPr lang="en-US" sz="3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>
                <a:solidFill>
                  <a:srgbClr val="0070C0"/>
                </a:solidFill>
                <a:latin typeface="+mj-lt"/>
              </a:rPr>
              <a:t> </a:t>
            </a:r>
            <a:r>
              <a:rPr lang="vi-VN" sz="3000" b="1">
                <a:solidFill>
                  <a:srgbClr val="0070C0"/>
                </a:solidFill>
                <a:latin typeface="+mj-lt"/>
              </a:rPr>
              <a:t>tại </a:t>
            </a:r>
            <a:r>
              <a:rPr lang="vi-VN" sz="3000" b="1" dirty="0">
                <a:solidFill>
                  <a:srgbClr val="0070C0"/>
                </a:solidFill>
                <a:latin typeface="+mj-lt"/>
              </a:rPr>
              <a:t>nghĩa trang xã Hòa Thọ, huyện Hòa Vang, thành phố Đà Nẵng, đã được công nhận Di tích Quốc gia.</a:t>
            </a:r>
            <a:endParaRPr lang="en-GB" sz="3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của Kiên Giang">
            <a:extLst>
              <a:ext uri="{FF2B5EF4-FFF2-40B4-BE49-F238E27FC236}">
                <a16:creationId xmlns:a16="http://schemas.microsoft.com/office/drawing/2014/main" id="{B6922B23-88F3-4276-B8C4-5E96927E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8" y="76200"/>
            <a:ext cx="9652253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9387E-38BC-46FF-BC89-899D2E37D85C}"/>
              </a:ext>
            </a:extLst>
          </p:cNvPr>
          <p:cNvSpPr txBox="1"/>
          <p:nvPr/>
        </p:nvSpPr>
        <p:spPr>
          <a:xfrm>
            <a:off x="1276351" y="5207745"/>
            <a:ext cx="10258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 Giang </a:t>
            </a:r>
            <a:r>
              <a:rPr lang="en-US" sz="3200" b="1" i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tỉnh thuộc vùng đồng bằng sông Cửu Long, gồm có 3 thành phố: Rạch Giá, Hà Tiên, Phú Quốc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49FFA7D-272D-4426-8DD8-53DD188BB826}"/>
              </a:ext>
            </a:extLst>
          </p:cNvPr>
          <p:cNvSpPr/>
          <p:nvPr/>
        </p:nvSpPr>
        <p:spPr>
          <a:xfrm>
            <a:off x="6110418" y="1208627"/>
            <a:ext cx="147507" cy="12487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5">
            <a:extLst>
              <a:ext uri="{FF2B5EF4-FFF2-40B4-BE49-F238E27FC236}">
                <a16:creationId xmlns:a16="http://schemas.microsoft.com/office/drawing/2014/main" id="{DC378E46-170A-4354-BBE4-2904EC91F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007" y="2180511"/>
            <a:ext cx="152400" cy="152400"/>
          </a:xfrm>
          <a:prstGeom prst="ellipse">
            <a:avLst/>
          </a:prstGeom>
          <a:solidFill>
            <a:srgbClr val="00B050"/>
          </a:solidFill>
          <a:ln w="9525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000"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05E7CE-E220-44FB-9800-68084ADA971D}"/>
              </a:ext>
            </a:extLst>
          </p:cNvPr>
          <p:cNvSpPr/>
          <p:nvPr/>
        </p:nvSpPr>
        <p:spPr>
          <a:xfrm>
            <a:off x="4362450" y="929920"/>
            <a:ext cx="752475" cy="135536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B050">
                <a:alpha val="41000"/>
              </a:srgb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ạch Động Hà Tiên">
            <a:extLst>
              <a:ext uri="{FF2B5EF4-FFF2-40B4-BE49-F238E27FC236}">
                <a16:creationId xmlns:a16="http://schemas.microsoft.com/office/drawing/2014/main" id="{3AB06968-7502-4E95-A272-3E83B7250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8736" cy="32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ỉnh Kiên Giang ở đâu? Ăn gì chơi gì ở Kiên Giang?">
            <a:extLst>
              <a:ext uri="{FF2B5EF4-FFF2-40B4-BE49-F238E27FC236}">
                <a16:creationId xmlns:a16="http://schemas.microsoft.com/office/drawing/2014/main" id="{BDD204CC-F0D3-41F4-B19B-C55A46CC3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b="5674"/>
          <a:stretch/>
        </p:blipFill>
        <p:spPr bwMode="auto">
          <a:xfrm>
            <a:off x="5827949" y="0"/>
            <a:ext cx="6364051" cy="36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 Lịch Hà Tiên | Kinh Nghiệm Du Lịch Chi Tiết Năm 2021 | Dulich24">
            <a:extLst>
              <a:ext uri="{FF2B5EF4-FFF2-40B4-BE49-F238E27FC236}">
                <a16:creationId xmlns:a16="http://schemas.microsoft.com/office/drawing/2014/main" id="{B95D9219-4010-43FC-AF21-8FFC88155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0"/>
          <a:stretch/>
        </p:blipFill>
        <p:spPr bwMode="auto">
          <a:xfrm>
            <a:off x="-3741" y="3256885"/>
            <a:ext cx="5798736" cy="36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C2057-A2D0-4F62-B365-1F8ABDA36767}"/>
              </a:ext>
            </a:extLst>
          </p:cNvPr>
          <p:cNvSpPr txBox="1"/>
          <p:nvPr/>
        </p:nvSpPr>
        <p:spPr>
          <a:xfrm>
            <a:off x="123825" y="3267063"/>
            <a:ext cx="141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 Tiên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ACAEF-00DE-4D5F-9AAD-407C417FF3FF}"/>
              </a:ext>
            </a:extLst>
          </p:cNvPr>
          <p:cNvSpPr txBox="1"/>
          <p:nvPr/>
        </p:nvSpPr>
        <p:spPr>
          <a:xfrm>
            <a:off x="6096000" y="76201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 Quốc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27D79-087B-41A2-83D3-8570B39E4CEE}"/>
              </a:ext>
            </a:extLst>
          </p:cNvPr>
          <p:cNvSpPr txBox="1"/>
          <p:nvPr/>
        </p:nvSpPr>
        <p:spPr>
          <a:xfrm>
            <a:off x="-36695" y="2743843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Động</a:t>
            </a:r>
          </a:p>
        </p:txBody>
      </p:sp>
      <p:pic>
        <p:nvPicPr>
          <p:cNvPr id="2056" name="Picture 8" descr="Top 9 địa điểm du lịch Rạch Giá - Kiên Giang đẹp quên lối về">
            <a:extLst>
              <a:ext uri="{FF2B5EF4-FFF2-40B4-BE49-F238E27FC236}">
                <a16:creationId xmlns:a16="http://schemas.microsoft.com/office/drawing/2014/main" id="{1C07CB38-13AB-46A0-B214-B0970FD8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95" y="3429000"/>
            <a:ext cx="6364050" cy="34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DA003C-909F-4ECD-A658-E1E2B47C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49" y="755542"/>
            <a:ext cx="8439785" cy="1501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26F5B-9006-484F-B888-D11655301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74" y="3637407"/>
            <a:ext cx="8544560" cy="1490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ACEA9D-0C82-440E-A596-BEB94BD16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70" y="4281673"/>
            <a:ext cx="4037442" cy="1490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4399D6-DBAC-416B-9168-0796E12D5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70" y="1410819"/>
            <a:ext cx="4247421" cy="13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B050">
                <a:alpha val="41000"/>
              </a:srgb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984250" y="4213225"/>
            <a:ext cx="1071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en-US" sz="3200" b="1">
                <a:latin typeface="Times New Roman" panose="02020603050405020304" pitchFamily="18" charset="0"/>
              </a:rPr>
              <a:t>Nhận xét về độ cao của các con chữ trong câu ứng dụng?</a:t>
            </a:r>
            <a:endParaRPr lang="en-US" altLang="zh-CN" sz="3200" b="1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062038" y="4865688"/>
            <a:ext cx="1088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latin typeface="Times New Roman" panose="02020603050405020304" pitchFamily="18" charset="0"/>
                <a:ea typeface="SimSun" panose="02010600030101010101" pitchFamily="2" charset="-122"/>
              </a:rPr>
              <a:t>- Khoảng cách giữa các chữ được viết như thế nào ?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062038" y="3544888"/>
            <a:ext cx="83629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altLang="zh-CN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err="1"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altLang="zh-CN" sz="3200" b="1">
                <a:latin typeface="Times New Roman" panose="02020603050405020304" pitchFamily="18" charset="0"/>
                <a:ea typeface="SimSun" panose="02010600030101010101" pitchFamily="2" charset="-122"/>
              </a:rPr>
              <a:t>? Vì sao?</a:t>
            </a:r>
            <a:endParaRPr lang="en-US" altLang="zh-CN" sz="32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97296-0E40-43BA-BADB-F4D9D1882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/>
          <a:stretch/>
        </p:blipFill>
        <p:spPr>
          <a:xfrm>
            <a:off x="1454777" y="456356"/>
            <a:ext cx="9282446" cy="26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0" y="-26987"/>
            <a:ext cx="12191999" cy="6884988"/>
          </a:xfrm>
          <a:gradFill rotWithShape="1">
            <a:gsLst>
              <a:gs pos="0">
                <a:schemeClr val="bg1"/>
              </a:gs>
              <a:gs pos="100000">
                <a:srgbClr val="C4F8C5"/>
              </a:gs>
            </a:gsLst>
            <a:path path="shape">
              <a:fillToRect l="50000" t="50000" r="50000" b="50000"/>
            </a:path>
          </a:gra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eaLnBrk="1" hangingPunct="1">
              <a:buNone/>
            </a:pPr>
            <a:endParaRPr lang="en-US" altLang="en-US" sz="3300" dirty="0">
              <a:solidFill>
                <a:srgbClr val="6600FF"/>
              </a:solidFill>
              <a:latin typeface="VNI-Times" pitchFamily="2" charset="0"/>
            </a:endParaRPr>
          </a:p>
          <a:p>
            <a:pPr marL="273050" indent="-273050" eaLnBrk="1" hangingPunct="1">
              <a:buNone/>
            </a:pPr>
            <a:r>
              <a:rPr lang="en-US" altLang="en-US" sz="3300" dirty="0">
                <a:solidFill>
                  <a:srgbClr val="CC3300"/>
                </a:solidFill>
                <a:latin typeface="VNI-Ariston" pitchFamily="2" charset="0"/>
              </a:rPr>
              <a:t>	                                             </a:t>
            </a:r>
            <a:r>
              <a:rPr lang="en-US" altLang="en-US" sz="4000" dirty="0">
                <a:solidFill>
                  <a:srgbClr val="6600FF"/>
                </a:solidFill>
              </a:rPr>
              <a:t>		</a:t>
            </a:r>
            <a:r>
              <a:rPr lang="en-US" altLang="en-US" sz="4000" dirty="0">
                <a:solidFill>
                  <a:schemeClr val="hlink"/>
                </a:solidFill>
              </a:rPr>
              <a:t>              </a:t>
            </a:r>
          </a:p>
          <a:p>
            <a:pPr marL="273050" indent="-273050" eaLnBrk="1" hangingPunct="1">
              <a:buNone/>
            </a:pPr>
            <a:r>
              <a:rPr lang="en-US" altLang="en-US" sz="3300" dirty="0">
                <a:solidFill>
                  <a:srgbClr val="6600FF"/>
                </a:solidFill>
              </a:rPr>
              <a:t>	       </a:t>
            </a:r>
            <a:r>
              <a:rPr lang="en-US" altLang="en-US" sz="3300" dirty="0">
                <a:solidFill>
                  <a:srgbClr val="0033CC"/>
                </a:solidFill>
              </a:rPr>
              <a:t>	</a:t>
            </a:r>
          </a:p>
          <a:p>
            <a:pPr marL="273050" indent="-273050" eaLnBrk="1" hangingPunct="1">
              <a:buNone/>
            </a:pPr>
            <a:endParaRPr lang="en-US" altLang="en-US" sz="3300" u="sng" dirty="0">
              <a:solidFill>
                <a:schemeClr val="folHlink"/>
              </a:solidFill>
            </a:endParaRPr>
          </a:p>
          <a:p>
            <a:pPr marL="273050" indent="-273050" eaLnBrk="1" hangingPunct="1">
              <a:buNone/>
            </a:pPr>
            <a:r>
              <a:rPr lang="en-US" altLang="en-US" sz="3300" dirty="0">
                <a:solidFill>
                  <a:schemeClr val="folHlink"/>
                </a:solidFill>
              </a:rPr>
              <a:t>      				</a:t>
            </a:r>
          </a:p>
        </p:txBody>
      </p:sp>
      <p:sp>
        <p:nvSpPr>
          <p:cNvPr id="12291" name="Line 5"/>
          <p:cNvSpPr>
            <a:spLocks noChangeShapeType="1"/>
          </p:cNvSpPr>
          <p:nvPr/>
        </p:nvSpPr>
        <p:spPr bwMode="auto">
          <a:xfrm>
            <a:off x="1847850" y="49418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7" name="Text Box 33"/>
          <p:cNvSpPr txBox="1">
            <a:spLocks noChangeArrowheads="1"/>
          </p:cNvSpPr>
          <p:nvPr/>
        </p:nvSpPr>
        <p:spPr bwMode="auto">
          <a:xfrm>
            <a:off x="1752601" y="990601"/>
            <a:ext cx="446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10" tIns="40755" rIns="81510" bIns="40755">
            <a:spAutoFit/>
          </a:bodyPr>
          <a:lstStyle>
            <a:lvl1pPr defTabSz="814388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8432C8"/>
                </a:solidFill>
                <a:latin typeface="VNI-Times" pitchFamily="2" charset="0"/>
              </a:rPr>
              <a:t>- </a:t>
            </a: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Löng thaúng, khoâng tì ngöïc vaøo baøn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Ñaàu hôi cuùi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Maét caùch vôû khoaûng 25 – 30cm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phaûi caàm buùt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Tay traùi tì nheï leân meùp vôû ñeå giöõ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100" b="1" i="1">
                <a:solidFill>
                  <a:srgbClr val="310ABE"/>
                </a:solidFill>
                <a:latin typeface="VNI-Times" pitchFamily="2" charset="0"/>
              </a:rPr>
              <a:t>- Hai chaân ñeå song song thoaûi maùi .</a:t>
            </a:r>
          </a:p>
        </p:txBody>
      </p:sp>
      <p:sp>
        <p:nvSpPr>
          <p:cNvPr id="98338" name="Text Box 34"/>
          <p:cNvSpPr txBox="1">
            <a:spLocks noChangeArrowheads="1"/>
          </p:cNvSpPr>
          <p:nvPr/>
        </p:nvSpPr>
        <p:spPr bwMode="auto">
          <a:xfrm>
            <a:off x="2041525" y="333376"/>
            <a:ext cx="3951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1510" tIns="40755" rIns="81510" bIns="40755">
            <a:spAutoFit/>
          </a:bodyPr>
          <a:lstStyle/>
          <a:p>
            <a:pPr defTabSz="814388">
              <a:spcBef>
                <a:spcPct val="50000"/>
              </a:spcBef>
              <a:defRPr/>
            </a:pPr>
            <a:r>
              <a:rPr lang="en-US" sz="29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Tư thế ngồi viết</a:t>
            </a:r>
          </a:p>
        </p:txBody>
      </p:sp>
      <p:pic>
        <p:nvPicPr>
          <p:cNvPr id="98339" name="Picture 35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80" y="4591051"/>
            <a:ext cx="2414270" cy="16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40" name="Rectangle 36"/>
          <p:cNvSpPr>
            <a:spLocks noChangeArrowheads="1"/>
          </p:cNvSpPr>
          <p:nvPr/>
        </p:nvSpPr>
        <p:spPr bwMode="auto">
          <a:xfrm>
            <a:off x="1899920" y="3952876"/>
            <a:ext cx="2952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 cầm bút</a:t>
            </a:r>
          </a:p>
        </p:txBody>
      </p:sp>
      <p:sp>
        <p:nvSpPr>
          <p:cNvPr id="98341" name="Rectangle 37"/>
          <p:cNvSpPr>
            <a:spLocks noChangeArrowheads="1"/>
          </p:cNvSpPr>
          <p:nvPr/>
        </p:nvSpPr>
        <p:spPr bwMode="auto">
          <a:xfrm>
            <a:off x="6091238" y="3505200"/>
            <a:ext cx="4500562" cy="3284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UNI Tap Viet 5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-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Caàm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buùt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baèng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ba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ngoùn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tay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: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ngoùn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caùi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,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ngoùn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troû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,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ngoùn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giöõa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-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Khi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vieát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duøng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ba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ngoùn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tay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di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chuyeån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buùt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töø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traùi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sang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phaûi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,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caùn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buùt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hôi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nghieâng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veà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beân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phaûi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;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coå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tay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,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khuyûu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tay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vaø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caùnh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tay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cöû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ñoäng</a:t>
            </a:r>
            <a:endParaRPr lang="en-US" altLang="en-US" sz="2100" b="1" i="1" dirty="0">
              <a:solidFill>
                <a:srgbClr val="310ABE"/>
              </a:solidFill>
              <a:latin typeface="VNI-Times" pitchFamily="2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meàm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maïi,thoaûi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 </a:t>
            </a:r>
            <a:r>
              <a:rPr lang="en-US" altLang="en-US" sz="2100" b="1" i="1" dirty="0" err="1">
                <a:solidFill>
                  <a:srgbClr val="310ABE"/>
                </a:solidFill>
                <a:latin typeface="VNI-Times" pitchFamily="2" charset="0"/>
              </a:rPr>
              <a:t>maùi</a:t>
            </a:r>
            <a:r>
              <a:rPr lang="en-US" altLang="en-US" sz="2100" b="1" i="1" dirty="0">
                <a:solidFill>
                  <a:srgbClr val="310ABE"/>
                </a:solidFill>
                <a:latin typeface="VNI-Times" pitchFamily="2" charset="0"/>
              </a:rPr>
              <a:t>.</a:t>
            </a:r>
          </a:p>
        </p:txBody>
      </p:sp>
      <p:pic>
        <p:nvPicPr>
          <p:cNvPr id="11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1" y="0"/>
            <a:ext cx="3886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5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8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83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8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8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8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8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8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8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8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7" grpId="0"/>
      <p:bldP spid="98340" grpId="0"/>
      <p:bldP spid="98341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5B09FBD-1F1B-4BFB-8E51-EF4939907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2192000" cy="6920522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8CDA5B83-9BF7-4BC4-8DE1-F7882CD14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26" y="2308404"/>
            <a:ext cx="3359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83F1E-6AD1-4C97-9200-3617DA6B0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45" r="6165" b="15805"/>
          <a:stretch/>
        </p:blipFill>
        <p:spPr>
          <a:xfrm flipH="1">
            <a:off x="3014570" y="0"/>
            <a:ext cx="6739031" cy="66984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90AD903-EBF1-4664-93C0-CAF4FD05E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225" y="4100293"/>
            <a:ext cx="603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In sâu trong trí nhớ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744A45-B178-4EF7-940D-DF8D55ECA42B}"/>
              </a:ext>
            </a:extLst>
          </p:cNvPr>
          <p:cNvCxnSpPr>
            <a:cxnSpLocks/>
          </p:cNvCxnSpPr>
          <p:nvPr/>
        </p:nvCxnSpPr>
        <p:spPr bwMode="auto">
          <a:xfrm>
            <a:off x="3033040" y="24384"/>
            <a:ext cx="0" cy="680923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F37A40E5-C7D1-4961-9144-742ABA85F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311" y="181268"/>
            <a:ext cx="6358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I      </a:t>
            </a:r>
            <a:r>
              <a:rPr lang="en-US" sz="9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I 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I  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I 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I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I  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495A098-5686-46C5-8C19-1C4CEDCE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780" y="2557616"/>
            <a:ext cx="6838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Ông Ích Khiêm       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Ông Ích Khiêm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60CBE72-756C-4D55-BF57-533BAF30C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956" y="945304"/>
            <a:ext cx="63589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Ô  </a:t>
            </a:r>
            <a:r>
              <a:rPr lang="en-US" sz="22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12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Ô      Ô      Ô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14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Ô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14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Ô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Ô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6D8CA72-6EF5-477D-9E54-FB1BDBF7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912" y="3335167"/>
            <a:ext cx="6838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Kiên Giang    </a:t>
            </a:r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1700" b="1">
                <a:solidFill>
                  <a:srgbClr val="FF000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Kiên Giang  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Kiên Giang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BE05126D-A449-4746-A262-9C806F17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163" y="4493894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Kiên Giang quê hương mình.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CD1FFF92-19B5-4BE3-A3A1-D72D3F01A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51" y="1724479"/>
            <a:ext cx="63589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K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K  </a:t>
            </a:r>
            <a:r>
              <a:rPr lang="en-US" sz="22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1200" b="1">
                <a:solidFill>
                  <a:srgbClr val="7030A0"/>
                </a:solidFill>
                <a:latin typeface="HP001 4 hàng" panose="020B0603050302020204" pitchFamily="34" charset="0"/>
              </a:rPr>
              <a:t>    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K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G   </a:t>
            </a:r>
            <a:r>
              <a:rPr lang="en-US" sz="12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sz="14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G  </a:t>
            </a:r>
            <a:r>
              <a:rPr lang="en-US" sz="1600" b="1">
                <a:solidFill>
                  <a:srgbClr val="7030A0"/>
                </a:solidFill>
                <a:latin typeface="HP001 4 hàng" panose="020B0603050302020204" pitchFamily="34" charset="0"/>
              </a:rPr>
              <a:t>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G   </a:t>
            </a:r>
            <a:r>
              <a:rPr lang="en-US" b="1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2C90473-AC2F-4602-BD75-1F56AC8FA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225" y="5279985"/>
            <a:ext cx="60312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In sâu trong trí nhớ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85ABF3-24FF-4DAC-A907-EB5A79B69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543" y="5673586"/>
            <a:ext cx="48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>
                <a:solidFill>
                  <a:srgbClr val="7030A0"/>
                </a:solidFill>
                <a:latin typeface="HP001 4 hàng" panose="020B0603050302020204" pitchFamily="34" charset="0"/>
              </a:rPr>
              <a:t>Kiên Giang quê hương mình.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A985A2-6CE8-440B-86EC-D1387EFF5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002" y="-14107"/>
            <a:ext cx="7064838" cy="6698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41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238">
            <a:extLst>
              <a:ext uri="{FF2B5EF4-FFF2-40B4-BE49-F238E27FC236}">
                <a16:creationId xmlns:a16="http://schemas.microsoft.com/office/drawing/2014/main" id="{BEB2F78E-53EF-460F-8A8E-DD8AF2E9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" y="0"/>
            <a:ext cx="12192000" cy="7677283"/>
          </a:xfrm>
          <a:prstGeom prst="rect">
            <a:avLst/>
          </a:prstGeom>
        </p:spPr>
      </p:pic>
      <p:sp>
        <p:nvSpPr>
          <p:cNvPr id="4" name="WordArt 10">
            <a:extLst>
              <a:ext uri="{FF2B5EF4-FFF2-40B4-BE49-F238E27FC236}">
                <a16:creationId xmlns:a16="http://schemas.microsoft.com/office/drawing/2014/main" id="{412CE576-3554-4257-BA9A-285FF64A37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4121" y="498658"/>
            <a:ext cx="6335064" cy="101485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463"/>
              </a:avLst>
            </a:prstTxWarp>
          </a:bodyPr>
          <a:lstStyle/>
          <a:p>
            <a:pPr algn="just"/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19812" dir="19679677" algn="ctr" rotWithShape="0">
                    <a:srgbClr val="000099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19812" dir="19679677" algn="ctr" rotWithShape="0">
                  <a:srgbClr val="000099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D3E4CC0-7F27-4D36-98C0-D7E4C43E74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967008" y="4898022"/>
            <a:ext cx="10774018" cy="2252869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5ACE585-B88A-46CD-AA57-200927AD2144}"/>
              </a:ext>
            </a:extLst>
          </p:cNvPr>
          <p:cNvGraphicFramePr/>
          <p:nvPr/>
        </p:nvGraphicFramePr>
        <p:xfrm>
          <a:off x="3257475" y="1113448"/>
          <a:ext cx="4345681" cy="4073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1ACBEB2-5124-4823-9905-F0FCBA438E03}"/>
              </a:ext>
            </a:extLst>
          </p:cNvPr>
          <p:cNvGraphicFramePr/>
          <p:nvPr/>
        </p:nvGraphicFramePr>
        <p:xfrm>
          <a:off x="6079979" y="3652507"/>
          <a:ext cx="3784177" cy="198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4CD64D3-15A7-490D-BF2A-6C14B10416C2}"/>
              </a:ext>
            </a:extLst>
          </p:cNvPr>
          <p:cNvGrpSpPr/>
          <p:nvPr/>
        </p:nvGrpSpPr>
        <p:grpSpPr>
          <a:xfrm>
            <a:off x="1339604" y="659153"/>
            <a:ext cx="3986776" cy="3242732"/>
            <a:chOff x="1339604" y="650198"/>
            <a:chExt cx="3986776" cy="3242732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ED133A3B-9B1E-45CE-A703-E7420F5ADA55}"/>
                </a:ext>
              </a:extLst>
            </p:cNvPr>
            <p:cNvGraphicFramePr/>
            <p:nvPr/>
          </p:nvGraphicFramePr>
          <p:xfrm>
            <a:off x="1347224" y="650198"/>
            <a:ext cx="3979156" cy="3242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F48317-C6E3-4398-8653-3DD9F9DDCD7E}"/>
                </a:ext>
              </a:extLst>
            </p:cNvPr>
            <p:cNvSpPr/>
            <p:nvPr/>
          </p:nvSpPr>
          <p:spPr>
            <a:xfrm>
              <a:off x="1339604" y="1891398"/>
              <a:ext cx="1360129" cy="1128675"/>
            </a:xfrm>
            <a:prstGeom prst="ellipse">
              <a:avLst/>
            </a:prstGeom>
            <a:blipFill>
              <a:blip r:embed="rId20"/>
              <a:stretch>
                <a:fillRect/>
              </a:stretch>
            </a:blip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9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12125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48605" y="2126297"/>
            <a:ext cx="5437188" cy="58737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2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vi-VN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5393" y="4060825"/>
            <a:ext cx="8280400" cy="58737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 fontAlgn="auto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các em </a:t>
            </a:r>
            <a:r>
              <a:rPr lang="en-US" sz="3600" b="1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viết thêm 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algn="l" fontAlgn="auto">
              <a:lnSpc>
                <a:spcPct val="150000"/>
              </a:lnSpc>
              <a:spcAft>
                <a:spcPts val="0"/>
              </a:spcAft>
              <a:buFontTx/>
              <a:buChar char="-"/>
              <a:defRPr/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</a:t>
            </a:r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endParaRPr lang="vi-VN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1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84478" y="1032174"/>
            <a:ext cx="376782" cy="3599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0090" y="1069093"/>
            <a:ext cx="373916" cy="357244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08735" y="109248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62574" y="177766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6893" y="1471570"/>
            <a:ext cx="288128" cy="275281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1237" y="1689907"/>
            <a:ext cx="527149" cy="503644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31485" y="2192333"/>
            <a:ext cx="288128" cy="27528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458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666750"/>
            <a:ext cx="327183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8" name="云形 297"/>
          <p:cNvSpPr/>
          <p:nvPr/>
        </p:nvSpPr>
        <p:spPr>
          <a:xfrm>
            <a:off x="9410701" y="990601"/>
            <a:ext cx="1127125" cy="760413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39" i="1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30742" y="1085264"/>
            <a:ext cx="447224" cy="42728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4007270" y="1007389"/>
            <a:ext cx="288128" cy="275281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08" y="3119205"/>
            <a:ext cx="5526087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6" name="组合 335"/>
          <p:cNvGrpSpPr/>
          <p:nvPr/>
        </p:nvGrpSpPr>
        <p:grpSpPr>
          <a:xfrm rot="616736" flipH="1">
            <a:off x="3531756" y="1588173"/>
            <a:ext cx="409780" cy="391510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758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39" i="1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0286" y="2181096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910956" y="2308778"/>
            <a:ext cx="388165" cy="382784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603" tIns="33871" rIns="67603" bIns="33871" anchor="ctr"/>
          <a:lstStyle/>
          <a:p>
            <a:pPr algn="ctr" defTabSz="6758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39" i="1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39" i="1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35250" y="2172831"/>
            <a:ext cx="7505700" cy="919162"/>
          </a:xfrm>
          <a:prstGeom prst="rect">
            <a:avLst/>
          </a:prstGeom>
          <a:noFill/>
        </p:spPr>
        <p:txBody>
          <a:bodyPr lIns="68381" tIns="34299" rIns="68381" bIns="34299">
            <a:spAutoFit/>
          </a:bodyPr>
          <a:lstStyle>
            <a:lvl1pPr defTabSz="503238">
              <a:defRPr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03238">
              <a:defRPr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03238">
              <a:defRPr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0323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3741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48148E-6 L 3.33333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0FE3F8F4-641F-43C5-A0F2-04742FA9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4296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948B63-D4CC-4CF7-BC45-B1067FB8D1F8}"/>
              </a:ext>
            </a:extLst>
          </p:cNvPr>
          <p:cNvSpPr/>
          <p:nvPr/>
        </p:nvSpPr>
        <p:spPr>
          <a:xfrm>
            <a:off x="2025253" y="990600"/>
            <a:ext cx="8141493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  <a:p>
            <a:pPr algn="ctr">
              <a:defRPr/>
            </a:pPr>
            <a:r>
              <a:rPr lang="en-US" sz="2000" b="1" spc="5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CHỮ 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 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I</a:t>
            </a:r>
            <a:r>
              <a:rPr lang="en-US" sz="72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DE5400C-BB98-4260-8E52-7AD0188CC778}"/>
              </a:ext>
            </a:extLst>
          </p:cNvPr>
          <p:cNvSpPr txBox="1">
            <a:spLocks/>
          </p:cNvSpPr>
          <p:nvPr/>
        </p:nvSpPr>
        <p:spPr>
          <a:xfrm>
            <a:off x="1798638" y="304801"/>
            <a:ext cx="9097962" cy="68103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br>
              <a:rPr lang="en-US" b="1">
                <a:solidFill>
                  <a:srgbClr val="FF0000"/>
                </a:solidFill>
              </a:rPr>
            </a:br>
            <a:br>
              <a:rPr lang="en-US" b="1">
                <a:solidFill>
                  <a:srgbClr val="FF0000"/>
                </a:solidFill>
              </a:rPr>
            </a:br>
            <a:br>
              <a:rPr lang="en-US" b="1">
                <a:solidFill>
                  <a:srgbClr val="002060"/>
                </a:solidFill>
              </a:rPr>
            </a:br>
            <a:br>
              <a:rPr lang="en-US" b="1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EA010E48-46D3-4BBE-8AC6-F51882C1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975" y="201789"/>
            <a:ext cx="76327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năm,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ngày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16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tháng </a:t>
            </a:r>
            <a:r>
              <a:rPr lang="en-US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12</a:t>
            </a:r>
            <a:r>
              <a:rPr lang="vi-VN" altLang="en-US" b="1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 2021</a:t>
            </a:r>
            <a:endParaRPr lang="en-US" altLang="en-US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33D23-A728-4710-AB49-F215299FA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63" y="25167"/>
            <a:ext cx="9737354" cy="3073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7740"/>
    </mc:Choice>
    <mc:Fallback xmlns="">
      <p:transition spd="slow" advTm="377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WordArt 13"/>
          <p:cNvSpPr>
            <a:spLocks noChangeArrowheads="1" noChangeShapeType="1" noTextEdit="1"/>
          </p:cNvSpPr>
          <p:nvPr/>
        </p:nvSpPr>
        <p:spPr bwMode="auto">
          <a:xfrm>
            <a:off x="2121030" y="1894788"/>
            <a:ext cx="8033987" cy="2630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4597A0"/>
                </a:solidFill>
                <a:latin typeface="HP001 5 hàng" pitchFamily="34" charset="0"/>
              </a:rPr>
              <a:t>I, Ô</a:t>
            </a:r>
            <a:r>
              <a:rPr lang="en-US" sz="4400" b="1" kern="10">
                <a:ln w="9525">
                  <a:round/>
                  <a:headEnd/>
                  <a:tailEnd/>
                </a:ln>
                <a:solidFill>
                  <a:srgbClr val="4597A0"/>
                </a:solidFill>
                <a:latin typeface="HP001 5 hàng" pitchFamily="34" charset="0"/>
              </a:rPr>
              <a:t>, K</a:t>
            </a:r>
            <a:endParaRPr lang="en-US" sz="4400" b="1" kern="10" dirty="0">
              <a:ln w="9525">
                <a:round/>
                <a:headEnd/>
                <a:tailEnd/>
              </a:ln>
              <a:solidFill>
                <a:srgbClr val="4597A0"/>
              </a:solidFill>
              <a:latin typeface="HP001 5 hàng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AF890-4A5A-44FD-BF09-FA6D48AED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0"/>
            <a:ext cx="121539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948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56219" y="1121747"/>
            <a:ext cx="4748214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Chữ cao 2,5 ôli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41210" y="1918584"/>
            <a:ext cx="7146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Chữ gồm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214" y="5122217"/>
            <a:ext cx="116871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1095038" algn="l"/>
              </a:tabLs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04458" y="331788"/>
            <a:ext cx="5963374" cy="800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Quan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3946072" y="2757488"/>
            <a:ext cx="81153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b="1" dirty="0">
                <a:solidFill>
                  <a:srgbClr val="9900CC"/>
                </a:solidFill>
                <a:latin typeface="+mj-lt"/>
              </a:rPr>
              <a:t>Nét 1: Kết hợp </a:t>
            </a:r>
            <a:r>
              <a:rPr lang="vi-VN" b="1" dirty="0">
                <a:solidFill>
                  <a:srgbClr val="8F45C7"/>
                </a:solidFill>
                <a:latin typeface="+mj-lt"/>
              </a:rPr>
              <a:t>nét cong trái và nét lượn ngang.</a:t>
            </a:r>
            <a:endParaRPr lang="en-US" b="1" dirty="0">
              <a:solidFill>
                <a:srgbClr val="8F45C7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b="1" dirty="0">
                <a:solidFill>
                  <a:srgbClr val="9900CC"/>
                </a:solidFill>
                <a:latin typeface="+mj-lt"/>
              </a:rPr>
              <a:t>Nét 2: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>Nét móc ngược trái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.</a:t>
            </a:r>
            <a:endParaRPr lang="vi-VN" b="1" dirty="0">
              <a:solidFill>
                <a:srgbClr val="7030A0"/>
              </a:solidFill>
              <a:latin typeface="+mj-lt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b="1" dirty="0">
                <a:solidFill>
                  <a:srgbClr val="0000CC"/>
                </a:solidFill>
                <a:latin typeface="+mj-lt"/>
              </a:rPr>
              <a:t>Chú ý: Chân nét móc rộng hơn nét cong ở đầu chữ.</a:t>
            </a:r>
            <a:endParaRPr lang="en-US" altLang="en-US" sz="3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388"/>
            <a:ext cx="336708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3214" y="4599037"/>
            <a:ext cx="792644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ôli?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747;p69"/>
          <p:cNvSpPr/>
          <p:nvPr/>
        </p:nvSpPr>
        <p:spPr>
          <a:xfrm>
            <a:off x="1544973" y="320417"/>
            <a:ext cx="822960" cy="8229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 Rounded MT Bold" pitchFamily="34" charset="0"/>
                <a:cs typeface="Arial"/>
                <a:sym typeface="Arial"/>
              </a:rPr>
              <a:t>1</a:t>
            </a:r>
            <a:endParaRPr sz="4800" kern="0" dirty="0">
              <a:solidFill>
                <a:srgbClr val="000000"/>
              </a:solidFill>
              <a:latin typeface="Arial Rounded MT Bold" pitchFamily="34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DC826-113C-4E76-93E4-7F9122E4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8" y="333691"/>
            <a:ext cx="6054814" cy="82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VIẾT CHỮ HOA I - -KIẾN THỨC TIỂU HỌC-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HƯỚNG DẪN VIẾT CHỮ HOA I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4708" b="6265"/>
          <a:stretch/>
        </p:blipFill>
        <p:spPr>
          <a:xfrm>
            <a:off x="5404834" y="0"/>
            <a:ext cx="6787166" cy="663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34" y="5228896"/>
            <a:ext cx="1752600" cy="16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101;p42"/>
          <p:cNvGrpSpPr/>
          <p:nvPr/>
        </p:nvGrpSpPr>
        <p:grpSpPr>
          <a:xfrm>
            <a:off x="411667" y="2218726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" name="Text Box 152">
            <a:extLst>
              <a:ext uri="{FF2B5EF4-FFF2-40B4-BE49-F238E27FC236}">
                <a16:creationId xmlns:a16="http://schemas.microsoft.com/office/drawing/2014/main" id="{66C3283A-7654-4249-BA58-5559FDF0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523" y="2124259"/>
            <a:ext cx="6914342" cy="68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cao 2,5 ôli.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Hình Chữ nhật 91">
            <a:extLst>
              <a:ext uri="{FF2B5EF4-FFF2-40B4-BE49-F238E27FC236}">
                <a16:creationId xmlns:a16="http://schemas.microsoft.com/office/drawing/2014/main" id="{54BFBAC4-E46D-4823-88FD-A86616B05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978" y="2784019"/>
            <a:ext cx="6477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just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Chữ gồm 3 nét:</a:t>
            </a:r>
          </a:p>
          <a:p>
            <a:pPr algn="just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1 là nét cong giống con chữ  hoa O, 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2,5 ôli. 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Nét 2, 3 là nét thẳng xiên ngắn trái nối với nét thẳng xiên ngắn phải để tạo dấu mũ, đặt cân đối trên 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chữ O hoa.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2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Picture 1">
            <a:extLst>
              <a:ext uri="{FF2B5EF4-FFF2-40B4-BE49-F238E27FC236}">
                <a16:creationId xmlns:a16="http://schemas.microsoft.com/office/drawing/2014/main" id="{7AFD8FAE-72B2-43F1-93F3-4B1CC6641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r="4949" b="4927"/>
          <a:stretch/>
        </p:blipFill>
        <p:spPr bwMode="auto">
          <a:xfrm>
            <a:off x="200313" y="2238103"/>
            <a:ext cx="3652246" cy="381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Google Shape;747;p69">
            <a:extLst>
              <a:ext uri="{FF2B5EF4-FFF2-40B4-BE49-F238E27FC236}">
                <a16:creationId xmlns:a16="http://schemas.microsoft.com/office/drawing/2014/main" id="{7F6A906E-2AAC-42EF-BE3A-9953367DE413}"/>
              </a:ext>
            </a:extLst>
          </p:cNvPr>
          <p:cNvSpPr/>
          <p:nvPr/>
        </p:nvSpPr>
        <p:spPr>
          <a:xfrm>
            <a:off x="1544973" y="320417"/>
            <a:ext cx="822960" cy="8229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0000"/>
                </a:solidFill>
                <a:latin typeface="Arial Rounded MT Bold" pitchFamily="34" charset="0"/>
                <a:cs typeface="Arial"/>
                <a:sym typeface="Arial"/>
              </a:rPr>
              <a:t>2</a:t>
            </a:r>
            <a:endParaRPr sz="4800" kern="0" dirty="0">
              <a:solidFill>
                <a:srgbClr val="000000"/>
              </a:solidFill>
              <a:latin typeface="Arial Rounded MT Bold" pitchFamily="34" charset="0"/>
              <a:cs typeface="Arial"/>
              <a:sym typeface="Arial"/>
            </a:endParaRPr>
          </a:p>
        </p:txBody>
      </p:sp>
      <p:sp>
        <p:nvSpPr>
          <p:cNvPr id="110" name="Rectangle 2">
            <a:extLst>
              <a:ext uri="{FF2B5EF4-FFF2-40B4-BE49-F238E27FC236}">
                <a16:creationId xmlns:a16="http://schemas.microsoft.com/office/drawing/2014/main" id="{5A75BD90-6322-42C8-BEF9-FA3E21D85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458" y="331788"/>
            <a:ext cx="6114375" cy="800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Quan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4FEF5-9C29-48A1-ADB5-0ABBE588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458" y="298483"/>
            <a:ext cx="6183084" cy="844894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C84030CF-59E2-4A1F-969C-0D8BE043B282}"/>
              </a:ext>
            </a:extLst>
          </p:cNvPr>
          <p:cNvSpPr txBox="1"/>
          <p:nvPr/>
        </p:nvSpPr>
        <p:spPr>
          <a:xfrm>
            <a:off x="513959" y="1633941"/>
            <a:ext cx="116871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1095038" algn="l"/>
              </a:tabLst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3429673-30E1-400C-8DD6-38C9591BF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48" y="1191419"/>
            <a:ext cx="79264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ôli?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11" grpId="0"/>
      <p:bldP spid="111" grpId="1"/>
      <p:bldP spid="112" grpId="0"/>
      <p:bldP spid="1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Ô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01F21F-0DBF-4DEA-99D4-77BB1C5F4F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35" y="5154020"/>
            <a:ext cx="1752600" cy="16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84605" y="1334880"/>
            <a:ext cx="491535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Chữ cao 2,5 ôli.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9366" y="1967163"/>
            <a:ext cx="7146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Chữ gồm </a:t>
            </a:r>
            <a:r>
              <a:rPr lang="en-US" altLang="en-US" sz="3200" b="1" dirty="0">
                <a:latin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nét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25" y="5487873"/>
            <a:ext cx="116871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K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bởi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</a:rPr>
              <a:t>mấy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 nét?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 nào?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69366" y="2581721"/>
            <a:ext cx="7731125" cy="224676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vi-VN" altLang="en-US" b="1" dirty="0">
                <a:solidFill>
                  <a:srgbClr val="9900CC"/>
                </a:solidFill>
                <a:latin typeface="+mj-lt"/>
                <a:cs typeface="Times New Roman" panose="02020603050405020304" pitchFamily="18" charset="0"/>
              </a:rPr>
              <a:t>Nét 1: </a:t>
            </a:r>
            <a:r>
              <a:rPr lang="vi-VN" b="1" dirty="0">
                <a:solidFill>
                  <a:srgbClr val="9900CC"/>
                </a:solidFill>
                <a:latin typeface="+mj-lt"/>
              </a:rPr>
              <a:t>Kết hợp </a:t>
            </a:r>
            <a:r>
              <a:rPr lang="vi-VN" b="1" dirty="0">
                <a:solidFill>
                  <a:srgbClr val="8F45C7"/>
                </a:solidFill>
                <a:latin typeface="+mj-lt"/>
              </a:rPr>
              <a:t>nét cong trái và nét lượn </a:t>
            </a:r>
            <a:r>
              <a:rPr lang="vi-VN" b="1">
                <a:solidFill>
                  <a:srgbClr val="8F45C7"/>
                </a:solidFill>
                <a:latin typeface="+mj-lt"/>
              </a:rPr>
              <a:t>ngang.</a:t>
            </a:r>
            <a:endParaRPr lang="vi-VN" altLang="en-US" b="1" dirty="0">
              <a:solidFill>
                <a:srgbClr val="9900CC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vi-VN" altLang="en-US" b="1" dirty="0">
                <a:solidFill>
                  <a:srgbClr val="9900CC"/>
                </a:solidFill>
                <a:latin typeface="+mj-lt"/>
                <a:cs typeface="Times New Roman" panose="02020603050405020304" pitchFamily="18" charset="0"/>
              </a:rPr>
              <a:t>Nét 2: </a:t>
            </a:r>
            <a:r>
              <a:rPr lang="vi-VN" b="1" dirty="0">
                <a:solidFill>
                  <a:srgbClr val="7030A0"/>
                </a:solidFill>
                <a:latin typeface="+mj-lt"/>
              </a:rPr>
              <a:t>Nét móc ngược trái giống chữ I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vi-VN" dirty="0">
                <a:solidFill>
                  <a:srgbClr val="C00000"/>
                </a:solidFill>
                <a:latin typeface="+mj-lt"/>
              </a:rPr>
              <a:t>*Chân nét móc bằng nét cong ở đầu chữ.</a:t>
            </a:r>
            <a:endParaRPr lang="en-US" alt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altLang="en-US" b="1" dirty="0">
                <a:solidFill>
                  <a:srgbClr val="9900CC"/>
                </a:solidFill>
                <a:latin typeface="+mj-lt"/>
                <a:cs typeface="Times New Roman" panose="02020603050405020304" pitchFamily="18" charset="0"/>
              </a:rPr>
              <a:t>Nét 3: Kết hợp </a:t>
            </a:r>
            <a:r>
              <a:rPr lang="vi-VN" b="1" dirty="0">
                <a:solidFill>
                  <a:srgbClr val="8F45C7"/>
                </a:solidFill>
                <a:latin typeface="+mj-lt"/>
              </a:rPr>
              <a:t>nét móc xuôi phải và nét móc ngược phải.</a:t>
            </a:r>
            <a:endParaRPr lang="en-US" altLang="en-US" b="1" dirty="0">
              <a:solidFill>
                <a:srgbClr val="8F45C7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/>
          <a:stretch/>
        </p:blipFill>
        <p:spPr bwMode="auto">
          <a:xfrm>
            <a:off x="269468" y="1464643"/>
            <a:ext cx="3907518" cy="38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8810" y="5245091"/>
            <a:ext cx="8099426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3600" b="1">
                <a:solidFill>
                  <a:srgbClr val="FF0000"/>
                </a:solidFill>
                <a:latin typeface="HP001 4 hang 1 ô ly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ôli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747;p69">
            <a:extLst>
              <a:ext uri="{FF2B5EF4-FFF2-40B4-BE49-F238E27FC236}">
                <a16:creationId xmlns:a16="http://schemas.microsoft.com/office/drawing/2014/main" id="{139D78A7-938A-44EE-8B7F-4E96E89B256D}"/>
              </a:ext>
            </a:extLst>
          </p:cNvPr>
          <p:cNvSpPr/>
          <p:nvPr/>
        </p:nvSpPr>
        <p:spPr>
          <a:xfrm>
            <a:off x="1544973" y="320417"/>
            <a:ext cx="822960" cy="8229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0000"/>
                </a:solidFill>
                <a:latin typeface="Arial Rounded MT Bold" pitchFamily="34" charset="0"/>
                <a:cs typeface="Arial"/>
                <a:sym typeface="Arial"/>
              </a:rPr>
              <a:t>3</a:t>
            </a:r>
            <a:endParaRPr sz="4800" kern="0" dirty="0">
              <a:solidFill>
                <a:srgbClr val="000000"/>
              </a:solidFill>
              <a:latin typeface="Arial Rounded MT Bold" pitchFamily="34" charset="0"/>
              <a:cs typeface="Arial"/>
              <a:sym typeface="Arial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745F3D6-0130-44C2-81FD-654A45064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388" y="293664"/>
            <a:ext cx="6309224" cy="800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Quan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K</a:t>
            </a:r>
            <a:r>
              <a:rPr lang="en-US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45D485-8FEE-4366-ACCD-C1F2B52C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59" y="249083"/>
            <a:ext cx="6438281" cy="86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3318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4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729</Words>
  <Application>Microsoft Office PowerPoint</Application>
  <PresentationFormat>Widescreen</PresentationFormat>
  <Paragraphs>100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AllRoundGothic</vt:lpstr>
      <vt:lpstr>Arial</vt:lpstr>
      <vt:lpstr>Arial Rounded MT Bold</vt:lpstr>
      <vt:lpstr>Calibri</vt:lpstr>
      <vt:lpstr>Calibri Light</vt:lpstr>
      <vt:lpstr>HP001 4 hàng</vt:lpstr>
      <vt:lpstr>HP001 4 hang 1 ô ly</vt:lpstr>
      <vt:lpstr>HP001 5 hàng</vt:lpstr>
      <vt:lpstr>Times New Roman</vt:lpstr>
      <vt:lpstr>UNI Tap Viet 5</vt:lpstr>
      <vt:lpstr>Verdana</vt:lpstr>
      <vt:lpstr>VNI-Ariston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3</cp:revision>
  <dcterms:created xsi:type="dcterms:W3CDTF">2021-12-10T14:43:41Z</dcterms:created>
  <dcterms:modified xsi:type="dcterms:W3CDTF">2021-12-11T04:45:13Z</dcterms:modified>
</cp:coreProperties>
</file>