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7" r:id="rId2"/>
  </p:sldMasterIdLst>
  <p:notesMasterIdLst>
    <p:notesMasterId r:id="rId17"/>
  </p:notesMasterIdLst>
  <p:sldIdLst>
    <p:sldId id="1423" r:id="rId3"/>
    <p:sldId id="256" r:id="rId4"/>
    <p:sldId id="262" r:id="rId5"/>
    <p:sldId id="1401" r:id="rId6"/>
    <p:sldId id="1437" r:id="rId7"/>
    <p:sldId id="1432" r:id="rId8"/>
    <p:sldId id="1434" r:id="rId9"/>
    <p:sldId id="1424" r:id="rId10"/>
    <p:sldId id="1439" r:id="rId11"/>
    <p:sldId id="1433" r:id="rId12"/>
    <p:sldId id="1408" r:id="rId13"/>
    <p:sldId id="1441" r:id="rId14"/>
    <p:sldId id="1440" r:id="rId15"/>
    <p:sldId id="284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方正黑体简体" panose="020B0604020202020204" charset="-122"/>
      <p:regular r:id="rId20"/>
    </p:embeddedFont>
    <p:embeddedFont>
      <p:font typeface="Antic" panose="020B0604020202020204" charset="0"/>
      <p:regular r:id="rId21"/>
    </p:embeddedFont>
    <p:embeddedFont>
      <p:font typeface="Arial Black" panose="020B0A04020102020204" pitchFamily="34" charset="0"/>
      <p:bold r:id="rId22"/>
    </p:embeddedFont>
    <p:embeddedFont>
      <p:font typeface="Coiny" panose="02000903060500060000" pitchFamily="2" charset="0"/>
      <p:regular r:id="rId23"/>
    </p:embeddedFont>
    <p:embeddedFont>
      <p:font typeface="Neucha" panose="020B0604020202020204" charset="0"/>
      <p:regular r:id="rId24"/>
    </p:embeddedFont>
    <p:embeddedFont>
      <p:font typeface="Roboto Condensed Light" panose="02000000000000000000" pitchFamily="2" charset="0"/>
      <p:regular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3"/>
    <a:srgbClr val="FEEFD8"/>
    <a:srgbClr val="FDDDE2"/>
    <a:srgbClr val="FA7A5D"/>
    <a:srgbClr val="FEDED6"/>
    <a:srgbClr val="E8DFED"/>
    <a:srgbClr val="8758A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-29" y="254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Manh</a:t>
            </a:r>
            <a:r>
              <a:rPr lang="en-US" baseline="0" dirty="0"/>
              <a:t> </a:t>
            </a:r>
            <a:r>
              <a:rPr lang="en-US" baseline="0" dirty="0" err="1"/>
              <a:t>ghep</a:t>
            </a:r>
            <a:r>
              <a:rPr lang="en-US" baseline="0" dirty="0"/>
              <a:t>, </a:t>
            </a:r>
            <a:r>
              <a:rPr lang="en-US" baseline="0" dirty="0" err="1"/>
              <a:t>phia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la </a:t>
            </a:r>
            <a:r>
              <a:rPr lang="en-US" baseline="0" dirty="0" err="1"/>
              <a:t>tu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 </a:t>
            </a:r>
            <a:r>
              <a:rPr lang="en-US" baseline="0" dirty="0" err="1"/>
              <a:t>nguyen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3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Icon be </a:t>
            </a:r>
            <a:r>
              <a:rPr lang="en-US" dirty="0" err="1"/>
              <a:t>trong</a:t>
            </a:r>
            <a:r>
              <a:rPr lang="en-US" dirty="0"/>
              <a:t> SGK, </a:t>
            </a:r>
            <a:r>
              <a:rPr lang="en-US" dirty="0" err="1"/>
              <a:t>hinh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nguyen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736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 cay </a:t>
            </a:r>
            <a:r>
              <a:rPr lang="en-US" dirty="0" err="1"/>
              <a:t>ngh</a:t>
            </a:r>
            <a:r>
              <a:rPr lang="en-US" dirty="0"/>
              <a:t> </a:t>
            </a:r>
            <a:r>
              <a:rPr lang="en-US" dirty="0" err="1"/>
              <a:t>nghiep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uoc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34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9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Them icon </a:t>
            </a:r>
            <a:r>
              <a:rPr lang="en-US" dirty="0" err="1"/>
              <a:t>hinh</a:t>
            </a:r>
            <a:r>
              <a:rPr lang="en-US" dirty="0"/>
              <a:t> </a:t>
            </a:r>
            <a:r>
              <a:rPr lang="en-US" dirty="0" err="1"/>
              <a:t>anh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304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 cay </a:t>
            </a:r>
            <a:r>
              <a:rPr lang="en-US" dirty="0" err="1"/>
              <a:t>ngh</a:t>
            </a:r>
            <a:r>
              <a:rPr lang="en-US" dirty="0"/>
              <a:t> </a:t>
            </a:r>
            <a:r>
              <a:rPr lang="en-US" dirty="0" err="1"/>
              <a:t>nghiep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uoc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5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70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8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833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2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793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639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489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0" r:id="rId12"/>
    <p:sldLayoutId id="2147483681" r:id="rId13"/>
    <p:sldLayoutId id="2147483682" r:id="rId14"/>
    <p:sldLayoutId id="2147483684" r:id="rId15"/>
    <p:sldLayoutId id="2147483685" r:id="rId16"/>
    <p:sldLayoutId id="2147483686" r:id="rId17"/>
    <p:sldLayoutId id="2147483687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9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68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14.png"/><Relationship Id="rId10" Type="http://schemas.openxmlformats.org/officeDocument/2006/relationships/image" Target="../media/image67.png"/><Relationship Id="rId19" Type="http://schemas.openxmlformats.org/officeDocument/2006/relationships/image" Target="../media/image70.png"/><Relationship Id="rId4" Type="http://schemas.openxmlformats.org/officeDocument/2006/relationships/image" Target="../media/image5.png"/><Relationship Id="rId9" Type="http://schemas.openxmlformats.org/officeDocument/2006/relationships/image" Target="../media/image26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6.gif"/><Relationship Id="rId7" Type="http://schemas.openxmlformats.org/officeDocument/2006/relationships/image" Target="../media/image39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8.gif"/><Relationship Id="rId15" Type="http://schemas.openxmlformats.org/officeDocument/2006/relationships/image" Target="../media/image46.png"/><Relationship Id="rId10" Type="http://schemas.openxmlformats.org/officeDocument/2006/relationships/image" Target="../media/image42.gif"/><Relationship Id="rId4" Type="http://schemas.openxmlformats.org/officeDocument/2006/relationships/image" Target="../media/image37.gif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16"/>
          <p:cNvSpPr/>
          <p:nvPr/>
        </p:nvSpPr>
        <p:spPr>
          <a:xfrm>
            <a:off x="6532775" y="663246"/>
            <a:ext cx="5118754" cy="1486065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chemeClr val="accent4">
              <a:lumMod val="9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5279"/>
                </a:solidFill>
              </a:rPr>
              <a:t>Bố tớ giúp mọi người di chuyển nhanh hơn? </a:t>
            </a:r>
          </a:p>
          <a:p>
            <a:pPr algn="ctr"/>
            <a:r>
              <a:rPr lang="en-US" sz="2800">
                <a:solidFill>
                  <a:srgbClr val="005279"/>
                </a:solidFill>
                <a:latin typeface="Arial" panose="020B0604020202020204" pitchFamily="34" charset="0"/>
              </a:rPr>
              <a:t>Bố tớ làm nghề gì?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20" y="1624780"/>
            <a:ext cx="4772516" cy="4772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63" y="284517"/>
            <a:ext cx="551126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6" b="92463" l="9957" r="89957">
                        <a14:foregroundMark x1="58638" y1="52022" x2="60851" y2="46875"/>
                        <a14:foregroundMark x1="63660" y1="79044" x2="63660" y2="87500"/>
                        <a14:foregroundMark x1="44000" y1="29779" x2="45106" y2="60478"/>
                        <a14:foregroundMark x1="42979" y1="90257" x2="42213" y2="78493"/>
                        <a14:foregroundMark x1="47234" y1="87132" x2="45362" y2="76287"/>
                        <a14:foregroundMark x1="53532" y1="49449" x2="54128" y2="50551"/>
                        <a14:foregroundMark x1="52255" y1="50184" x2="53106" y2="51838"/>
                        <a14:foregroundMark x1="47745" y1="63787" x2="48936" y2="63419"/>
                        <a14:foregroundMark x1="49702" y1="49081" x2="49362" y2="61949"/>
                        <a14:foregroundMark x1="47489" y1="47978" x2="49191" y2="48162"/>
                        <a14:foregroundMark x1="39830" y1="48346" x2="40766" y2="48346"/>
                        <a14:foregroundMark x1="39745" y1="48897" x2="40511" y2="62684"/>
                        <a14:foregroundMark x1="40681" y1="64522" x2="45702" y2="63235"/>
                        <a14:foregroundMark x1="40596" y1="61949" x2="40596" y2="64338"/>
                        <a14:backgroundMark x1="52255" y1="52574" x2="56000" y2="56618"/>
                        <a14:backgroundMark x1="53106" y1="49632" x2="53532" y2="50368"/>
                        <a14:backgroundMark x1="51915" y1="67463" x2="55404" y2="89522"/>
                        <a14:backgroundMark x1="44085" y1="81250" x2="44255" y2="84559"/>
                        <a14:backgroundMark x1="44170" y1="81250" x2="44170" y2="79228"/>
                      </a14:backgroundRemoval>
                    </a14:imgEffect>
                  </a14:imgLayer>
                </a14:imgProps>
              </a:ext>
            </a:extLst>
          </a:blip>
          <a:srcRect l="35814" t="22260" r="30589"/>
          <a:stretch/>
        </p:blipFill>
        <p:spPr>
          <a:xfrm>
            <a:off x="4823720" y="3329563"/>
            <a:ext cx="2436683" cy="26104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05204" y="3491058"/>
            <a:ext cx="3714512" cy="1609860"/>
            <a:chOff x="985581" y="1120461"/>
            <a:chExt cx="3714512" cy="1609860"/>
          </a:xfrm>
        </p:grpSpPr>
        <p:sp>
          <p:nvSpPr>
            <p:cNvPr id="6" name="Oval Callout 5"/>
            <p:cNvSpPr/>
            <p:nvPr/>
          </p:nvSpPr>
          <p:spPr>
            <a:xfrm>
              <a:off x="985581" y="1120461"/>
              <a:ext cx="3714512" cy="1609860"/>
            </a:xfrm>
            <a:prstGeom prst="wedgeEllipseCallout">
              <a:avLst>
                <a:gd name="adj1" fmla="val 55287"/>
                <a:gd name="adj2" fmla="val 31661"/>
              </a:avLst>
            </a:prstGeom>
            <a:solidFill>
              <a:schemeClr val="accent5"/>
            </a:solidFill>
            <a:ln>
              <a:solidFill>
                <a:schemeClr val="accent4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30307" y="1323968"/>
              <a:ext cx="3528116" cy="132802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schemeClr val="tx2"/>
                  </a:solidFill>
                </a:rPr>
                <a:t>Đây là các anh chị làm công việc tình nguyện ở viện dưỡng lão.</a:t>
              </a:r>
              <a:r>
                <a:rPr lang="vi-VN" sz="2400" b="1" dirty="0">
                  <a:solidFill>
                    <a:schemeClr val="tx2"/>
                  </a:solidFill>
                </a:rPr>
                <a:t>…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62144" y="3580695"/>
            <a:ext cx="4107665" cy="1679182"/>
            <a:chOff x="202821" y="1299736"/>
            <a:chExt cx="4107665" cy="1679182"/>
          </a:xfrm>
        </p:grpSpPr>
        <p:sp>
          <p:nvSpPr>
            <p:cNvPr id="10" name="Oval Callout 9"/>
            <p:cNvSpPr/>
            <p:nvPr/>
          </p:nvSpPr>
          <p:spPr>
            <a:xfrm>
              <a:off x="592428" y="1299736"/>
              <a:ext cx="3274239" cy="1430585"/>
            </a:xfrm>
            <a:prstGeom prst="wedgeEllipseCallout">
              <a:avLst>
                <a:gd name="adj1" fmla="val -56231"/>
                <a:gd name="adj2" fmla="val 29591"/>
              </a:avLst>
            </a:prstGeom>
            <a:solidFill>
              <a:schemeClr val="accent5"/>
            </a:solidFill>
            <a:ln>
              <a:solidFill>
                <a:schemeClr val="accent4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02821" y="1582791"/>
              <a:ext cx="4107665" cy="13961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schemeClr val="tx2"/>
                  </a:solidFill>
                </a:rPr>
                <a:t>Các</a:t>
              </a:r>
              <a:r>
                <a:rPr lang="en-US" sz="2400" dirty="0">
                  <a:solidFill>
                    <a:schemeClr val="tx2"/>
                  </a:solidFill>
                </a:rPr>
                <a:t> </a:t>
              </a:r>
              <a:r>
                <a:rPr lang="en-US" sz="2400" dirty="0" err="1">
                  <a:solidFill>
                    <a:schemeClr val="tx2"/>
                  </a:solidFill>
                </a:rPr>
                <a:t>anh</a:t>
              </a:r>
              <a:r>
                <a:rPr lang="en-US" sz="2400" dirty="0">
                  <a:solidFill>
                    <a:schemeClr val="tx2"/>
                  </a:solidFill>
                </a:rPr>
                <a:t> </a:t>
              </a:r>
              <a:r>
                <a:rPr lang="en-US" sz="2400" dirty="0" err="1">
                  <a:solidFill>
                    <a:schemeClr val="tx2"/>
                  </a:solidFill>
                </a:rPr>
                <a:t>chị</a:t>
              </a:r>
              <a:r>
                <a:rPr lang="en-US" sz="2400" dirty="0">
                  <a:solidFill>
                    <a:schemeClr val="tx2"/>
                  </a:solidFill>
                </a:rPr>
                <a:t> </a:t>
              </a:r>
              <a:r>
                <a:rPr lang="en-US" sz="2400" dirty="0" err="1">
                  <a:solidFill>
                    <a:schemeClr val="tx2"/>
                  </a:solidFill>
                </a:rPr>
                <a:t>đó</a:t>
              </a:r>
              <a:r>
                <a:rPr lang="en-US" sz="2400" dirty="0">
                  <a:solidFill>
                    <a:schemeClr val="tx2"/>
                  </a:solidFill>
                </a:rPr>
                <a:t> </a:t>
              </a:r>
              <a:r>
                <a:rPr lang="en-US" sz="2400" dirty="0" err="1">
                  <a:solidFill>
                    <a:schemeClr val="tx2"/>
                  </a:solidFill>
                </a:rPr>
                <a:t>đã</a:t>
              </a:r>
              <a:r>
                <a:rPr lang="en-US" sz="2400" dirty="0">
                  <a:solidFill>
                    <a:schemeClr val="tx2"/>
                  </a:solidFill>
                </a:rPr>
                <a:t> </a:t>
              </a:r>
              <a:r>
                <a:rPr lang="en-US" sz="2400" dirty="0" err="1">
                  <a:solidFill>
                    <a:schemeClr val="tx2"/>
                  </a:solidFill>
                </a:rPr>
                <a:t>làm</a:t>
              </a:r>
              <a:r>
                <a:rPr lang="en-US" sz="2400" dirty="0">
                  <a:solidFill>
                    <a:schemeClr val="tx2"/>
                  </a:solidFill>
                </a:rPr>
                <a:t> </a:t>
              </a:r>
              <a:r>
                <a:rPr lang="en-US" sz="2400" dirty="0" err="1">
                  <a:solidFill>
                    <a:schemeClr val="tx2"/>
                  </a:solidFill>
                </a:rPr>
                <a:t>những</a:t>
              </a:r>
              <a:r>
                <a:rPr lang="en-US" sz="2400" dirty="0">
                  <a:solidFill>
                    <a:schemeClr val="tx2"/>
                  </a:solidFill>
                </a:rPr>
                <a:t> </a:t>
              </a:r>
              <a:r>
                <a:rPr lang="en-US" sz="2400" dirty="0" err="1">
                  <a:solidFill>
                    <a:schemeClr val="tx2"/>
                  </a:solidFill>
                </a:rPr>
                <a:t>công</a:t>
              </a:r>
              <a:r>
                <a:rPr lang="en-US" sz="2400" dirty="0">
                  <a:solidFill>
                    <a:schemeClr val="tx2"/>
                  </a:solidFill>
                </a:rPr>
                <a:t> </a:t>
              </a:r>
              <a:r>
                <a:rPr lang="en-US" sz="2400" dirty="0" err="1">
                  <a:solidFill>
                    <a:schemeClr val="tx2"/>
                  </a:solidFill>
                </a:rPr>
                <a:t>việc</a:t>
              </a:r>
              <a:r>
                <a:rPr lang="en-US" sz="2400" dirty="0">
                  <a:solidFill>
                    <a:schemeClr val="tx2"/>
                  </a:solidFill>
                </a:rPr>
                <a:t> </a:t>
              </a:r>
              <a:r>
                <a:rPr lang="en-US" sz="2400" dirty="0" err="1">
                  <a:solidFill>
                    <a:schemeClr val="tx2"/>
                  </a:solidFill>
                </a:rPr>
                <a:t>gì</a:t>
              </a:r>
              <a:r>
                <a:rPr lang="en-US" sz="2400" dirty="0">
                  <a:solidFill>
                    <a:schemeClr val="tx2"/>
                  </a:solidFill>
                </a:rPr>
                <a:t>?</a:t>
              </a:r>
              <a:endParaRPr lang="en-US" sz="2400" b="1" dirty="0">
                <a:solidFill>
                  <a:schemeClr val="tx2"/>
                </a:solidFill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024648" y="316754"/>
            <a:ext cx="4314422" cy="6469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15A24"/>
                </a:solidFill>
                <a:latin typeface="Arial" panose="020B0604020202020204" pitchFamily="34" charset="0"/>
              </a:rPr>
              <a:t>Chia </a:t>
            </a:r>
            <a:r>
              <a:rPr lang="en-US" sz="3200" b="1" dirty="0" err="1">
                <a:solidFill>
                  <a:srgbClr val="F15A24"/>
                </a:solidFill>
                <a:latin typeface="Arial" panose="020B0604020202020204" pitchFamily="34" charset="0"/>
              </a:rPr>
              <a:t>sẻ</a:t>
            </a:r>
            <a:r>
              <a:rPr lang="en-US" sz="32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endParaRPr lang="en-US" sz="3200" b="1" dirty="0">
              <a:solidFill>
                <a:srgbClr val="F15A24"/>
              </a:solidFill>
              <a:latin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8070" y="1322262"/>
            <a:ext cx="4088780" cy="1191816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2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1B7123"/>
                </a:solidFill>
                <a:latin typeface="Arial" panose="020B0604020202020204" pitchFamily="34" charset="0"/>
              </a:rPr>
              <a:t>Các công việc, nghề </a:t>
            </a:r>
            <a:r>
              <a:rPr lang="en-US" sz="3200" b="1">
                <a:solidFill>
                  <a:srgbClr val="1B7123"/>
                </a:solidFill>
                <a:latin typeface="Arial" panose="020B0604020202020204" pitchFamily="34" charset="0"/>
              </a:rPr>
              <a:t>có thu nhập</a:t>
            </a:r>
            <a:endParaRPr lang="en-US" b="1">
              <a:solidFill>
                <a:srgbClr val="1B7123"/>
              </a:solidFill>
              <a:latin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92624" y="1375070"/>
            <a:ext cx="4315435" cy="1191816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2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1B7123"/>
                </a:solidFill>
                <a:latin typeface="Arial" panose="020B0604020202020204" pitchFamily="34" charset="0"/>
              </a:rPr>
              <a:t>Những công việc </a:t>
            </a:r>
          </a:p>
          <a:p>
            <a:pPr algn="ctr"/>
            <a:r>
              <a:rPr lang="en-US" sz="3200" b="1">
                <a:solidFill>
                  <a:srgbClr val="1B7123"/>
                </a:solidFill>
                <a:latin typeface="Arial" panose="020B0604020202020204" pitchFamily="34" charset="0"/>
              </a:rPr>
              <a:t>tình nguyện</a:t>
            </a:r>
            <a:endParaRPr lang="en-US" b="1">
              <a:solidFill>
                <a:srgbClr val="1B7123"/>
              </a:solidFill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endCxn id="13" idx="0"/>
          </p:cNvCxnSpPr>
          <p:nvPr/>
        </p:nvCxnSpPr>
        <p:spPr>
          <a:xfrm flipH="1">
            <a:off x="2862460" y="957846"/>
            <a:ext cx="2374558" cy="364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0"/>
          </p:cNvCxnSpPr>
          <p:nvPr/>
        </p:nvCxnSpPr>
        <p:spPr>
          <a:xfrm>
            <a:off x="7192624" y="957846"/>
            <a:ext cx="2157718" cy="417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8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25" b="99278" l="3057" r="98166">
                        <a14:foregroundMark x1="4891" y1="95848" x2="38690" y2="18051"/>
                        <a14:foregroundMark x1="47074" y1="6679" x2="49694" y2="51625"/>
                        <a14:foregroundMark x1="86288" y1="12816" x2="81921" y2="45307"/>
                        <a14:foregroundMark x1="91004" y1="4693" x2="96419" y2="5776"/>
                        <a14:foregroundMark x1="84367" y1="3610" x2="89258" y2="3610"/>
                        <a14:backgroundMark x1="2009" y1="4874" x2="1921" y2="92419"/>
                        <a14:backgroundMark x1="4192" y1="542" x2="98428" y2="181"/>
                        <a14:backgroundMark x1="51004" y1="9567" x2="50568" y2="76895"/>
                        <a14:backgroundMark x1="8297" y1="98375" x2="48734" y2="99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765" y="1241746"/>
            <a:ext cx="10907647" cy="5277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3269" y="376479"/>
            <a:ext cx="112854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chemeClr val="accent3"/>
                </a:solidFill>
              </a:rPr>
              <a:t>Thực hành làm và chia sẻ về “Cây nghề nghiệp mơ ước”</a:t>
            </a:r>
          </a:p>
          <a:p>
            <a:pPr lvl="0" algn="ctr"/>
            <a:endParaRPr lang="en-US" sz="3200" b="1" kern="0" dirty="0">
              <a:solidFill>
                <a:schemeClr val="accent3"/>
              </a:solidFill>
              <a:latin typeface="Arial" panose="020B0604020202020204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915058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56772" y="1517226"/>
            <a:ext cx="3474720" cy="10826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3"/>
                </a:solidFill>
                <a:latin typeface="Arial" panose="020B0604020202020204" pitchFamily="34" charset="0"/>
              </a:rPr>
              <a:t>Nghề</a:t>
            </a:r>
            <a:r>
              <a:rPr lang="en-US" sz="3600" b="1" dirty="0">
                <a:solidFill>
                  <a:schemeClr val="accent3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Arial" panose="020B0604020202020204" pitchFamily="34" charset="0"/>
              </a:rPr>
              <a:t>nghiệp</a:t>
            </a:r>
            <a:endParaRPr lang="en-US" sz="36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Phấn đấu như thế nào để trở thành Đoàn viên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45" y="4628208"/>
            <a:ext cx="2053974" cy="172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22502" y="3275988"/>
            <a:ext cx="2308371" cy="108265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</a:rPr>
              <a:t>Thu </a:t>
            </a:r>
            <a:r>
              <a:rPr lang="en-US" sz="32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</a:rPr>
              <a:t>nhập</a:t>
            </a:r>
            <a:endParaRPr lang="en-US" sz="3200" dirty="0">
              <a:solidFill>
                <a:schemeClr val="accent4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48359" y="3275988"/>
            <a:ext cx="2891546" cy="1082652"/>
          </a:xfrm>
          <a:prstGeom prst="roundRect">
            <a:avLst/>
          </a:prstGeom>
          <a:solidFill>
            <a:schemeClr val="tx1">
              <a:lumMod val="9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Tình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nguyện</a:t>
            </a:r>
            <a:endParaRPr lang="en-US" sz="32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344306" y="3275988"/>
            <a:ext cx="2308371" cy="10826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Yêu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thích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074" name="Picture 2" descr="Free Vector | Cartoon collection of job avatars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A7EDEB"/>
              </a:clrFrom>
              <a:clrTo>
                <a:srgbClr val="A7E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8"/>
          <a:stretch/>
        </p:blipFill>
        <p:spPr bwMode="auto">
          <a:xfrm>
            <a:off x="336631" y="4122031"/>
            <a:ext cx="3046649" cy="27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,892 BEST Dream Job Cartoon IMAGES, STOCK PHOTOS &amp;amp; VECTORS | Adobe Stoc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04" y="4559413"/>
            <a:ext cx="2847693" cy="229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stCxn id="3" idx="2"/>
            <a:endCxn id="9" idx="0"/>
          </p:cNvCxnSpPr>
          <p:nvPr/>
        </p:nvCxnSpPr>
        <p:spPr>
          <a:xfrm flipH="1">
            <a:off x="1876688" y="2599878"/>
            <a:ext cx="4217444" cy="676110"/>
          </a:xfrm>
          <a:prstGeom prst="straightConnector1">
            <a:avLst/>
          </a:prstGeom>
          <a:ln w="19050">
            <a:solidFill>
              <a:schemeClr val="tx2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" idx="2"/>
            <a:endCxn id="11" idx="0"/>
          </p:cNvCxnSpPr>
          <p:nvPr/>
        </p:nvCxnSpPr>
        <p:spPr>
          <a:xfrm>
            <a:off x="6094132" y="2599878"/>
            <a:ext cx="4404360" cy="676110"/>
          </a:xfrm>
          <a:prstGeom prst="straightConnector1">
            <a:avLst/>
          </a:prstGeom>
          <a:ln w="19050">
            <a:solidFill>
              <a:schemeClr val="tx2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" idx="2"/>
            <a:endCxn id="10" idx="0"/>
          </p:cNvCxnSpPr>
          <p:nvPr/>
        </p:nvCxnSpPr>
        <p:spPr>
          <a:xfrm>
            <a:off x="6094132" y="2599878"/>
            <a:ext cx="0" cy="676110"/>
          </a:xfrm>
          <a:prstGeom prst="straightConnector1">
            <a:avLst/>
          </a:prstGeom>
          <a:ln w="19050">
            <a:solidFill>
              <a:schemeClr val="tx2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2184" y="-53345"/>
            <a:ext cx="580389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4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делки из кругов для малышей от 1,5-2 лет (идеи и новые шаблоны) |  Мечтательная кошка | Яндекс Дзен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1110" r="19034" b="20397"/>
          <a:stretch/>
        </p:blipFill>
        <p:spPr bwMode="auto">
          <a:xfrm>
            <a:off x="3059083" y="271792"/>
            <a:ext cx="5968539" cy="53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210"/>
            <a:ext cx="2920802" cy="2187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3" y="2953911"/>
            <a:ext cx="2158253" cy="2027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292" y="597210"/>
            <a:ext cx="2948708" cy="21792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3292" y="3108191"/>
            <a:ext cx="3071289" cy="235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65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43" y="895428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09" y="299884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32442" y="2988045"/>
            <a:ext cx="744732" cy="719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30367" y="1405925"/>
            <a:ext cx="7248772" cy="264589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60" y="5217882"/>
            <a:ext cx="1821302" cy="8530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73" y="6130735"/>
            <a:ext cx="5901127" cy="7449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925" y="4918861"/>
            <a:ext cx="1077134" cy="119172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49" y="5066147"/>
            <a:ext cx="780895" cy="87222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61" y="5345198"/>
            <a:ext cx="1755083" cy="6840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090" y="5937159"/>
            <a:ext cx="662531" cy="3801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7" y="583715"/>
            <a:ext cx="1352715" cy="3944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pic>
        <p:nvPicPr>
          <p:cNvPr id="1026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7696731" y="4710397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2969"/>
            <a:ext cx="6304266" cy="795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t="36161" r="80770" b="31106"/>
          <a:stretch/>
        </p:blipFill>
        <p:spPr>
          <a:xfrm>
            <a:off x="4903257" y="4872354"/>
            <a:ext cx="1192743" cy="17481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2225082" y="4843126"/>
            <a:ext cx="1151861" cy="1688224"/>
          </a:xfrm>
          <a:prstGeom prst="rect">
            <a:avLst/>
          </a:prstGeom>
        </p:spPr>
      </p:pic>
      <p:pic>
        <p:nvPicPr>
          <p:cNvPr id="31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3671275" y="4710397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8802981" y="4730240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9841302" y="441920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6351057" y="4889580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1175" y="371170"/>
            <a:ext cx="618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Thứ</a:t>
            </a:r>
            <a:r>
              <a:rPr lang="en-US" sz="2800" dirty="0"/>
              <a:t> … </a:t>
            </a:r>
            <a:r>
              <a:rPr lang="en-US" sz="2800" dirty="0" err="1"/>
              <a:t>ngày</a:t>
            </a:r>
            <a:r>
              <a:rPr lang="en-US" sz="2800" dirty="0"/>
              <a:t> … </a:t>
            </a:r>
            <a:r>
              <a:rPr lang="en-US" sz="2800" dirty="0" err="1"/>
              <a:t>tháng</a:t>
            </a:r>
            <a:r>
              <a:rPr lang="en-US" sz="2800" dirty="0"/>
              <a:t> … </a:t>
            </a:r>
            <a:r>
              <a:rPr lang="en-US" sz="2800" dirty="0" err="1"/>
              <a:t>năm</a:t>
            </a:r>
            <a:r>
              <a:rPr lang="en-US" sz="2800" dirty="0"/>
              <a:t> 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23265" y="1095566"/>
            <a:ext cx="5145470" cy="914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15645" y="2109101"/>
            <a:ext cx="8760711" cy="263979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5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0029" y="689704"/>
            <a:ext cx="6814538" cy="3546188"/>
            <a:chOff x="1117107" y="846927"/>
            <a:chExt cx="4590879" cy="2165544"/>
          </a:xfrm>
        </p:grpSpPr>
        <p:grpSp>
          <p:nvGrpSpPr>
            <p:cNvPr id="19" name="组合 18"/>
            <p:cNvGrpSpPr/>
            <p:nvPr/>
          </p:nvGrpSpPr>
          <p:grpSpPr>
            <a:xfrm>
              <a:off x="1117107" y="846927"/>
              <a:ext cx="4590879" cy="2165544"/>
              <a:chOff x="1126940" y="1112398"/>
              <a:chExt cx="4590879" cy="2165544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26940" y="2514282"/>
                <a:ext cx="4590879" cy="763660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01</a:t>
              </a:r>
              <a:endParaRPr lang="zh-CN" altLang="en-US" sz="5400" dirty="0"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3" y="1023890"/>
            <a:ext cx="1480533" cy="628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18676" y="3002584"/>
            <a:ext cx="6925656" cy="134123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9834"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42041" y="1862771"/>
            <a:ext cx="4565628" cy="1191816"/>
          </a:xfrm>
          <a:prstGeom prst="round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24962F"/>
                </a:solidFill>
              </a:rPr>
              <a:t>Mọi người trong hình đang làm gì?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42040" y="3326192"/>
            <a:ext cx="4565629" cy="1191816"/>
          </a:xfrm>
          <a:prstGeom prst="round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24962F"/>
                </a:solidFill>
                <a:latin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962F"/>
                </a:solidFill>
                <a:latin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962F"/>
                </a:solidFill>
                <a:latin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962F"/>
                </a:solidFill>
                <a:latin typeface="Arial" panose="020B0604020202020204" pitchFamily="34" charset="0"/>
              </a:rPr>
              <a:t>họ</a:t>
            </a:r>
            <a:r>
              <a:rPr lang="en-US" sz="3200" b="1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962F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24962F"/>
                </a:solidFill>
                <a:latin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24962F"/>
                </a:solidFill>
                <a:latin typeface="Arial" panose="020B0604020202020204" pitchFamily="34" charset="0"/>
              </a:rPr>
              <a:t>nghĩa</a:t>
            </a:r>
            <a:r>
              <a:rPr lang="en-US" sz="3200" b="1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962F"/>
                </a:solidFill>
                <a:latin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4962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0965" y="259963"/>
            <a:ext cx="3776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3"/>
                </a:solidFill>
              </a:rPr>
              <a:t>Quan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sát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và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trả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lời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771" y="3225039"/>
            <a:ext cx="2917893" cy="2917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840" y="3229321"/>
            <a:ext cx="2917893" cy="29178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559" y="132413"/>
            <a:ext cx="2922174" cy="29221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786771" y="132413"/>
            <a:ext cx="3572815" cy="5935788"/>
            <a:chOff x="5786771" y="132413"/>
            <a:chExt cx="3572815" cy="59357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6771" y="132413"/>
              <a:ext cx="2917893" cy="2917893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837301" y="2726193"/>
              <a:ext cx="274320" cy="274320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solidFill>
                <a:schemeClr val="accent4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accent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06787" y="2736395"/>
              <a:ext cx="33534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50" dirty="0">
                  <a:solidFill>
                    <a:srgbClr val="FDFDFD"/>
                  </a:solidFill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9085266" y="2710904"/>
              <a:ext cx="274320" cy="274320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solidFill>
                <a:schemeClr val="accent4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accent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867815" y="5793881"/>
              <a:ext cx="274320" cy="274320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solidFill>
                <a:schemeClr val="accent4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accent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9054753" y="5793881"/>
              <a:ext cx="274320" cy="274320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solidFill>
                <a:schemeClr val="accent4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accent5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9054753" y="2726193"/>
            <a:ext cx="33534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050" dirty="0">
                <a:solidFill>
                  <a:srgbClr val="FDFDFD"/>
                </a:solidFill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37301" y="5808871"/>
            <a:ext cx="3353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050" dirty="0">
                <a:solidFill>
                  <a:srgbClr val="FDFDFD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024238" y="5793881"/>
            <a:ext cx="3353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050" dirty="0">
                <a:solidFill>
                  <a:srgbClr val="FDFDFD"/>
                </a:solidFill>
                <a:latin typeface="Arial" panose="020B0604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009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09" y="1112349"/>
            <a:ext cx="4814293" cy="4814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08" y="1137291"/>
            <a:ext cx="4814293" cy="4814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43" y="1112348"/>
            <a:ext cx="4814293" cy="48142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89030" y="290240"/>
            <a:ext cx="20088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</a:rPr>
              <a:t>Chia </a:t>
            </a:r>
            <a:r>
              <a:rPr lang="en-US" sz="4000" b="1" dirty="0" err="1">
                <a:solidFill>
                  <a:schemeClr val="accent3"/>
                </a:solidFill>
              </a:rPr>
              <a:t>sẻ</a:t>
            </a:r>
            <a:endParaRPr lang="en-US" sz="4000" dirty="0">
              <a:solidFill>
                <a:schemeClr val="accent3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89" y="3149641"/>
            <a:ext cx="2891790" cy="29178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150" y="229404"/>
            <a:ext cx="2920237" cy="29202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8419" y="212915"/>
            <a:ext cx="2914141" cy="293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5662" y="3141328"/>
            <a:ext cx="2916898" cy="29202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212677" y="2232317"/>
            <a:ext cx="3785236" cy="14642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</a:rPr>
              <a:t>Công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</a:rPr>
              <a:t>việc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</a:rPr>
              <a:t> </a:t>
            </a:r>
            <a:r>
              <a:rPr lang="en-US" sz="4000" b="1" kern="0" dirty="0">
                <a:solidFill>
                  <a:schemeClr val="accent3"/>
                </a:solidFill>
                <a:latin typeface="Coiny" panose="02000903060500060000" pitchFamily="2" charset="0"/>
                <a:ea typeface="微软雅黑"/>
              </a:rPr>
              <a:t>t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</a:rPr>
              <a:t>ình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</a:rPr>
              <a:t>nguyện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oiny" panose="02000903060500060000" pitchFamily="2" charset="0"/>
              <a:ea typeface="微软雅黑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53" y="1123783"/>
            <a:ext cx="4829283" cy="482928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5009" y="171894"/>
            <a:ext cx="2930179" cy="2927981"/>
            <a:chOff x="-3624564" y="202238"/>
            <a:chExt cx="2930179" cy="2927981"/>
          </a:xfrm>
        </p:grpSpPr>
        <p:sp>
          <p:nvSpPr>
            <p:cNvPr id="9" name="Rectangle 8"/>
            <p:cNvSpPr/>
            <p:nvPr/>
          </p:nvSpPr>
          <p:spPr>
            <a:xfrm>
              <a:off x="-3624564" y="202238"/>
              <a:ext cx="2930179" cy="2927981"/>
            </a:xfrm>
            <a:prstGeom prst="rect">
              <a:avLst/>
            </a:prstGeom>
            <a:solidFill>
              <a:srgbClr val="E8DFED"/>
            </a:solidFill>
            <a:ln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355" b="35144" l="2556" r="25879"/>
                      </a14:imgEffect>
                    </a14:imgLayer>
                  </a14:imgProps>
                </a:ext>
              </a:extLst>
            </a:blip>
            <a:srcRect r="73762" b="65213"/>
            <a:stretch/>
          </p:blipFill>
          <p:spPr>
            <a:xfrm>
              <a:off x="-3263062" y="460669"/>
              <a:ext cx="1564488" cy="207421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287769" y="178973"/>
            <a:ext cx="2927980" cy="2927981"/>
            <a:chOff x="3294499" y="201638"/>
            <a:chExt cx="2927980" cy="2927981"/>
          </a:xfrm>
        </p:grpSpPr>
        <p:sp>
          <p:nvSpPr>
            <p:cNvPr id="12" name="Rectangle 11"/>
            <p:cNvSpPr/>
            <p:nvPr/>
          </p:nvSpPr>
          <p:spPr>
            <a:xfrm>
              <a:off x="3294499" y="201638"/>
              <a:ext cx="2927980" cy="2927981"/>
            </a:xfrm>
            <a:prstGeom prst="rect">
              <a:avLst/>
            </a:prstGeom>
            <a:solidFill>
              <a:srgbClr val="FEDED6"/>
            </a:solidFill>
            <a:ln>
              <a:solidFill>
                <a:srgbClr val="FA7A5D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355" b="34026" l="26518" r="47444">
                          <a14:foregroundMark x1="28594" y1="12300" x2="32268" y2="10703"/>
                          <a14:foregroundMark x1="36901" y1="10543" x2="39137" y2="10383"/>
                        </a14:backgroundRemoval>
                      </a14:imgEffect>
                    </a14:imgLayer>
                  </a14:imgProps>
                </a:ext>
              </a:extLst>
            </a:blip>
            <a:srcRect l="23913" t="-1040" r="49849" b="66253"/>
            <a:stretch/>
          </p:blipFill>
          <p:spPr>
            <a:xfrm>
              <a:off x="3851171" y="506488"/>
              <a:ext cx="1564488" cy="207421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3288035" y="3108641"/>
            <a:ext cx="2927980" cy="2927981"/>
            <a:chOff x="3289434" y="3130222"/>
            <a:chExt cx="2927980" cy="2927981"/>
          </a:xfrm>
        </p:grpSpPr>
        <p:sp>
          <p:nvSpPr>
            <p:cNvPr id="11" name="Rectangle 10"/>
            <p:cNvSpPr/>
            <p:nvPr/>
          </p:nvSpPr>
          <p:spPr>
            <a:xfrm>
              <a:off x="3289434" y="3130222"/>
              <a:ext cx="2927980" cy="292798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633" b="30831" l="72684" r="93131">
                          <a14:foregroundMark x1="86262" y1="10224" x2="86262" y2="18211"/>
                          <a14:foregroundMark x1="77796" y1="10383" x2="76997" y2="19169"/>
                          <a14:foregroundMark x1="75719" y1="10543" x2="78594" y2="16134"/>
                          <a14:foregroundMark x1="78115" y1="10543" x2="77955" y2="17252"/>
                        </a14:backgroundRemoval>
                      </a14:imgEffect>
                    </a14:imgLayer>
                  </a14:imgProps>
                </a:ext>
              </a:extLst>
            </a:blip>
            <a:srcRect l="70512" t="1863" r="5402" b="68852"/>
            <a:stretch/>
          </p:blipFill>
          <p:spPr>
            <a:xfrm>
              <a:off x="4035336" y="3625443"/>
              <a:ext cx="1436176" cy="174614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55609" y="3105634"/>
            <a:ext cx="2927980" cy="2927981"/>
            <a:chOff x="364435" y="3130222"/>
            <a:chExt cx="2927980" cy="2927981"/>
          </a:xfrm>
        </p:grpSpPr>
        <p:sp>
          <p:nvSpPr>
            <p:cNvPr id="10" name="Rectangle 9"/>
            <p:cNvSpPr/>
            <p:nvPr/>
          </p:nvSpPr>
          <p:spPr>
            <a:xfrm>
              <a:off x="364435" y="3130222"/>
              <a:ext cx="2927980" cy="29279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633" b="32268" l="49681" r="71246">
                          <a14:foregroundMark x1="56709" y1="8307" x2="60383" y2="8307"/>
                          <a14:foregroundMark x1="59904" y1="10224" x2="61022" y2="10543"/>
                        </a14:backgroundRemoval>
                      </a14:imgEffect>
                    </a14:imgLayer>
                  </a14:imgProps>
                </a:ext>
              </a:extLst>
            </a:blip>
            <a:srcRect l="47379" t="3163" r="28535" b="67552"/>
            <a:stretch/>
          </p:blipFill>
          <p:spPr>
            <a:xfrm>
              <a:off x="1069535" y="3721136"/>
              <a:ext cx="1436176" cy="174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503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459" y="249942"/>
            <a:ext cx="2922174" cy="2922174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474" y="3172115"/>
            <a:ext cx="2917893" cy="291789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33" b="95213" l="9752" r="89894">
                        <a14:foregroundMark x1="36525" y1="30496" x2="52837" y2="24823"/>
                        <a14:foregroundMark x1="68262" y1="12234" x2="71454" y2="9043"/>
                        <a14:foregroundMark x1="73404" y1="26241" x2="73759" y2="23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491" y="2736524"/>
            <a:ext cx="3076832" cy="307683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273331">
            <a:off x="934645" y="372105"/>
            <a:ext cx="5027976" cy="2705676"/>
          </a:xfrm>
          <a:prstGeom prst="cloudCallout">
            <a:avLst>
              <a:gd name="adj1" fmla="val -34933"/>
              <a:gd name="adj2" fmla="val 57048"/>
            </a:avLst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78925" y="556867"/>
            <a:ext cx="43595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Những người làm công việc tình nguyện có nhận lương không nhỉ?</a:t>
            </a:r>
            <a:endParaRPr lang="vi-VN" sz="3200" dirty="0">
              <a:solidFill>
                <a:schemeClr val="bg2"/>
              </a:solidFill>
            </a:endParaRPr>
          </a:p>
          <a:p>
            <a:pPr algn="ctr"/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9475" y="254221"/>
            <a:ext cx="2917893" cy="291789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0740" y="3172116"/>
            <a:ext cx="2917893" cy="291789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96180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67" y="3487803"/>
            <a:ext cx="3060357" cy="33701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47371" y="2276906"/>
            <a:ext cx="8766185" cy="2163014"/>
            <a:chOff x="1316928" y="1535500"/>
            <a:chExt cx="8766185" cy="2163014"/>
          </a:xfrm>
        </p:grpSpPr>
        <p:sp>
          <p:nvSpPr>
            <p:cNvPr id="3" name="Rounded Rectangle 2"/>
            <p:cNvSpPr/>
            <p:nvPr/>
          </p:nvSpPr>
          <p:spPr>
            <a:xfrm>
              <a:off x="1316928" y="1535500"/>
              <a:ext cx="8766185" cy="216301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499916" y="1670166"/>
              <a:ext cx="8400208" cy="62895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sz="3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050" name="Picture 2" descr="Phấn đấu như thế nào để trở thành Đoàn viên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9521"/>
            <a:ext cx="2488771" cy="208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412" y="153085"/>
            <a:ext cx="5803895" cy="167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66072" y="2466971"/>
            <a:ext cx="79815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C33D0C"/>
                </a:solidFill>
              </a:rPr>
              <a:t>Những công việc tình nguyện là làm </a:t>
            </a:r>
            <a:r>
              <a:rPr lang="vi-VN" sz="3600" b="1" dirty="0">
                <a:solidFill>
                  <a:srgbClr val="C33D0C"/>
                </a:solidFill>
              </a:rPr>
              <a:t>tự nguyện</a:t>
            </a:r>
            <a:r>
              <a:rPr lang="vi-VN" sz="3600" dirty="0">
                <a:solidFill>
                  <a:srgbClr val="C33D0C"/>
                </a:solidFill>
              </a:rPr>
              <a:t>, </a:t>
            </a:r>
            <a:r>
              <a:rPr lang="vi-VN" sz="3600" b="1" dirty="0">
                <a:solidFill>
                  <a:srgbClr val="C33D0C"/>
                </a:solidFill>
              </a:rPr>
              <a:t>không nhận lương</a:t>
            </a:r>
            <a:r>
              <a:rPr lang="vi-VN" sz="3600" dirty="0">
                <a:solidFill>
                  <a:srgbClr val="C33D0C"/>
                </a:solidFill>
              </a:rPr>
              <a:t> để giúp đỡ mọi người xung quanh</a:t>
            </a:r>
          </a:p>
        </p:txBody>
      </p:sp>
    </p:spTree>
    <p:extLst>
      <p:ext uri="{BB962C8B-B14F-4D97-AF65-F5344CB8AC3E}">
        <p14:creationId xmlns:p14="http://schemas.microsoft.com/office/powerpoint/2010/main" val="253957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688731" y="321266"/>
            <a:ext cx="6814538" cy="3407541"/>
            <a:chOff x="1121089" y="846927"/>
            <a:chExt cx="4590879" cy="2080876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080876"/>
              <a:chOff x="1130922" y="1112398"/>
              <a:chExt cx="4590879" cy="2080876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488111"/>
                <a:ext cx="4590879" cy="705163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55413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>
                  <a:solidFill>
                    <a:prstClr val="black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02</a:t>
              </a:r>
              <a:endParaRPr lang="zh-CN" altLang="en-US" sz="5400" dirty="0">
                <a:solidFill>
                  <a:prstClr val="black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3" y="1023890"/>
            <a:ext cx="1480533" cy="628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3172" y="2575502"/>
            <a:ext cx="692565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934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4186" y="224426"/>
            <a:ext cx="8400208" cy="10772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33D0C"/>
                </a:solidFill>
              </a:rPr>
              <a:t>Xếp các công việc, nghề nghiệp vào nhóm tương ứng</a:t>
            </a:r>
          </a:p>
        </p:txBody>
      </p:sp>
      <p:pic>
        <p:nvPicPr>
          <p:cNvPr id="1026" name="Picture 2" descr="Apple cartoon free vector download (20,662 Free vector) for commercial use.  format: ai, eps, cdr, svg vector illustration graphic art desig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90" y="3840142"/>
            <a:ext cx="6208344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32463" y="4893062"/>
            <a:ext cx="25281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DFDFD"/>
                </a:solidFill>
                <a:latin typeface="Arial" panose="020B0604020202020204" pitchFamily="34" charset="0"/>
              </a:rPr>
              <a:t>Các công việc, nghề có thu nhập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40884" y="5092562"/>
            <a:ext cx="30040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DFDFD"/>
                </a:solidFill>
                <a:latin typeface="Arial" panose="020B0604020202020204" pitchFamily="34" charset="0"/>
              </a:rPr>
              <a:t>Các công việc tình nguyện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5946" y="1568375"/>
            <a:ext cx="1737360" cy="1744361"/>
            <a:chOff x="525946" y="1568375"/>
            <a:chExt cx="1737360" cy="174436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946" y="1568375"/>
              <a:ext cx="1737360" cy="17373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Oval 2"/>
            <p:cNvSpPr/>
            <p:nvPr/>
          </p:nvSpPr>
          <p:spPr>
            <a:xfrm>
              <a:off x="1257466" y="3038416"/>
              <a:ext cx="274320" cy="274320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solidFill>
                <a:schemeClr val="accent4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43176" y="1614094"/>
            <a:ext cx="1798776" cy="1723153"/>
            <a:chOff x="2743176" y="1614094"/>
            <a:chExt cx="1798776" cy="17231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8498"/>
            <a:stretch/>
          </p:blipFill>
          <p:spPr>
            <a:xfrm>
              <a:off x="2743176" y="1614094"/>
              <a:ext cx="1798776" cy="1723153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16" name="Oval 15"/>
            <p:cNvSpPr/>
            <p:nvPr/>
          </p:nvSpPr>
          <p:spPr>
            <a:xfrm>
              <a:off x="3505404" y="3044063"/>
              <a:ext cx="274320" cy="274320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solidFill>
                <a:schemeClr val="accent4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21823" y="1641509"/>
            <a:ext cx="1737360" cy="1737360"/>
            <a:chOff x="5021823" y="1641509"/>
            <a:chExt cx="1737360" cy="1737360"/>
          </a:xfrm>
        </p:grpSpPr>
        <p:pic>
          <p:nvPicPr>
            <p:cNvPr id="9" name="Picture 8"/>
            <p:cNvPicPr>
              <a:picLocks/>
            </p:cNvPicPr>
            <p:nvPr/>
          </p:nvPicPr>
          <p:blipFill rotWithShape="1">
            <a:blip r:embed="rId5"/>
            <a:srcRect l="445" t="8083" r="11886" b="1913"/>
            <a:stretch/>
          </p:blipFill>
          <p:spPr>
            <a:xfrm>
              <a:off x="5021823" y="1641509"/>
              <a:ext cx="1737360" cy="1737360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17" name="Oval 16"/>
            <p:cNvSpPr/>
            <p:nvPr/>
          </p:nvSpPr>
          <p:spPr>
            <a:xfrm>
              <a:off x="5784051" y="3077135"/>
              <a:ext cx="274320" cy="274320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solidFill>
                <a:schemeClr val="accent4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79421" y="1599888"/>
            <a:ext cx="1737360" cy="1737360"/>
            <a:chOff x="7479421" y="1599888"/>
            <a:chExt cx="1737360" cy="1737360"/>
          </a:xfrm>
        </p:grpSpPr>
        <p:pic>
          <p:nvPicPr>
            <p:cNvPr id="10" name="Picture 9"/>
            <p:cNvPicPr>
              <a:picLocks/>
            </p:cNvPicPr>
            <p:nvPr/>
          </p:nvPicPr>
          <p:blipFill rotWithShape="1">
            <a:blip r:embed="rId6"/>
            <a:srcRect l="17396" t="8639" r="3506" b="4683"/>
            <a:stretch/>
          </p:blipFill>
          <p:spPr>
            <a:xfrm>
              <a:off x="7479421" y="1599888"/>
              <a:ext cx="1737360" cy="1737360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18" name="Oval 17"/>
            <p:cNvSpPr/>
            <p:nvPr/>
          </p:nvSpPr>
          <p:spPr>
            <a:xfrm>
              <a:off x="8210941" y="3031685"/>
              <a:ext cx="274320" cy="274320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solidFill>
                <a:schemeClr val="accent4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937019" y="1614095"/>
            <a:ext cx="1737360" cy="1737360"/>
            <a:chOff x="9937019" y="1614095"/>
            <a:chExt cx="1737360" cy="17373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7019" y="1614095"/>
              <a:ext cx="1737360" cy="1737360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19" name="Oval 18"/>
            <p:cNvSpPr/>
            <p:nvPr/>
          </p:nvSpPr>
          <p:spPr>
            <a:xfrm>
              <a:off x="10668539" y="3062928"/>
              <a:ext cx="274320" cy="274320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solidFill>
                <a:schemeClr val="accent4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415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07904 0.3421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53854 0.312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35013 0.5067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5324 L 0.25625 0.4182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80456 0.5009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227</Words>
  <Application>Microsoft Office PowerPoint</Application>
  <PresentationFormat>Widescreen</PresentationFormat>
  <Paragraphs>49</Paragraphs>
  <Slides>14</Slides>
  <Notes>9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Roboto Condensed Light</vt:lpstr>
      <vt:lpstr>Antic</vt:lpstr>
      <vt:lpstr>等线</vt:lpstr>
      <vt:lpstr>Arial Black</vt:lpstr>
      <vt:lpstr>Coiny</vt:lpstr>
      <vt:lpstr>Neucha</vt:lpstr>
      <vt:lpstr>方正黑体简体</vt:lpstr>
      <vt:lpstr>Office 主题​​</vt:lpstr>
      <vt:lpstr>Lawn and Garden Month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>DELL</dc:creator>
  <cp:lastModifiedBy>Hoang Thi Tuyet Nhung</cp:lastModifiedBy>
  <cp:revision>87</cp:revision>
  <dcterms:created xsi:type="dcterms:W3CDTF">2018-08-27T08:57:00Z</dcterms:created>
  <dcterms:modified xsi:type="dcterms:W3CDTF">2021-08-12T11:44:39Z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