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72" r:id="rId3"/>
  </p:sldMasterIdLst>
  <p:notesMasterIdLst>
    <p:notesMasterId r:id="rId21"/>
  </p:notesMasterIdLst>
  <p:sldIdLst>
    <p:sldId id="291" r:id="rId4"/>
    <p:sldId id="290" r:id="rId5"/>
    <p:sldId id="293" r:id="rId6"/>
    <p:sldId id="295" r:id="rId7"/>
    <p:sldId id="296" r:id="rId8"/>
    <p:sldId id="297" r:id="rId9"/>
    <p:sldId id="299" r:id="rId10"/>
    <p:sldId id="292" r:id="rId11"/>
    <p:sldId id="303" r:id="rId12"/>
    <p:sldId id="310" r:id="rId13"/>
    <p:sldId id="301" r:id="rId14"/>
    <p:sldId id="308" r:id="rId15"/>
    <p:sldId id="309" r:id="rId16"/>
    <p:sldId id="311" r:id="rId17"/>
    <p:sldId id="304" r:id="rId18"/>
    <p:sldId id="305" r:id="rId19"/>
    <p:sldId id="30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56A"/>
    <a:srgbClr val="FBDDE8"/>
    <a:srgbClr val="2DCC70"/>
    <a:srgbClr val="FF6000"/>
    <a:srgbClr val="ED5D8F"/>
    <a:srgbClr val="EB9066"/>
    <a:srgbClr val="FEFCB9"/>
    <a:srgbClr val="BDE3F8"/>
    <a:srgbClr val="F8CAA6"/>
    <a:srgbClr val="649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678BE-1A35-4EED-8B39-BA95FDB1B35A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03BF-BDB9-4A45-9B59-55A59E96C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6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HS </a:t>
            </a:r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HS </a:t>
            </a:r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768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1101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mầm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hay ý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82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mầm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hay ý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76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mầm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hay ý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12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14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0532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84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1218804"/>
              <a:t>2021/8/12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1218804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3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26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2"/>
            <a:ext cx="10515600" cy="1324624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3460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249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1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200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463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17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667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486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622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848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081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034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12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237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209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67517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42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88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692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921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14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611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715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101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68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082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113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80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6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460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988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40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975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196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725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414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711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978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30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106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786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74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1218804"/>
              <a:t>2021/8/12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1218804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>
                <a:latin typeface="印品黑体" panose="00000500000000000000" pitchFamily="2" charset="-122"/>
              </a:defRPr>
            </a:lvl1pPr>
            <a:lvl2pPr>
              <a:defRPr sz="3732">
                <a:latin typeface="印品黑体" panose="00000500000000000000" pitchFamily="2" charset="-122"/>
              </a:defRPr>
            </a:lvl2pPr>
            <a:lvl3pPr>
              <a:defRPr sz="3199">
                <a:latin typeface="印品黑体" panose="00000500000000000000" pitchFamily="2" charset="-122"/>
              </a:defRPr>
            </a:lvl3pPr>
            <a:lvl4pPr>
              <a:defRPr sz="2666">
                <a:latin typeface="印品黑体" panose="00000500000000000000" pitchFamily="2" charset="-122"/>
              </a:defRPr>
            </a:lvl4pPr>
            <a:lvl5pPr>
              <a:defRPr sz="2666">
                <a:latin typeface="印品黑体" panose="00000500000000000000" pitchFamily="2" charset="-122"/>
              </a:defRPr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>
                <a:latin typeface="印品黑体" panose="00000500000000000000" pitchFamily="2" charset="-122"/>
              </a:defRPr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1218804"/>
              <a:t>2021/8/12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1218804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2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>
                <a:latin typeface="印品黑体" panose="00000500000000000000" pitchFamily="2" charset="-122"/>
              </a:defRPr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>
                <a:latin typeface="印品黑体" panose="00000500000000000000" pitchFamily="2" charset="-122"/>
              </a:defRPr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1218804"/>
              <a:t>2021/8/12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1218804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8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1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2021/8/12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4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413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6.xml"/><Relationship Id="rId18" Type="http://schemas.openxmlformats.org/officeDocument/2006/relationships/slide" Target="slide17.xml"/><Relationship Id="rId3" Type="http://schemas.microsoft.com/office/2007/relationships/media" Target="../media/media2.mp3"/><Relationship Id="rId21" Type="http://schemas.openxmlformats.org/officeDocument/2006/relationships/image" Target="../media/image51.png"/><Relationship Id="rId7" Type="http://schemas.openxmlformats.org/officeDocument/2006/relationships/audio" Target="../media/audio1.wav"/><Relationship Id="rId12" Type="http://schemas.openxmlformats.org/officeDocument/2006/relationships/image" Target="../media/image45.jpg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5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7.jpeg"/><Relationship Id="rId23" Type="http://schemas.openxmlformats.org/officeDocument/2006/relationships/image" Target="../media/image44.png"/><Relationship Id="rId10" Type="http://schemas.microsoft.com/office/2007/relationships/hdphoto" Target="../media/hdphoto6.wdp"/><Relationship Id="rId19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7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10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slide" Target="slide10.xml"/><Relationship Id="rId5" Type="http://schemas.openxmlformats.org/officeDocument/2006/relationships/image" Target="../media/image64.png"/><Relationship Id="rId10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10.xml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2799" y="824436"/>
            <a:ext cx="6767147" cy="1079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5534" y="2010580"/>
            <a:ext cx="890093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</a:t>
            </a:r>
            <a:r>
              <a:rPr lang="vi-VN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các bạn nhé</a:t>
            </a:r>
            <a:r>
              <a:rPr lang="vi-VN" sz="2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850" y="152748"/>
            <a:ext cx="11798300" cy="6540500"/>
            <a:chOff x="196850" y="158750"/>
            <a:chExt cx="11798300" cy="6540500"/>
          </a:xfrm>
        </p:grpSpPr>
        <p:sp>
          <p:nvSpPr>
            <p:cNvPr id="2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43643" y="657136"/>
            <a:ext cx="10553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Cùng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bạn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đóng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vai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bố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,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mẹ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E7256A"/>
                </a:solidFill>
                <a:latin typeface="Calibri" panose="020F0502020204030204" pitchFamily="34" charset="0"/>
              </a:rPr>
              <a:t> Mai </a:t>
            </a:r>
            <a:r>
              <a:rPr lang="en-US" sz="4000" b="1" kern="0" dirty="0" err="1">
                <a:solidFill>
                  <a:srgbClr val="E7256A"/>
                </a:solidFill>
                <a:latin typeface="Calibri" panose="020F0502020204030204" pitchFamily="34" charset="0"/>
              </a:rPr>
              <a:t>để</a:t>
            </a:r>
            <a:r>
              <a:rPr lang="en-US" sz="4000" b="1" kern="0" dirty="0" smtClean="0">
                <a:solidFill>
                  <a:srgbClr val="E7256A"/>
                </a:solidFill>
                <a:latin typeface="Calibri" panose="020F0502020204030204" pitchFamily="34" charset="0"/>
              </a:rPr>
              <a:t>:</a:t>
            </a:r>
            <a:endParaRPr lang="en-US" sz="4000" b="1" kern="0" dirty="0">
              <a:solidFill>
                <a:srgbClr val="E7256A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9250" y="2008109"/>
            <a:ext cx="11067549" cy="3513174"/>
            <a:chOff x="349250" y="2008109"/>
            <a:chExt cx="11067549" cy="3513174"/>
          </a:xfrm>
        </p:grpSpPr>
        <p:sp>
          <p:nvSpPr>
            <p:cNvPr id="9" name="Rounded Rectangle 8"/>
            <p:cNvSpPr/>
            <p:nvPr/>
          </p:nvSpPr>
          <p:spPr>
            <a:xfrm>
              <a:off x="353846" y="2008109"/>
              <a:ext cx="8251312" cy="146153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B05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lvl="0" algn="just" defTabSz="914400">
                <a:lnSpc>
                  <a:spcPct val="130000"/>
                </a:lnSpc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1.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Nói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và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đáp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lời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bày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tỏ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sự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ngạc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nhiên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khi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thấy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Mai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quét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nhà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rất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sạch</a:t>
              </a: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. 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49250" y="3992840"/>
              <a:ext cx="8255907" cy="146153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30000"/>
                </a:lnSpc>
                <a:defRPr/>
              </a:pPr>
              <a:r>
                <a:rPr lang="en-US" sz="3200" dirty="0"/>
                <a:t>2. </a:t>
              </a:r>
              <a:r>
                <a:rPr lang="en-US" sz="3200" dirty="0" err="1"/>
                <a:t>Nói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đáp</a:t>
              </a:r>
              <a:r>
                <a:rPr lang="en-US" sz="3200" dirty="0"/>
                <a:t> </a:t>
              </a:r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khen</a:t>
              </a:r>
              <a:r>
                <a:rPr lang="en-US" sz="3200" dirty="0"/>
                <a:t> </a:t>
              </a:r>
              <a:r>
                <a:rPr lang="en-US" sz="3200" dirty="0" err="1"/>
                <a:t>ngợi</a:t>
              </a:r>
              <a:r>
                <a:rPr lang="en-US" sz="3200" dirty="0"/>
                <a:t> </a:t>
              </a:r>
              <a:r>
                <a:rPr lang="en-US" sz="3200" dirty="0" err="1"/>
                <a:t>khi</a:t>
              </a:r>
              <a:r>
                <a:rPr lang="en-US" sz="3200" dirty="0"/>
                <a:t> Mai </a:t>
              </a:r>
              <a:r>
                <a:rPr lang="en-US" sz="3200" dirty="0" err="1"/>
                <a:t>giúp</a:t>
              </a:r>
              <a:r>
                <a:rPr lang="en-US" sz="3200" dirty="0"/>
                <a:t> </a:t>
              </a:r>
              <a:r>
                <a:rPr lang="en-US" sz="3200" dirty="0" err="1"/>
                <a:t>mẹ</a:t>
              </a:r>
              <a:r>
                <a:rPr lang="en-US" sz="3200" dirty="0"/>
                <a:t> </a:t>
              </a:r>
              <a:r>
                <a:rPr lang="en-US" sz="3200" dirty="0" err="1"/>
                <a:t>nhặt</a:t>
              </a:r>
              <a:r>
                <a:rPr lang="en-US" sz="3200" dirty="0"/>
                <a:t> </a:t>
              </a:r>
              <a:r>
                <a:rPr lang="en-US" sz="3200" dirty="0" err="1"/>
                <a:t>rau</a:t>
              </a:r>
              <a:r>
                <a:rPr lang="en-US" sz="3200" dirty="0"/>
                <a:t>, </a:t>
              </a:r>
              <a:r>
                <a:rPr lang="en-US" sz="3200" dirty="0" err="1"/>
                <a:t>dọn</a:t>
              </a:r>
              <a:r>
                <a:rPr lang="en-US" sz="3200" dirty="0"/>
                <a:t> </a:t>
              </a:r>
              <a:r>
                <a:rPr lang="en-US" sz="3200" dirty="0" err="1"/>
                <a:t>bát</a:t>
              </a:r>
              <a:r>
                <a:rPr lang="en-US" sz="3200" dirty="0"/>
                <a:t> </a:t>
              </a:r>
              <a:r>
                <a:rPr lang="en-US" sz="3200" dirty="0" err="1"/>
                <a:t>đũa</a:t>
              </a:r>
              <a:r>
                <a:rPr lang="en-US" sz="3200" dirty="0" smtClean="0"/>
                <a:t>.</a:t>
              </a:r>
              <a:endParaRPr lang="en-US" sz="32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3" b="15000"/>
            <a:stretch/>
          </p:blipFill>
          <p:spPr>
            <a:xfrm>
              <a:off x="8842673" y="2008109"/>
              <a:ext cx="2411186" cy="1558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9"/>
            <a:stretch/>
          </p:blipFill>
          <p:spPr>
            <a:xfrm>
              <a:off x="8871857" y="4297016"/>
              <a:ext cx="1229346" cy="10750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78"/>
            <a:stretch/>
          </p:blipFill>
          <p:spPr>
            <a:xfrm>
              <a:off x="10256286" y="4297016"/>
              <a:ext cx="1141057" cy="1095645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8842673" y="4002569"/>
              <a:ext cx="2574126" cy="1518714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531360" y="2173126"/>
            <a:ext cx="2489200" cy="5836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976880" y="4170427"/>
            <a:ext cx="2509194" cy="5836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850" y="152748"/>
            <a:ext cx="11798300" cy="6540500"/>
            <a:chOff x="196850" y="158750"/>
            <a:chExt cx="11798300" cy="6540500"/>
          </a:xfrm>
        </p:grpSpPr>
        <p:sp>
          <p:nvSpPr>
            <p:cNvPr id="2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Callout 17"/>
          <p:cNvSpPr/>
          <p:nvPr/>
        </p:nvSpPr>
        <p:spPr>
          <a:xfrm>
            <a:off x="768399" y="3491669"/>
            <a:ext cx="3774076" cy="1264168"/>
          </a:xfrm>
          <a:prstGeom prst="wedgeEllipseCallout">
            <a:avLst>
              <a:gd name="adj1" fmla="val 41255"/>
              <a:gd name="adj2" fmla="val 61762"/>
            </a:avLst>
          </a:prstGeom>
          <a:solidFill>
            <a:sysClr val="window" lastClr="FFFF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, </a:t>
            </a:r>
            <a:r>
              <a:rPr lang="en-US" sz="2400" dirty="0" err="1"/>
              <a:t>bé</a:t>
            </a:r>
            <a:r>
              <a:rPr lang="en-US" sz="2400" dirty="0"/>
              <a:t> Mai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749040" y="4626039"/>
            <a:ext cx="4647383" cy="2145692"/>
            <a:chOff x="2926080" y="4150753"/>
            <a:chExt cx="5568044" cy="26457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4409454"/>
              <a:ext cx="3876404" cy="23870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15" b="97650" l="35532" r="93943">
                          <a14:foregroundMark x1="48587" y1="94444" x2="53297" y2="89103"/>
                          <a14:backgroundMark x1="38223" y1="53205" x2="38223" y2="72009"/>
                          <a14:backgroundMark x1="39569" y1="91667" x2="44549" y2="95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5" r="1"/>
            <a:stretch/>
          </p:blipFill>
          <p:spPr>
            <a:xfrm>
              <a:off x="2926080" y="4150753"/>
              <a:ext cx="2541270" cy="245789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694113" y="3871507"/>
            <a:ext cx="3774076" cy="1264168"/>
            <a:chOff x="7346950" y="3145286"/>
            <a:chExt cx="3774076" cy="1264168"/>
          </a:xfrm>
        </p:grpSpPr>
        <p:sp>
          <p:nvSpPr>
            <p:cNvPr id="19" name="Oval Callout 18"/>
            <p:cNvSpPr/>
            <p:nvPr/>
          </p:nvSpPr>
          <p:spPr>
            <a:xfrm>
              <a:off x="7346950" y="3145286"/>
              <a:ext cx="3774076" cy="1264168"/>
            </a:xfrm>
            <a:prstGeom prst="wedgeEllipseCallout">
              <a:avLst>
                <a:gd name="adj1" fmla="val -40314"/>
                <a:gd name="adj2" fmla="val 62968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5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73463" y="3361871"/>
              <a:ext cx="33210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400" dirty="0" err="1"/>
                <a:t>Oa</a:t>
              </a:r>
              <a:r>
                <a:rPr lang="en-US" sz="2400" dirty="0"/>
                <a:t>, con </a:t>
              </a:r>
              <a:r>
                <a:rPr lang="en-US" sz="2400" dirty="0" err="1"/>
                <a:t>gái</a:t>
              </a:r>
              <a:r>
                <a:rPr lang="en-US" sz="2400" dirty="0"/>
                <a:t> </a:t>
              </a:r>
              <a:r>
                <a:rPr lang="en-US" sz="2400" dirty="0" err="1"/>
                <a:t>quét</a:t>
              </a:r>
              <a:r>
                <a:rPr lang="en-US" sz="2400" dirty="0"/>
                <a:t> </a:t>
              </a:r>
              <a:r>
                <a:rPr lang="en-US" sz="2400" dirty="0" err="1"/>
                <a:t>nhà</a:t>
              </a:r>
              <a:r>
                <a:rPr lang="en-US" sz="2400" dirty="0"/>
                <a:t> </a:t>
              </a:r>
              <a:r>
                <a:rPr lang="en-US" sz="2400" dirty="0" err="1"/>
                <a:t>sạch</a:t>
              </a:r>
              <a:r>
                <a:rPr lang="en-US" sz="2400" dirty="0"/>
                <a:t> </a:t>
              </a:r>
              <a:r>
                <a:rPr lang="en-US" sz="2400" dirty="0" err="1" smtClean="0"/>
                <a:t>quá</a:t>
              </a:r>
              <a:r>
                <a:rPr lang="en-US" sz="24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!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46723" y="2650607"/>
            <a:ext cx="4095795" cy="1496627"/>
            <a:chOff x="3727539" y="2180291"/>
            <a:chExt cx="4095795" cy="1496627"/>
          </a:xfrm>
        </p:grpSpPr>
        <p:sp>
          <p:nvSpPr>
            <p:cNvPr id="23" name="Oval Callout 22"/>
            <p:cNvSpPr/>
            <p:nvPr/>
          </p:nvSpPr>
          <p:spPr>
            <a:xfrm>
              <a:off x="3727539" y="2180291"/>
              <a:ext cx="4095795" cy="1496627"/>
            </a:xfrm>
            <a:prstGeom prst="wedgeEllipseCallout">
              <a:avLst>
                <a:gd name="adj1" fmla="val -8796"/>
                <a:gd name="adj2" fmla="val 73408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36547" y="2526085"/>
              <a:ext cx="37740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400" dirty="0" err="1"/>
                <a:t>Dạ</a:t>
              </a:r>
              <a:r>
                <a:rPr lang="en-US" sz="2400" dirty="0"/>
                <a:t>, con </a:t>
              </a:r>
              <a:r>
                <a:rPr lang="en-US" sz="2400" dirty="0" err="1"/>
                <a:t>sẽ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bố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quét</a:t>
              </a:r>
              <a:r>
                <a:rPr lang="en-US" sz="2400" dirty="0"/>
                <a:t> </a:t>
              </a:r>
              <a:r>
                <a:rPr lang="en-US" sz="2400" dirty="0" err="1"/>
                <a:t>nhà</a:t>
              </a:r>
              <a:r>
                <a:rPr lang="en-US" sz="2400" dirty="0"/>
                <a:t> </a:t>
              </a:r>
              <a:r>
                <a:rPr lang="en-US" sz="2400" dirty="0" err="1"/>
                <a:t>hằng</a:t>
              </a:r>
              <a:r>
                <a:rPr lang="en-US" sz="2400" dirty="0"/>
                <a:t> </a:t>
              </a:r>
              <a:r>
                <a:rPr lang="en-US" sz="2400" dirty="0" err="1"/>
                <a:t>ngày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919969" y="1235649"/>
            <a:ext cx="10352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vai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đáp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bày</a:t>
            </a:r>
            <a:r>
              <a:rPr lang="en-US" sz="3200" b="1" dirty="0"/>
              <a:t> </a:t>
            </a:r>
            <a:r>
              <a:rPr lang="en-US" sz="3200" b="1" dirty="0" err="1"/>
              <a:t>tỏ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ngạc</a:t>
            </a:r>
            <a:r>
              <a:rPr lang="en-US" sz="3200" b="1" dirty="0"/>
              <a:t> </a:t>
            </a:r>
            <a:r>
              <a:rPr lang="en-US" sz="3200" b="1" dirty="0" err="1"/>
              <a:t>nhiên</a:t>
            </a:r>
            <a:r>
              <a:rPr lang="en-US" sz="3200" b="1" dirty="0"/>
              <a:t>, </a:t>
            </a:r>
            <a:r>
              <a:rPr lang="en-US" sz="3200" b="1" dirty="0" err="1"/>
              <a:t>khen</a:t>
            </a:r>
            <a:r>
              <a:rPr lang="en-US" sz="3200" b="1" dirty="0"/>
              <a:t> </a:t>
            </a:r>
            <a:r>
              <a:rPr lang="en-US" sz="3200" b="1" dirty="0" err="1"/>
              <a:t>ngợi</a:t>
            </a:r>
            <a:r>
              <a:rPr lang="en-US" sz="3200" b="1" dirty="0"/>
              <a:t> </a:t>
            </a:r>
            <a:r>
              <a:rPr lang="en-US" sz="3200" b="1" dirty="0" err="1"/>
              <a:t>phù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 </a:t>
            </a:r>
            <a:r>
              <a:rPr lang="en-US" sz="3200" b="1" dirty="0" err="1"/>
              <a:t>huống</a:t>
            </a:r>
            <a:r>
              <a:rPr lang="en-US" sz="3200" b="1" dirty="0"/>
              <a:t>.</a:t>
            </a:r>
          </a:p>
          <a:p>
            <a:pPr algn="ctr"/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5802120" y="4576968"/>
            <a:ext cx="710625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Mai</a:t>
            </a:r>
            <a:endParaRPr lang="en-US" sz="1400" dirty="0"/>
          </a:p>
        </p:txBody>
      </p:sp>
      <p:sp>
        <p:nvSpPr>
          <p:cNvPr id="20" name="Rounded Rectangle 19"/>
          <p:cNvSpPr/>
          <p:nvPr/>
        </p:nvSpPr>
        <p:spPr>
          <a:xfrm>
            <a:off x="8147175" y="5441228"/>
            <a:ext cx="55795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Bố</a:t>
            </a:r>
            <a:endParaRPr lang="en-US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3065735" y="5672613"/>
            <a:ext cx="647980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Mẹ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504142" y="2691034"/>
            <a:ext cx="1079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 err="1" smtClean="0">
                <a:solidFill>
                  <a:srgbClr val="E7256A"/>
                </a:solidFill>
                <a:latin typeface="Calibri" panose="020F0502020204030204" pitchFamily="34" charset="0"/>
              </a:rPr>
              <a:t>Mẫu</a:t>
            </a:r>
            <a:r>
              <a:rPr lang="en-US" sz="3200" b="1" kern="0" dirty="0" smtClean="0">
                <a:solidFill>
                  <a:srgbClr val="E7256A"/>
                </a:solidFill>
                <a:latin typeface="Calibri" panose="020F0502020204030204" pitchFamily="34" charset="0"/>
              </a:rPr>
              <a:t>:</a:t>
            </a:r>
            <a:endParaRPr lang="en-US" sz="1400" dirty="0"/>
          </a:p>
        </p:txBody>
      </p:sp>
      <p:sp>
        <p:nvSpPr>
          <p:cNvPr id="24" name="Round Same Side Corner Rectangle 23"/>
          <p:cNvSpPr/>
          <p:nvPr/>
        </p:nvSpPr>
        <p:spPr>
          <a:xfrm>
            <a:off x="3693410" y="362630"/>
            <a:ext cx="4805180" cy="742117"/>
          </a:xfrm>
          <a:prstGeom prst="round2SameRect">
            <a:avLst/>
          </a:prstGeom>
          <a:solidFill>
            <a:srgbClr val="FBDDE8"/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4000" b="1" dirty="0" err="1">
                <a:solidFill>
                  <a:srgbClr val="E7256A"/>
                </a:solidFill>
              </a:rPr>
              <a:t>Thử</a:t>
            </a:r>
            <a:r>
              <a:rPr lang="en-US" sz="4000" b="1" dirty="0">
                <a:solidFill>
                  <a:srgbClr val="E7256A"/>
                </a:solidFill>
              </a:rPr>
              <a:t> </a:t>
            </a:r>
            <a:r>
              <a:rPr lang="en-US" sz="4000" b="1" dirty="0" err="1">
                <a:solidFill>
                  <a:srgbClr val="E7256A"/>
                </a:solidFill>
              </a:rPr>
              <a:t>tài</a:t>
            </a:r>
            <a:r>
              <a:rPr lang="en-US" sz="4000" b="1" dirty="0">
                <a:solidFill>
                  <a:srgbClr val="E7256A"/>
                </a:solidFill>
              </a:rPr>
              <a:t> </a:t>
            </a:r>
            <a:r>
              <a:rPr lang="en-US" sz="4000" b="1" dirty="0" err="1">
                <a:solidFill>
                  <a:srgbClr val="E7256A"/>
                </a:solidFill>
              </a:rPr>
              <a:t>đối</a:t>
            </a:r>
            <a:r>
              <a:rPr lang="en-US" sz="4000" b="1" dirty="0">
                <a:solidFill>
                  <a:srgbClr val="E7256A"/>
                </a:solidFill>
              </a:rPr>
              <a:t> </a:t>
            </a:r>
            <a:r>
              <a:rPr lang="en-US" sz="4000" b="1" dirty="0" err="1" smtClean="0">
                <a:solidFill>
                  <a:srgbClr val="E7256A"/>
                </a:solidFill>
              </a:rPr>
              <a:t>đáp</a:t>
            </a:r>
            <a:endParaRPr lang="en-US" sz="4000" b="1" dirty="0">
              <a:solidFill>
                <a:srgbClr val="E725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20" grpId="0" animBg="1"/>
      <p:bldP spid="22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850" y="152748"/>
            <a:ext cx="11798300" cy="6540500"/>
            <a:chOff x="196850" y="158750"/>
            <a:chExt cx="11798300" cy="6540500"/>
          </a:xfrm>
        </p:grpSpPr>
        <p:sp>
          <p:nvSpPr>
            <p:cNvPr id="2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 Same Side Corner Rectangle 10"/>
          <p:cNvSpPr/>
          <p:nvPr/>
        </p:nvSpPr>
        <p:spPr>
          <a:xfrm>
            <a:off x="3693410" y="362630"/>
            <a:ext cx="4805180" cy="742117"/>
          </a:xfrm>
          <a:prstGeom prst="round2SameRect">
            <a:avLst/>
          </a:prstGeom>
          <a:solidFill>
            <a:srgbClr val="FBDDE8"/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4000" b="1" kern="0" dirty="0" err="1" smtClean="0">
                <a:solidFill>
                  <a:srgbClr val="E7256A"/>
                </a:solidFill>
                <a:latin typeface="Calibri" panose="020F0502020204030204" pitchFamily="34" charset="0"/>
              </a:rPr>
              <a:t>Thử</a:t>
            </a:r>
            <a:r>
              <a:rPr lang="en-US" sz="4000" b="1" kern="0" dirty="0" smtClean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 smtClean="0">
                <a:solidFill>
                  <a:srgbClr val="E7256A"/>
                </a:solidFill>
                <a:latin typeface="Calibri" panose="020F0502020204030204" pitchFamily="34" charset="0"/>
              </a:rPr>
              <a:t>tài</a:t>
            </a:r>
            <a:r>
              <a:rPr lang="en-US" sz="4000" b="1" kern="0" dirty="0" smtClean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 smtClean="0">
                <a:solidFill>
                  <a:srgbClr val="E7256A"/>
                </a:solidFill>
                <a:latin typeface="Calibri" panose="020F0502020204030204" pitchFamily="34" charset="0"/>
              </a:rPr>
              <a:t>đối</a:t>
            </a:r>
            <a:r>
              <a:rPr lang="en-US" sz="4000" b="1" kern="0" dirty="0" smtClean="0">
                <a:solidFill>
                  <a:srgbClr val="E7256A"/>
                </a:solidFill>
                <a:latin typeface="Calibri" panose="020F0502020204030204" pitchFamily="34" charset="0"/>
              </a:rPr>
              <a:t> </a:t>
            </a:r>
            <a:r>
              <a:rPr lang="en-US" sz="4000" b="1" kern="0" dirty="0" err="1" smtClean="0">
                <a:solidFill>
                  <a:srgbClr val="E7256A"/>
                </a:solidFill>
                <a:latin typeface="Calibri" panose="020F0502020204030204" pitchFamily="34" charset="0"/>
              </a:rPr>
              <a:t>đáp</a:t>
            </a:r>
            <a:endParaRPr lang="en-US" sz="4000" b="1" kern="0" dirty="0">
              <a:solidFill>
                <a:srgbClr val="E7256A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815256" y="4582971"/>
            <a:ext cx="2225624" cy="1989627"/>
            <a:chOff x="13006170" y="1427985"/>
            <a:chExt cx="2094129" cy="21288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063" l="237" r="97393">
                          <a14:backgroundMark x1="46919" y1="63125" x2="50474" y2="3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06170" y="1968842"/>
              <a:ext cx="2094129" cy="1587965"/>
            </a:xfrm>
            <a:prstGeom prst="rect">
              <a:avLst/>
            </a:prstGeom>
          </p:spPr>
        </p:pic>
        <p:pic>
          <p:nvPicPr>
            <p:cNvPr id="26" name="Picture 2" descr="Boy and a girl talking to each other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8530" r="11100" b="11415"/>
            <a:stretch/>
          </p:blipFill>
          <p:spPr bwMode="auto">
            <a:xfrm>
              <a:off x="13476070" y="1427985"/>
              <a:ext cx="1357302" cy="139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ounded Rectangle 29"/>
          <p:cNvSpPr/>
          <p:nvPr/>
        </p:nvSpPr>
        <p:spPr>
          <a:xfrm>
            <a:off x="628166" y="2190458"/>
            <a:ext cx="4934434" cy="21698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 defTabSz="914400">
              <a:lnSpc>
                <a:spcPct val="130000"/>
              </a:lnSpc>
              <a:defRPr/>
            </a:pP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tỏ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ngạc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Mai </a:t>
            </a:r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. 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569603" y="1329454"/>
            <a:ext cx="731520" cy="7315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490386" y="2216836"/>
            <a:ext cx="4939614" cy="21698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 defTabSz="914400">
              <a:lnSpc>
                <a:spcPct val="130000"/>
              </a:lnSpc>
              <a:defRPr/>
            </a:pP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khen</a:t>
            </a:r>
            <a:r>
              <a:rPr lang="en-US" sz="3200" dirty="0"/>
              <a:t> </a:t>
            </a:r>
            <a:r>
              <a:rPr lang="en-US" sz="3200" dirty="0" err="1"/>
              <a:t>ngợi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Mai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nhặt</a:t>
            </a:r>
            <a:r>
              <a:rPr lang="en-US" sz="3200" dirty="0"/>
              <a:t> </a:t>
            </a:r>
            <a:r>
              <a:rPr lang="en-US" sz="3200" dirty="0" err="1"/>
              <a:t>rau</a:t>
            </a:r>
            <a:r>
              <a:rPr lang="en-US" sz="3200" dirty="0"/>
              <a:t>, </a:t>
            </a:r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33" name="Oval 32"/>
          <p:cNvSpPr/>
          <p:nvPr/>
        </p:nvSpPr>
        <p:spPr>
          <a:xfrm>
            <a:off x="8711031" y="1364666"/>
            <a:ext cx="731520" cy="7315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" b="15000"/>
          <a:stretch/>
        </p:blipFill>
        <p:spPr>
          <a:xfrm>
            <a:off x="1783318" y="4582971"/>
            <a:ext cx="2411186" cy="1558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230" y="4590917"/>
            <a:ext cx="2597121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4759" y="970850"/>
            <a:ext cx="6767147" cy="1079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5534" y="2557342"/>
            <a:ext cx="890093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17527" y="5242268"/>
            <a:ext cx="761608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694378" y="3950143"/>
            <a:ext cx="7482078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612635" y="5274218"/>
            <a:ext cx="7476245" cy="896075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3427" y="4167608"/>
            <a:ext cx="7037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517527" y="2742361"/>
            <a:ext cx="7482078" cy="963315"/>
            <a:chOff x="440520" y="2908186"/>
            <a:chExt cx="7482078" cy="963315"/>
          </a:xfrm>
        </p:grpSpPr>
        <p:sp>
          <p:nvSpPr>
            <p:cNvPr id="23" name="Rounded Rectangle 22"/>
            <p:cNvSpPr/>
            <p:nvPr/>
          </p:nvSpPr>
          <p:spPr>
            <a:xfrm>
              <a:off x="440520" y="2908186"/>
              <a:ext cx="7482078" cy="96331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0941" y="3094818"/>
              <a:ext cx="68416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đạt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072640" y="-292735"/>
            <a:ext cx="8046720" cy="2759565"/>
            <a:chOff x="-714895" y="1120854"/>
            <a:chExt cx="8046720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5" y="1956091"/>
              <a:ext cx="8046720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40675" y="2096822"/>
              <a:ext cx="671520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4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4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4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khen</a:t>
              </a:r>
              <a:r>
                <a:rPr lang="en-US" sz="4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ngợi</a:t>
              </a:r>
              <a:r>
                <a:rPr lang="en-US" sz="4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4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230015" y="5376352"/>
            <a:ext cx="7037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062082" y="2757806"/>
            <a:ext cx="1118412" cy="1027157"/>
            <a:chOff x="2127398" y="2757806"/>
            <a:chExt cx="1118412" cy="1027157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14758" y="2769300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2072640" y="3978956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67035" y="3994182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 smtClean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075745" y="526819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60383" y="5268190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kern="0" dirty="0" smtClean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7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20" dur="7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7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967653" y="2706322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1951" y="2720726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Ngại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ngùng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lúng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túng</a:t>
            </a: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80478" y="2151047"/>
              <a:ext cx="8132829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vi-VN" sz="4000" b="1" dirty="0">
                  <a:solidFill>
                    <a:schemeClr val="accent2">
                      <a:lumMod val="75000"/>
                    </a:schemeClr>
                  </a:solidFill>
                </a:rPr>
                <a:t>Em giúp mẹ làm việc nhà và được mẹ khen. Em cảm thấy thế nào</a:t>
              </a:r>
              <a:r>
                <a:rPr lang="vi-VN" sz="4000" b="1" dirty="0" smtClean="0">
                  <a:solidFill>
                    <a:schemeClr val="accent2">
                      <a:lumMod val="75000"/>
                    </a:schemeClr>
                  </a:solidFill>
                </a:rPr>
                <a:t>?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áp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lực</a:t>
              </a:r>
              <a:endPara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 smtClean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kern="0" dirty="0" smtClean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4342" y="2376630"/>
            <a:ext cx="1622698" cy="1622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3750" l="10000" r="90000"/>
                    </a14:imgEffect>
                  </a14:imgLayer>
                </a14:imgProps>
              </a:ext>
            </a:extLst>
          </a:blip>
          <a:srcRect b="7105"/>
          <a:stretch/>
        </p:blipFill>
        <p:spPr>
          <a:xfrm>
            <a:off x="8939436" y="5509005"/>
            <a:ext cx="1120922" cy="1041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8" b="95111" l="0" r="98667">
                        <a14:foregroundMark x1="30667" y1="44889" x2="32889" y2="36889"/>
                        <a14:foregroundMark x1="57333" y1="44889" x2="60444" y2="3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1355" y="3844084"/>
            <a:ext cx="1178332" cy="117833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91262" y="2207623"/>
              <a:ext cx="9684770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- An </a:t>
              </a:r>
              <a:r>
                <a:rPr lang="en-US" sz="4000" dirty="0" err="1">
                  <a:solidFill>
                    <a:srgbClr val="FF0000"/>
                  </a:solidFill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</a:rPr>
                <a:t>: “</a:t>
              </a:r>
              <a:r>
                <a:rPr lang="en-US" sz="4000" dirty="0" err="1">
                  <a:solidFill>
                    <a:srgbClr val="FF0000"/>
                  </a:solidFill>
                </a:rPr>
                <a:t>Lan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hộp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bút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đẹp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quá</a:t>
              </a:r>
              <a:r>
                <a:rPr lang="en-US" sz="4000" dirty="0">
                  <a:solidFill>
                    <a:srgbClr val="FF0000"/>
                  </a:solidFill>
                </a:rPr>
                <a:t>!”</a:t>
              </a:r>
            </a:p>
            <a:p>
              <a:pPr algn="ctr"/>
              <a:r>
                <a:rPr lang="pt-BR" sz="4000" b="1" dirty="0">
                  <a:solidFill>
                    <a:srgbClr val="FF0000"/>
                  </a:solidFill>
                </a:rPr>
                <a:t>Theo em, Lan nên nói gì</a:t>
              </a:r>
              <a:r>
                <a:rPr lang="pt-BR" sz="4000" b="1" dirty="0" smtClean="0">
                  <a:solidFill>
                    <a:srgbClr val="FF0000"/>
                  </a:solidFill>
                </a:rPr>
                <a:t>?</a:t>
              </a:r>
              <a:endParaRPr lang="pt-BR" sz="40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2623687" y="3881427"/>
            <a:ext cx="7482078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68168" y="4098892"/>
            <a:ext cx="7037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(quay </a:t>
            </a:r>
            <a:r>
              <a:rPr lang="en-US" sz="32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i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32268" y="2673645"/>
            <a:ext cx="7644902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432268" y="5173552"/>
            <a:ext cx="764490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798700" y="4636610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lỗi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3200" i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3200" i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200" i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3200" i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 </a:t>
              </a:r>
              <a:r>
                <a:rPr lang="en-US" sz="3200" i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3200" i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987381" y="391024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81776" y="38213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 smtClean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990486" y="5199474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5740" y="5131390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kern="0" dirty="0" smtClean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508390" y="2686804"/>
            <a:ext cx="7561614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86278" y="2928006"/>
            <a:ext cx="6841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bạn nhé! </a:t>
            </a:r>
            <a:r>
              <a:rPr lang="vi-VN" sz="3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(cùng với nụ cười</a:t>
            </a:r>
            <a:r>
              <a:rPr lang="vi-VN" sz="3200" i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976823" y="2622003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99" y="4102073"/>
            <a:ext cx="1739201" cy="2172432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5346699"/>
            <a:ext cx="12188116" cy="15350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39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3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4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58480" y="659058"/>
            <a:ext cx="7843612" cy="3477584"/>
            <a:chOff x="2558480" y="659058"/>
            <a:chExt cx="7843612" cy="3477584"/>
          </a:xfrm>
        </p:grpSpPr>
        <p:pic>
          <p:nvPicPr>
            <p:cNvPr id="27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480" y="659058"/>
              <a:ext cx="7843612" cy="34775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8305800" y="3012176"/>
              <a:ext cx="1689100" cy="9260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731" y="1798644"/>
            <a:ext cx="758408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54660" y="664959"/>
            <a:ext cx="8191745" cy="836519"/>
            <a:chOff x="1168156" y="563359"/>
            <a:chExt cx="8191745" cy="836519"/>
          </a:xfrm>
        </p:grpSpPr>
        <p:sp>
          <p:nvSpPr>
            <p:cNvPr id="5" name="TextBox 4"/>
            <p:cNvSpPr txBox="1"/>
            <p:nvPr/>
          </p:nvSpPr>
          <p:spPr>
            <a:xfrm>
              <a:off x="1524001" y="637489"/>
              <a:ext cx="7835900" cy="57888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47800" y="684789"/>
              <a:ext cx="7835900" cy="71508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Nhắc</a:t>
              </a:r>
              <a:r>
                <a:rPr lang="en-US" sz="3600" b="1" dirty="0"/>
                <a:t> </a:t>
              </a:r>
              <a:r>
                <a:rPr lang="en-US" sz="3600" b="1" dirty="0" err="1"/>
                <a:t>lại</a:t>
              </a:r>
              <a:r>
                <a:rPr lang="en-US" sz="3600" b="1" dirty="0"/>
                <a:t> </a:t>
              </a:r>
              <a:r>
                <a:rPr lang="en-US" sz="3600" b="1" dirty="0" err="1"/>
                <a:t>lời</a:t>
              </a:r>
              <a:r>
                <a:rPr lang="en-US" sz="3600" b="1" dirty="0"/>
                <a:t> </a:t>
              </a:r>
              <a:r>
                <a:rPr lang="en-US" sz="3600" b="1" dirty="0" err="1"/>
                <a:t>nói</a:t>
              </a:r>
              <a:r>
                <a:rPr lang="en-US" sz="3600" b="1" dirty="0"/>
                <a:t> </a:t>
              </a:r>
              <a:r>
                <a:rPr lang="en-US" sz="3600" b="1" dirty="0" err="1"/>
                <a:t>của</a:t>
              </a:r>
              <a:r>
                <a:rPr lang="en-US" sz="3600" b="1" dirty="0"/>
                <a:t> </a:t>
              </a:r>
              <a:r>
                <a:rPr lang="en-US" sz="3600" b="1" dirty="0" err="1"/>
                <a:t>bạn</a:t>
              </a:r>
              <a:r>
                <a:rPr lang="en-US" sz="3600" b="1" dirty="0"/>
                <a:t> </a:t>
              </a:r>
              <a:r>
                <a:rPr lang="en-US" sz="3600" b="1" dirty="0" err="1" smtClean="0"/>
                <a:t>nhỏ</a:t>
              </a:r>
              <a:endParaRPr lang="en-US" sz="3600" b="1" dirty="0"/>
            </a:p>
          </p:txBody>
        </p:sp>
        <p:pic>
          <p:nvPicPr>
            <p:cNvPr id="1026" name="Picture 2" descr="Colorful Hand Draw Balloon Speech Bubbles Set, Speech, Message, Balloon PNG  and Vector with Transparent Background for Free Downloa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813" b="63594" l="29219" r="5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6" t="42370" r="46094" b="36588"/>
            <a:stretch/>
          </p:blipFill>
          <p:spPr bwMode="auto">
            <a:xfrm rot="20090485" flipH="1">
              <a:off x="1168156" y="563359"/>
              <a:ext cx="830880" cy="69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87003" y="730250"/>
            <a:ext cx="10214253" cy="813627"/>
            <a:chOff x="908951" y="690013"/>
            <a:chExt cx="10214253" cy="813627"/>
          </a:xfrm>
        </p:grpSpPr>
        <p:grpSp>
          <p:nvGrpSpPr>
            <p:cNvPr id="7" name="Group 6"/>
            <p:cNvGrpSpPr/>
            <p:nvPr/>
          </p:nvGrpSpPr>
          <p:grpSpPr>
            <a:xfrm>
              <a:off x="1309854" y="690013"/>
              <a:ext cx="9813350" cy="760143"/>
              <a:chOff x="1531605" y="567972"/>
              <a:chExt cx="7854992" cy="113358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531605" y="567972"/>
                <a:ext cx="7835900" cy="86327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2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50697" y="635161"/>
                <a:ext cx="7835900" cy="106639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/>
                  <a:t>Quan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sát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tranh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và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lời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nói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của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nhân</a:t>
                </a:r>
                <a:r>
                  <a:rPr lang="en-US" sz="3600" b="1" dirty="0"/>
                  <a:t> </a:t>
                </a:r>
                <a:r>
                  <a:rPr lang="en-US" sz="3600" b="1" dirty="0" err="1"/>
                  <a:t>vật</a:t>
                </a:r>
                <a:r>
                  <a:rPr lang="en-US" sz="3600" b="1" dirty="0"/>
                  <a:t> </a:t>
                </a:r>
              </a:p>
            </p:txBody>
          </p:sp>
        </p:grpSp>
        <p:pic>
          <p:nvPicPr>
            <p:cNvPr id="1028" name="Picture 4" descr="Free Icon | Observat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1604">
              <a:off x="908951" y="758828"/>
              <a:ext cx="744812" cy="74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018662" y="2358690"/>
            <a:ext cx="9975991" cy="4131010"/>
            <a:chOff x="1018662" y="2358690"/>
            <a:chExt cx="9975991" cy="41310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648" b="10661"/>
            <a:stretch/>
          </p:blipFill>
          <p:spPr>
            <a:xfrm>
              <a:off x="1018662" y="2471693"/>
              <a:ext cx="9750937" cy="4018007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7788060" y="2358690"/>
              <a:ext cx="3206593" cy="1519778"/>
              <a:chOff x="7626503" y="981995"/>
              <a:chExt cx="3206593" cy="1519778"/>
            </a:xfrm>
          </p:grpSpPr>
          <p:sp>
            <p:nvSpPr>
              <p:cNvPr id="11" name="Oval Callout 10"/>
              <p:cNvSpPr/>
              <p:nvPr/>
            </p:nvSpPr>
            <p:spPr>
              <a:xfrm>
                <a:off x="7626503" y="981995"/>
                <a:ext cx="3143096" cy="1379268"/>
              </a:xfrm>
              <a:prstGeom prst="wedgeEllipseCallout">
                <a:avLst>
                  <a:gd name="adj1" fmla="val -42385"/>
                  <a:gd name="adj2" fmla="val 55317"/>
                </a:avLst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626503" y="1332222"/>
                <a:ext cx="3206593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Nhờ con tưới nước </a:t>
                </a:r>
              </a:p>
              <a:p>
                <a:pPr algn="ctr"/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ngày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đấy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lvl="0" algn="ctr"/>
                <a:endParaRPr lang="en-US" sz="2200" dirty="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496694" y="2721153"/>
              <a:ext cx="3206593" cy="1264168"/>
              <a:chOff x="7784152" y="998848"/>
              <a:chExt cx="3206593" cy="1264168"/>
            </a:xfrm>
          </p:grpSpPr>
          <p:sp>
            <p:nvSpPr>
              <p:cNvPr id="17" name="Oval Callout 16"/>
              <p:cNvSpPr/>
              <p:nvPr/>
            </p:nvSpPr>
            <p:spPr>
              <a:xfrm>
                <a:off x="8005300" y="998848"/>
                <a:ext cx="2764299" cy="1264168"/>
              </a:xfrm>
              <a:prstGeom prst="wedgeEllipseCallout">
                <a:avLst>
                  <a:gd name="adj1" fmla="val 41255"/>
                  <a:gd name="adj2" fmla="val 61762"/>
                </a:avLst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784152" y="1195411"/>
                <a:ext cx="320659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A, </a:t>
                </a:r>
                <a:r>
                  <a:rPr lang="en-US" sz="2400" dirty="0" err="1"/>
                  <a:t>nụ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hồng</a:t>
                </a:r>
                <a:r>
                  <a:rPr lang="en-US" sz="2400" dirty="0"/>
                  <a:t> </a:t>
                </a:r>
              </a:p>
              <a:p>
                <a:pPr algn="ctr"/>
                <a:r>
                  <a:rPr lang="en-US" sz="2400" dirty="0" err="1"/>
                  <a:t>lớn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nhanh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quá</a:t>
                </a:r>
                <a:r>
                  <a:rPr lang="en-US" sz="2400" dirty="0" smtClean="0"/>
                  <a:t>!</a:t>
                </a:r>
                <a:endParaRPr 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9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9700" y="527047"/>
            <a:ext cx="3022600" cy="622568"/>
            <a:chOff x="1447800" y="684790"/>
            <a:chExt cx="8067615" cy="928421"/>
          </a:xfrm>
        </p:grpSpPr>
        <p:sp>
          <p:nvSpPr>
            <p:cNvPr id="6" name="TextBox 5"/>
            <p:cNvSpPr txBox="1"/>
            <p:nvPr/>
          </p:nvSpPr>
          <p:spPr>
            <a:xfrm>
              <a:off x="1717075" y="749938"/>
              <a:ext cx="7798340" cy="8632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7800" y="684790"/>
              <a:ext cx="7835899" cy="8632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Calibri" panose="020F0502020204030204" pitchFamily="34" charset="0"/>
                </a:rPr>
                <a:t>Cùng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tìm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hiểu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939587" y="483696"/>
            <a:ext cx="6338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suy</a:t>
            </a:r>
            <a:r>
              <a:rPr lang="en-US" sz="3200" b="1" dirty="0"/>
              <a:t>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cá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pPr algn="ctr"/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01" y="0"/>
            <a:ext cx="1765300" cy="1247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047" y="1795573"/>
            <a:ext cx="11155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1701" y="2615007"/>
            <a:ext cx="8153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: </a:t>
            </a:r>
            <a:r>
              <a:rPr lang="en-US" sz="3200" i="1" dirty="0"/>
              <a:t>“A”, “</a:t>
            </a:r>
            <a:r>
              <a:rPr lang="en-US" sz="3200" i="1" dirty="0" err="1"/>
              <a:t>nhanh</a:t>
            </a:r>
            <a:r>
              <a:rPr lang="en-US" sz="3200" i="1" dirty="0"/>
              <a:t> </a:t>
            </a:r>
            <a:r>
              <a:rPr lang="en-US" sz="3200" i="1" dirty="0" err="1"/>
              <a:t>quá</a:t>
            </a:r>
            <a:r>
              <a:rPr lang="en-US" sz="3200" i="1" dirty="0" smtClean="0"/>
              <a:t>”.</a:t>
            </a:r>
            <a:endParaRPr lang="en-US" sz="3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66" y="3665632"/>
            <a:ext cx="5868934" cy="28640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3904" y="3741832"/>
            <a:ext cx="5152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ngạc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nụ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hồng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lvl="0" algn="just"/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32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9700" y="527047"/>
            <a:ext cx="3022600" cy="622568"/>
            <a:chOff x="1447800" y="684790"/>
            <a:chExt cx="8067615" cy="928421"/>
          </a:xfrm>
        </p:grpSpPr>
        <p:sp>
          <p:nvSpPr>
            <p:cNvPr id="6" name="TextBox 5"/>
            <p:cNvSpPr txBox="1"/>
            <p:nvPr/>
          </p:nvSpPr>
          <p:spPr>
            <a:xfrm>
              <a:off x="1717075" y="749938"/>
              <a:ext cx="7798340" cy="8632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7800" y="684790"/>
              <a:ext cx="7835899" cy="8632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Calibri" panose="020F0502020204030204" pitchFamily="34" charset="0"/>
                </a:rPr>
                <a:t>Cùng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tìm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hiểu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939587" y="483696"/>
            <a:ext cx="6338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suy</a:t>
            </a:r>
            <a:r>
              <a:rPr lang="en-US" sz="3200" b="1" dirty="0"/>
              <a:t>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cá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pPr algn="ctr"/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01" y="0"/>
            <a:ext cx="1765300" cy="1247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9000" y="2074476"/>
            <a:ext cx="9707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ngạc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thú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?</a:t>
            </a:r>
          </a:p>
          <a:p>
            <a:pPr lvl="0"/>
            <a:endParaRPr lang="en-US" sz="3200" b="1" dirty="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9001" y="3315155"/>
            <a:ext cx="4963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lạ</a:t>
            </a:r>
            <a:r>
              <a:rPr lang="en-US" sz="3200" dirty="0"/>
              <a:t>,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ngờ</a:t>
            </a:r>
            <a:r>
              <a:rPr lang="en-US" sz="3200" dirty="0"/>
              <a:t>,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hứng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,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90" y="3665256"/>
            <a:ext cx="5818360" cy="28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9700" y="527047"/>
            <a:ext cx="3022600" cy="622568"/>
            <a:chOff x="1447800" y="684790"/>
            <a:chExt cx="8067615" cy="928421"/>
          </a:xfrm>
        </p:grpSpPr>
        <p:sp>
          <p:nvSpPr>
            <p:cNvPr id="6" name="TextBox 5"/>
            <p:cNvSpPr txBox="1"/>
            <p:nvPr/>
          </p:nvSpPr>
          <p:spPr>
            <a:xfrm>
              <a:off x="1717075" y="749938"/>
              <a:ext cx="7798340" cy="8632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7800" y="684790"/>
              <a:ext cx="7835899" cy="8632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Calibri" panose="020F0502020204030204" pitchFamily="34" charset="0"/>
                </a:rPr>
                <a:t>Cùng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tìm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hiểu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939587" y="483696"/>
            <a:ext cx="6338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suy</a:t>
            </a:r>
            <a:r>
              <a:rPr lang="en-US" sz="3200" b="1" dirty="0"/>
              <a:t>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cá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pPr algn="ctr"/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: 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01" y="0"/>
            <a:ext cx="1765300" cy="1247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9001" y="1803419"/>
            <a:ext cx="990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ngạc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thú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? (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giọng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nét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cử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điệu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,...)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2"/>
          <a:stretch/>
        </p:blipFill>
        <p:spPr>
          <a:xfrm>
            <a:off x="6609048" y="3711633"/>
            <a:ext cx="3265078" cy="2725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68"/>
          <a:stretch/>
        </p:blipFill>
        <p:spPr>
          <a:xfrm>
            <a:off x="8933461" y="3000031"/>
            <a:ext cx="3106254" cy="26244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18560" y="3007463"/>
            <a:ext cx="5344348" cy="2232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: 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- </a:t>
            </a:r>
            <a:r>
              <a:rPr lang="pt-BR" sz="3200" b="1" i="1" dirty="0"/>
              <a:t>A, Ôi, Oa</a:t>
            </a:r>
            <a:r>
              <a:rPr lang="pt-BR" sz="3200" dirty="0"/>
              <a:t>,...: ở</a:t>
            </a:r>
            <a:r>
              <a:rPr lang="pt-BR" sz="3200" dirty="0" smtClean="0"/>
              <a:t> </a:t>
            </a:r>
            <a:r>
              <a:rPr lang="pt-BR" sz="3200" dirty="0"/>
              <a:t>đầu câu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</a:t>
            </a:r>
            <a:r>
              <a:rPr lang="en-US" sz="3200" b="1" i="1" dirty="0" err="1"/>
              <a:t>quá</a:t>
            </a:r>
            <a:r>
              <a:rPr lang="en-US" sz="3200" dirty="0"/>
              <a:t>: ở </a:t>
            </a:r>
            <a:r>
              <a:rPr lang="en-US" sz="3200" dirty="0" err="1"/>
              <a:t>cuối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71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274736" y="3614762"/>
            <a:ext cx="3104464" cy="2977345"/>
            <a:chOff x="13006170" y="1427985"/>
            <a:chExt cx="2094129" cy="212882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9063" l="237" r="97393">
                          <a14:backgroundMark x1="46919" y1="63125" x2="50474" y2="3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06170" y="1968842"/>
              <a:ext cx="2094129" cy="1587965"/>
            </a:xfrm>
            <a:prstGeom prst="rect">
              <a:avLst/>
            </a:prstGeom>
          </p:spPr>
        </p:pic>
        <p:pic>
          <p:nvPicPr>
            <p:cNvPr id="3074" name="Picture 2" descr="Boy and a girl talking to each other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8530" r="11100" b="11415"/>
            <a:stretch/>
          </p:blipFill>
          <p:spPr bwMode="auto">
            <a:xfrm>
              <a:off x="13476070" y="1427985"/>
              <a:ext cx="1357302" cy="139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356384" y="520797"/>
            <a:ext cx="3022600" cy="622568"/>
            <a:chOff x="1447800" y="684790"/>
            <a:chExt cx="8067615" cy="928421"/>
          </a:xfrm>
        </p:grpSpPr>
        <p:sp>
          <p:nvSpPr>
            <p:cNvPr id="3" name="TextBox 2"/>
            <p:cNvSpPr txBox="1"/>
            <p:nvPr/>
          </p:nvSpPr>
          <p:spPr>
            <a:xfrm>
              <a:off x="1717075" y="749938"/>
              <a:ext cx="7798340" cy="8632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684790"/>
              <a:ext cx="7835900" cy="8632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Calibri" panose="020F0502020204030204" pitchFamily="34" charset="0"/>
                </a:rPr>
                <a:t>Cùng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luyện</a:t>
              </a:r>
              <a:r>
                <a:rPr 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</a:rPr>
                <a:t>nói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>
          <a:xfrm>
            <a:off x="444143" y="-197420"/>
            <a:ext cx="1912241" cy="1625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93" y="4825938"/>
            <a:ext cx="2362200" cy="16632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66" y="3931691"/>
            <a:ext cx="5240818" cy="25575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13417" y="1895916"/>
            <a:ext cx="6660616" cy="1328023"/>
          </a:xfrm>
          <a:prstGeom prst="wedgeRoundRectCallout">
            <a:avLst>
              <a:gd name="adj1" fmla="val 40136"/>
              <a:gd name="adj2" fmla="val 931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</a:rPr>
              <a:t>Em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hãy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luyện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tập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nhắc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lại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00"/>
                </a:solidFill>
              </a:rPr>
              <a:t>lời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nói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của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bạn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nhỏ</a:t>
            </a:r>
            <a:endParaRPr lang="en-US" sz="3600" b="1" dirty="0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84601" y="1722980"/>
            <a:ext cx="5537200" cy="1764000"/>
            <a:chOff x="3370628" y="1968839"/>
            <a:chExt cx="5537200" cy="17640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TextBox 17"/>
            <p:cNvSpPr txBox="1"/>
            <p:nvPr/>
          </p:nvSpPr>
          <p:spPr>
            <a:xfrm>
              <a:off x="3370628" y="1968839"/>
              <a:ext cx="5537200" cy="1764000"/>
            </a:xfrm>
            <a:prstGeom prst="wedgeEllipseCallout">
              <a:avLst>
                <a:gd name="adj1" fmla="val 43844"/>
                <a:gd name="adj2" fmla="val 68673"/>
              </a:avLst>
            </a:prstGeom>
            <a:grpFill/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latin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43607" y="2513582"/>
              <a:ext cx="4613764" cy="12003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vi-VN" sz="3600" b="1" dirty="0"/>
                <a:t>Luyện nói trước lớp</a:t>
              </a:r>
            </a:p>
            <a:p>
              <a:pPr lvl="0" algn="ctr"/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8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99" y="4102073"/>
            <a:ext cx="1739201" cy="2172432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5346699"/>
            <a:ext cx="12188116" cy="15350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39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3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4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58480" y="659058"/>
            <a:ext cx="7843612" cy="3477584"/>
            <a:chOff x="2558480" y="659058"/>
            <a:chExt cx="7843612" cy="3477584"/>
          </a:xfrm>
        </p:grpSpPr>
        <p:pic>
          <p:nvPicPr>
            <p:cNvPr id="27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480" y="659058"/>
              <a:ext cx="7843612" cy="34775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8305800" y="3012176"/>
              <a:ext cx="1689100" cy="9260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1822" y="1838424"/>
            <a:ext cx="758408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19162" y="1910969"/>
            <a:ext cx="4660278" cy="1449403"/>
          </a:xfrm>
          <a:prstGeom prst="wedgeRoundRectCallout">
            <a:avLst>
              <a:gd name="adj1" fmla="val -3868"/>
              <a:gd name="adj2" fmla="val 8229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54341" y="3843368"/>
            <a:ext cx="1513724" cy="2402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7" y="281388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A7EB9E7D-7B93-4F6E-9C1E-B5A7D042B1B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5批\92061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1387</TotalTime>
  <Words>672</Words>
  <Application>Microsoft Office PowerPoint</Application>
  <PresentationFormat>Widescreen</PresentationFormat>
  <Paragraphs>89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宋体</vt:lpstr>
      <vt:lpstr>Arial</vt:lpstr>
      <vt:lpstr>Calibri</vt:lpstr>
      <vt:lpstr>Caveat Brush</vt:lpstr>
      <vt:lpstr>等线</vt:lpstr>
      <vt:lpstr>等线 Light</vt:lpstr>
      <vt:lpstr>Fredoka One</vt:lpstr>
      <vt:lpstr>Montserrat</vt:lpstr>
      <vt:lpstr>Nunito</vt:lpstr>
      <vt:lpstr>Roboto Condensed Light</vt:lpstr>
      <vt:lpstr>Wingdings</vt:lpstr>
      <vt:lpstr>印品黑体</vt:lpstr>
      <vt:lpstr>字魂59号-创粗黑</vt:lpstr>
      <vt:lpstr>Office 主题</vt:lpstr>
      <vt:lpstr>1_Office 主题​​</vt:lpstr>
      <vt:lpstr>1_Question of the Day for Preschool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刘士微</dc:creator>
  <cp:lastModifiedBy>Admin</cp:lastModifiedBy>
  <cp:revision>235</cp:revision>
  <dcterms:created xsi:type="dcterms:W3CDTF">2017-08-18T03:02:00Z</dcterms:created>
  <dcterms:modified xsi:type="dcterms:W3CDTF">2021-08-12T10:15:35Z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