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5" r:id="rId3"/>
    <p:sldId id="258" r:id="rId4"/>
    <p:sldId id="259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0808-ADD0-4FC4-A6FF-D1F53E81041E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80665-157D-497A-A66E-7542BBFF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85475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0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79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64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1ADEB-B87F-42C0-A974-AA53AE654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1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78" indent="0">
              <a:buNone/>
              <a:defRPr sz="2699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200" b="1"/>
            </a:lvl4pPr>
            <a:lvl5pPr marL="2437912" indent="0">
              <a:buNone/>
              <a:defRPr sz="2200" b="1"/>
            </a:lvl5pPr>
            <a:lvl6pPr marL="3047390" indent="0">
              <a:buNone/>
              <a:defRPr sz="2200" b="1"/>
            </a:lvl6pPr>
            <a:lvl7pPr marL="3656868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522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78" indent="0">
              <a:buNone/>
              <a:defRPr sz="3799"/>
            </a:lvl2pPr>
            <a:lvl3pPr marL="1218956" indent="0">
              <a:buNone/>
              <a:defRPr sz="3199"/>
            </a:lvl3pPr>
            <a:lvl4pPr marL="1828434" indent="0">
              <a:buNone/>
              <a:defRPr sz="2699"/>
            </a:lvl4pPr>
            <a:lvl5pPr marL="2437912" indent="0">
              <a:buNone/>
              <a:defRPr sz="2699"/>
            </a:lvl5pPr>
            <a:lvl6pPr marL="3047390" indent="0">
              <a:buNone/>
              <a:defRPr sz="2699"/>
            </a:lvl6pPr>
            <a:lvl7pPr marL="3656868" indent="0">
              <a:buNone/>
              <a:defRPr sz="2699"/>
            </a:lvl7pPr>
            <a:lvl8pPr marL="4266347" indent="0">
              <a:buNone/>
              <a:defRPr sz="2699"/>
            </a:lvl8pPr>
            <a:lvl9pPr marL="4875825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600"/>
            </a:lvl2pPr>
            <a:lvl3pPr marL="1218956" indent="0">
              <a:buNone/>
              <a:defRPr sz="1400"/>
            </a:lvl3pPr>
            <a:lvl4pPr marL="1828434" indent="0">
              <a:buNone/>
              <a:defRPr sz="1200"/>
            </a:lvl4pPr>
            <a:lvl5pPr marL="2437912" indent="0">
              <a:buNone/>
              <a:defRPr sz="1200"/>
            </a:lvl5pPr>
            <a:lvl6pPr marL="3047390" indent="0">
              <a:buNone/>
              <a:defRPr sz="1200"/>
            </a:lvl6pPr>
            <a:lvl7pPr marL="3656868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09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59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758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443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09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17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29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B579-6AF5-4A6F-ABE0-26437B9C7C02}" type="datetimeFigureOut">
              <a:rPr lang="en-SG" smtClean="0"/>
              <a:t>3/1/2022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C693-37A7-456C-ADF2-BEBDEB8128B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076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ctr" defTabSz="121895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9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05" y="4088302"/>
            <a:ext cx="1876851" cy="8459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37875" y="1279112"/>
            <a:ext cx="1251922" cy="16187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668"/>
            <a:ext cx="2169412" cy="2699576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84581" y="1497475"/>
            <a:ext cx="86629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5400" b="1" dirty="0" err="1" smtClean="0">
                <a:solidFill>
                  <a:srgbClr val="FF0000"/>
                </a:solidFill>
                <a:effectLst>
                  <a:glow rad="63500">
                    <a:srgbClr val="FFBF53">
                      <a:satMod val="175000"/>
                      <a:alpha val="40000"/>
                    </a:srgbClr>
                  </a:glow>
                </a:effectLst>
                <a:latin typeface="UTM Impact" panose="02040603050506020204" pitchFamily="18" charset="0"/>
                <a:ea typeface="Microsoft YaHei Light" panose="020B0502040204020203" pitchFamily="34" charset="-122"/>
              </a:rPr>
              <a:t>Thủ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glow rad="63500">
                    <a:srgbClr val="FFBF53">
                      <a:satMod val="175000"/>
                      <a:alpha val="40000"/>
                    </a:srgbClr>
                  </a:glow>
                </a:effectLst>
                <a:latin typeface="UTM Impact" panose="02040603050506020204" pitchFamily="18" charset="0"/>
                <a:ea typeface="Microsoft YaHei Light" panose="020B0502040204020203" pitchFamily="34" charset="-122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effectLst>
                  <a:glow rad="63500">
                    <a:srgbClr val="FFBF53">
                      <a:satMod val="175000"/>
                      <a:alpha val="40000"/>
                    </a:srgbClr>
                  </a:glow>
                </a:effectLst>
                <a:latin typeface="UTM Impact" panose="02040603050506020204" pitchFamily="18" charset="0"/>
                <a:ea typeface="Microsoft YaHei Light" panose="020B0502040204020203" pitchFamily="34" charset="-122"/>
              </a:rPr>
              <a:t>công</a:t>
            </a:r>
            <a:endParaRPr lang="en-US" altLang="zh-CN" sz="5400" b="1" dirty="0" smtClean="0">
              <a:solidFill>
                <a:srgbClr val="FF0000"/>
              </a:solidFill>
              <a:effectLst>
                <a:glow rad="63500">
                  <a:srgbClr val="FFBF53">
                    <a:satMod val="175000"/>
                    <a:alpha val="40000"/>
                  </a:srgbClr>
                </a:glow>
              </a:effectLst>
              <a:latin typeface="UTM Impact" panose="02040603050506020204" pitchFamily="18" charset="0"/>
              <a:ea typeface="Microsoft YaHei Light" panose="020B0502040204020203" pitchFamily="34" charset="-122"/>
            </a:endParaRPr>
          </a:p>
          <a:p>
            <a:pPr algn="ctr" eaLnBrk="1" hangingPunct="1"/>
            <a:r>
              <a:rPr lang="en-US" altLang="zh-CN" sz="5400" b="1" dirty="0" smtClean="0">
                <a:solidFill>
                  <a:srgbClr val="0070C0"/>
                </a:solidFill>
                <a:effectLst>
                  <a:glow rad="63500">
                    <a:srgbClr val="FFBF53">
                      <a:satMod val="175000"/>
                      <a:alpha val="40000"/>
                    </a:srgbClr>
                  </a:glow>
                </a:effectLst>
                <a:latin typeface="UTM Impact" panose="02040603050506020204" pitchFamily="18" charset="0"/>
                <a:ea typeface="Microsoft YaHei Light" panose="020B0502040204020203" pitchFamily="34" charset="-122"/>
              </a:rPr>
              <a:t>CẮT, DÁN CHỮ E</a:t>
            </a:r>
            <a:endParaRPr lang="vi-VN" altLang="zh-CN" sz="5400" b="1" dirty="0">
              <a:solidFill>
                <a:srgbClr val="0070C0"/>
              </a:solidFill>
              <a:effectLst>
                <a:glow rad="63500">
                  <a:srgbClr val="FFBF53">
                    <a:satMod val="175000"/>
                    <a:alpha val="40000"/>
                  </a:srgbClr>
                </a:glow>
              </a:effectLst>
              <a:latin typeface="UTM Impact" panose="02040603050506020204" pitchFamily="18" charset="0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5035550" y="614045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b="0">
                <a:solidFill>
                  <a:srgbClr val="FF3300"/>
                </a:solidFill>
              </a:rPr>
              <a:t>Hình 1</a:t>
            </a: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1622975" y="14468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99"/>
                </a:solidFill>
              </a:rPr>
              <a:t>1.</a:t>
            </a:r>
            <a:r>
              <a:rPr lang="en-US" altLang="en-US" dirty="0" smtClean="0">
                <a:solidFill>
                  <a:srgbClr val="FF3300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Quan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sát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và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nhận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xét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chữ</a:t>
            </a:r>
            <a:r>
              <a:rPr lang="en-US" altLang="en-US" dirty="0">
                <a:solidFill>
                  <a:srgbClr val="000099"/>
                </a:solidFill>
              </a:rPr>
              <a:t> E:</a:t>
            </a:r>
          </a:p>
        </p:txBody>
      </p:sp>
      <p:sp>
        <p:nvSpPr>
          <p:cNvPr id="12292" name="Text Box 48"/>
          <p:cNvSpPr txBox="1">
            <a:spLocks noChangeArrowheads="1"/>
          </p:cNvSpPr>
          <p:nvPr/>
        </p:nvSpPr>
        <p:spPr bwMode="auto">
          <a:xfrm>
            <a:off x="2216701" y="5856876"/>
            <a:ext cx="93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graphicFrame>
        <p:nvGraphicFramePr>
          <p:cNvPr id="17004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95600"/>
              </p:ext>
            </p:extLst>
          </p:nvPr>
        </p:nvGraphicFramePr>
        <p:xfrm>
          <a:off x="1565825" y="2692988"/>
          <a:ext cx="3352800" cy="315436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092" name="Text Box 108"/>
          <p:cNvSpPr txBox="1">
            <a:spLocks noChangeArrowheads="1"/>
          </p:cNvSpPr>
          <p:nvPr/>
        </p:nvSpPr>
        <p:spPr bwMode="auto">
          <a:xfrm>
            <a:off x="5204375" y="2285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- </a:t>
            </a:r>
            <a:r>
              <a:rPr lang="en-US" altLang="en-US">
                <a:solidFill>
                  <a:srgbClr val="FF0000"/>
                </a:solidFill>
              </a:rPr>
              <a:t>Nét chữ E rộng mấy ô ?</a:t>
            </a:r>
          </a:p>
        </p:txBody>
      </p:sp>
      <p:sp>
        <p:nvSpPr>
          <p:cNvPr id="170093" name="Text Box 109"/>
          <p:cNvSpPr txBox="1">
            <a:spLocks noChangeArrowheads="1"/>
          </p:cNvSpPr>
          <p:nvPr/>
        </p:nvSpPr>
        <p:spPr bwMode="auto">
          <a:xfrm>
            <a:off x="5185325" y="2818401"/>
            <a:ext cx="348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- N</a:t>
            </a:r>
            <a:r>
              <a:rPr lang="en-US" altLang="en-US"/>
              <a:t>ét chữ E rộng 1 ô</a:t>
            </a:r>
          </a:p>
        </p:txBody>
      </p:sp>
      <p:sp>
        <p:nvSpPr>
          <p:cNvPr id="170094" name="Text Box 110"/>
          <p:cNvSpPr txBox="1">
            <a:spLocks noChangeArrowheads="1"/>
          </p:cNvSpPr>
          <p:nvPr/>
        </p:nvSpPr>
        <p:spPr bwMode="auto">
          <a:xfrm>
            <a:off x="5166275" y="3351801"/>
            <a:ext cx="523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- Nhận xét về hình dáng chữ E?</a:t>
            </a:r>
            <a:r>
              <a:rPr lang="en-US" altLang="en-US" b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0095" name="Text Box 111"/>
          <p:cNvSpPr txBox="1">
            <a:spLocks noChangeArrowheads="1"/>
          </p:cNvSpPr>
          <p:nvPr/>
        </p:nvSpPr>
        <p:spPr bwMode="auto">
          <a:xfrm>
            <a:off x="5204375" y="5104400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n</a:t>
            </a:r>
            <a:r>
              <a:rPr lang="en-US" altLang="en-US"/>
              <a:t>ữa</a:t>
            </a:r>
            <a:r>
              <a:rPr lang="en-US" altLang="en-US">
                <a:solidFill>
                  <a:srgbClr val="0000FF"/>
                </a:solidFill>
              </a:rPr>
              <a:t> ph</a:t>
            </a:r>
            <a:r>
              <a:rPr lang="en-US" altLang="en-US"/>
              <a:t>ía</a:t>
            </a:r>
            <a:r>
              <a:rPr lang="en-US" altLang="en-US">
                <a:solidFill>
                  <a:srgbClr val="0000FF"/>
                </a:solidFill>
              </a:rPr>
              <a:t> tr</a:t>
            </a:r>
            <a:r>
              <a:rPr lang="en-US" altLang="en-US"/>
              <a:t>ên</a:t>
            </a:r>
            <a:r>
              <a:rPr lang="en-US" altLang="en-US">
                <a:solidFill>
                  <a:srgbClr val="0000FF"/>
                </a:solidFill>
              </a:rPr>
              <a:t> v</a:t>
            </a:r>
            <a:r>
              <a:rPr lang="en-US" altLang="en-US"/>
              <a:t>à</a:t>
            </a:r>
            <a:r>
              <a:rPr lang="en-US" altLang="en-US">
                <a:solidFill>
                  <a:srgbClr val="0000FF"/>
                </a:solidFill>
              </a:rPr>
              <a:t> n</a:t>
            </a:r>
            <a:r>
              <a:rPr lang="en-US" altLang="en-US"/>
              <a:t>ữa</a:t>
            </a:r>
            <a:r>
              <a:rPr lang="en-US" altLang="en-US">
                <a:solidFill>
                  <a:srgbClr val="0000FF"/>
                </a:solidFill>
              </a:rPr>
              <a:t> ph</a:t>
            </a:r>
            <a:r>
              <a:rPr lang="en-US" altLang="en-US"/>
              <a:t>ía</a:t>
            </a:r>
            <a:r>
              <a:rPr lang="en-US" altLang="en-US">
                <a:solidFill>
                  <a:srgbClr val="0000FF"/>
                </a:solidFill>
              </a:rPr>
              <a:t> d</a:t>
            </a:r>
            <a:r>
              <a:rPr lang="en-US" altLang="en-US"/>
              <a:t>ưới</a:t>
            </a:r>
            <a:r>
              <a:rPr lang="en-US" altLang="en-US">
                <a:solidFill>
                  <a:srgbClr val="0000FF"/>
                </a:solidFill>
              </a:rPr>
              <a:t> gi</a:t>
            </a:r>
            <a:r>
              <a:rPr lang="en-US" altLang="en-US"/>
              <a:t>ống</a:t>
            </a:r>
            <a:r>
              <a:rPr lang="en-US" altLang="en-US">
                <a:solidFill>
                  <a:srgbClr val="0000FF"/>
                </a:solidFill>
              </a:rPr>
              <a:t> nhau.</a:t>
            </a:r>
          </a:p>
        </p:txBody>
      </p:sp>
      <p:sp>
        <p:nvSpPr>
          <p:cNvPr id="170096" name="Line 112"/>
          <p:cNvSpPr>
            <a:spLocks noChangeShapeType="1"/>
          </p:cNvSpPr>
          <p:nvPr/>
        </p:nvSpPr>
        <p:spPr bwMode="auto">
          <a:xfrm>
            <a:off x="1032425" y="4285250"/>
            <a:ext cx="41148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2" name="Line 148"/>
          <p:cNvSpPr>
            <a:spLocks noChangeShapeType="1"/>
          </p:cNvSpPr>
          <p:nvPr/>
        </p:nvSpPr>
        <p:spPr bwMode="auto">
          <a:xfrm>
            <a:off x="1946825" y="2666000"/>
            <a:ext cx="0" cy="3200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3" name="Text Box 149"/>
          <p:cNvSpPr txBox="1">
            <a:spLocks noChangeArrowheads="1"/>
          </p:cNvSpPr>
          <p:nvPr/>
        </p:nvSpPr>
        <p:spPr bwMode="auto">
          <a:xfrm>
            <a:off x="956225" y="3961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5 Ô</a:t>
            </a:r>
          </a:p>
        </p:txBody>
      </p:sp>
      <p:sp>
        <p:nvSpPr>
          <p:cNvPr id="170134" name="Line 150"/>
          <p:cNvSpPr>
            <a:spLocks noChangeShapeType="1"/>
          </p:cNvSpPr>
          <p:nvPr/>
        </p:nvSpPr>
        <p:spPr bwMode="auto">
          <a:xfrm flipV="1">
            <a:off x="2232575" y="2208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5" name="Line 151"/>
          <p:cNvSpPr>
            <a:spLocks noChangeShapeType="1"/>
          </p:cNvSpPr>
          <p:nvPr/>
        </p:nvSpPr>
        <p:spPr bwMode="auto">
          <a:xfrm flipV="1">
            <a:off x="4004225" y="222785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6" name="Line 152"/>
          <p:cNvSpPr>
            <a:spLocks noChangeShapeType="1"/>
          </p:cNvSpPr>
          <p:nvPr/>
        </p:nvSpPr>
        <p:spPr bwMode="auto">
          <a:xfrm>
            <a:off x="2251625" y="222785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70137" name="Text Box 153"/>
          <p:cNvSpPr txBox="1">
            <a:spLocks noChangeArrowheads="1"/>
          </p:cNvSpPr>
          <p:nvPr/>
        </p:nvSpPr>
        <p:spPr bwMode="auto">
          <a:xfrm>
            <a:off x="2781851" y="2204038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2,5 Ô</a:t>
            </a:r>
          </a:p>
        </p:txBody>
      </p:sp>
      <p:sp>
        <p:nvSpPr>
          <p:cNvPr id="170138" name="AutoShape 154"/>
          <p:cNvSpPr>
            <a:spLocks/>
          </p:cNvSpPr>
          <p:nvPr/>
        </p:nvSpPr>
        <p:spPr bwMode="auto">
          <a:xfrm>
            <a:off x="3947075" y="5249240"/>
            <a:ext cx="457200" cy="548521"/>
          </a:xfrm>
          <a:prstGeom prst="rightBrace">
            <a:avLst>
              <a:gd name="adj1" fmla="val 1111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70139" name="Text Box 155"/>
          <p:cNvSpPr txBox="1">
            <a:spLocks noChangeArrowheads="1"/>
          </p:cNvSpPr>
          <p:nvPr/>
        </p:nvSpPr>
        <p:spPr bwMode="auto">
          <a:xfrm>
            <a:off x="4270925" y="5256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 Ô</a:t>
            </a:r>
          </a:p>
        </p:txBody>
      </p:sp>
      <p:sp>
        <p:nvSpPr>
          <p:cNvPr id="170140" name="Text Box 156"/>
          <p:cNvSpPr txBox="1">
            <a:spLocks noChangeArrowheads="1"/>
          </p:cNvSpPr>
          <p:nvPr/>
        </p:nvSpPr>
        <p:spPr bwMode="auto">
          <a:xfrm>
            <a:off x="5204375" y="3904251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chi</a:t>
            </a:r>
            <a:r>
              <a:rPr lang="en-US" altLang="en-US"/>
              <a:t>ều dài 5 ô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70141" name="Text Box 157"/>
          <p:cNvSpPr txBox="1">
            <a:spLocks noChangeArrowheads="1"/>
          </p:cNvSpPr>
          <p:nvPr/>
        </p:nvSpPr>
        <p:spPr bwMode="auto">
          <a:xfrm>
            <a:off x="5223425" y="4532901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</a:rPr>
              <a:t>- Ch</a:t>
            </a:r>
            <a:r>
              <a:rPr lang="en-US" altLang="en-US"/>
              <a:t>ữ</a:t>
            </a:r>
            <a:r>
              <a:rPr lang="en-US" altLang="en-US">
                <a:solidFill>
                  <a:srgbClr val="0000FF"/>
                </a:solidFill>
              </a:rPr>
              <a:t> E c</a:t>
            </a:r>
            <a:r>
              <a:rPr lang="en-US" altLang="en-US"/>
              <a:t>ó</a:t>
            </a:r>
            <a:r>
              <a:rPr lang="en-US" altLang="en-US">
                <a:solidFill>
                  <a:srgbClr val="0000FF"/>
                </a:solidFill>
              </a:rPr>
              <a:t> chi</a:t>
            </a:r>
            <a:r>
              <a:rPr lang="en-US" altLang="en-US"/>
              <a:t>ều rộng 2,5 ô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3050" y="71255"/>
            <a:ext cx="912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1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/>
      <p:bldP spid="170003" grpId="0"/>
      <p:bldP spid="170092" grpId="0" autoUpdateAnimBg="0"/>
      <p:bldP spid="170093" grpId="0"/>
      <p:bldP spid="170094" grpId="0"/>
      <p:bldP spid="170095" grpId="0"/>
      <p:bldP spid="170137" grpId="0"/>
      <p:bldP spid="170138" grpId="0" animBg="1"/>
      <p:bldP spid="170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133600" y="1399510"/>
            <a:ext cx="617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0099"/>
                </a:solidFill>
              </a:rPr>
              <a:t>2.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C</a:t>
            </a:r>
            <a:r>
              <a:rPr lang="en-US" altLang="en-US" dirty="0" err="1"/>
              <a:t>ác</a:t>
            </a:r>
            <a:r>
              <a:rPr lang="en-US" altLang="en-US" dirty="0"/>
              <a:t> </a:t>
            </a:r>
            <a:r>
              <a:rPr lang="en-US" altLang="en-US" dirty="0" err="1"/>
              <a:t>bước</a:t>
            </a:r>
            <a:r>
              <a:rPr lang="en-US" altLang="en-US" dirty="0"/>
              <a:t> </a:t>
            </a: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3581400" y="1905001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829050" y="2514600"/>
            <a:ext cx="7143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 i="1"/>
              <a:t>Lật mặt trái của tờ giấy thủ công, kẻ, cắt một hình chữ nhật có chiều dài 5ô, rộng 2,5ô.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3829050" y="4495800"/>
            <a:ext cx="683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VNI-Times" pitchFamily="2" charset="0"/>
              </a:rPr>
              <a:t>- Sau </a:t>
            </a:r>
            <a:r>
              <a:rPr lang="en-US" altLang="en-US" i="1"/>
              <a:t>đó , kẻ chữ E theo các điểm đã chấm(hình 2)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209801" y="5867401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2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2193925" y="27336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3829050" y="3581400"/>
            <a:ext cx="683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- Chấm các điểm đánh dấu hình chữ E vào hình chữ nhật.      </a:t>
            </a:r>
          </a:p>
        </p:txBody>
      </p:sp>
      <p:graphicFrame>
        <p:nvGraphicFramePr>
          <p:cNvPr id="198826" name="Group 170"/>
          <p:cNvGraphicFramePr>
            <a:graphicFrameLocks noGrp="1"/>
          </p:cNvGraphicFramePr>
          <p:nvPr>
            <p:ph/>
          </p:nvPr>
        </p:nvGraphicFramePr>
        <p:xfrm>
          <a:off x="1828800" y="2343150"/>
          <a:ext cx="1752600" cy="3382964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741" name="AutoShape 85"/>
          <p:cNvSpPr>
            <a:spLocks noChangeArrowheads="1"/>
          </p:cNvSpPr>
          <p:nvPr/>
        </p:nvSpPr>
        <p:spPr bwMode="auto">
          <a:xfrm>
            <a:off x="1809750" y="23050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5" name="AutoShape 89"/>
          <p:cNvSpPr>
            <a:spLocks noChangeArrowheads="1"/>
          </p:cNvSpPr>
          <p:nvPr/>
        </p:nvSpPr>
        <p:spPr bwMode="auto">
          <a:xfrm>
            <a:off x="1809750" y="56578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6" name="AutoShape 90"/>
          <p:cNvSpPr>
            <a:spLocks noChangeArrowheads="1"/>
          </p:cNvSpPr>
          <p:nvPr/>
        </p:nvSpPr>
        <p:spPr bwMode="auto">
          <a:xfrm>
            <a:off x="3543300" y="2324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7" name="AutoShape 91"/>
          <p:cNvSpPr>
            <a:spLocks noChangeArrowheads="1"/>
          </p:cNvSpPr>
          <p:nvPr/>
        </p:nvSpPr>
        <p:spPr bwMode="auto">
          <a:xfrm>
            <a:off x="2476500" y="29527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8" name="AutoShape 92"/>
          <p:cNvSpPr>
            <a:spLocks noChangeArrowheads="1"/>
          </p:cNvSpPr>
          <p:nvPr/>
        </p:nvSpPr>
        <p:spPr bwMode="auto">
          <a:xfrm>
            <a:off x="3543300" y="29527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49" name="AutoShape 93"/>
          <p:cNvSpPr>
            <a:spLocks noChangeArrowheads="1"/>
          </p:cNvSpPr>
          <p:nvPr/>
        </p:nvSpPr>
        <p:spPr bwMode="auto">
          <a:xfrm>
            <a:off x="3543300" y="36385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7" name="AutoShape 121"/>
          <p:cNvSpPr>
            <a:spLocks noChangeArrowheads="1"/>
          </p:cNvSpPr>
          <p:nvPr/>
        </p:nvSpPr>
        <p:spPr bwMode="auto">
          <a:xfrm>
            <a:off x="2476500" y="36195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8" name="AutoShape 122"/>
          <p:cNvSpPr>
            <a:spLocks noChangeArrowheads="1"/>
          </p:cNvSpPr>
          <p:nvPr/>
        </p:nvSpPr>
        <p:spPr bwMode="auto">
          <a:xfrm>
            <a:off x="2495550" y="43053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79" name="AutoShape 123"/>
          <p:cNvSpPr>
            <a:spLocks noChangeArrowheads="1"/>
          </p:cNvSpPr>
          <p:nvPr/>
        </p:nvSpPr>
        <p:spPr bwMode="auto">
          <a:xfrm>
            <a:off x="3543300" y="432435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0" name="AutoShape 124"/>
          <p:cNvSpPr>
            <a:spLocks noChangeArrowheads="1"/>
          </p:cNvSpPr>
          <p:nvPr/>
        </p:nvSpPr>
        <p:spPr bwMode="auto">
          <a:xfrm>
            <a:off x="3543300" y="4991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1" name="AutoShape 125"/>
          <p:cNvSpPr>
            <a:spLocks noChangeArrowheads="1"/>
          </p:cNvSpPr>
          <p:nvPr/>
        </p:nvSpPr>
        <p:spPr bwMode="auto">
          <a:xfrm>
            <a:off x="2476500" y="49911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82" name="AutoShape 126"/>
          <p:cNvSpPr>
            <a:spLocks noChangeArrowheads="1"/>
          </p:cNvSpPr>
          <p:nvPr/>
        </p:nvSpPr>
        <p:spPr bwMode="auto">
          <a:xfrm>
            <a:off x="3543300" y="5676900"/>
            <a:ext cx="76200" cy="76200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198796" name="Line 140"/>
          <p:cNvSpPr>
            <a:spLocks noChangeShapeType="1"/>
          </p:cNvSpPr>
          <p:nvPr/>
        </p:nvSpPr>
        <p:spPr bwMode="auto">
          <a:xfrm>
            <a:off x="1866900" y="2343150"/>
            <a:ext cx="16954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7" name="Line 141"/>
          <p:cNvSpPr>
            <a:spLocks noChangeShapeType="1"/>
          </p:cNvSpPr>
          <p:nvPr/>
        </p:nvSpPr>
        <p:spPr bwMode="auto">
          <a:xfrm>
            <a:off x="2514600" y="29908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8" name="Line 142"/>
          <p:cNvSpPr>
            <a:spLocks noChangeShapeType="1"/>
          </p:cNvSpPr>
          <p:nvPr/>
        </p:nvSpPr>
        <p:spPr bwMode="auto">
          <a:xfrm>
            <a:off x="2514600" y="36766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799" name="Line 143"/>
          <p:cNvSpPr>
            <a:spLocks noChangeShapeType="1"/>
          </p:cNvSpPr>
          <p:nvPr/>
        </p:nvSpPr>
        <p:spPr bwMode="auto">
          <a:xfrm>
            <a:off x="2514600" y="436245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0" name="Line 144"/>
          <p:cNvSpPr>
            <a:spLocks noChangeShapeType="1"/>
          </p:cNvSpPr>
          <p:nvPr/>
        </p:nvSpPr>
        <p:spPr bwMode="auto">
          <a:xfrm>
            <a:off x="2514600" y="50292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3" name="Line 147"/>
          <p:cNvSpPr>
            <a:spLocks noChangeShapeType="1"/>
          </p:cNvSpPr>
          <p:nvPr/>
        </p:nvSpPr>
        <p:spPr bwMode="auto">
          <a:xfrm>
            <a:off x="1828800" y="5715000"/>
            <a:ext cx="1790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5" name="Line 149"/>
          <p:cNvSpPr>
            <a:spLocks noChangeShapeType="1"/>
          </p:cNvSpPr>
          <p:nvPr/>
        </p:nvSpPr>
        <p:spPr bwMode="auto">
          <a:xfrm>
            <a:off x="1828800" y="2362200"/>
            <a:ext cx="0" cy="3352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6" name="Line 150"/>
          <p:cNvSpPr>
            <a:spLocks noChangeShapeType="1"/>
          </p:cNvSpPr>
          <p:nvPr/>
        </p:nvSpPr>
        <p:spPr bwMode="auto">
          <a:xfrm>
            <a:off x="3581400" y="230505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7" name="Line 151"/>
          <p:cNvSpPr>
            <a:spLocks noChangeShapeType="1"/>
          </p:cNvSpPr>
          <p:nvPr/>
        </p:nvSpPr>
        <p:spPr bwMode="auto">
          <a:xfrm>
            <a:off x="2514600" y="29718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8" name="Line 152"/>
          <p:cNvSpPr>
            <a:spLocks noChangeShapeType="1"/>
          </p:cNvSpPr>
          <p:nvPr/>
        </p:nvSpPr>
        <p:spPr bwMode="auto">
          <a:xfrm>
            <a:off x="3581400" y="367665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09" name="Line 153"/>
          <p:cNvSpPr>
            <a:spLocks noChangeShapeType="1"/>
          </p:cNvSpPr>
          <p:nvPr/>
        </p:nvSpPr>
        <p:spPr bwMode="auto">
          <a:xfrm>
            <a:off x="2514600" y="43434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198810" name="Line 154"/>
          <p:cNvSpPr>
            <a:spLocks noChangeShapeType="1"/>
          </p:cNvSpPr>
          <p:nvPr/>
        </p:nvSpPr>
        <p:spPr bwMode="auto">
          <a:xfrm>
            <a:off x="3581400" y="5029200"/>
            <a:ext cx="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34" name="TextBox 33"/>
          <p:cNvSpPr txBox="1"/>
          <p:nvPr/>
        </p:nvSpPr>
        <p:spPr>
          <a:xfrm>
            <a:off x="1543050" y="71255"/>
            <a:ext cx="912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9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9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9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9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4" grpId="0" autoUpdateAnimBg="0"/>
      <p:bldP spid="198665" grpId="0" autoUpdateAnimBg="0"/>
      <p:bldP spid="198666" grpId="0" autoUpdateAnimBg="0"/>
      <p:bldP spid="198667" grpId="0" autoUpdateAnimBg="0"/>
      <p:bldP spid="198695" grpId="0" autoUpdateAnimBg="0"/>
      <p:bldP spid="198741" grpId="0" animBg="1"/>
      <p:bldP spid="198745" grpId="0" animBg="1"/>
      <p:bldP spid="198746" grpId="0" animBg="1"/>
      <p:bldP spid="198747" grpId="0" animBg="1"/>
      <p:bldP spid="198748" grpId="0" animBg="1"/>
      <p:bldP spid="198749" grpId="0" animBg="1"/>
      <p:bldP spid="198777" grpId="0" animBg="1"/>
      <p:bldP spid="198778" grpId="0" animBg="1"/>
      <p:bldP spid="198779" grpId="0" animBg="1"/>
      <p:bldP spid="198780" grpId="0" animBg="1"/>
      <p:bldP spid="198781" grpId="0" animBg="1"/>
      <p:bldP spid="1987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Line 5"/>
          <p:cNvSpPr>
            <a:spLocks noChangeShapeType="1"/>
          </p:cNvSpPr>
          <p:nvPr/>
        </p:nvSpPr>
        <p:spPr bwMode="auto">
          <a:xfrm>
            <a:off x="5886450" y="5695950"/>
            <a:ext cx="1752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42" name="Text Box 49"/>
          <p:cNvSpPr txBox="1">
            <a:spLocks noChangeArrowheads="1"/>
          </p:cNvSpPr>
          <p:nvPr/>
        </p:nvSpPr>
        <p:spPr bwMode="auto">
          <a:xfrm>
            <a:off x="2362200" y="2162176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2:</a:t>
            </a:r>
            <a:r>
              <a:rPr lang="en-US" altLang="en-US" b="0">
                <a:solidFill>
                  <a:srgbClr val="000099"/>
                </a:solidFill>
              </a:rPr>
              <a:t>  C</a:t>
            </a:r>
            <a:r>
              <a:rPr lang="en-US" altLang="en-US" b="0"/>
              <a:t>ắt </a:t>
            </a:r>
            <a:r>
              <a:rPr lang="en-US" altLang="en-US" b="0">
                <a:solidFill>
                  <a:srgbClr val="000099"/>
                </a:solidFill>
              </a:rPr>
              <a:t> chữ E</a:t>
            </a:r>
          </a:p>
        </p:txBody>
      </p:sp>
      <p:sp>
        <p:nvSpPr>
          <p:cNvPr id="200754" name="Text Box 50"/>
          <p:cNvSpPr txBox="1">
            <a:spLocks noChangeArrowheads="1"/>
          </p:cNvSpPr>
          <p:nvPr/>
        </p:nvSpPr>
        <p:spPr bwMode="auto">
          <a:xfrm>
            <a:off x="2438400" y="2543176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Gấp đôi hình chữ nhật đã kẻ chữ E theo đường dấu giữa(mặt trái ra ngoài). Cắt theo đường kẻ nửa chữ E, bỏ phần gạch chéo(H3). Mở ra được chữ E như chữ mẫu(H.1).</a:t>
            </a:r>
          </a:p>
        </p:txBody>
      </p:sp>
      <p:sp>
        <p:nvSpPr>
          <p:cNvPr id="14344" name="Text Box 51"/>
          <p:cNvSpPr txBox="1">
            <a:spLocks noChangeArrowheads="1"/>
          </p:cNvSpPr>
          <p:nvPr/>
        </p:nvSpPr>
        <p:spPr bwMode="auto">
          <a:xfrm>
            <a:off x="2438400" y="1704976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1:</a:t>
            </a:r>
            <a:r>
              <a:rPr lang="en-US" altLang="en-US" b="0">
                <a:solidFill>
                  <a:srgbClr val="000099"/>
                </a:solidFill>
              </a:rPr>
              <a:t> Kẻ chữ E</a:t>
            </a:r>
          </a:p>
        </p:txBody>
      </p:sp>
      <p:sp>
        <p:nvSpPr>
          <p:cNvPr id="14345" name="Text Box 52"/>
          <p:cNvSpPr txBox="1">
            <a:spLocks noChangeArrowheads="1"/>
          </p:cNvSpPr>
          <p:nvPr/>
        </p:nvSpPr>
        <p:spPr bwMode="auto">
          <a:xfrm>
            <a:off x="4251326" y="6172201"/>
            <a:ext cx="192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3</a:t>
            </a:r>
          </a:p>
        </p:txBody>
      </p:sp>
      <p:sp>
        <p:nvSpPr>
          <p:cNvPr id="14346" name="Text Box 53"/>
          <p:cNvSpPr txBox="1">
            <a:spLocks noChangeArrowheads="1"/>
          </p:cNvSpPr>
          <p:nvPr/>
        </p:nvSpPr>
        <p:spPr bwMode="auto">
          <a:xfrm>
            <a:off x="7620001" y="6172201"/>
            <a:ext cx="192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Hình 1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657600" y="4518026"/>
            <a:ext cx="1524000" cy="1501775"/>
            <a:chOff x="3888" y="663"/>
            <a:chExt cx="960" cy="946"/>
          </a:xfrm>
        </p:grpSpPr>
        <p:sp>
          <p:nvSpPr>
            <p:cNvPr id="14364" name="Line 90"/>
            <p:cNvSpPr>
              <a:spLocks noChangeShapeType="1"/>
            </p:cNvSpPr>
            <p:nvPr/>
          </p:nvSpPr>
          <p:spPr bwMode="auto">
            <a:xfrm>
              <a:off x="4256" y="672"/>
              <a:ext cx="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5" name="Line 91"/>
            <p:cNvSpPr>
              <a:spLocks noChangeShapeType="1"/>
            </p:cNvSpPr>
            <p:nvPr/>
          </p:nvSpPr>
          <p:spPr bwMode="auto">
            <a:xfrm>
              <a:off x="4624" y="68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6" name="Line 92"/>
            <p:cNvSpPr>
              <a:spLocks noChangeShapeType="1"/>
            </p:cNvSpPr>
            <p:nvPr/>
          </p:nvSpPr>
          <p:spPr bwMode="auto">
            <a:xfrm>
              <a:off x="3888" y="663"/>
              <a:ext cx="0" cy="9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7" name="Line 93"/>
            <p:cNvSpPr>
              <a:spLocks noChangeShapeType="1"/>
            </p:cNvSpPr>
            <p:nvPr/>
          </p:nvSpPr>
          <p:spPr bwMode="auto">
            <a:xfrm>
              <a:off x="3888" y="663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8" name="Line 94"/>
            <p:cNvSpPr>
              <a:spLocks noChangeShapeType="1"/>
            </p:cNvSpPr>
            <p:nvPr/>
          </p:nvSpPr>
          <p:spPr bwMode="auto">
            <a:xfrm>
              <a:off x="4848" y="663"/>
              <a:ext cx="0" cy="367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69" name="Line 95"/>
            <p:cNvSpPr>
              <a:spLocks noChangeShapeType="1"/>
            </p:cNvSpPr>
            <p:nvPr/>
          </p:nvSpPr>
          <p:spPr bwMode="auto">
            <a:xfrm>
              <a:off x="4256" y="663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0" name="Line 96"/>
            <p:cNvSpPr>
              <a:spLocks noChangeShapeType="1"/>
            </p:cNvSpPr>
            <p:nvPr/>
          </p:nvSpPr>
          <p:spPr bwMode="auto">
            <a:xfrm>
              <a:off x="4848" y="1412"/>
              <a:ext cx="0" cy="1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1" name="Line 97"/>
            <p:cNvSpPr>
              <a:spLocks noChangeShapeType="1"/>
            </p:cNvSpPr>
            <p:nvPr/>
          </p:nvSpPr>
          <p:spPr bwMode="auto">
            <a:xfrm>
              <a:off x="4256" y="142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2" name="Line 98"/>
            <p:cNvSpPr>
              <a:spLocks noChangeShapeType="1"/>
            </p:cNvSpPr>
            <p:nvPr/>
          </p:nvSpPr>
          <p:spPr bwMode="auto">
            <a:xfrm>
              <a:off x="3888" y="1039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3" name="Line 99"/>
            <p:cNvSpPr>
              <a:spLocks noChangeShapeType="1"/>
            </p:cNvSpPr>
            <p:nvPr/>
          </p:nvSpPr>
          <p:spPr bwMode="auto">
            <a:xfrm>
              <a:off x="4256" y="1039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4" name="Line 100"/>
            <p:cNvSpPr>
              <a:spLocks noChangeShapeType="1"/>
            </p:cNvSpPr>
            <p:nvPr/>
          </p:nvSpPr>
          <p:spPr bwMode="auto">
            <a:xfrm>
              <a:off x="3888" y="1406"/>
              <a:ext cx="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5" name="Line 101"/>
            <p:cNvSpPr>
              <a:spLocks noChangeShapeType="1"/>
            </p:cNvSpPr>
            <p:nvPr/>
          </p:nvSpPr>
          <p:spPr bwMode="auto">
            <a:xfrm>
              <a:off x="4256" y="1406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6" name="Line 102"/>
            <p:cNvSpPr>
              <a:spLocks noChangeShapeType="1"/>
            </p:cNvSpPr>
            <p:nvPr/>
          </p:nvSpPr>
          <p:spPr bwMode="auto">
            <a:xfrm>
              <a:off x="3888" y="1606"/>
              <a:ext cx="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7" name="Line 103"/>
            <p:cNvSpPr>
              <a:spLocks noChangeShapeType="1"/>
            </p:cNvSpPr>
            <p:nvPr/>
          </p:nvSpPr>
          <p:spPr bwMode="auto">
            <a:xfrm>
              <a:off x="4256" y="1606"/>
              <a:ext cx="59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8" name="Line 104"/>
            <p:cNvSpPr>
              <a:spLocks noChangeShapeType="1"/>
            </p:cNvSpPr>
            <p:nvPr/>
          </p:nvSpPr>
          <p:spPr bwMode="auto">
            <a:xfrm>
              <a:off x="4254" y="1039"/>
              <a:ext cx="0" cy="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79" name="Line 105"/>
            <p:cNvSpPr>
              <a:spLocks noChangeShapeType="1"/>
            </p:cNvSpPr>
            <p:nvPr/>
          </p:nvSpPr>
          <p:spPr bwMode="auto">
            <a:xfrm>
              <a:off x="4624" y="1391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4219576" y="5091114"/>
            <a:ext cx="962025" cy="623887"/>
            <a:chOff x="1350" y="2256"/>
            <a:chExt cx="606" cy="393"/>
          </a:xfrm>
        </p:grpSpPr>
        <p:sp>
          <p:nvSpPr>
            <p:cNvPr id="14353" name="Line 107"/>
            <p:cNvSpPr>
              <a:spLocks noChangeShapeType="1"/>
            </p:cNvSpPr>
            <p:nvPr/>
          </p:nvSpPr>
          <p:spPr bwMode="auto">
            <a:xfrm>
              <a:off x="1956" y="2274"/>
              <a:ext cx="0" cy="36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  <p:sp>
          <p:nvSpPr>
            <p:cNvPr id="14354" name="Line 108"/>
            <p:cNvSpPr>
              <a:spLocks noChangeShapeType="1"/>
            </p:cNvSpPr>
            <p:nvPr/>
          </p:nvSpPr>
          <p:spPr bwMode="auto">
            <a:xfrm flipH="1">
              <a:off x="1380" y="225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5" name="Line 109"/>
            <p:cNvSpPr>
              <a:spLocks noChangeShapeType="1"/>
            </p:cNvSpPr>
            <p:nvPr/>
          </p:nvSpPr>
          <p:spPr bwMode="auto">
            <a:xfrm flipH="1">
              <a:off x="1472" y="2265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6" name="Line 110"/>
            <p:cNvSpPr>
              <a:spLocks noChangeShapeType="1"/>
            </p:cNvSpPr>
            <p:nvPr/>
          </p:nvSpPr>
          <p:spPr bwMode="auto">
            <a:xfrm flipH="1">
              <a:off x="1572" y="225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7" name="Line 111"/>
            <p:cNvSpPr>
              <a:spLocks noChangeShapeType="1"/>
            </p:cNvSpPr>
            <p:nvPr/>
          </p:nvSpPr>
          <p:spPr bwMode="auto">
            <a:xfrm flipH="1">
              <a:off x="1664" y="2313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8" name="Line 112"/>
            <p:cNvSpPr>
              <a:spLocks noChangeShapeType="1"/>
            </p:cNvSpPr>
            <p:nvPr/>
          </p:nvSpPr>
          <p:spPr bwMode="auto">
            <a:xfrm flipH="1">
              <a:off x="1760" y="2409"/>
              <a:ext cx="192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59" name="Line 113"/>
            <p:cNvSpPr>
              <a:spLocks noChangeShapeType="1"/>
            </p:cNvSpPr>
            <p:nvPr/>
          </p:nvSpPr>
          <p:spPr bwMode="auto">
            <a:xfrm flipH="1">
              <a:off x="1840" y="2505"/>
              <a:ext cx="11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0" name="Line 114"/>
            <p:cNvSpPr>
              <a:spLocks noChangeShapeType="1"/>
            </p:cNvSpPr>
            <p:nvPr/>
          </p:nvSpPr>
          <p:spPr bwMode="auto">
            <a:xfrm flipH="1">
              <a:off x="1352" y="2273"/>
              <a:ext cx="96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1" name="Line 115"/>
            <p:cNvSpPr>
              <a:spLocks noChangeShapeType="1"/>
            </p:cNvSpPr>
            <p:nvPr/>
          </p:nvSpPr>
          <p:spPr bwMode="auto">
            <a:xfrm flipH="1">
              <a:off x="1350" y="2273"/>
              <a:ext cx="260" cy="3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2" name="Line 116"/>
            <p:cNvSpPr>
              <a:spLocks noChangeShapeType="1"/>
            </p:cNvSpPr>
            <p:nvPr/>
          </p:nvSpPr>
          <p:spPr bwMode="auto">
            <a:xfrm flipH="1">
              <a:off x="1351" y="2265"/>
              <a:ext cx="178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4363" name="Line 117"/>
            <p:cNvSpPr>
              <a:spLocks noChangeShapeType="1"/>
            </p:cNvSpPr>
            <p:nvPr/>
          </p:nvSpPr>
          <p:spPr bwMode="auto">
            <a:xfrm>
              <a:off x="1728" y="2274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en-SG"/>
            </a:p>
          </p:txBody>
        </p:sp>
      </p:grpSp>
      <p:sp>
        <p:nvSpPr>
          <p:cNvPr id="200822" name="Rectangle 118"/>
          <p:cNvSpPr>
            <a:spLocks noChangeArrowheads="1"/>
          </p:cNvSpPr>
          <p:nvPr/>
        </p:nvSpPr>
        <p:spPr bwMode="auto">
          <a:xfrm rot="15752095">
            <a:off x="3798094" y="5330032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823" name="Rectangle 119"/>
          <p:cNvSpPr>
            <a:spLocks noChangeArrowheads="1"/>
          </p:cNvSpPr>
          <p:nvPr/>
        </p:nvSpPr>
        <p:spPr bwMode="auto">
          <a:xfrm rot="10800000">
            <a:off x="4800600" y="5334001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0854" name="Rectangle 150"/>
          <p:cNvSpPr>
            <a:spLocks noChangeArrowheads="1"/>
          </p:cNvSpPr>
          <p:nvPr/>
        </p:nvSpPr>
        <p:spPr bwMode="auto">
          <a:xfrm rot="10800000">
            <a:off x="4838700" y="4743451"/>
            <a:ext cx="846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</a:t>
            </a:r>
            <a:r>
              <a:rPr lang="en-US" altLang="en-US" sz="4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0855" name="Picture 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971926"/>
            <a:ext cx="1162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543050" y="71255"/>
            <a:ext cx="912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0868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10451 0.004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0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59 -0.093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54" grpId="0"/>
      <p:bldP spid="200822" grpId="0"/>
      <p:bldP spid="200822" grpId="1"/>
      <p:bldP spid="200822" grpId="2"/>
      <p:bldP spid="200823" grpId="0"/>
      <p:bldP spid="200823" grpId="1"/>
      <p:bldP spid="200823" grpId="2"/>
      <p:bldP spid="200854" grpId="0"/>
      <p:bldP spid="200854" grpId="1"/>
      <p:bldP spid="20085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5181601" y="6338888"/>
            <a:ext cx="1387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Hình 4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362200" y="153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Bước 3:</a:t>
            </a:r>
            <a:r>
              <a:rPr lang="en-US" altLang="en-US" b="0">
                <a:solidFill>
                  <a:srgbClr val="000099"/>
                </a:solidFill>
              </a:rPr>
              <a:t>  D</a:t>
            </a:r>
            <a:r>
              <a:rPr lang="en-US" altLang="en-US" b="0"/>
              <a:t>án </a:t>
            </a:r>
            <a:r>
              <a:rPr lang="en-US" altLang="en-US" b="0">
                <a:solidFill>
                  <a:srgbClr val="000099"/>
                </a:solidFill>
              </a:rPr>
              <a:t>chữ E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2362200" y="278765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/>
              <a:t>- Bôi hồ vào mặt kẻ ô của chữ và dán vào vị trí đã định.(H4). </a:t>
            </a: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3505200" y="6338888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2362200" y="362585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i="1">
                <a:solidFill>
                  <a:srgbClr val="000099"/>
                </a:solidFill>
              </a:rPr>
              <a:t>- </a:t>
            </a:r>
            <a:r>
              <a:rPr lang="en-US" altLang="en-US" i="1">
                <a:solidFill>
                  <a:srgbClr val="0000FF"/>
                </a:solidFill>
              </a:rPr>
              <a:t>Đặt tờ giấy nháp lên trên chữ vừa dán để miết cho phẳng.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2362200" y="194945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- Kẻ</a:t>
            </a:r>
            <a:r>
              <a:rPr lang="en-US" altLang="en-US" i="1"/>
              <a:t> một đường thẳng nằm ngang làm chuẩn. Đặt ướm chữ E vào đường chuẩn cho cân đối.</a:t>
            </a:r>
          </a:p>
        </p:txBody>
      </p:sp>
      <p:pic>
        <p:nvPicPr>
          <p:cNvPr id="2017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124326"/>
            <a:ext cx="1162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3050" y="71255"/>
            <a:ext cx="912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2022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7" grpId="0"/>
      <p:bldP spid="201739" grpId="0"/>
      <p:bldP spid="201741" grpId="0"/>
      <p:bldP spid="2017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8"/>
          <p:cNvSpPr>
            <a:spLocks noChangeShapeType="1"/>
          </p:cNvSpPr>
          <p:nvPr/>
        </p:nvSpPr>
        <p:spPr bwMode="auto">
          <a:xfrm>
            <a:off x="3886200" y="4783025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13" y="2999500"/>
            <a:ext cx="927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050" y="546255"/>
            <a:ext cx="912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04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01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2022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10.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dán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94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723" y="1939438"/>
            <a:ext cx="10994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GIỎI, CHĂM NGOAN</a:t>
            </a:r>
            <a:endParaRPr lang="en-SG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7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374</Words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 Light</vt:lpstr>
      <vt:lpstr>宋体</vt:lpstr>
      <vt:lpstr>Arial</vt:lpstr>
      <vt:lpstr>Calibri</vt:lpstr>
      <vt:lpstr>Calibri Light</vt:lpstr>
      <vt:lpstr>等线</vt:lpstr>
      <vt:lpstr>ITC Avant Garde Std Bk</vt:lpstr>
      <vt:lpstr>Times New Roman</vt:lpstr>
      <vt:lpstr>UTM Impact</vt:lpstr>
      <vt:lpstr>VNI-Times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2021-10-30T10:19:02Z</dcterms:created>
  <dcterms:modified xsi:type="dcterms:W3CDTF">2022-01-03T09:54:19Z</dcterms:modified>
</cp:coreProperties>
</file>