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7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325" r:id="rId7"/>
    <p:sldId id="326" r:id="rId8"/>
    <p:sldId id="327" r:id="rId9"/>
    <p:sldId id="328" r:id="rId10"/>
    <p:sldId id="329" r:id="rId11"/>
    <p:sldId id="330" r:id="rId12"/>
    <p:sldId id="296" r:id="rId13"/>
    <p:sldId id="297" r:id="rId14"/>
  </p:sldIdLst>
  <p:sldSz cx="18288000" cy="10287000"/>
  <p:notesSz cx="6858000" cy="9144000"/>
  <p:embeddedFontLst>
    <p:embeddedFont>
      <p:font typeface="#9Slide02 Noi dung dai" panose="02000000000000000000" pitchFamily="2" charset="0"/>
      <p:regular r:id="rId17"/>
    </p:embeddedFont>
    <p:embeddedFont>
      <p:font typeface="#9Slide02 Tieu de dai" panose="02000000000000000000" pitchFamily="2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5983C0"/>
    <a:srgbClr val="5983BF"/>
    <a:srgbClr val="5A82BA"/>
    <a:srgbClr val="A1DDF8"/>
    <a:srgbClr val="FFFDEB"/>
    <a:srgbClr val="0000FF"/>
    <a:srgbClr val="ECB1CD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1320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95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64EAC370-AD5E-B7E2-78C6-7ED77E696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AF9E23A-37F6-55CB-CA89-2FDB7E4EDD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C7860-84EF-4700-857E-7AA5F9EE5B4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D7AED06-560A-BB3C-DF21-6A3D65DA5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2EC23CC-E316-5D49-3BEC-7CDDE6A8BB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16D77-62AE-4295-9609-7881933A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A135-F199-405A-AD03-1AD9020CAE4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8EBE4-3EDD-484C-B8F8-FCDA10DC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2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34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6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3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30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51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35" indent="0" algn="ctr">
              <a:buNone/>
              <a:defRPr sz="3000"/>
            </a:lvl2pPr>
            <a:lvl3pPr marL="1371669" indent="0" algn="ctr">
              <a:buNone/>
              <a:defRPr sz="2700"/>
            </a:lvl3pPr>
            <a:lvl4pPr marL="2057504" indent="0" algn="ctr">
              <a:buNone/>
              <a:defRPr sz="2400"/>
            </a:lvl4pPr>
            <a:lvl5pPr marL="2743337" indent="0" algn="ctr">
              <a:buNone/>
              <a:defRPr sz="2400"/>
            </a:lvl5pPr>
            <a:lvl6pPr marL="3429171" indent="0" algn="ctr">
              <a:buNone/>
              <a:defRPr sz="2400"/>
            </a:lvl6pPr>
            <a:lvl7pPr marL="4115006" indent="0" algn="ctr">
              <a:buNone/>
              <a:defRPr sz="2400"/>
            </a:lvl7pPr>
            <a:lvl8pPr marL="4800840" indent="0" algn="ctr">
              <a:buNone/>
              <a:defRPr sz="2400"/>
            </a:lvl8pPr>
            <a:lvl9pPr marL="5486675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vi-VN"/>
              <a:t>Bấm biểu tượng để thêm hình ảnh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4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35" indent="0">
              <a:buNone/>
              <a:defRPr sz="2100"/>
            </a:lvl2pPr>
            <a:lvl3pPr marL="1371669" indent="0">
              <a:buNone/>
              <a:defRPr sz="1800"/>
            </a:lvl3pPr>
            <a:lvl4pPr marL="2057504" indent="0">
              <a:buNone/>
              <a:defRPr sz="1500"/>
            </a:lvl4pPr>
            <a:lvl5pPr marL="2743337" indent="0">
              <a:buNone/>
              <a:defRPr sz="1500"/>
            </a:lvl5pPr>
            <a:lvl6pPr marL="3429171" indent="0">
              <a:buNone/>
              <a:defRPr sz="1500"/>
            </a:lvl6pPr>
            <a:lvl7pPr marL="4115006" indent="0">
              <a:buNone/>
              <a:defRPr sz="1500"/>
            </a:lvl7pPr>
            <a:lvl8pPr marL="4800840" indent="0">
              <a:buNone/>
              <a:defRPr sz="1500"/>
            </a:lvl8pPr>
            <a:lvl9pPr marL="5486675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8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49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5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5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7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1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9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2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031FDD6-7D58-1A80-6181-9B61910D333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4D13F81-F1F3-8739-CB7B-3D4C6CF4419B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3" name="Hình ảnh 12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D9AE7F07-EBBF-7CBA-9860-B6F83F63C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F990E9B2-C85D-0F7D-8A24-9AB5FE82D89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4B6EF64-72BE-CB2E-572F-2BCE820B113D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0" name="Hình ảnh 9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C84805B8-8E50-B131-5F38-2B4B6CB643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6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767BB13F-6CD6-5355-3348-95BCDCFC2E14}"/>
              </a:ext>
            </a:extLst>
          </p:cNvPr>
          <p:cNvSpPr txBox="1"/>
          <p:nvPr userDrawn="1"/>
        </p:nvSpPr>
        <p:spPr>
          <a:xfrm>
            <a:off x="0" y="-1696998"/>
            <a:ext cx="18288000" cy="5539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3303150" y="-3336333"/>
            <a:ext cx="24894300" cy="16926485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405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9137142" y="-13373100"/>
            <a:ext cx="13716" cy="137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9137142" y="23646384"/>
            <a:ext cx="13716" cy="137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F8EF31A-855A-CF48-3589-139F7408CB94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8" name="Hình ảnh 7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7CB05D1C-A6A1-B009-5CA3-DE1CDFF886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4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137166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102875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28CFD2B7-585C-26AD-10FC-E9B8EFFCDFED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alo.me/g/xmubkw03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https://www.facebook.com/groups/9763643068489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4330" y="-204071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4"/>
                </a:lnTo>
                <a:lnTo>
                  <a:pt x="0" y="256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68628" y="512289"/>
            <a:ext cx="3798858" cy="3798858"/>
          </a:xfrm>
          <a:custGeom>
            <a:avLst/>
            <a:gdLst/>
            <a:ahLst/>
            <a:cxnLst/>
            <a:rect l="l" t="t" r="r" b="b"/>
            <a:pathLst>
              <a:path w="3798858" h="3798858">
                <a:moveTo>
                  <a:pt x="0" y="0"/>
                </a:moveTo>
                <a:lnTo>
                  <a:pt x="3798858" y="0"/>
                </a:lnTo>
                <a:lnTo>
                  <a:pt x="3798858" y="3798857"/>
                </a:lnTo>
                <a:lnTo>
                  <a:pt x="0" y="379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509052" y="47241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0" y="0"/>
                </a:lnTo>
                <a:lnTo>
                  <a:pt x="3940180" y="2364108"/>
                </a:lnTo>
                <a:lnTo>
                  <a:pt x="0" y="236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384078" y="1414826"/>
            <a:ext cx="11510308" cy="8603955"/>
          </a:xfrm>
          <a:custGeom>
            <a:avLst/>
            <a:gdLst/>
            <a:ahLst/>
            <a:cxnLst/>
            <a:rect l="l" t="t" r="r" b="b"/>
            <a:pathLst>
              <a:path w="11510308" h="8603955">
                <a:moveTo>
                  <a:pt x="11510307" y="0"/>
                </a:moveTo>
                <a:lnTo>
                  <a:pt x="0" y="0"/>
                </a:lnTo>
                <a:lnTo>
                  <a:pt x="0" y="8603955"/>
                </a:lnTo>
                <a:lnTo>
                  <a:pt x="11510307" y="8603955"/>
                </a:lnTo>
                <a:lnTo>
                  <a:pt x="115103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0514" y="360995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1" y="0"/>
                </a:lnTo>
                <a:lnTo>
                  <a:pt x="3940181" y="2364109"/>
                </a:lnTo>
                <a:lnTo>
                  <a:pt x="0" y="2364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1464213">
            <a:off x="4050273" y="2041207"/>
            <a:ext cx="1407412" cy="936568"/>
          </a:xfrm>
          <a:custGeom>
            <a:avLst/>
            <a:gdLst/>
            <a:ahLst/>
            <a:cxnLst/>
            <a:rect l="l" t="t" r="r" b="b"/>
            <a:pathLst>
              <a:path w="1407412" h="936568">
                <a:moveTo>
                  <a:pt x="0" y="0"/>
                </a:moveTo>
                <a:lnTo>
                  <a:pt x="1407412" y="0"/>
                </a:lnTo>
                <a:lnTo>
                  <a:pt x="1407412" y="936569"/>
                </a:lnTo>
                <a:lnTo>
                  <a:pt x="0" y="936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22257" y="7455288"/>
            <a:ext cx="2309258" cy="3086786"/>
          </a:xfrm>
          <a:custGeom>
            <a:avLst/>
            <a:gdLst/>
            <a:ahLst/>
            <a:cxnLst/>
            <a:rect l="l" t="t" r="r" b="b"/>
            <a:pathLst>
              <a:path w="2309258" h="3086786">
                <a:moveTo>
                  <a:pt x="0" y="0"/>
                </a:moveTo>
                <a:lnTo>
                  <a:pt x="2309258" y="0"/>
                </a:lnTo>
                <a:lnTo>
                  <a:pt x="2309258" y="3086786"/>
                </a:lnTo>
                <a:lnTo>
                  <a:pt x="0" y="3086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534646" y="6703652"/>
            <a:ext cx="1484480" cy="1503271"/>
          </a:xfrm>
          <a:custGeom>
            <a:avLst/>
            <a:gdLst/>
            <a:ahLst/>
            <a:cxnLst/>
            <a:rect l="l" t="t" r="r" b="b"/>
            <a:pathLst>
              <a:path w="1484480" h="1503271">
                <a:moveTo>
                  <a:pt x="0" y="0"/>
                </a:moveTo>
                <a:lnTo>
                  <a:pt x="1484480" y="0"/>
                </a:lnTo>
                <a:lnTo>
                  <a:pt x="1484480" y="1503272"/>
                </a:lnTo>
                <a:lnTo>
                  <a:pt x="0" y="1503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85316" y="-767724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5"/>
                </a:lnTo>
                <a:lnTo>
                  <a:pt x="0" y="256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7824" y="1543050"/>
            <a:ext cx="6361529" cy="14280983"/>
          </a:xfrm>
          <a:custGeom>
            <a:avLst/>
            <a:gdLst/>
            <a:ahLst/>
            <a:cxnLst/>
            <a:rect l="l" t="t" r="r" b="b"/>
            <a:pathLst>
              <a:path w="6361529" h="14280983">
                <a:moveTo>
                  <a:pt x="0" y="0"/>
                </a:moveTo>
                <a:lnTo>
                  <a:pt x="6361529" y="0"/>
                </a:lnTo>
                <a:lnTo>
                  <a:pt x="6361529" y="14280982"/>
                </a:lnTo>
                <a:lnTo>
                  <a:pt x="0" y="142809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383048" y="8206924"/>
            <a:ext cx="9462497" cy="5144158"/>
          </a:xfrm>
          <a:custGeom>
            <a:avLst/>
            <a:gdLst/>
            <a:ahLst/>
            <a:cxnLst/>
            <a:rect l="l" t="t" r="r" b="b"/>
            <a:pathLst>
              <a:path w="9462497" h="5144158">
                <a:moveTo>
                  <a:pt x="0" y="0"/>
                </a:moveTo>
                <a:lnTo>
                  <a:pt x="9462497" y="0"/>
                </a:lnTo>
                <a:lnTo>
                  <a:pt x="9462497" y="5144157"/>
                </a:lnTo>
                <a:lnTo>
                  <a:pt x="0" y="5144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79451" y="3480702"/>
            <a:ext cx="4558636" cy="239583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6EDBF36-F25E-423F-0FA5-90AD179CF8DF}"/>
              </a:ext>
            </a:extLst>
          </p:cNvPr>
          <p:cNvGrpSpPr/>
          <p:nvPr/>
        </p:nvGrpSpPr>
        <p:grpSpPr>
          <a:xfrm>
            <a:off x="7562530" y="3088581"/>
            <a:ext cx="2006490" cy="936539"/>
            <a:chOff x="7538080" y="3197777"/>
            <a:chExt cx="2006490" cy="936539"/>
          </a:xfrm>
        </p:grpSpPr>
        <p:sp>
          <p:nvSpPr>
            <p:cNvPr id="12" name="Freeform 12"/>
            <p:cNvSpPr/>
            <p:nvPr/>
          </p:nvSpPr>
          <p:spPr>
            <a:xfrm>
              <a:off x="7538080" y="3266181"/>
              <a:ext cx="2006490" cy="868135"/>
            </a:xfrm>
            <a:custGeom>
              <a:avLst/>
              <a:gdLst/>
              <a:ahLst/>
              <a:cxnLst/>
              <a:rect l="l" t="t" r="r" b="b"/>
              <a:pathLst>
                <a:path w="1113419" h="249031">
                  <a:moveTo>
                    <a:pt x="910219" y="0"/>
                  </a:moveTo>
                  <a:cubicBezTo>
                    <a:pt x="1022443" y="0"/>
                    <a:pt x="1113419" y="55748"/>
                    <a:pt x="1113419" y="124516"/>
                  </a:cubicBezTo>
                  <a:cubicBezTo>
                    <a:pt x="1113419" y="193284"/>
                    <a:pt x="1022443" y="249031"/>
                    <a:pt x="910219" y="249031"/>
                  </a:cubicBezTo>
                  <a:lnTo>
                    <a:pt x="203200" y="249031"/>
                  </a:lnTo>
                  <a:cubicBezTo>
                    <a:pt x="90976" y="249031"/>
                    <a:pt x="0" y="193284"/>
                    <a:pt x="0" y="124516"/>
                  </a:cubicBezTo>
                  <a:cubicBezTo>
                    <a:pt x="0" y="557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94D6B24D-DC02-BFE4-0ABB-073ACE81FA81}"/>
                </a:ext>
              </a:extLst>
            </p:cNvPr>
            <p:cNvSpPr/>
            <p:nvPr/>
          </p:nvSpPr>
          <p:spPr>
            <a:xfrm>
              <a:off x="7599087" y="3197777"/>
              <a:ext cx="17620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Toán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8E2F6840-46A6-5F03-8696-21A26F2060AE}"/>
              </a:ext>
            </a:extLst>
          </p:cNvPr>
          <p:cNvSpPr/>
          <p:nvPr/>
        </p:nvSpPr>
        <p:spPr>
          <a:xfrm>
            <a:off x="7278880" y="4785199"/>
            <a:ext cx="74914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DÃY SỐ LIỆU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B9D95996-61AC-2DC6-7AE9-4C9682AD67C9}"/>
              </a:ext>
            </a:extLst>
          </p:cNvPr>
          <p:cNvSpPr/>
          <p:nvPr/>
        </p:nvSpPr>
        <p:spPr>
          <a:xfrm>
            <a:off x="13695037" y="7030636"/>
            <a:ext cx="2024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i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3.7037E-7 L 0.00303 0.114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0304 0.0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385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47661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169022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16683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338044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EAE10F3-B5B0-C6D2-600C-94F482551A9B}"/>
              </a:ext>
            </a:extLst>
          </p:cNvPr>
          <p:cNvSpPr/>
          <p:nvPr/>
        </p:nvSpPr>
        <p:spPr>
          <a:xfrm>
            <a:off x="323292" y="114300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E2D33A4-328F-78D4-C809-25D377CE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3418" y="1275339"/>
            <a:ext cx="15773400" cy="6582084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C5C005CB-CD24-6CC3-E9C7-5B10D0E45284}"/>
              </a:ext>
            </a:extLst>
          </p:cNvPr>
          <p:cNvSpPr/>
          <p:nvPr/>
        </p:nvSpPr>
        <p:spPr>
          <a:xfrm>
            <a:off x="337311" y="189345"/>
            <a:ext cx="1524000" cy="2590800"/>
          </a:xfrm>
          <a:custGeom>
            <a:avLst/>
            <a:gdLst/>
            <a:ahLst/>
            <a:cxnLst/>
            <a:rect l="l" t="t" r="r" b="b"/>
            <a:pathLst>
              <a:path w="3086355" h="5632891">
                <a:moveTo>
                  <a:pt x="0" y="0"/>
                </a:moveTo>
                <a:lnTo>
                  <a:pt x="3086354" y="0"/>
                </a:lnTo>
                <a:lnTo>
                  <a:pt x="3086354" y="5632891"/>
                </a:lnTo>
                <a:lnTo>
                  <a:pt x="0" y="56328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7BE634B6-967A-9BAF-74F2-A481854C764D}"/>
              </a:ext>
            </a:extLst>
          </p:cNvPr>
          <p:cNvGrpSpPr/>
          <p:nvPr/>
        </p:nvGrpSpPr>
        <p:grpSpPr>
          <a:xfrm>
            <a:off x="1828800" y="189345"/>
            <a:ext cx="5664017" cy="1446550"/>
            <a:chOff x="1660053" y="601614"/>
            <a:chExt cx="5664017" cy="1446550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62FE7B83-6004-9003-F16D-290CF01D191B}"/>
                </a:ext>
              </a:extLst>
            </p:cNvPr>
            <p:cNvSpPr/>
            <p:nvPr/>
          </p:nvSpPr>
          <p:spPr>
            <a:xfrm>
              <a:off x="1676400" y="647700"/>
              <a:ext cx="5492622" cy="1371600"/>
            </a:xfrm>
            <a:prstGeom prst="roundRect">
              <a:avLst/>
            </a:prstGeom>
            <a:solidFill>
              <a:srgbClr val="A1DD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3484545B-A9C0-50CE-D9B8-580CFB62E20A}"/>
                </a:ext>
              </a:extLst>
            </p:cNvPr>
            <p:cNvSpPr/>
            <p:nvPr/>
          </p:nvSpPr>
          <p:spPr>
            <a:xfrm>
              <a:off x="1660053" y="601614"/>
              <a:ext cx="5664017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4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Đọc số đo khối lượng của mỗi con thỏ.</a:t>
              </a:r>
              <a:endParaRPr lang="vi-VN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CE613B4F-0789-490B-CF6E-3E7C6927B37C}"/>
              </a:ext>
            </a:extLst>
          </p:cNvPr>
          <p:cNvSpPr/>
          <p:nvPr/>
        </p:nvSpPr>
        <p:spPr>
          <a:xfrm>
            <a:off x="2110418" y="7962900"/>
            <a:ext cx="2895600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800 g</a:t>
            </a:r>
            <a:endParaRPr lang="en-US" sz="540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6D344631-AE2F-0D05-39CD-8BC3BDC1FE6B}"/>
              </a:ext>
            </a:extLst>
          </p:cNvPr>
          <p:cNvSpPr/>
          <p:nvPr/>
        </p:nvSpPr>
        <p:spPr>
          <a:xfrm>
            <a:off x="5692216" y="7962900"/>
            <a:ext cx="385404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 500 g</a:t>
            </a:r>
            <a:endParaRPr lang="en-US" sz="5400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3FE8C315-FBAD-D66D-1DB7-2CD441A27304}"/>
              </a:ext>
            </a:extLst>
          </p:cNvPr>
          <p:cNvSpPr/>
          <p:nvPr/>
        </p:nvSpPr>
        <p:spPr>
          <a:xfrm>
            <a:off x="10793407" y="7962900"/>
            <a:ext cx="197773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</a:t>
            </a:r>
            <a:endParaRPr lang="en-US" sz="5400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FDFE60DE-7482-1270-5C90-6C2AB67D77F7}"/>
              </a:ext>
            </a:extLst>
          </p:cNvPr>
          <p:cNvSpPr/>
          <p:nvPr/>
        </p:nvSpPr>
        <p:spPr>
          <a:xfrm>
            <a:off x="14008428" y="7962900"/>
            <a:ext cx="385404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 200 g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99400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id="{C5C005CB-CD24-6CC3-E9C7-5B10D0E45284}"/>
              </a:ext>
            </a:extLst>
          </p:cNvPr>
          <p:cNvSpPr/>
          <p:nvPr/>
        </p:nvSpPr>
        <p:spPr>
          <a:xfrm>
            <a:off x="337311" y="189345"/>
            <a:ext cx="1524000" cy="2590800"/>
          </a:xfrm>
          <a:custGeom>
            <a:avLst/>
            <a:gdLst/>
            <a:ahLst/>
            <a:cxnLst/>
            <a:rect l="l" t="t" r="r" b="b"/>
            <a:pathLst>
              <a:path w="3086355" h="5632891">
                <a:moveTo>
                  <a:pt x="0" y="0"/>
                </a:moveTo>
                <a:lnTo>
                  <a:pt x="3086354" y="0"/>
                </a:lnTo>
                <a:lnTo>
                  <a:pt x="3086354" y="5632891"/>
                </a:lnTo>
                <a:lnTo>
                  <a:pt x="0" y="5632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7BE634B6-967A-9BAF-74F2-A481854C764D}"/>
              </a:ext>
            </a:extLst>
          </p:cNvPr>
          <p:cNvGrpSpPr/>
          <p:nvPr/>
        </p:nvGrpSpPr>
        <p:grpSpPr>
          <a:xfrm>
            <a:off x="1828800" y="189345"/>
            <a:ext cx="5664017" cy="1446550"/>
            <a:chOff x="1660053" y="601614"/>
            <a:chExt cx="5664017" cy="1446550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62FE7B83-6004-9003-F16D-290CF01D191B}"/>
                </a:ext>
              </a:extLst>
            </p:cNvPr>
            <p:cNvSpPr/>
            <p:nvPr/>
          </p:nvSpPr>
          <p:spPr>
            <a:xfrm>
              <a:off x="1676400" y="647700"/>
              <a:ext cx="5492622" cy="1371600"/>
            </a:xfrm>
            <a:prstGeom prst="roundRect">
              <a:avLst/>
            </a:prstGeom>
            <a:solidFill>
              <a:srgbClr val="A1DD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3484545B-A9C0-50CE-D9B8-580CFB62E20A}"/>
                </a:ext>
              </a:extLst>
            </p:cNvPr>
            <p:cNvSpPr/>
            <p:nvPr/>
          </p:nvSpPr>
          <p:spPr>
            <a:xfrm>
              <a:off x="1660053" y="601614"/>
              <a:ext cx="5664017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4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Sắp xếp dãy số liệu từ lớn đến bé</a:t>
              </a:r>
              <a:endParaRPr lang="vi-VN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CE613B4F-0789-490B-CF6E-3E7C6927B37C}"/>
              </a:ext>
            </a:extLst>
          </p:cNvPr>
          <p:cNvSpPr/>
          <p:nvPr/>
        </p:nvSpPr>
        <p:spPr>
          <a:xfrm>
            <a:off x="2275190" y="2324100"/>
            <a:ext cx="2895600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800 g</a:t>
            </a:r>
            <a:endParaRPr lang="en-US" sz="540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6D344631-AE2F-0D05-39CD-8BC3BDC1FE6B}"/>
              </a:ext>
            </a:extLst>
          </p:cNvPr>
          <p:cNvSpPr/>
          <p:nvPr/>
        </p:nvSpPr>
        <p:spPr>
          <a:xfrm>
            <a:off x="5856988" y="2324100"/>
            <a:ext cx="385404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 500 g</a:t>
            </a:r>
            <a:endParaRPr lang="en-US" sz="5400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3FE8C315-FBAD-D66D-1DB7-2CD441A27304}"/>
              </a:ext>
            </a:extLst>
          </p:cNvPr>
          <p:cNvSpPr/>
          <p:nvPr/>
        </p:nvSpPr>
        <p:spPr>
          <a:xfrm>
            <a:off x="10958179" y="2324100"/>
            <a:ext cx="197773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</a:t>
            </a:r>
            <a:endParaRPr lang="en-US" sz="5400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FDFE60DE-7482-1270-5C90-6C2AB67D77F7}"/>
              </a:ext>
            </a:extLst>
          </p:cNvPr>
          <p:cNvSpPr/>
          <p:nvPr/>
        </p:nvSpPr>
        <p:spPr>
          <a:xfrm>
            <a:off x="14173200" y="2324100"/>
            <a:ext cx="385404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 200 g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103997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7 2.22222E-6 L 0.42144 0.2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1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2.22222E-6 L -0.25061 0.244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1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1342 0.2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0" y="12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47066 0.244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3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m giác Cân 7">
            <a:extLst>
              <a:ext uri="{FF2B5EF4-FFF2-40B4-BE49-F238E27FC236}">
                <a16:creationId xmlns:a16="http://schemas.microsoft.com/office/drawing/2014/main" id="{4A590569-BD83-BEED-8036-C0DF5DA79BC1}"/>
              </a:ext>
            </a:extLst>
          </p:cNvPr>
          <p:cNvSpPr/>
          <p:nvPr/>
        </p:nvSpPr>
        <p:spPr>
          <a:xfrm>
            <a:off x="381000" y="190500"/>
            <a:ext cx="1219200" cy="1143000"/>
          </a:xfrm>
          <a:prstGeom prst="triangle">
            <a:avLst/>
          </a:prstGeom>
          <a:solidFill>
            <a:srgbClr val="5983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4800" b="1">
                <a:latin typeface="+mj-lt"/>
              </a:rPr>
              <a:t>1</a:t>
            </a:r>
            <a:endParaRPr lang="en-US" sz="4800" b="1">
              <a:latin typeface="+mj-lt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AA9FE8A-9D61-B5B1-3AB5-0C7C9702C5DC}"/>
              </a:ext>
            </a:extLst>
          </p:cNvPr>
          <p:cNvSpPr/>
          <p:nvPr/>
        </p:nvSpPr>
        <p:spPr>
          <a:xfrm>
            <a:off x="1609725" y="159520"/>
            <a:ext cx="163914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 sát hình ảnh, viết dãy số liệu rồi sắp xếp dãy số liệu theo thứ tự từ bé đến lớn. 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8AA8EB0-8185-3BB8-2C4A-0BB057091D5F}"/>
              </a:ext>
            </a:extLst>
          </p:cNvPr>
          <p:cNvSpPr/>
          <p:nvPr/>
        </p:nvSpPr>
        <p:spPr>
          <a:xfrm>
            <a:off x="1609725" y="2019300"/>
            <a:ext cx="156114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</a:t>
            </a:r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Lượng nước trong mỗi bình. 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A45A1B3D-DBCF-4F28-A907-B535A8DB1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029034"/>
            <a:ext cx="10501389" cy="51149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id="{6532F0A7-9D22-D228-4482-2F01309D9B1C}"/>
                  </a:ext>
                </a:extLst>
              </p:cNvPr>
              <p:cNvSpPr/>
              <p:nvPr/>
            </p:nvSpPr>
            <p:spPr>
              <a:xfrm>
                <a:off x="6781800" y="7200900"/>
                <a:ext cx="2743200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solidFill>
                      <a:srgbClr val="C00000"/>
                    </a:solidFill>
                  </a:rPr>
                  <a:t>1000 m</a:t>
                </a:r>
                <a14:m>
                  <m:oMath xmlns:m="http://schemas.openxmlformats.org/officeDocument/2006/math">
                    <m:r>
                      <a:rPr lang="vi-VN" sz="4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48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id="{6532F0A7-9D22-D228-4482-2F01309D9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7200900"/>
                <a:ext cx="2743200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3"/>
                <a:stretch>
                  <a:fillRect l="-4667" t="-4000" b="-16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72C25060-3572-C693-1BFA-2B31F1B0FD14}"/>
                  </a:ext>
                </a:extLst>
              </p:cNvPr>
              <p:cNvSpPr/>
              <p:nvPr/>
            </p:nvSpPr>
            <p:spPr>
              <a:xfrm>
                <a:off x="9610725" y="7200900"/>
                <a:ext cx="2362200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solidFill>
                      <a:srgbClr val="C00000"/>
                    </a:solidFill>
                  </a:rPr>
                  <a:t>500 m</a:t>
                </a:r>
                <a14:m>
                  <m:oMath xmlns:m="http://schemas.openxmlformats.org/officeDocument/2006/math">
                    <m:r>
                      <a:rPr lang="vi-VN" sz="4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48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72C25060-3572-C693-1BFA-2B31F1B0F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725" y="7200900"/>
                <a:ext cx="2362200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4"/>
                <a:stretch>
                  <a:fillRect l="-6460" t="-4000" b="-16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16FCBDE5-37B3-8708-E5A6-DA445BEFC14A}"/>
                  </a:ext>
                </a:extLst>
              </p:cNvPr>
              <p:cNvSpPr/>
              <p:nvPr/>
            </p:nvSpPr>
            <p:spPr>
              <a:xfrm>
                <a:off x="12058650" y="7200900"/>
                <a:ext cx="2362200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solidFill>
                      <a:srgbClr val="C00000"/>
                    </a:solidFill>
                  </a:rPr>
                  <a:t>900 m</a:t>
                </a:r>
                <a14:m>
                  <m:oMath xmlns:m="http://schemas.openxmlformats.org/officeDocument/2006/math">
                    <m:r>
                      <a:rPr lang="vi-VN" sz="4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48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16FCBDE5-37B3-8708-E5A6-DA445BEFC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650" y="7200900"/>
                <a:ext cx="2362200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5"/>
                <a:stretch>
                  <a:fillRect l="-6186" t="-4000" b="-16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Nhóm 27">
            <a:extLst>
              <a:ext uri="{FF2B5EF4-FFF2-40B4-BE49-F238E27FC236}">
                <a16:creationId xmlns:a16="http://schemas.microsoft.com/office/drawing/2014/main" id="{120564EB-3EDE-58D0-2EFA-C3F3276BE598}"/>
              </a:ext>
            </a:extLst>
          </p:cNvPr>
          <p:cNvGrpSpPr/>
          <p:nvPr/>
        </p:nvGrpSpPr>
        <p:grpSpPr>
          <a:xfrm>
            <a:off x="338061" y="7555730"/>
            <a:ext cx="5172075" cy="2590800"/>
            <a:chOff x="338061" y="7555730"/>
            <a:chExt cx="5172075" cy="259080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F8CD984-02FF-BEBE-1A7A-ED2B794D67B4}"/>
                </a:ext>
              </a:extLst>
            </p:cNvPr>
            <p:cNvSpPr/>
            <p:nvPr/>
          </p:nvSpPr>
          <p:spPr>
            <a:xfrm>
              <a:off x="338061" y="7555730"/>
              <a:ext cx="1524000" cy="2590800"/>
            </a:xfrm>
            <a:custGeom>
              <a:avLst/>
              <a:gdLst/>
              <a:ahLst/>
              <a:cxnLst/>
              <a:rect l="l" t="t" r="r" b="b"/>
              <a:pathLst>
                <a:path w="3086355" h="5632891">
                  <a:moveTo>
                    <a:pt x="0" y="0"/>
                  </a:moveTo>
                  <a:lnTo>
                    <a:pt x="3086354" y="0"/>
                  </a:lnTo>
                  <a:lnTo>
                    <a:pt x="3086354" y="5632891"/>
                  </a:lnTo>
                  <a:lnTo>
                    <a:pt x="0" y="56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ECE84F30-0687-9A58-CCA7-90832BE2CE39}"/>
                </a:ext>
              </a:extLst>
            </p:cNvPr>
            <p:cNvGrpSpPr/>
            <p:nvPr/>
          </p:nvGrpSpPr>
          <p:grpSpPr>
            <a:xfrm>
              <a:off x="1862061" y="8136076"/>
              <a:ext cx="3648075" cy="1446550"/>
              <a:chOff x="1660053" y="601614"/>
              <a:chExt cx="5664017" cy="1446550"/>
            </a:xfrm>
          </p:grpSpPr>
          <p:sp>
            <p:nvSpPr>
              <p:cNvPr id="26" name="Hình chữ nhật: Góc Tròn 25">
                <a:extLst>
                  <a:ext uri="{FF2B5EF4-FFF2-40B4-BE49-F238E27FC236}">
                    <a16:creationId xmlns:a16="http://schemas.microsoft.com/office/drawing/2014/main" id="{46E9C3D5-33A5-441A-8747-7C60BC8749C2}"/>
                  </a:ext>
                </a:extLst>
              </p:cNvPr>
              <p:cNvSpPr/>
              <p:nvPr/>
            </p:nvSpPr>
            <p:spPr>
              <a:xfrm>
                <a:off x="1676400" y="647700"/>
                <a:ext cx="5492622" cy="1371600"/>
              </a:xfrm>
              <a:prstGeom prst="roundRect">
                <a:avLst/>
              </a:prstGeom>
              <a:solidFill>
                <a:srgbClr val="A1DD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Hình chữ nhật 26">
                <a:extLst>
                  <a:ext uri="{FF2B5EF4-FFF2-40B4-BE49-F238E27FC236}">
                    <a16:creationId xmlns:a16="http://schemas.microsoft.com/office/drawing/2014/main" id="{89C94B66-C8AF-A7D5-4A17-BBFDA4BF8129}"/>
                  </a:ext>
                </a:extLst>
              </p:cNvPr>
              <p:cNvSpPr/>
              <p:nvPr/>
            </p:nvSpPr>
            <p:spPr>
              <a:xfrm>
                <a:off x="1660053" y="601614"/>
                <a:ext cx="5664017" cy="14465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vi-VN" sz="44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Dãy số liệu từ bé đến lớn</a:t>
                </a:r>
                <a:endParaRPr lang="vi-VN" sz="4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ình chữ nhật: Góc Tròn 28">
                <a:extLst>
                  <a:ext uri="{FF2B5EF4-FFF2-40B4-BE49-F238E27FC236}">
                    <a16:creationId xmlns:a16="http://schemas.microsoft.com/office/drawing/2014/main" id="{9D81C172-F67A-0F58-0063-EB68E2C6FC16}"/>
                  </a:ext>
                </a:extLst>
              </p:cNvPr>
              <p:cNvSpPr/>
              <p:nvPr/>
            </p:nvSpPr>
            <p:spPr>
              <a:xfrm>
                <a:off x="5586336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500 m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Hình chữ nhật: Góc Tròn 28">
                <a:extLst>
                  <a:ext uri="{FF2B5EF4-FFF2-40B4-BE49-F238E27FC236}">
                    <a16:creationId xmlns:a16="http://schemas.microsoft.com/office/drawing/2014/main" id="{9D81C172-F67A-0F58-0063-EB68E2C6F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36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7"/>
                <a:stretch>
                  <a:fillRect l="-7512" t="-8889" b="-2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ình chữ nhật: Góc Tròn 29">
                <a:extLst>
                  <a:ext uri="{FF2B5EF4-FFF2-40B4-BE49-F238E27FC236}">
                    <a16:creationId xmlns:a16="http://schemas.microsoft.com/office/drawing/2014/main" id="{E1FEC118-FC48-7B84-6254-2DFEF04690FC}"/>
                  </a:ext>
                </a:extLst>
              </p:cNvPr>
              <p:cNvSpPr/>
              <p:nvPr/>
            </p:nvSpPr>
            <p:spPr>
              <a:xfrm>
                <a:off x="8327193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800 m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Hình chữ nhật: Góc Tròn 29">
                <a:extLst>
                  <a:ext uri="{FF2B5EF4-FFF2-40B4-BE49-F238E27FC236}">
                    <a16:creationId xmlns:a16="http://schemas.microsoft.com/office/drawing/2014/main" id="{E1FEC118-FC48-7B84-6254-2DFEF0469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193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8"/>
                <a:stretch>
                  <a:fillRect l="-7512" t="-8889" b="-2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A139B993-FBD4-78F1-EBB2-B32E2DAC720B}"/>
                  </a:ext>
                </a:extLst>
              </p:cNvPr>
              <p:cNvSpPr/>
              <p:nvPr/>
            </p:nvSpPr>
            <p:spPr>
              <a:xfrm>
                <a:off x="11068050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900 m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A139B993-FBD4-78F1-EBB2-B32E2DAC7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050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9"/>
                <a:stretch>
                  <a:fillRect l="-7512" t="-8889" b="-2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ình chữ nhật: Góc Tròn 31">
                <a:extLst>
                  <a:ext uri="{FF2B5EF4-FFF2-40B4-BE49-F238E27FC236}">
                    <a16:creationId xmlns:a16="http://schemas.microsoft.com/office/drawing/2014/main" id="{B4B3677F-FA2B-794E-887A-1864B2C4A0D4}"/>
                  </a:ext>
                </a:extLst>
              </p:cNvPr>
              <p:cNvSpPr/>
              <p:nvPr/>
            </p:nvSpPr>
            <p:spPr>
              <a:xfrm>
                <a:off x="13808906" y="8468099"/>
                <a:ext cx="3031293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1000 m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Hình chữ nhật: Góc Tròn 31">
                <a:extLst>
                  <a:ext uri="{FF2B5EF4-FFF2-40B4-BE49-F238E27FC236}">
                    <a16:creationId xmlns:a16="http://schemas.microsoft.com/office/drawing/2014/main" id="{B4B3677F-FA2B-794E-887A-1864B2C4A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906" y="8468099"/>
                <a:ext cx="3031293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10"/>
                <a:stretch>
                  <a:fillRect l="-4980" t="-8889" b="-2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011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868F5A3-55AD-7F9D-15F8-3F9FED23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3039977"/>
            <a:ext cx="10696653" cy="4995899"/>
          </a:xfrm>
          <a:prstGeom prst="rect">
            <a:avLst/>
          </a:prstGeom>
        </p:spPr>
      </p:pic>
      <p:sp>
        <p:nvSpPr>
          <p:cNvPr id="8" name="Tam giác Cân 7">
            <a:extLst>
              <a:ext uri="{FF2B5EF4-FFF2-40B4-BE49-F238E27FC236}">
                <a16:creationId xmlns:a16="http://schemas.microsoft.com/office/drawing/2014/main" id="{4A590569-BD83-BEED-8036-C0DF5DA79BC1}"/>
              </a:ext>
            </a:extLst>
          </p:cNvPr>
          <p:cNvSpPr/>
          <p:nvPr/>
        </p:nvSpPr>
        <p:spPr>
          <a:xfrm>
            <a:off x="381000" y="190500"/>
            <a:ext cx="1219200" cy="1143000"/>
          </a:xfrm>
          <a:prstGeom prst="triangle">
            <a:avLst/>
          </a:prstGeom>
          <a:solidFill>
            <a:srgbClr val="5983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4800" b="1">
                <a:latin typeface="+mj-lt"/>
              </a:rPr>
              <a:t>1</a:t>
            </a:r>
            <a:endParaRPr lang="en-US" sz="4800" b="1">
              <a:latin typeface="+mj-lt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AA9FE8A-9D61-B5B1-3AB5-0C7C9702C5DC}"/>
              </a:ext>
            </a:extLst>
          </p:cNvPr>
          <p:cNvSpPr/>
          <p:nvPr/>
        </p:nvSpPr>
        <p:spPr>
          <a:xfrm>
            <a:off x="1609725" y="159520"/>
            <a:ext cx="163914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 sát hình ảnh, viết dãy số liệu rồi sắp xếp dãy số liệu theo thứ tự từ bé đến lớn. 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8AA8EB0-8185-3BB8-2C4A-0BB057091D5F}"/>
              </a:ext>
            </a:extLst>
          </p:cNvPr>
          <p:cNvSpPr/>
          <p:nvPr/>
        </p:nvSpPr>
        <p:spPr>
          <a:xfrm>
            <a:off x="1609725" y="2019300"/>
            <a:ext cx="156114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</a:t>
            </a:r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Nhiệt độ tại một thời điểm. 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6532F0A7-9D22-D228-4482-2F01309D9B1C}"/>
              </a:ext>
            </a:extLst>
          </p:cNvPr>
          <p:cNvSpPr/>
          <p:nvPr/>
        </p:nvSpPr>
        <p:spPr>
          <a:xfrm>
            <a:off x="4714856" y="7297774"/>
            <a:ext cx="2043074" cy="818963"/>
          </a:xfrm>
          <a:prstGeom prst="roundRect">
            <a:avLst>
              <a:gd name="adj" fmla="val 313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900">
                <a:solidFill>
                  <a:srgbClr val="C00000"/>
                </a:solidFill>
              </a:rPr>
              <a:t>39 </a:t>
            </a:r>
            <a:r>
              <a:rPr lang="vi-VN" sz="4900" baseline="30000">
                <a:solidFill>
                  <a:srgbClr val="C00000"/>
                </a:solidFill>
              </a:rPr>
              <a:t>o</a:t>
            </a:r>
            <a:r>
              <a:rPr lang="vi-VN" sz="4900">
                <a:solidFill>
                  <a:srgbClr val="C00000"/>
                </a:solidFill>
              </a:rPr>
              <a:t>C</a:t>
            </a:r>
            <a:endParaRPr lang="en-US" sz="4900">
              <a:solidFill>
                <a:srgbClr val="C00000"/>
              </a:solidFill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120564EB-3EDE-58D0-2EFA-C3F3276BE598}"/>
              </a:ext>
            </a:extLst>
          </p:cNvPr>
          <p:cNvGrpSpPr/>
          <p:nvPr/>
        </p:nvGrpSpPr>
        <p:grpSpPr>
          <a:xfrm>
            <a:off x="338061" y="7555730"/>
            <a:ext cx="5172075" cy="2590800"/>
            <a:chOff x="338061" y="7555730"/>
            <a:chExt cx="5172075" cy="259080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F8CD984-02FF-BEBE-1A7A-ED2B794D67B4}"/>
                </a:ext>
              </a:extLst>
            </p:cNvPr>
            <p:cNvSpPr/>
            <p:nvPr/>
          </p:nvSpPr>
          <p:spPr>
            <a:xfrm>
              <a:off x="338061" y="7555730"/>
              <a:ext cx="1524000" cy="2590800"/>
            </a:xfrm>
            <a:custGeom>
              <a:avLst/>
              <a:gdLst/>
              <a:ahLst/>
              <a:cxnLst/>
              <a:rect l="l" t="t" r="r" b="b"/>
              <a:pathLst>
                <a:path w="3086355" h="5632891">
                  <a:moveTo>
                    <a:pt x="0" y="0"/>
                  </a:moveTo>
                  <a:lnTo>
                    <a:pt x="3086354" y="0"/>
                  </a:lnTo>
                  <a:lnTo>
                    <a:pt x="3086354" y="5632891"/>
                  </a:lnTo>
                  <a:lnTo>
                    <a:pt x="0" y="56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ECE84F30-0687-9A58-CCA7-90832BE2CE39}"/>
                </a:ext>
              </a:extLst>
            </p:cNvPr>
            <p:cNvGrpSpPr/>
            <p:nvPr/>
          </p:nvGrpSpPr>
          <p:grpSpPr>
            <a:xfrm>
              <a:off x="1862061" y="8136076"/>
              <a:ext cx="3648075" cy="1446550"/>
              <a:chOff x="1660053" y="601614"/>
              <a:chExt cx="5664017" cy="1446550"/>
            </a:xfrm>
          </p:grpSpPr>
          <p:sp>
            <p:nvSpPr>
              <p:cNvPr id="26" name="Hình chữ nhật: Góc Tròn 25">
                <a:extLst>
                  <a:ext uri="{FF2B5EF4-FFF2-40B4-BE49-F238E27FC236}">
                    <a16:creationId xmlns:a16="http://schemas.microsoft.com/office/drawing/2014/main" id="{46E9C3D5-33A5-441A-8747-7C60BC8749C2}"/>
                  </a:ext>
                </a:extLst>
              </p:cNvPr>
              <p:cNvSpPr/>
              <p:nvPr/>
            </p:nvSpPr>
            <p:spPr>
              <a:xfrm>
                <a:off x="1676400" y="647700"/>
                <a:ext cx="5492622" cy="1371600"/>
              </a:xfrm>
              <a:prstGeom prst="roundRect">
                <a:avLst/>
              </a:prstGeom>
              <a:solidFill>
                <a:srgbClr val="A1DD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Hình chữ nhật 26">
                <a:extLst>
                  <a:ext uri="{FF2B5EF4-FFF2-40B4-BE49-F238E27FC236}">
                    <a16:creationId xmlns:a16="http://schemas.microsoft.com/office/drawing/2014/main" id="{89C94B66-C8AF-A7D5-4A17-BBFDA4BF8129}"/>
                  </a:ext>
                </a:extLst>
              </p:cNvPr>
              <p:cNvSpPr/>
              <p:nvPr/>
            </p:nvSpPr>
            <p:spPr>
              <a:xfrm>
                <a:off x="1660053" y="601614"/>
                <a:ext cx="5664017" cy="14465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vi-VN" sz="44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Dãy số liệu từ bé đến lớn</a:t>
                </a:r>
                <a:endParaRPr lang="vi-VN" sz="4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9D81C172-F67A-0F58-0063-EB68E2C6FC16}"/>
              </a:ext>
            </a:extLst>
          </p:cNvPr>
          <p:cNvSpPr/>
          <p:nvPr/>
        </p:nvSpPr>
        <p:spPr>
          <a:xfrm>
            <a:off x="5520665" y="8458863"/>
            <a:ext cx="218606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bg1"/>
                </a:solidFill>
              </a:rPr>
              <a:t>18 </a:t>
            </a:r>
            <a:r>
              <a:rPr lang="vi-VN" sz="5400" baseline="30000">
                <a:solidFill>
                  <a:schemeClr val="bg1"/>
                </a:solidFill>
              </a:rPr>
              <a:t>o</a:t>
            </a:r>
            <a:r>
              <a:rPr lang="vi-VN" sz="5400">
                <a:solidFill>
                  <a:schemeClr val="bg1"/>
                </a:solidFill>
              </a:rPr>
              <a:t>C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74E34C7-15A0-8E81-1A79-752C942147C1}"/>
              </a:ext>
            </a:extLst>
          </p:cNvPr>
          <p:cNvSpPr/>
          <p:nvPr/>
        </p:nvSpPr>
        <p:spPr>
          <a:xfrm>
            <a:off x="6869868" y="7297774"/>
            <a:ext cx="2043074" cy="818963"/>
          </a:xfrm>
          <a:prstGeom prst="roundRect">
            <a:avLst>
              <a:gd name="adj" fmla="val 313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900">
                <a:solidFill>
                  <a:srgbClr val="C00000"/>
                </a:solidFill>
              </a:rPr>
              <a:t>38 </a:t>
            </a:r>
            <a:r>
              <a:rPr lang="vi-VN" sz="4900" baseline="30000">
                <a:solidFill>
                  <a:srgbClr val="C00000"/>
                </a:solidFill>
              </a:rPr>
              <a:t>o</a:t>
            </a:r>
            <a:r>
              <a:rPr lang="vi-VN" sz="4900">
                <a:solidFill>
                  <a:srgbClr val="C00000"/>
                </a:solidFill>
              </a:rPr>
              <a:t>C</a:t>
            </a:r>
            <a:endParaRPr lang="en-US" sz="4900">
              <a:solidFill>
                <a:srgbClr val="C00000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71A9F0A-D473-3D62-E1FA-4488E6EF8B57}"/>
              </a:ext>
            </a:extLst>
          </p:cNvPr>
          <p:cNvSpPr/>
          <p:nvPr/>
        </p:nvSpPr>
        <p:spPr>
          <a:xfrm>
            <a:off x="9057123" y="7297774"/>
            <a:ext cx="2043074" cy="818963"/>
          </a:xfrm>
          <a:prstGeom prst="roundRect">
            <a:avLst>
              <a:gd name="adj" fmla="val 313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900">
                <a:solidFill>
                  <a:srgbClr val="C00000"/>
                </a:solidFill>
              </a:rPr>
              <a:t>18 </a:t>
            </a:r>
            <a:r>
              <a:rPr lang="vi-VN" sz="4900" baseline="30000">
                <a:solidFill>
                  <a:srgbClr val="C00000"/>
                </a:solidFill>
              </a:rPr>
              <a:t>o</a:t>
            </a:r>
            <a:r>
              <a:rPr lang="vi-VN" sz="4900">
                <a:solidFill>
                  <a:srgbClr val="C00000"/>
                </a:solidFill>
              </a:rPr>
              <a:t>C</a:t>
            </a:r>
            <a:endParaRPr lang="en-US" sz="490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EF00EB31-3093-A5E6-9E07-2746F26A9914}"/>
              </a:ext>
            </a:extLst>
          </p:cNvPr>
          <p:cNvSpPr/>
          <p:nvPr/>
        </p:nvSpPr>
        <p:spPr>
          <a:xfrm>
            <a:off x="11068050" y="7297774"/>
            <a:ext cx="2043074" cy="818963"/>
          </a:xfrm>
          <a:prstGeom prst="roundRect">
            <a:avLst>
              <a:gd name="adj" fmla="val 313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900">
                <a:solidFill>
                  <a:srgbClr val="C00000"/>
                </a:solidFill>
              </a:rPr>
              <a:t>30 </a:t>
            </a:r>
            <a:r>
              <a:rPr lang="vi-VN" sz="4900" baseline="30000">
                <a:solidFill>
                  <a:srgbClr val="C00000"/>
                </a:solidFill>
              </a:rPr>
              <a:t>o</a:t>
            </a:r>
            <a:r>
              <a:rPr lang="vi-VN" sz="4900">
                <a:solidFill>
                  <a:srgbClr val="C00000"/>
                </a:solidFill>
              </a:rPr>
              <a:t>C</a:t>
            </a:r>
            <a:endParaRPr lang="en-US" sz="490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D5748A8-C5DB-CF63-BBAA-7F3E8BAA642F}"/>
              </a:ext>
            </a:extLst>
          </p:cNvPr>
          <p:cNvSpPr/>
          <p:nvPr/>
        </p:nvSpPr>
        <p:spPr>
          <a:xfrm>
            <a:off x="7819910" y="8458863"/>
            <a:ext cx="218606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bg1"/>
                </a:solidFill>
              </a:rPr>
              <a:t>30 </a:t>
            </a:r>
            <a:r>
              <a:rPr lang="vi-VN" sz="5400" baseline="30000">
                <a:solidFill>
                  <a:schemeClr val="bg1"/>
                </a:solidFill>
              </a:rPr>
              <a:t>o</a:t>
            </a:r>
            <a:r>
              <a:rPr lang="vi-VN" sz="5400">
                <a:solidFill>
                  <a:schemeClr val="bg1"/>
                </a:solidFill>
              </a:rPr>
              <a:t>C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DE541F8F-AA7B-B7F0-2B55-BD43D9C94857}"/>
              </a:ext>
            </a:extLst>
          </p:cNvPr>
          <p:cNvSpPr/>
          <p:nvPr/>
        </p:nvSpPr>
        <p:spPr>
          <a:xfrm>
            <a:off x="10100105" y="8458863"/>
            <a:ext cx="218606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bg1"/>
                </a:solidFill>
              </a:rPr>
              <a:t>35 </a:t>
            </a:r>
            <a:r>
              <a:rPr lang="vi-VN" sz="5400" baseline="30000">
                <a:solidFill>
                  <a:schemeClr val="bg1"/>
                </a:solidFill>
              </a:rPr>
              <a:t>o</a:t>
            </a:r>
            <a:r>
              <a:rPr lang="vi-VN" sz="5400">
                <a:solidFill>
                  <a:schemeClr val="bg1"/>
                </a:solidFill>
              </a:rPr>
              <a:t>C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ABBC3D12-0A59-44FE-9F2B-1353596F90C5}"/>
              </a:ext>
            </a:extLst>
          </p:cNvPr>
          <p:cNvSpPr/>
          <p:nvPr/>
        </p:nvSpPr>
        <p:spPr>
          <a:xfrm>
            <a:off x="12380300" y="8458863"/>
            <a:ext cx="218606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bg1"/>
                </a:solidFill>
              </a:rPr>
              <a:t>38 </a:t>
            </a:r>
            <a:r>
              <a:rPr lang="vi-VN" sz="5400" baseline="30000">
                <a:solidFill>
                  <a:schemeClr val="bg1"/>
                </a:solidFill>
              </a:rPr>
              <a:t>o</a:t>
            </a:r>
            <a:r>
              <a:rPr lang="vi-VN" sz="5400">
                <a:solidFill>
                  <a:schemeClr val="bg1"/>
                </a:solidFill>
              </a:rPr>
              <a:t>C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2147F8AA-C5AD-01C0-0952-D893ADB98DA4}"/>
              </a:ext>
            </a:extLst>
          </p:cNvPr>
          <p:cNvSpPr/>
          <p:nvPr/>
        </p:nvSpPr>
        <p:spPr>
          <a:xfrm>
            <a:off x="14660495" y="8458863"/>
            <a:ext cx="218606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bg1"/>
                </a:solidFill>
              </a:rPr>
              <a:t>39 </a:t>
            </a:r>
            <a:r>
              <a:rPr lang="vi-VN" sz="5400" baseline="30000">
                <a:solidFill>
                  <a:schemeClr val="bg1"/>
                </a:solidFill>
              </a:rPr>
              <a:t>o</a:t>
            </a:r>
            <a:r>
              <a:rPr lang="vi-VN" sz="5400">
                <a:solidFill>
                  <a:schemeClr val="bg1"/>
                </a:solidFill>
              </a:rPr>
              <a:t>C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12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A5DEA8CB-C439-60F4-0E12-101D857A5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22" y="1409700"/>
            <a:ext cx="17830800" cy="6181980"/>
          </a:xfrm>
          <a:prstGeom prst="rect">
            <a:avLst/>
          </a:prstGeom>
        </p:spPr>
      </p:pic>
      <p:sp>
        <p:nvSpPr>
          <p:cNvPr id="2" name="Tam giác Cân 1">
            <a:extLst>
              <a:ext uri="{FF2B5EF4-FFF2-40B4-BE49-F238E27FC236}">
                <a16:creationId xmlns:a16="http://schemas.microsoft.com/office/drawing/2014/main" id="{5DB51A89-F29F-3E54-5C5D-A73C8C7C055B}"/>
              </a:ext>
            </a:extLst>
          </p:cNvPr>
          <p:cNvSpPr/>
          <p:nvPr/>
        </p:nvSpPr>
        <p:spPr>
          <a:xfrm>
            <a:off x="381000" y="190500"/>
            <a:ext cx="1219200" cy="1143000"/>
          </a:xfrm>
          <a:prstGeom prst="triangle">
            <a:avLst/>
          </a:prstGeom>
          <a:solidFill>
            <a:srgbClr val="5983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4800" b="1">
                <a:latin typeface="+mj-lt"/>
              </a:rPr>
              <a:t>2</a:t>
            </a:r>
            <a:endParaRPr lang="en-US" sz="4800" b="1">
              <a:latin typeface="+mj-lt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48AE8E5B-5F1F-1B92-EDB8-D69FAA7DB646}"/>
              </a:ext>
            </a:extLst>
          </p:cNvPr>
          <p:cNvSpPr/>
          <p:nvPr/>
        </p:nvSpPr>
        <p:spPr>
          <a:xfrm>
            <a:off x="1676400" y="190500"/>
            <a:ext cx="16391422" cy="139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Dưới đây là hình ảnh cây cà chua của mỗi lớp trồng ở vườn trường.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BE50A56-23FD-A8BA-1B5E-623F59E75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565" t="31680" r="12897" b="4166"/>
          <a:stretch/>
        </p:blipFill>
        <p:spPr>
          <a:xfrm>
            <a:off x="2362199" y="8191501"/>
            <a:ext cx="15693949" cy="2095500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138AEE08-494D-DB58-A629-9E686F26BD39}"/>
              </a:ext>
            </a:extLst>
          </p:cNvPr>
          <p:cNvSpPr/>
          <p:nvPr/>
        </p:nvSpPr>
        <p:spPr>
          <a:xfrm>
            <a:off x="153503" y="7484868"/>
            <a:ext cx="17830800" cy="139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Đếm số quả cà chua ở mỗi cây để hoàn thành bảng thống kê số liệu.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AC88E2A4-A8C0-48EB-D502-C405CDFF1133}"/>
              </a:ext>
            </a:extLst>
          </p:cNvPr>
          <p:cNvSpPr/>
          <p:nvPr/>
        </p:nvSpPr>
        <p:spPr>
          <a:xfrm>
            <a:off x="8458200" y="9258300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DDFDD9B-D9DE-8890-D870-469A354F4204}"/>
              </a:ext>
            </a:extLst>
          </p:cNvPr>
          <p:cNvSpPr/>
          <p:nvPr/>
        </p:nvSpPr>
        <p:spPr>
          <a:xfrm>
            <a:off x="10896600" y="9258300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589AB90F-AFE6-683B-0391-2D4CF5F19F54}"/>
              </a:ext>
            </a:extLst>
          </p:cNvPr>
          <p:cNvSpPr/>
          <p:nvPr/>
        </p:nvSpPr>
        <p:spPr>
          <a:xfrm>
            <a:off x="13522267" y="9258300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9A2BA6AE-3481-7783-C3F6-C249922BE766}"/>
              </a:ext>
            </a:extLst>
          </p:cNvPr>
          <p:cNvSpPr/>
          <p:nvPr/>
        </p:nvSpPr>
        <p:spPr>
          <a:xfrm>
            <a:off x="16194360" y="9258300"/>
            <a:ext cx="722040" cy="923330"/>
          </a:xfrm>
          <a:prstGeom prst="rect">
            <a:avLst/>
          </a:prstGeom>
          <a:solidFill>
            <a:srgbClr val="F8F8F8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81755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 giác Cân 1">
            <a:extLst>
              <a:ext uri="{FF2B5EF4-FFF2-40B4-BE49-F238E27FC236}">
                <a16:creationId xmlns:a16="http://schemas.microsoft.com/office/drawing/2014/main" id="{5DB51A89-F29F-3E54-5C5D-A73C8C7C055B}"/>
              </a:ext>
            </a:extLst>
          </p:cNvPr>
          <p:cNvSpPr/>
          <p:nvPr/>
        </p:nvSpPr>
        <p:spPr>
          <a:xfrm>
            <a:off x="381000" y="190500"/>
            <a:ext cx="1219200" cy="1143000"/>
          </a:xfrm>
          <a:prstGeom prst="triangle">
            <a:avLst/>
          </a:prstGeom>
          <a:solidFill>
            <a:srgbClr val="5983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4800" b="1">
                <a:latin typeface="+mj-lt"/>
              </a:rPr>
              <a:t>2</a:t>
            </a:r>
            <a:endParaRPr lang="en-US" sz="4800" b="1">
              <a:latin typeface="+mj-lt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48AE8E5B-5F1F-1B92-EDB8-D69FAA7DB646}"/>
              </a:ext>
            </a:extLst>
          </p:cNvPr>
          <p:cNvSpPr/>
          <p:nvPr/>
        </p:nvSpPr>
        <p:spPr>
          <a:xfrm>
            <a:off x="1676400" y="190500"/>
            <a:ext cx="16391422" cy="139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Dưới đây là hình ảnh cây cà chua của mỗi lớp trồng ở vườn trường.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BE50A56-23FD-A8BA-1B5E-623F59E75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565" t="31680" r="12897" b="4166"/>
          <a:stretch/>
        </p:blipFill>
        <p:spPr>
          <a:xfrm>
            <a:off x="2390774" y="3048000"/>
            <a:ext cx="15693949" cy="2095500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138AEE08-494D-DB58-A629-9E686F26BD39}"/>
              </a:ext>
            </a:extLst>
          </p:cNvPr>
          <p:cNvSpPr/>
          <p:nvPr/>
        </p:nvSpPr>
        <p:spPr>
          <a:xfrm>
            <a:off x="174702" y="1998467"/>
            <a:ext cx="17830800" cy="139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Đếm số quả cà chua ở mỗi cây để hoàn thành bảng thống kê số liệu.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AC88E2A4-A8C0-48EB-D502-C405CDFF1133}"/>
              </a:ext>
            </a:extLst>
          </p:cNvPr>
          <p:cNvSpPr/>
          <p:nvPr/>
        </p:nvSpPr>
        <p:spPr>
          <a:xfrm>
            <a:off x="8486775" y="4114799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DDFDD9B-D9DE-8890-D870-469A354F4204}"/>
              </a:ext>
            </a:extLst>
          </p:cNvPr>
          <p:cNvSpPr/>
          <p:nvPr/>
        </p:nvSpPr>
        <p:spPr>
          <a:xfrm>
            <a:off x="10925175" y="4114799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589AB90F-AFE6-683B-0391-2D4CF5F19F54}"/>
              </a:ext>
            </a:extLst>
          </p:cNvPr>
          <p:cNvSpPr/>
          <p:nvPr/>
        </p:nvSpPr>
        <p:spPr>
          <a:xfrm>
            <a:off x="13550842" y="4114799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9A2BA6AE-3481-7783-C3F6-C249922BE766}"/>
              </a:ext>
            </a:extLst>
          </p:cNvPr>
          <p:cNvSpPr/>
          <p:nvPr/>
        </p:nvSpPr>
        <p:spPr>
          <a:xfrm>
            <a:off x="16222935" y="4114799"/>
            <a:ext cx="722040" cy="923330"/>
          </a:xfrm>
          <a:prstGeom prst="rect">
            <a:avLst/>
          </a:prstGeom>
          <a:solidFill>
            <a:srgbClr val="F8F8F8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40AEED3-B5D4-CA71-D974-97315173ADEF}"/>
              </a:ext>
            </a:extLst>
          </p:cNvPr>
          <p:cNvSpPr/>
          <p:nvPr/>
        </p:nvSpPr>
        <p:spPr>
          <a:xfrm>
            <a:off x="174702" y="5496208"/>
            <a:ext cx="5387898" cy="742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</a:t>
            </a: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Viết dãy số liệu: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E313E594-A276-B546-1A47-7B756EA66DC7}"/>
              </a:ext>
            </a:extLst>
          </p:cNvPr>
          <p:cNvSpPr/>
          <p:nvPr/>
        </p:nvSpPr>
        <p:spPr>
          <a:xfrm>
            <a:off x="5486400" y="5315261"/>
            <a:ext cx="579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; 15 ; 13 ; 13 ; 8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F9A4532F-0F0B-8641-C039-6E69AD127C72}"/>
              </a:ext>
            </a:extLst>
          </p:cNvPr>
          <p:cNvSpPr/>
          <p:nvPr/>
        </p:nvSpPr>
        <p:spPr>
          <a:xfrm>
            <a:off x="174702" y="6591299"/>
            <a:ext cx="15217698" cy="742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c)</a:t>
            </a: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Sắp xếp dãy số liệu theo thứ tự từ bé đến lớn: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6C045205-E30E-939D-5C68-714967DF5125}"/>
              </a:ext>
            </a:extLst>
          </p:cNvPr>
          <p:cNvSpPr/>
          <p:nvPr/>
        </p:nvSpPr>
        <p:spPr>
          <a:xfrm>
            <a:off x="5495925" y="7365203"/>
            <a:ext cx="579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; 9 ; 13 ; 13 ; 15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C5E99170-E1C1-F25F-7B78-1C4049BFB227}"/>
              </a:ext>
            </a:extLst>
          </p:cNvPr>
          <p:cNvSpPr/>
          <p:nvPr/>
        </p:nvSpPr>
        <p:spPr>
          <a:xfrm>
            <a:off x="174702" y="8288533"/>
            <a:ext cx="18113298" cy="742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d)</a:t>
            </a: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Sắp xếp tên các lớp theo thứ tự số lượng quả từ ít đến nhiều: 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2A243824-994A-F165-160E-C475CAAD7730}"/>
              </a:ext>
            </a:extLst>
          </p:cNvPr>
          <p:cNvSpPr/>
          <p:nvPr/>
        </p:nvSpPr>
        <p:spPr>
          <a:xfrm>
            <a:off x="5459432" y="9077083"/>
            <a:ext cx="70073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4E ; 4A ; 4C ; 4D ; 4B</a:t>
            </a:r>
          </a:p>
        </p:txBody>
      </p:sp>
    </p:spTree>
    <p:extLst>
      <p:ext uri="{BB962C8B-B14F-4D97-AF65-F5344CB8AC3E}">
        <p14:creationId xmlns:p14="http://schemas.microsoft.com/office/powerpoint/2010/main" val="1210060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D5CA329-99D2-4C5D-80AF-6CF7DB0B8CBB}"/>
              </a:ext>
            </a:extLst>
          </p:cNvPr>
          <p:cNvSpPr txBox="1"/>
          <p:nvPr/>
        </p:nvSpPr>
        <p:spPr>
          <a:xfrm>
            <a:off x="3352800" y="4214154"/>
            <a:ext cx="9144000" cy="70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https://zalo.me/g/xmubkw031</a:t>
            </a:r>
            <a:r>
              <a:rPr kumimoji="0" lang="vi-VN" sz="40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  </a:t>
            </a:r>
            <a:endParaRPr kumimoji="0" lang="en-US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ộp Văn bản 3">
            <a:hlinkClick r:id="rId4"/>
            <a:extLst>
              <a:ext uri="{FF2B5EF4-FFF2-40B4-BE49-F238E27FC236}">
                <a16:creationId xmlns:a16="http://schemas.microsoft.com/office/drawing/2014/main" id="{1FACAB1D-2F84-5DCB-02DA-69A0128E9ECC}"/>
              </a:ext>
            </a:extLst>
          </p:cNvPr>
          <p:cNvSpPr txBox="1"/>
          <p:nvPr/>
        </p:nvSpPr>
        <p:spPr>
          <a:xfrm>
            <a:off x="4572000" y="5829300"/>
            <a:ext cx="9829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hlinkClick r:id="rId4"/>
              </a:rPr>
              <a:t>https://www.facebook.com/groups/976364306848934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</a:t>
            </a:r>
          </a:p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33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978</TotalTime>
  <Words>341</Words>
  <Application>Microsoft Office PowerPoint</Application>
  <PresentationFormat>Tùy chỉnh</PresentationFormat>
  <Paragraphs>61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10</vt:i4>
      </vt:variant>
    </vt:vector>
  </HeadingPairs>
  <TitlesOfParts>
    <vt:vector size="20" baseType="lpstr">
      <vt:lpstr>Arial</vt:lpstr>
      <vt:lpstr>Calibri</vt:lpstr>
      <vt:lpstr>#9Slide02 Tieu de dai</vt:lpstr>
      <vt:lpstr>#9Slide02 Noi dung dai</vt:lpstr>
      <vt:lpstr>Times New Roman</vt:lpstr>
      <vt:lpstr>Cambria Math</vt:lpstr>
      <vt:lpstr>Office Theme</vt:lpstr>
      <vt:lpstr>2_Office Theme</vt:lpstr>
      <vt:lpstr>1_Chủ đề Office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ngọt</dc:title>
  <dc:subject>9Slide.vn</dc:subject>
  <dc:creator>Hi There</dc:creator>
  <dc:description>9Slide.vn</dc:description>
  <cp:lastModifiedBy>Kim Tuyền Phạm</cp:lastModifiedBy>
  <cp:revision>38</cp:revision>
  <dcterms:created xsi:type="dcterms:W3CDTF">2006-08-16T00:00:00Z</dcterms:created>
  <dcterms:modified xsi:type="dcterms:W3CDTF">2023-10-02T13:14:08Z</dcterms:modified>
  <cp:category>9Slide.vn</cp:category>
  <dc:identifier>DAFqNt_XBVA</dc:identifier>
</cp:coreProperties>
</file>