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7" r:id="rId2"/>
    <p:sldId id="268" r:id="rId3"/>
    <p:sldId id="270" r:id="rId4"/>
    <p:sldId id="256" r:id="rId5"/>
    <p:sldId id="289" r:id="rId6"/>
    <p:sldId id="269" r:id="rId7"/>
    <p:sldId id="271" r:id="rId8"/>
    <p:sldId id="294" r:id="rId9"/>
    <p:sldId id="295" r:id="rId10"/>
    <p:sldId id="296" r:id="rId11"/>
    <p:sldId id="277" r:id="rId12"/>
    <p:sldId id="284" r:id="rId13"/>
    <p:sldId id="297" r:id="rId14"/>
    <p:sldId id="298" r:id="rId15"/>
    <p:sldId id="299" r:id="rId16"/>
    <p:sldId id="293" r:id="rId17"/>
    <p:sldId id="304" r:id="rId18"/>
    <p:sldId id="305" r:id="rId19"/>
    <p:sldId id="301" r:id="rId20"/>
    <p:sldId id="302" r:id="rId21"/>
    <p:sldId id="303" r:id="rId22"/>
    <p:sldId id="306" r:id="rId23"/>
    <p:sldId id="307" r:id="rId24"/>
    <p:sldId id="308" r:id="rId25"/>
    <p:sldId id="283" r:id="rId26"/>
    <p:sldId id="309" r:id="rId27"/>
    <p:sldId id="310" r:id="rId28"/>
    <p:sldId id="311" r:id="rId29"/>
    <p:sldId id="312" r:id="rId30"/>
    <p:sldId id="314" r:id="rId31"/>
    <p:sldId id="313" r:id="rId32"/>
    <p:sldId id="315" r:id="rId33"/>
    <p:sldId id="278" r:id="rId34"/>
    <p:sldId id="260" r:id="rId35"/>
    <p:sldId id="316" r:id="rId36"/>
    <p:sldId id="282" r:id="rId37"/>
    <p:sldId id="290" r:id="rId38"/>
    <p:sldId id="265" r:id="rId39"/>
    <p:sldId id="259" r:id="rId40"/>
    <p:sldId id="288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ell MT" panose="02020503060305020303" pitchFamily="18" charset="0"/>
      <p:regular r:id="rId47"/>
      <p:bold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3357" autoAdjust="0"/>
  </p:normalViewPr>
  <p:slideViewPr>
    <p:cSldViewPr>
      <p:cViewPr varScale="1">
        <p:scale>
          <a:sx n="47" d="100"/>
          <a:sy n="47" d="100"/>
        </p:scale>
        <p:origin x="2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1D596-D67E-4CA8-A185-C6BE2DAF2EC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7102-B063-4668-B9FE-332D7FECD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vào các máy tính để mở câu hỏi. Sau khi trả lời hết các câu hỏi, bấm vào robot để đến slide Luyện tập.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1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</a:t>
            </a:r>
            <a:r>
              <a:rPr lang="vi-VN" baseline="0" smtClean="0"/>
              <a:t> khi trả lời xong, bấm vào mũi tên góc phải màn hình để quay về mở các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</a:t>
            </a:r>
            <a:r>
              <a:rPr lang="vi-VN" baseline="0" smtClean="0"/>
              <a:t> khi trả lời xong, bấm vào mũi tên góc phải màn hình để quay về mở các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</a:t>
            </a:r>
            <a:r>
              <a:rPr lang="vi-VN" baseline="0" smtClean="0"/>
              <a:t> khi trả lời xong, bấm vào mũi tên góc phải màn hình để quay về mở các câu hỏi tiếp theo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61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</a:t>
            </a:r>
            <a:r>
              <a:rPr lang="vi-VN" baseline="0" smtClean="0"/>
              <a:t> khi trả lời xong, bấm vào mũi tên góc phải màn hình để quay về mở các câu hỏi tiếp theo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2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</a:t>
            </a:r>
            <a:r>
              <a:rPr lang="vi-VN" baseline="0" smtClean="0"/>
              <a:t> khi trả lời xong, bấm vào mũi tên góc phải màn hình để quay về mở các câu hỏi tiếp theo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102-B063-4668-B9FE-332D7FECD5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5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1" Type="http://schemas.openxmlformats.org/officeDocument/2006/relationships/image" Target="../media/image22.png"/><Relationship Id="rId2" Type="http://schemas.openxmlformats.org/officeDocument/2006/relationships/image" Target="../media/image1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2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11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9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30.xml"/><Relationship Id="rId1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slide" Target="slide33.xml"/><Relationship Id="rId12" Type="http://schemas.openxmlformats.org/officeDocument/2006/relationships/image" Target="../media/image46.png"/><Relationship Id="rId17" Type="http://schemas.openxmlformats.org/officeDocument/2006/relationships/slide" Target="slide3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slide" Target="slide29.xml"/><Relationship Id="rId5" Type="http://schemas.openxmlformats.org/officeDocument/2006/relationships/image" Target="../media/image43.png"/><Relationship Id="rId15" Type="http://schemas.openxmlformats.org/officeDocument/2006/relationships/slide" Target="slide31.xml"/><Relationship Id="rId10" Type="http://schemas.openxmlformats.org/officeDocument/2006/relationships/image" Target="../media/image45.png"/><Relationship Id="rId4" Type="http://schemas.openxmlformats.org/officeDocument/2006/relationships/image" Target="../media/image10.svg"/><Relationship Id="rId9" Type="http://schemas.openxmlformats.org/officeDocument/2006/relationships/slide" Target="slide28.xml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slide" Target="slide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slide" Target="slide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slide" Target="slide2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8" Type="http://schemas.microsoft.com/office/2007/relationships/hdphoto" Target="../media/hdphoto5.wdp"/><Relationship Id="rId27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11.png"/><Relationship Id="rId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142650" y="2757531"/>
            <a:ext cx="15693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ĐÓN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</a:t>
            </a:r>
            <a:r>
              <a:rPr lang="en-US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BÀI HỌC MỚI</a:t>
            </a:r>
            <a:r>
              <a:rPr lang="en-US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8392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271364"/>
            <a:ext cx="8001000" cy="1590871"/>
            <a:chOff x="1644624" y="525697"/>
            <a:chExt cx="15358327" cy="1613581"/>
          </a:xfrm>
        </p:grpSpPr>
        <p:sp>
          <p:nvSpPr>
            <p:cNvPr id="20" name="Rounded Rectangle 1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2. Làm</a:t>
              </a:r>
              <a:endPara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50946" y="2004925"/>
            <a:ext cx="6923434" cy="1066979"/>
            <a:chOff x="1450946" y="1716865"/>
            <a:chExt cx="6923434" cy="10669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0946" y="1716865"/>
              <a:ext cx="1101754" cy="10669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83180" y="2075958"/>
              <a:ext cx="579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Thảo luận nhóm 4HS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381852" y="3390900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sát Hình 2 và cho biết lí do sau khi được chèn vào, hình ảnh xuất hiện ở cuối dòng thứ ba của văn bản.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397163" y="2756473"/>
            <a:ext cx="5539977" cy="6049809"/>
            <a:chOff x="11277600" y="2466581"/>
            <a:chExt cx="5539977" cy="60498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00" y="2466581"/>
              <a:ext cx="5539977" cy="51815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2294988" y="7870059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7" y="6302002"/>
            <a:ext cx="1234988" cy="1045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18600" y="6360939"/>
            <a:ext cx="739158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Do khi thực hiện chèn hình ảnh, ta đã đặt con trỏ soạn thảo ở cuối dòng thứ ba.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0" y="690899"/>
            <a:ext cx="16582803" cy="9348490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799" y="464460"/>
            <a:ext cx="17017259" cy="9327240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pic>
        <p:nvPicPr>
          <p:cNvPr id="2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750091" y="8034070"/>
            <a:ext cx="3297179" cy="23657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52500" y="733335"/>
            <a:ext cx="16552350" cy="7571303"/>
            <a:chOff x="952500" y="733335"/>
            <a:chExt cx="16552350" cy="7571303"/>
          </a:xfrm>
        </p:grpSpPr>
        <p:sp>
          <p:nvSpPr>
            <p:cNvPr id="9" name="Rectangle 8"/>
            <p:cNvSpPr/>
            <p:nvPr/>
          </p:nvSpPr>
          <p:spPr>
            <a:xfrm>
              <a:off x="952500" y="733335"/>
              <a:ext cx="16306800" cy="7571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Lựa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chọn một số việc dưới đây và sắp xếp theo thứ tự đúng để thay đổi kích thước, di chuyển hình ảnh.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lphaUcPeriod"/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Di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chuyển con trỏ chuột vào hình ảnh để con trỏ chuột chuyển thành </a:t>
              </a: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lphaUcPeriod"/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Chọn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hình ảnh.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lphaUcPeriod"/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con trỏ chuột chuyển thành </a:t>
              </a: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dạng         (hoặc       ),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kéo thả chuột </a:t>
              </a: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để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thay đổi kích thước hình ảnh.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lphaUcPeriod"/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Kéo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thả chuột để di chuyền hình ảnh đến vị trí mong muốn.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lphaUcPeriod"/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Di </a:t>
              </a: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chuyển con trỏ chuột vào một nút tròn trên khung chữ nhật bao quanh hình ảnh.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0849" y="2476500"/>
              <a:ext cx="724001" cy="8002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0" y="4223589"/>
              <a:ext cx="960039" cy="590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4400" y="4180760"/>
              <a:ext cx="693362" cy="67645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572000" y="8030310"/>
            <a:ext cx="10619318" cy="1151790"/>
            <a:chOff x="4572000" y="8030310"/>
            <a:chExt cx="10619318" cy="1151790"/>
          </a:xfrm>
        </p:grpSpPr>
        <p:sp>
          <p:nvSpPr>
            <p:cNvPr id="16" name="Rounded Rectangle 15"/>
            <p:cNvSpPr/>
            <p:nvPr/>
          </p:nvSpPr>
          <p:spPr>
            <a:xfrm>
              <a:off x="4572000" y="803407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420177" y="803407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298977" y="803031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0275764" y="803125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2123941" y="803125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3972118" y="8030310"/>
              <a:ext cx="1219200" cy="114803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6" idx="3"/>
              <a:endCxn id="24" idx="1"/>
            </p:cNvCxnSpPr>
            <p:nvPr/>
          </p:nvCxnSpPr>
          <p:spPr>
            <a:xfrm>
              <a:off x="5791200" y="8608085"/>
              <a:ext cx="62897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26" idx="1"/>
            </p:cNvCxnSpPr>
            <p:nvPr/>
          </p:nvCxnSpPr>
          <p:spPr>
            <a:xfrm flipV="1">
              <a:off x="7639377" y="8604325"/>
              <a:ext cx="659600" cy="376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3"/>
              <a:endCxn id="27" idx="1"/>
            </p:cNvCxnSpPr>
            <p:nvPr/>
          </p:nvCxnSpPr>
          <p:spPr>
            <a:xfrm>
              <a:off x="9518177" y="8604325"/>
              <a:ext cx="757587" cy="9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7" idx="3"/>
              <a:endCxn id="28" idx="1"/>
            </p:cNvCxnSpPr>
            <p:nvPr/>
          </p:nvCxnSpPr>
          <p:spPr>
            <a:xfrm>
              <a:off x="11494964" y="8605265"/>
              <a:ext cx="62897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8" idx="3"/>
            </p:cNvCxnSpPr>
            <p:nvPr/>
          </p:nvCxnSpPr>
          <p:spPr>
            <a:xfrm flipV="1">
              <a:off x="13343141" y="8604325"/>
              <a:ext cx="628977" cy="9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219200" y="505464"/>
            <a:ext cx="5103557" cy="1590871"/>
            <a:chOff x="1644624" y="525697"/>
            <a:chExt cx="15358327" cy="1613581"/>
          </a:xfrm>
        </p:grpSpPr>
        <p:sp>
          <p:nvSpPr>
            <p:cNvPr id="30" name="Rounded Rectangle 2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644624" y="525697"/>
              <a:ext cx="14899704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  <a:endPara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55475" y="2607892"/>
            <a:ext cx="104374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ác bước c</a:t>
            </a:r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hèn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hình ảnh vào văn bản: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5475" y="3431025"/>
            <a:ext cx="153323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Đặt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con trỏ soạn thảo vào nơi muốn chèn hình ảnh;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thẻ </a:t>
            </a: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, chọn nút lệnh </a:t>
            </a: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cửa sổ </a:t>
            </a: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mở ra, mở thư mục chứa tệp hình ảnh, chọn tệp hình ảnh, chọn nút lệnh </a:t>
            </a: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219200" y="505464"/>
            <a:ext cx="5103557" cy="1590871"/>
            <a:chOff x="1644624" y="525697"/>
            <a:chExt cx="15358327" cy="1613581"/>
          </a:xfrm>
        </p:grpSpPr>
        <p:sp>
          <p:nvSpPr>
            <p:cNvPr id="30" name="Rounded Rectangle 2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644624" y="525697"/>
              <a:ext cx="14899704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  <a:endPara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55475" y="2546337"/>
            <a:ext cx="16331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ác bước </a:t>
            </a: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đổi cách bố trí hình ảnh trong trang văn bản: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5475" y="3377333"/>
            <a:ext cx="71027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Chọn hình ảnh;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Nháy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chuột vào nút lệnh </a:t>
            </a: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Options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kiểu trình bày.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87" y="3384953"/>
            <a:ext cx="6691345" cy="57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3000" y="2171700"/>
            <a:ext cx="5731922" cy="4231201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676944" y="5981700"/>
            <a:ext cx="1481372" cy="19176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08240" y="685800"/>
            <a:ext cx="9974471" cy="8915400"/>
            <a:chOff x="8323881" y="980434"/>
            <a:chExt cx="8338981" cy="7691531"/>
          </a:xfrm>
        </p:grpSpPr>
        <p:grpSp>
          <p:nvGrpSpPr>
            <p:cNvPr id="6" name="Group 3"/>
            <p:cNvGrpSpPr/>
            <p:nvPr/>
          </p:nvGrpSpPr>
          <p:grpSpPr>
            <a:xfrm>
              <a:off x="8323881" y="980434"/>
              <a:ext cx="8338981" cy="1085940"/>
              <a:chOff x="0" y="0"/>
              <a:chExt cx="25936416" cy="3377557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72390" y="72390"/>
                <a:ext cx="25791636" cy="3232777"/>
              </a:xfrm>
              <a:custGeom>
                <a:avLst/>
                <a:gdLst/>
                <a:ahLst/>
                <a:cxnLst/>
                <a:rect l="l" t="t" r="r" b="b"/>
                <a:pathLst>
                  <a:path w="25791636" h="3232777">
                    <a:moveTo>
                      <a:pt x="0" y="0"/>
                    </a:moveTo>
                    <a:lnTo>
                      <a:pt x="25791636" y="0"/>
                    </a:lnTo>
                    <a:lnTo>
                      <a:pt x="25791636" y="3232777"/>
                    </a:lnTo>
                    <a:lnTo>
                      <a:pt x="0" y="32327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5"/>
              <p:cNvSpPr/>
              <p:nvPr/>
            </p:nvSpPr>
            <p:spPr>
              <a:xfrm>
                <a:off x="0" y="0"/>
                <a:ext cx="25936417" cy="3377557"/>
              </a:xfrm>
              <a:custGeom>
                <a:avLst/>
                <a:gdLst/>
                <a:ahLst/>
                <a:cxnLst/>
                <a:rect l="l" t="t" r="r" b="b"/>
                <a:pathLst>
                  <a:path w="25936417" h="3377557">
                    <a:moveTo>
                      <a:pt x="25791637" y="3232777"/>
                    </a:moveTo>
                    <a:lnTo>
                      <a:pt x="25936417" y="3232777"/>
                    </a:lnTo>
                    <a:lnTo>
                      <a:pt x="25936417" y="3377557"/>
                    </a:lnTo>
                    <a:lnTo>
                      <a:pt x="25791637" y="3377557"/>
                    </a:lnTo>
                    <a:lnTo>
                      <a:pt x="25791637" y="3232777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232777"/>
                    </a:lnTo>
                    <a:lnTo>
                      <a:pt x="0" y="3232777"/>
                    </a:lnTo>
                    <a:lnTo>
                      <a:pt x="0" y="144780"/>
                    </a:lnTo>
                    <a:close/>
                    <a:moveTo>
                      <a:pt x="0" y="3232777"/>
                    </a:moveTo>
                    <a:lnTo>
                      <a:pt x="144780" y="3232777"/>
                    </a:lnTo>
                    <a:lnTo>
                      <a:pt x="144780" y="3377557"/>
                    </a:lnTo>
                    <a:lnTo>
                      <a:pt x="0" y="3377557"/>
                    </a:lnTo>
                    <a:lnTo>
                      <a:pt x="0" y="3232777"/>
                    </a:lnTo>
                    <a:close/>
                    <a:moveTo>
                      <a:pt x="25791637" y="144780"/>
                    </a:moveTo>
                    <a:lnTo>
                      <a:pt x="25936417" y="144780"/>
                    </a:lnTo>
                    <a:lnTo>
                      <a:pt x="25936417" y="3232777"/>
                    </a:lnTo>
                    <a:lnTo>
                      <a:pt x="25791637" y="3232777"/>
                    </a:lnTo>
                    <a:lnTo>
                      <a:pt x="25791637" y="144780"/>
                    </a:lnTo>
                    <a:close/>
                    <a:moveTo>
                      <a:pt x="144780" y="3232777"/>
                    </a:moveTo>
                    <a:lnTo>
                      <a:pt x="25791637" y="3232777"/>
                    </a:lnTo>
                    <a:lnTo>
                      <a:pt x="25791637" y="3377557"/>
                    </a:lnTo>
                    <a:lnTo>
                      <a:pt x="144780" y="3377557"/>
                    </a:lnTo>
                    <a:lnTo>
                      <a:pt x="144780" y="3232777"/>
                    </a:lnTo>
                    <a:close/>
                    <a:moveTo>
                      <a:pt x="25791637" y="0"/>
                    </a:moveTo>
                    <a:lnTo>
                      <a:pt x="25936417" y="0"/>
                    </a:lnTo>
                    <a:lnTo>
                      <a:pt x="25936417" y="144780"/>
                    </a:lnTo>
                    <a:lnTo>
                      <a:pt x="25791637" y="144780"/>
                    </a:lnTo>
                    <a:lnTo>
                      <a:pt x="2579163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5791637" y="0"/>
                    </a:lnTo>
                    <a:lnTo>
                      <a:pt x="2579163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grpSp>
          <p:nvGrpSpPr>
            <p:cNvPr id="7" name="Group 6"/>
            <p:cNvGrpSpPr/>
            <p:nvPr/>
          </p:nvGrpSpPr>
          <p:grpSpPr>
            <a:xfrm>
              <a:off x="8323881" y="1836662"/>
              <a:ext cx="8338981" cy="6835303"/>
              <a:chOff x="0" y="0"/>
              <a:chExt cx="25936417" cy="21259586"/>
            </a:xfrm>
          </p:grpSpPr>
          <p:sp>
            <p:nvSpPr>
              <p:cNvPr id="17" name="Freeform 7"/>
              <p:cNvSpPr/>
              <p:nvPr/>
            </p:nvSpPr>
            <p:spPr>
              <a:xfrm>
                <a:off x="72389" y="72390"/>
                <a:ext cx="25791635" cy="21187196"/>
              </a:xfrm>
              <a:custGeom>
                <a:avLst/>
                <a:gdLst/>
                <a:ahLst/>
                <a:cxnLst/>
                <a:rect l="l" t="t" r="r" b="b"/>
                <a:pathLst>
                  <a:path w="25791636" h="22938461">
                    <a:moveTo>
                      <a:pt x="0" y="0"/>
                    </a:moveTo>
                    <a:lnTo>
                      <a:pt x="25791636" y="0"/>
                    </a:lnTo>
                    <a:lnTo>
                      <a:pt x="25791636" y="22938461"/>
                    </a:lnTo>
                    <a:lnTo>
                      <a:pt x="0" y="229384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  <p:sp>
            <p:nvSpPr>
              <p:cNvPr id="18" name="Freeform 8"/>
              <p:cNvSpPr/>
              <p:nvPr/>
            </p:nvSpPr>
            <p:spPr>
              <a:xfrm>
                <a:off x="0" y="0"/>
                <a:ext cx="25936417" cy="21259586"/>
              </a:xfrm>
              <a:custGeom>
                <a:avLst/>
                <a:gdLst/>
                <a:ahLst/>
                <a:cxnLst/>
                <a:rect l="l" t="t" r="r" b="b"/>
                <a:pathLst>
                  <a:path w="25936417" h="23083241">
                    <a:moveTo>
                      <a:pt x="25791637" y="22938462"/>
                    </a:moveTo>
                    <a:lnTo>
                      <a:pt x="25936417" y="22938462"/>
                    </a:lnTo>
                    <a:lnTo>
                      <a:pt x="25936417" y="23083241"/>
                    </a:lnTo>
                    <a:lnTo>
                      <a:pt x="25791637" y="23083241"/>
                    </a:lnTo>
                    <a:lnTo>
                      <a:pt x="25791637" y="229384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938462"/>
                    </a:lnTo>
                    <a:lnTo>
                      <a:pt x="0" y="22938462"/>
                    </a:lnTo>
                    <a:lnTo>
                      <a:pt x="0" y="144780"/>
                    </a:lnTo>
                    <a:close/>
                    <a:moveTo>
                      <a:pt x="0" y="22938462"/>
                    </a:moveTo>
                    <a:lnTo>
                      <a:pt x="144780" y="22938462"/>
                    </a:lnTo>
                    <a:lnTo>
                      <a:pt x="144780" y="23083241"/>
                    </a:lnTo>
                    <a:lnTo>
                      <a:pt x="0" y="23083241"/>
                    </a:lnTo>
                    <a:lnTo>
                      <a:pt x="0" y="22938462"/>
                    </a:lnTo>
                    <a:close/>
                    <a:moveTo>
                      <a:pt x="25791637" y="144780"/>
                    </a:moveTo>
                    <a:lnTo>
                      <a:pt x="25936417" y="144780"/>
                    </a:lnTo>
                    <a:lnTo>
                      <a:pt x="25936417" y="22938462"/>
                    </a:lnTo>
                    <a:lnTo>
                      <a:pt x="25791637" y="22938462"/>
                    </a:lnTo>
                    <a:lnTo>
                      <a:pt x="25791637" y="144780"/>
                    </a:lnTo>
                    <a:close/>
                    <a:moveTo>
                      <a:pt x="144780" y="22938462"/>
                    </a:moveTo>
                    <a:lnTo>
                      <a:pt x="25791637" y="22938462"/>
                    </a:lnTo>
                    <a:lnTo>
                      <a:pt x="25791637" y="23083241"/>
                    </a:lnTo>
                    <a:lnTo>
                      <a:pt x="144780" y="23083241"/>
                    </a:lnTo>
                    <a:lnTo>
                      <a:pt x="144780" y="22938462"/>
                    </a:lnTo>
                    <a:close/>
                    <a:moveTo>
                      <a:pt x="25791637" y="0"/>
                    </a:moveTo>
                    <a:lnTo>
                      <a:pt x="25936417" y="0"/>
                    </a:lnTo>
                    <a:lnTo>
                      <a:pt x="25936417" y="144780"/>
                    </a:lnTo>
                    <a:lnTo>
                      <a:pt x="25791637" y="144780"/>
                    </a:lnTo>
                    <a:lnTo>
                      <a:pt x="2579163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5791637" y="0"/>
                    </a:lnTo>
                    <a:lnTo>
                      <a:pt x="2579163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04006" y="1257422"/>
              <a:ext cx="611966" cy="326637"/>
            </a:xfrm>
            <a:prstGeom prst="rect">
              <a:avLst/>
            </a:prstGeom>
          </p:spPr>
        </p:pic>
        <p:pic>
          <p:nvPicPr>
            <p:cNvPr id="9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8703533" y="1257422"/>
              <a:ext cx="611966" cy="326637"/>
            </a:xfrm>
            <a:prstGeom prst="rect">
              <a:avLst/>
            </a:prstGeom>
          </p:spPr>
        </p:pic>
        <p:sp>
          <p:nvSpPr>
            <p:cNvPr id="10" name="AutoShape 16"/>
            <p:cNvSpPr/>
            <p:nvPr/>
          </p:nvSpPr>
          <p:spPr>
            <a:xfrm rot="2700000">
              <a:off x="15871796" y="1353835"/>
              <a:ext cx="496171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7"/>
            <p:cNvSpPr/>
            <p:nvPr/>
          </p:nvSpPr>
          <p:spPr>
            <a:xfrm rot="8100000">
              <a:off x="15871796" y="1353835"/>
              <a:ext cx="496171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8"/>
            <p:cNvSpPr/>
            <p:nvPr/>
          </p:nvSpPr>
          <p:spPr>
            <a:xfrm>
              <a:off x="13655575" y="1543097"/>
              <a:ext cx="318890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19"/>
            <p:cNvGrpSpPr/>
            <p:nvPr/>
          </p:nvGrpSpPr>
          <p:grpSpPr>
            <a:xfrm>
              <a:off x="14795553" y="1182069"/>
              <a:ext cx="384735" cy="397371"/>
              <a:chOff x="0" y="0"/>
              <a:chExt cx="485244" cy="501180"/>
            </a:xfrm>
          </p:grpSpPr>
          <p:sp>
            <p:nvSpPr>
              <p:cNvPr id="16" name="Freeform 20"/>
              <p:cNvSpPr/>
              <p:nvPr/>
            </p:nvSpPr>
            <p:spPr>
              <a:xfrm>
                <a:off x="0" y="0"/>
                <a:ext cx="485244" cy="501180"/>
              </a:xfrm>
              <a:custGeom>
                <a:avLst/>
                <a:gdLst/>
                <a:ahLst/>
                <a:cxnLst/>
                <a:rect l="l" t="t" r="r" b="b"/>
                <a:pathLst>
                  <a:path w="485244" h="501180">
                    <a:moveTo>
                      <a:pt x="0" y="0"/>
                    </a:moveTo>
                    <a:lnTo>
                      <a:pt x="0" y="501180"/>
                    </a:lnTo>
                    <a:lnTo>
                      <a:pt x="485244" y="501180"/>
                    </a:lnTo>
                    <a:lnTo>
                      <a:pt x="485244" y="0"/>
                    </a:lnTo>
                    <a:lnTo>
                      <a:pt x="0" y="0"/>
                    </a:lnTo>
                    <a:close/>
                    <a:moveTo>
                      <a:pt x="424284" y="440220"/>
                    </a:moveTo>
                    <a:lnTo>
                      <a:pt x="59690" y="440220"/>
                    </a:lnTo>
                    <a:lnTo>
                      <a:pt x="59690" y="59690"/>
                    </a:lnTo>
                    <a:lnTo>
                      <a:pt x="424284" y="59690"/>
                    </a:lnTo>
                    <a:lnTo>
                      <a:pt x="424284" y="44022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grpSp>
          <p:nvGrpSpPr>
            <p:cNvPr id="14" name="Group 21"/>
            <p:cNvGrpSpPr/>
            <p:nvPr/>
          </p:nvGrpSpPr>
          <p:grpSpPr>
            <a:xfrm>
              <a:off x="14795553" y="1194704"/>
              <a:ext cx="384735" cy="150960"/>
              <a:chOff x="0" y="0"/>
              <a:chExt cx="388406" cy="152400"/>
            </a:xfrm>
          </p:grpSpPr>
          <p:sp>
            <p:nvSpPr>
              <p:cNvPr id="15" name="Freeform 22"/>
              <p:cNvSpPr/>
              <p:nvPr/>
            </p:nvSpPr>
            <p:spPr>
              <a:xfrm>
                <a:off x="0" y="0"/>
                <a:ext cx="38840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88405" h="152400">
                    <a:moveTo>
                      <a:pt x="0" y="0"/>
                    </a:moveTo>
                    <a:lnTo>
                      <a:pt x="388405" y="0"/>
                    </a:lnTo>
                    <a:lnTo>
                      <a:pt x="388405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</p:grpSp>
      <p:sp>
        <p:nvSpPr>
          <p:cNvPr id="21" name="Rectangle 20"/>
          <p:cNvSpPr/>
          <p:nvPr/>
        </p:nvSpPr>
        <p:spPr>
          <a:xfrm>
            <a:off x="1322929" y="3006346"/>
            <a:ext cx="486907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600" b="1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62352" y="2883048"/>
            <a:ext cx="8983092" cy="487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CHỌN, SAO CHÉP, DI CHUYỂN, XÓA PHẦN VĂN BẢN</a:t>
            </a:r>
            <a:endParaRPr lang="en-US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93152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8392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271364"/>
            <a:ext cx="8001000" cy="1590871"/>
            <a:chOff x="1644624" y="525697"/>
            <a:chExt cx="15358327" cy="1613581"/>
          </a:xfrm>
        </p:grpSpPr>
        <p:sp>
          <p:nvSpPr>
            <p:cNvPr id="20" name="Rounded Rectangle 1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1. Đọc (và quan sát)</a:t>
              </a:r>
              <a:endPara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405226" y="3254973"/>
            <a:ext cx="59404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êu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bước chọn, sao chép, di chuyển, xóa phần văn bản và nêu tình huống cần thực hiện sao chép, di chuyển, xóa phần văn bản.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50947" y="1983848"/>
            <a:ext cx="6272206" cy="1145476"/>
            <a:chOff x="1450947" y="1983848"/>
            <a:chExt cx="6272206" cy="1145476"/>
          </a:xfrm>
        </p:grpSpPr>
        <p:sp>
          <p:nvSpPr>
            <p:cNvPr id="4" name="TextBox 3"/>
            <p:cNvSpPr txBox="1"/>
            <p:nvPr/>
          </p:nvSpPr>
          <p:spPr>
            <a:xfrm>
              <a:off x="2914933" y="2421438"/>
              <a:ext cx="48082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Thảo luận cặp đôi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0947" y="1983848"/>
              <a:ext cx="1255045" cy="107234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90" y="4522062"/>
            <a:ext cx="10046859" cy="51481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3039" y="3482736"/>
            <a:ext cx="661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Chọn một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3111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Sao chép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48603" y="1719194"/>
            <a:ext cx="8303994" cy="7725899"/>
            <a:chOff x="648603" y="1719194"/>
            <a:chExt cx="8303994" cy="77258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5673"/>
            <a:stretch/>
          </p:blipFill>
          <p:spPr>
            <a:xfrm>
              <a:off x="1327488" y="1719194"/>
              <a:ext cx="6954599" cy="69813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8603" y="8860318"/>
              <a:ext cx="8303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phần văn bản và thực hiện lệnh </a:t>
              </a:r>
              <a:r>
                <a:rPr lang="vi-VN" sz="3200" b="1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</a:t>
              </a:r>
              <a:endParaRPr lang="en-US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59203" y="1755443"/>
            <a:ext cx="8303994" cy="7703611"/>
            <a:chOff x="9259203" y="1755443"/>
            <a:chExt cx="8303994" cy="77036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9595" t="39" r="810" b="-39"/>
            <a:stretch/>
          </p:blipFill>
          <p:spPr>
            <a:xfrm>
              <a:off x="9932799" y="1755443"/>
              <a:ext cx="6804764" cy="694514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259203" y="8874279"/>
              <a:ext cx="8303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phần văn bản và thực hiện lệnh </a:t>
              </a:r>
              <a:r>
                <a:rPr lang="vi-VN" sz="3200" b="1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Paste</a:t>
              </a:r>
              <a:endParaRPr lang="en-US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5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Sao chép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85262" y="2111429"/>
            <a:ext cx="7774276" cy="6125881"/>
            <a:chOff x="1090062" y="1976457"/>
            <a:chExt cx="7774276" cy="61258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595" y="1976457"/>
              <a:ext cx="1378648" cy="12631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90062" y="3393357"/>
              <a:ext cx="777427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smtClean="0">
                  <a:latin typeface="Arial" panose="020B0604020202020204" pitchFamily="34" charset="0"/>
                  <a:cs typeface="Arial" panose="020B0604020202020204" pitchFamily="34" charset="0"/>
                </a:rPr>
                <a:t>Trong văn bản ở Hình 6c, em hãy nêu các bước thực hiện sao chép cụm từ "Núi bao nhiêu tuổi" đến dưới dòng chứa cụm từ "Trăng bao nhiêu tuổi" ở cuối văn bản.</a:t>
              </a:r>
              <a:endParaRPr lang="en-US" sz="4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812020" y="2246010"/>
            <a:ext cx="7533640" cy="6872628"/>
            <a:chOff x="9372600" y="2178314"/>
            <a:chExt cx="7533640" cy="687262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61"/>
            <a:stretch/>
          </p:blipFill>
          <p:spPr>
            <a:xfrm>
              <a:off x="9372600" y="2178314"/>
              <a:ext cx="7533640" cy="59725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11006544" y="8404611"/>
              <a:ext cx="4265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6c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5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Sao chép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812020" y="2246010"/>
            <a:ext cx="7533640" cy="6872628"/>
            <a:chOff x="9372600" y="2178314"/>
            <a:chExt cx="7533640" cy="68726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61"/>
            <a:stretch/>
          </p:blipFill>
          <p:spPr>
            <a:xfrm>
              <a:off x="9372600" y="2178314"/>
              <a:ext cx="7533640" cy="59725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11006544" y="8404611"/>
              <a:ext cx="4265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6c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67486" y="1945379"/>
            <a:ext cx="850511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Chọn phần văn bản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"Núi bao nhiêu tuổi".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Nháy chuột vào nút lệnh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(Ctrl + C</a:t>
            </a:r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Đưa con trỏ soạn thảo đến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dưới dòng "Trăng bao nhiêu tuổi".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B4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Nháy chuột vào nút lệnh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 (Ctrl + V)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46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chuyển một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2" y="2134289"/>
            <a:ext cx="16545879" cy="67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7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7" y="8152348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7"/>
          <p:cNvGrpSpPr/>
          <p:nvPr/>
        </p:nvGrpSpPr>
        <p:grpSpPr>
          <a:xfrm>
            <a:off x="942122" y="672470"/>
            <a:ext cx="1755757" cy="411879"/>
            <a:chOff x="942122" y="672470"/>
            <a:chExt cx="1755757" cy="411879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2286000" y="672470"/>
              <a:ext cx="411879" cy="411879"/>
              <a:chOff x="0" y="0"/>
              <a:chExt cx="495300" cy="4953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614061" y="672470"/>
              <a:ext cx="411879" cy="411879"/>
              <a:chOff x="0" y="0"/>
              <a:chExt cx="495300" cy="4953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942122" y="672470"/>
              <a:ext cx="411879" cy="411879"/>
              <a:chOff x="0" y="0"/>
              <a:chExt cx="495300" cy="4953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3" name="TextBox 32"/>
          <p:cNvSpPr txBox="1"/>
          <p:nvPr/>
        </p:nvSpPr>
        <p:spPr>
          <a:xfrm>
            <a:off x="4131091" y="645476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5"/>
          <p:cNvSpPr/>
          <p:nvPr/>
        </p:nvSpPr>
        <p:spPr>
          <a:xfrm rot="3538" flipV="1">
            <a:off x="28358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Rectangle 2"/>
          <p:cNvSpPr/>
          <p:nvPr/>
        </p:nvSpPr>
        <p:spPr>
          <a:xfrm>
            <a:off x="793541" y="2653587"/>
            <a:ext cx="909682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/>
              <a:t>Ở bài học trước, em đã sử dụng phần mềm Word để soạn thảo </a:t>
            </a:r>
            <a:r>
              <a:rPr lang="vi-VN" sz="4200">
                <a:solidFill>
                  <a:srgbClr val="C00000"/>
                </a:solidFill>
              </a:rPr>
              <a:t>5 điều Bác Hồ dạy</a:t>
            </a:r>
            <a:r>
              <a:rPr lang="vi-VN" sz="4200"/>
              <a:t>. Em có biết làm thế nào để đưa được hình ảnh hoa sen vào văn bản như ở Hình 1 không?</a:t>
            </a:r>
            <a:endParaRPr lang="en-US" sz="4200"/>
          </a:p>
        </p:txBody>
      </p:sp>
      <p:grpSp>
        <p:nvGrpSpPr>
          <p:cNvPr id="7" name="Group 6"/>
          <p:cNvGrpSpPr/>
          <p:nvPr/>
        </p:nvGrpSpPr>
        <p:grpSpPr>
          <a:xfrm>
            <a:off x="10268883" y="3085866"/>
            <a:ext cx="7640600" cy="6324600"/>
            <a:chOff x="10268883" y="3314700"/>
            <a:chExt cx="7640600" cy="6324600"/>
          </a:xfrm>
        </p:grpSpPr>
        <p:grpSp>
          <p:nvGrpSpPr>
            <p:cNvPr id="37" name="Group 36"/>
            <p:cNvGrpSpPr/>
            <p:nvPr/>
          </p:nvGrpSpPr>
          <p:grpSpPr>
            <a:xfrm>
              <a:off x="10268883" y="3314700"/>
              <a:ext cx="7640600" cy="6324600"/>
              <a:chOff x="9357234" y="6667500"/>
              <a:chExt cx="8333775" cy="3254861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17965" y="6750444"/>
                <a:ext cx="7973044" cy="3171917"/>
                <a:chOff x="-31749" y="-188369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1" y="-124869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-31749" y="-188369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68"/>
            <a:stretch/>
          </p:blipFill>
          <p:spPr>
            <a:xfrm>
              <a:off x="10335340" y="3475871"/>
              <a:ext cx="7326713" cy="57537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573000" y="8724900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smtClean="0">
                  <a:solidFill>
                    <a:srgbClr val="3E05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endParaRPr lang="en-US" sz="3200" i="1">
                <a:solidFill>
                  <a:srgbClr val="3E05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906296" y="640787"/>
            <a:ext cx="1755757" cy="411879"/>
            <a:chOff x="942122" y="672470"/>
            <a:chExt cx="1755757" cy="411879"/>
          </a:xfrm>
        </p:grpSpPr>
        <p:grpSp>
          <p:nvGrpSpPr>
            <p:cNvPr id="31" name="Group 17"/>
            <p:cNvGrpSpPr>
              <a:grpSpLocks noChangeAspect="1"/>
            </p:cNvGrpSpPr>
            <p:nvPr/>
          </p:nvGrpSpPr>
          <p:grpSpPr>
            <a:xfrm>
              <a:off x="2286000" y="672470"/>
              <a:ext cx="411879" cy="411879"/>
              <a:chOff x="0" y="0"/>
              <a:chExt cx="495300" cy="495300"/>
            </a:xfrm>
          </p:grpSpPr>
          <p:sp>
            <p:nvSpPr>
              <p:cNvPr id="44" name="Freeform 18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5" name="Freeform 19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20"/>
            <p:cNvGrpSpPr>
              <a:grpSpLocks noChangeAspect="1"/>
            </p:cNvGrpSpPr>
            <p:nvPr/>
          </p:nvGrpSpPr>
          <p:grpSpPr>
            <a:xfrm>
              <a:off x="1614061" y="672470"/>
              <a:ext cx="411879" cy="411879"/>
              <a:chOff x="0" y="0"/>
              <a:chExt cx="495300" cy="495300"/>
            </a:xfrm>
          </p:grpSpPr>
          <p:sp>
            <p:nvSpPr>
              <p:cNvPr id="42" name="Freeform 2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3" name="Freeform 2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5" name="Group 23"/>
            <p:cNvGrpSpPr>
              <a:grpSpLocks noChangeAspect="1"/>
            </p:cNvGrpSpPr>
            <p:nvPr/>
          </p:nvGrpSpPr>
          <p:grpSpPr>
            <a:xfrm>
              <a:off x="942122" y="672470"/>
              <a:ext cx="411879" cy="411879"/>
              <a:chOff x="0" y="0"/>
              <a:chExt cx="495300" cy="495300"/>
            </a:xfrm>
          </p:grpSpPr>
          <p:sp>
            <p:nvSpPr>
              <p:cNvPr id="36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chuyển một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39" y="2078409"/>
            <a:ext cx="16643522" cy="73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chuyển một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8580" y="2266002"/>
            <a:ext cx="7774276" cy="5202552"/>
            <a:chOff x="1090062" y="1976457"/>
            <a:chExt cx="7774276" cy="52025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595" y="1976457"/>
              <a:ext cx="1378648" cy="126317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0062" y="3393357"/>
              <a:ext cx="77742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smtClean="0">
                  <a:latin typeface="Arial" panose="020B0604020202020204" pitchFamily="34" charset="0"/>
                  <a:cs typeface="Arial" panose="020B0604020202020204" pitchFamily="34" charset="0"/>
                </a:rPr>
                <a:t>Hãy nêu các bước thực hiện di chuyển văn bản để từ văn bản như ở Hình 7d ta có được văn bản như ở Hình 7a.</a:t>
              </a:r>
              <a:endParaRPr lang="en-US" sz="4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87000" y="2248222"/>
            <a:ext cx="6629400" cy="6902265"/>
            <a:chOff x="10287000" y="2248222"/>
            <a:chExt cx="6629400" cy="69022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2248222"/>
              <a:ext cx="6629400" cy="61558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1468824" y="8504156"/>
              <a:ext cx="4265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bản ở Hình 7a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81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chuyển một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287000" y="2248222"/>
            <a:ext cx="6629400" cy="6902265"/>
            <a:chOff x="10287000" y="2248222"/>
            <a:chExt cx="6629400" cy="69022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2248222"/>
              <a:ext cx="6629400" cy="61558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1468824" y="8504156"/>
              <a:ext cx="4265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bản ở Hình 7a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14400" y="1950788"/>
            <a:ext cx="8839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Chọn phần văn bản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"Trăng bao nhiêu tuổi trăng tròn/ Núi bao nhiêu tuổi núi còn trơ trơ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Chọn lệnh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(Ctrl + X</a:t>
            </a:r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Đưa con trỏ soạn thảo đến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dưới dòng "Ca dao Việt Nam".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B4</a:t>
            </a:r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Nháy chuột vào nút lệnh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 (Ctrl + V)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2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4800600" y="7939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Xóa phần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1" y="2083489"/>
            <a:ext cx="16439638" cy="47846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427104" y="6909950"/>
            <a:ext cx="3179677" cy="2711412"/>
            <a:chOff x="1139072" y="6868160"/>
            <a:chExt cx="3179677" cy="271141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39072" y="6868160"/>
              <a:ext cx="3179677" cy="27114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16837" y="7886700"/>
              <a:ext cx="18169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63981" y="7312937"/>
            <a:ext cx="1165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Cần chắc chắn muốn xóa đoạn văn bản trước khi thực hiện thao tác xóa.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8392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271364"/>
            <a:ext cx="8001000" cy="1590871"/>
            <a:chOff x="1644624" y="525697"/>
            <a:chExt cx="15358327" cy="1613581"/>
          </a:xfrm>
        </p:grpSpPr>
        <p:sp>
          <p:nvSpPr>
            <p:cNvPr id="20" name="Rounded Rectangle 1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2. Làm</a:t>
              </a:r>
              <a:endPara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520" y="1378957"/>
            <a:ext cx="16687800" cy="2733215"/>
            <a:chOff x="457200" y="1580540"/>
            <a:chExt cx="16687800" cy="2733215"/>
          </a:xfrm>
        </p:grpSpPr>
        <p:sp>
          <p:nvSpPr>
            <p:cNvPr id="6" name="Rectangle 5"/>
            <p:cNvSpPr/>
            <p:nvPr/>
          </p:nvSpPr>
          <p:spPr>
            <a:xfrm>
              <a:off x="2590799" y="2069985"/>
              <a:ext cx="145542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Em hãy thực hiện ghép thao tác ở cột bên trái với kết quả tương ứng ở cột bên </a:t>
              </a: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phải: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80540"/>
              <a:ext cx="2733215" cy="2733215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96363"/>
              </p:ext>
            </p:extLst>
          </p:nvPr>
        </p:nvGraphicFramePr>
        <p:xfrm>
          <a:off x="1066800" y="3824311"/>
          <a:ext cx="16383001" cy="5760720"/>
        </p:xfrm>
        <a:graphic>
          <a:graphicData uri="http://schemas.openxmlformats.org/drawingml/2006/table">
            <a:tbl>
              <a:tblPr firstRow="1" firstCol="1" bandRow="1"/>
              <a:tblGrid>
                <a:gridCol w="5715000"/>
                <a:gridCol w="1295400"/>
                <a:gridCol w="93726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Thao tác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 quả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1) Sao chép phần văn bản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a) Phần văn bản được chọn sẽ xuất hiện ở vị trí mới và không còn tồn tại ở vị trí </a:t>
                      </a: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ban </a:t>
                      </a:r>
                      <a:r>
                        <a:rPr lang="en-US" sz="360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</a:t>
                      </a:r>
                      <a:r>
                        <a:rPr lang="vi-VN" sz="360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ầ</a:t>
                      </a:r>
                      <a:r>
                        <a:rPr lang="en-US" sz="360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2) Di chuyển phần văn bản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b) Phần văn bản được chọn bị xóa.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3) Xóa phần văn bản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c) Tại vị trí sao chép đến sẽ có thêm phần văn bản giống với phần văn bản đã chọn.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Chọn phần văn bản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d) Phần văn bản có nền màu sẫm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6781800" y="9258300"/>
            <a:ext cx="12954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5448300"/>
            <a:ext cx="1295400" cy="259080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81800" y="5524500"/>
            <a:ext cx="1295400" cy="121920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81800" y="6819900"/>
            <a:ext cx="1295400" cy="121920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3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588032"/>
              </p:ext>
            </p:extLst>
          </p:nvPr>
        </p:nvGraphicFramePr>
        <p:xfrm>
          <a:off x="1219200" y="1866900"/>
          <a:ext cx="15902470" cy="77724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677142"/>
                <a:gridCol w="4370403"/>
                <a:gridCol w="4373488"/>
                <a:gridCol w="4481437"/>
              </a:tblGrid>
              <a:tr h="891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Bước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Sao chép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 chuyển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Xóa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 phần văn bản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60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 nút lệnh Copy (Ctrl + C)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 nút lệnh Cut (Ctrl + X)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Gõ phím Delete hoặc Backspace.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60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Đưa con trỏ soạn thảo đến vị trí muốn sao </a:t>
                      </a: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chép </a:t>
                      </a:r>
                      <a:r>
                        <a:rPr lang="en-US" sz="360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Đưa con trỏ soạn thảo đến vị trí muốn di chuyển đến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 nút lệnh Paste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(Ctrl + V)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143000" y="647700"/>
            <a:ext cx="16087606" cy="923330"/>
            <a:chOff x="1143000" y="647700"/>
            <a:chExt cx="16087606" cy="923330"/>
          </a:xfrm>
        </p:grpSpPr>
        <p:sp>
          <p:nvSpPr>
            <p:cNvPr id="32" name="TextBox 31"/>
            <p:cNvSpPr txBox="1"/>
            <p:nvPr/>
          </p:nvSpPr>
          <p:spPr>
            <a:xfrm>
              <a:off x="1143000" y="647700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NHỚ: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00600" y="755422"/>
              <a:ext cx="124300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bước s</a:t>
              </a:r>
              <a:r>
                <a:rPr lang="en-US" sz="40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 </a:t>
              </a:r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chép, di chuyển, xóa phần </a:t>
              </a:r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 </a:t>
              </a:r>
              <a:r>
                <a:rPr lang="en-US" sz="40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vi-VN" sz="40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6134100"/>
            <a:ext cx="2479573" cy="23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73860" y="6690276"/>
            <a:ext cx="2095427" cy="3114823"/>
          </a:xfrm>
          <a:custGeom>
            <a:avLst/>
            <a:gdLst/>
            <a:ahLst/>
            <a:cxnLst/>
            <a:rect l="l" t="t" r="r" b="b"/>
            <a:pathLst>
              <a:path w="2095427" h="3114823">
                <a:moveTo>
                  <a:pt x="2095427" y="0"/>
                </a:moveTo>
                <a:lnTo>
                  <a:pt x="0" y="0"/>
                </a:lnTo>
                <a:lnTo>
                  <a:pt x="0" y="3114824"/>
                </a:lnTo>
                <a:lnTo>
                  <a:pt x="2095427" y="3114824"/>
                </a:lnTo>
                <a:lnTo>
                  <a:pt x="2095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0305" y="786375"/>
            <a:ext cx="2457018" cy="2394476"/>
          </a:xfrm>
          <a:custGeom>
            <a:avLst/>
            <a:gdLst/>
            <a:ahLst/>
            <a:cxnLst/>
            <a:rect l="l" t="t" r="r" b="b"/>
            <a:pathLst>
              <a:path w="2457018" h="2394476">
                <a:moveTo>
                  <a:pt x="0" y="0"/>
                </a:moveTo>
                <a:lnTo>
                  <a:pt x="2457018" y="0"/>
                </a:lnTo>
                <a:lnTo>
                  <a:pt x="2457018" y="2394475"/>
                </a:lnTo>
                <a:lnTo>
                  <a:pt x="0" y="23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13885" y="1491538"/>
            <a:ext cx="1745088" cy="2319053"/>
          </a:xfrm>
          <a:custGeom>
            <a:avLst/>
            <a:gdLst/>
            <a:ahLst/>
            <a:cxnLst/>
            <a:rect l="l" t="t" r="r" b="b"/>
            <a:pathLst>
              <a:path w="1745088" h="2319053">
                <a:moveTo>
                  <a:pt x="0" y="0"/>
                </a:moveTo>
                <a:lnTo>
                  <a:pt x="1745088" y="0"/>
                </a:lnTo>
                <a:lnTo>
                  <a:pt x="1745088" y="2319053"/>
                </a:lnTo>
                <a:lnTo>
                  <a:pt x="0" y="231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58814" y="4371223"/>
            <a:ext cx="1745088" cy="2319053"/>
          </a:xfrm>
          <a:custGeom>
            <a:avLst/>
            <a:gdLst/>
            <a:ahLst/>
            <a:cxnLst/>
            <a:rect l="l" t="t" r="r" b="b"/>
            <a:pathLst>
              <a:path w="1745088" h="2319053">
                <a:moveTo>
                  <a:pt x="0" y="0"/>
                </a:moveTo>
                <a:lnTo>
                  <a:pt x="1745087" y="0"/>
                </a:lnTo>
                <a:lnTo>
                  <a:pt x="1745087" y="2319053"/>
                </a:lnTo>
                <a:lnTo>
                  <a:pt x="0" y="231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93700" y="603780"/>
            <a:ext cx="11300597" cy="9201319"/>
          </a:xfrm>
          <a:custGeom>
            <a:avLst/>
            <a:gdLst/>
            <a:ahLst/>
            <a:cxnLst/>
            <a:rect l="l" t="t" r="r" b="b"/>
            <a:pathLst>
              <a:path w="9494795" h="9201319">
                <a:moveTo>
                  <a:pt x="0" y="0"/>
                </a:moveTo>
                <a:lnTo>
                  <a:pt x="9494794" y="0"/>
                </a:lnTo>
                <a:lnTo>
                  <a:pt x="9494794" y="9201320"/>
                </a:lnTo>
                <a:lnTo>
                  <a:pt x="0" y="9201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7FF7F26-BB2F-1238-E929-9C2830BCBD8F}"/>
              </a:ext>
            </a:extLst>
          </p:cNvPr>
          <p:cNvSpPr txBox="1">
            <a:spLocks/>
          </p:cNvSpPr>
          <p:nvPr/>
        </p:nvSpPr>
        <p:spPr>
          <a:xfrm>
            <a:off x="3682885" y="3708441"/>
            <a:ext cx="109222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9600" b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  <a:cs typeface="Arial" panose="020B0604020202020204" pitchFamily="34" charset="0"/>
              </a:rPr>
              <a:t>MÁY TÍNH THÔNG MINH</a:t>
            </a:r>
            <a:endParaRPr lang="en-US" sz="96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8170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70641" y="582168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6"/>
                </a:lnTo>
                <a:lnTo>
                  <a:pt x="0" y="99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8521269"/>
            <a:ext cx="2626978" cy="1352893"/>
          </a:xfrm>
          <a:custGeom>
            <a:avLst/>
            <a:gdLst/>
            <a:ahLst/>
            <a:cxnLst/>
            <a:rect l="l" t="t" r="r" b="b"/>
            <a:pathLst>
              <a:path w="2626978" h="1352893">
                <a:moveTo>
                  <a:pt x="0" y="0"/>
                </a:moveTo>
                <a:lnTo>
                  <a:pt x="2626978" y="0"/>
                </a:lnTo>
                <a:lnTo>
                  <a:pt x="2626978" y="1352894"/>
                </a:lnTo>
                <a:lnTo>
                  <a:pt x="0" y="1352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441044" y="566407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655214" y="12998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40"/>
                </a:lnTo>
                <a:lnTo>
                  <a:pt x="2340854" y="1205540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2F14B5D-12F0-BB79-3A9A-F881171522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35401" y="7600834"/>
            <a:ext cx="1752600" cy="2744412"/>
          </a:xfrm>
          <a:prstGeom prst="rect">
            <a:avLst/>
          </a:prstGeom>
        </p:spPr>
      </p:pic>
      <p:pic>
        <p:nvPicPr>
          <p:cNvPr id="38" name="Picture 37">
            <a:hlinkClick r:id="rId9" action="ppaction://hlinksldjump"/>
            <a:extLst>
              <a:ext uri="{FF2B5EF4-FFF2-40B4-BE49-F238E27FC236}">
                <a16:creationId xmlns:a16="http://schemas.microsoft.com/office/drawing/2014/main" xmlns="" id="{74DCBA71-5AB8-029A-D1B4-C61A62500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875" y="1208106"/>
            <a:ext cx="4424385" cy="3762232"/>
          </a:xfrm>
          <a:prstGeom prst="rect">
            <a:avLst/>
          </a:prstGeom>
        </p:spPr>
      </p:pic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5F3A3B1-6250-913D-5A8B-AE7F16DD6C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1807" y="1208106"/>
            <a:ext cx="4424385" cy="3762232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0502F6B-0DF2-CEDE-DEC7-65799B9DDA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85499" y="1208106"/>
            <a:ext cx="4416860" cy="3762232"/>
          </a:xfrm>
          <a:prstGeom prst="rect">
            <a:avLst/>
          </a:prstGeom>
        </p:spPr>
      </p:pic>
      <p:pic>
        <p:nvPicPr>
          <p:cNvPr id="41" name="Picture 4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9A43298-724B-F069-47C4-5626914C01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249" y="5719718"/>
            <a:ext cx="4416860" cy="3762232"/>
          </a:xfrm>
          <a:prstGeom prst="rect">
            <a:avLst/>
          </a:prstGeom>
        </p:spPr>
      </p:pic>
      <p:pic>
        <p:nvPicPr>
          <p:cNvPr id="42" name="Picture 4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7CEABF1-1C9C-9193-B4B9-B8C351E792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34325" y="5719718"/>
            <a:ext cx="4416860" cy="37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0082" y="514350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7"/>
                </a:lnTo>
                <a:lnTo>
                  <a:pt x="0" y="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40914" y="5582420"/>
            <a:ext cx="3009314" cy="1549797"/>
          </a:xfrm>
          <a:custGeom>
            <a:avLst/>
            <a:gdLst/>
            <a:ahLst/>
            <a:cxnLst/>
            <a:rect l="l" t="t" r="r" b="b"/>
            <a:pathLst>
              <a:path w="3009314" h="1549797">
                <a:moveTo>
                  <a:pt x="0" y="0"/>
                </a:moveTo>
                <a:lnTo>
                  <a:pt x="3009314" y="0"/>
                </a:lnTo>
                <a:lnTo>
                  <a:pt x="3009314" y="1549797"/>
                </a:lnTo>
                <a:lnTo>
                  <a:pt x="0" y="154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1690" y="501772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3600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39"/>
                </a:lnTo>
                <a:lnTo>
                  <a:pt x="2340854" y="1205539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272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0" y="0"/>
                </a:moveTo>
                <a:lnTo>
                  <a:pt x="2340853" y="0"/>
                </a:lnTo>
                <a:lnTo>
                  <a:pt x="2340853" y="1205539"/>
                </a:lnTo>
                <a:lnTo>
                  <a:pt x="0" y="120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EB3462-5BD4-372A-E731-9D8CD845C781}"/>
              </a:ext>
            </a:extLst>
          </p:cNvPr>
          <p:cNvSpPr/>
          <p:nvPr/>
        </p:nvSpPr>
        <p:spPr>
          <a:xfrm>
            <a:off x="1833378" y="671572"/>
            <a:ext cx="14621246" cy="3194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muốn phần văn bản xuất hiện cả ở vị trí ban đầu và vị trí mới em sử dụng một thao tác nào?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447BF9-F9A2-0D42-268A-EA0DD5E28BE7}"/>
              </a:ext>
            </a:extLst>
          </p:cNvPr>
          <p:cNvSpPr/>
          <p:nvPr/>
        </p:nvSpPr>
        <p:spPr>
          <a:xfrm>
            <a:off x="1833378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0496C0A-5B92-2E1B-76FF-1343DFF6494C}"/>
              </a:ext>
            </a:extLst>
          </p:cNvPr>
          <p:cNvSpPr/>
          <p:nvPr/>
        </p:nvSpPr>
        <p:spPr>
          <a:xfrm>
            <a:off x="1833378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B873D6-8E91-6BA8-3DA3-B049A6C9C392}"/>
              </a:ext>
            </a:extLst>
          </p:cNvPr>
          <p:cNvSpPr/>
          <p:nvPr/>
        </p:nvSpPr>
        <p:spPr>
          <a:xfrm>
            <a:off x="9376490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94B37FE-0EB3-2990-79ED-D7B68D16873B}"/>
              </a:ext>
            </a:extLst>
          </p:cNvPr>
          <p:cNvSpPr/>
          <p:nvPr/>
        </p:nvSpPr>
        <p:spPr>
          <a:xfrm>
            <a:off x="9376490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18BAD8-7A9F-5E63-C53C-35920D271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634081"/>
            <a:ext cx="1645299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7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0082" y="514350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7"/>
                </a:lnTo>
                <a:lnTo>
                  <a:pt x="0" y="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40914" y="5582420"/>
            <a:ext cx="3009314" cy="1549797"/>
          </a:xfrm>
          <a:custGeom>
            <a:avLst/>
            <a:gdLst/>
            <a:ahLst/>
            <a:cxnLst/>
            <a:rect l="l" t="t" r="r" b="b"/>
            <a:pathLst>
              <a:path w="3009314" h="1549797">
                <a:moveTo>
                  <a:pt x="0" y="0"/>
                </a:moveTo>
                <a:lnTo>
                  <a:pt x="3009314" y="0"/>
                </a:lnTo>
                <a:lnTo>
                  <a:pt x="3009314" y="1549797"/>
                </a:lnTo>
                <a:lnTo>
                  <a:pt x="0" y="154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1690" y="501772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3600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39"/>
                </a:lnTo>
                <a:lnTo>
                  <a:pt x="2340854" y="1205539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272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0" y="0"/>
                </a:moveTo>
                <a:lnTo>
                  <a:pt x="2340853" y="0"/>
                </a:lnTo>
                <a:lnTo>
                  <a:pt x="2340853" y="1205539"/>
                </a:lnTo>
                <a:lnTo>
                  <a:pt x="0" y="120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EB3462-5BD4-372A-E731-9D8CD845C781}"/>
              </a:ext>
            </a:extLst>
          </p:cNvPr>
          <p:cNvSpPr/>
          <p:nvPr/>
        </p:nvSpPr>
        <p:spPr>
          <a:xfrm>
            <a:off x="1833378" y="671572"/>
            <a:ext cx="14621246" cy="3194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</a:t>
            </a:r>
            <a:r>
              <a:rPr lang="fr-FR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nào sau đây giúp em sao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 </a:t>
            </a:r>
            <a:endParaRPr lang="vi-VN" sz="4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văn bản?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447BF9-F9A2-0D42-268A-EA0DD5E28BE7}"/>
              </a:ext>
            </a:extLst>
          </p:cNvPr>
          <p:cNvSpPr/>
          <p:nvPr/>
        </p:nvSpPr>
        <p:spPr>
          <a:xfrm>
            <a:off x="1833378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0496C0A-5B92-2E1B-76FF-1343DFF6494C}"/>
              </a:ext>
            </a:extLst>
          </p:cNvPr>
          <p:cNvSpPr/>
          <p:nvPr/>
        </p:nvSpPr>
        <p:spPr>
          <a:xfrm>
            <a:off x="1833378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B873D6-8E91-6BA8-3DA3-B049A6C9C392}"/>
              </a:ext>
            </a:extLst>
          </p:cNvPr>
          <p:cNvSpPr/>
          <p:nvPr/>
        </p:nvSpPr>
        <p:spPr>
          <a:xfrm>
            <a:off x="9376490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94B37FE-0EB3-2990-79ED-D7B68D16873B}"/>
              </a:ext>
            </a:extLst>
          </p:cNvPr>
          <p:cNvSpPr/>
          <p:nvPr/>
        </p:nvSpPr>
        <p:spPr>
          <a:xfrm>
            <a:off x="9376490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18BAD8-7A9F-5E63-C53C-35920D271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634081"/>
            <a:ext cx="1645299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820215" y="2545416"/>
            <a:ext cx="14647570" cy="383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6600" b="1">
                <a:solidFill>
                  <a:schemeClr val="tx2">
                    <a:lumMod val="75000"/>
                  </a:schemeClr>
                </a:solidFill>
              </a:rPr>
              <a:t>BÀI 8. CHÈN HÌNH ẢNH, SAO CHÉP, DI CHUYỂN, XÓA VĂN BẢN</a:t>
            </a:r>
            <a:endParaRPr lang="en-US" sz="6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7747" y="6797823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0082" y="514350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7"/>
                </a:lnTo>
                <a:lnTo>
                  <a:pt x="0" y="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40914" y="5582420"/>
            <a:ext cx="3009314" cy="1549797"/>
          </a:xfrm>
          <a:custGeom>
            <a:avLst/>
            <a:gdLst/>
            <a:ahLst/>
            <a:cxnLst/>
            <a:rect l="l" t="t" r="r" b="b"/>
            <a:pathLst>
              <a:path w="3009314" h="1549797">
                <a:moveTo>
                  <a:pt x="0" y="0"/>
                </a:moveTo>
                <a:lnTo>
                  <a:pt x="3009314" y="0"/>
                </a:lnTo>
                <a:lnTo>
                  <a:pt x="3009314" y="1549797"/>
                </a:lnTo>
                <a:lnTo>
                  <a:pt x="0" y="154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1690" y="501772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3600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39"/>
                </a:lnTo>
                <a:lnTo>
                  <a:pt x="2340854" y="1205539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272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0" y="0"/>
                </a:moveTo>
                <a:lnTo>
                  <a:pt x="2340853" y="0"/>
                </a:lnTo>
                <a:lnTo>
                  <a:pt x="2340853" y="1205539"/>
                </a:lnTo>
                <a:lnTo>
                  <a:pt x="0" y="120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EB3462-5BD4-372A-E731-9D8CD845C781}"/>
              </a:ext>
            </a:extLst>
          </p:cNvPr>
          <p:cNvSpPr/>
          <p:nvPr/>
        </p:nvSpPr>
        <p:spPr>
          <a:xfrm>
            <a:off x="1833378" y="671572"/>
            <a:ext cx="14621246" cy="3194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phím tắt nào sau đây có chức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</a:t>
            </a:r>
            <a:endParaRPr lang="vi-VN" sz="4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tệp hoặc thư mục?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447BF9-F9A2-0D42-268A-EA0DD5E28BE7}"/>
              </a:ext>
            </a:extLst>
          </p:cNvPr>
          <p:cNvSpPr/>
          <p:nvPr/>
        </p:nvSpPr>
        <p:spPr>
          <a:xfrm>
            <a:off x="1833378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prstClr val="black"/>
                </a:solidFill>
                <a:cs typeface="Arial" panose="020B0604020202020204" pitchFamily="34" charset="0"/>
              </a:rPr>
              <a:t>Ctrl + C</a:t>
            </a:r>
            <a:endParaRPr lang="en-US" sz="4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0496C0A-5B92-2E1B-76FF-1343DFF6494C}"/>
              </a:ext>
            </a:extLst>
          </p:cNvPr>
          <p:cNvSpPr/>
          <p:nvPr/>
        </p:nvSpPr>
        <p:spPr>
          <a:xfrm>
            <a:off x="1833378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prstClr val="black"/>
                </a:solidFill>
                <a:cs typeface="Arial" panose="020B0604020202020204" pitchFamily="34" charset="0"/>
              </a:rPr>
              <a:t>Ctrl + Z</a:t>
            </a:r>
            <a:endParaRPr lang="en-US" sz="4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B873D6-8E91-6BA8-3DA3-B049A6C9C392}"/>
              </a:ext>
            </a:extLst>
          </p:cNvPr>
          <p:cNvSpPr/>
          <p:nvPr/>
        </p:nvSpPr>
        <p:spPr>
          <a:xfrm>
            <a:off x="9376490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</a:rPr>
              <a:t>B</a:t>
            </a:r>
            <a:r>
              <a:rPr lang="vi-VN" sz="4400">
                <a:solidFill>
                  <a:prstClr val="black"/>
                </a:solidFill>
              </a:rPr>
              <a:t>. </a:t>
            </a:r>
            <a:r>
              <a:rPr lang="vi-VN" sz="4400" smtClean="0">
                <a:solidFill>
                  <a:prstClr val="black"/>
                </a:solidFill>
              </a:rPr>
              <a:t>Ctrl + V</a:t>
            </a:r>
            <a:endParaRPr lang="en-US" sz="4400">
              <a:solidFill>
                <a:prstClr val="black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94B37FE-0EB3-2990-79ED-D7B68D16873B}"/>
              </a:ext>
            </a:extLst>
          </p:cNvPr>
          <p:cNvSpPr/>
          <p:nvPr/>
        </p:nvSpPr>
        <p:spPr>
          <a:xfrm>
            <a:off x="9376490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</a:rPr>
              <a:t>D</a:t>
            </a:r>
            <a:r>
              <a:rPr lang="vi-VN" sz="4400">
                <a:solidFill>
                  <a:prstClr val="black"/>
                </a:solidFill>
              </a:rPr>
              <a:t>. </a:t>
            </a:r>
            <a:r>
              <a:rPr lang="vi-VN" sz="4400" smtClean="0">
                <a:solidFill>
                  <a:prstClr val="black"/>
                </a:solidFill>
              </a:rPr>
              <a:t>Ctrl + X</a:t>
            </a:r>
            <a:endParaRPr lang="en-US" sz="4400">
              <a:solidFill>
                <a:prstClr val="black"/>
              </a:solidFill>
            </a:endParaRP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18BAD8-7A9F-5E63-C53C-35920D271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634081"/>
            <a:ext cx="1645299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0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0082" y="514350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7"/>
                </a:lnTo>
                <a:lnTo>
                  <a:pt x="0" y="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40914" y="5582420"/>
            <a:ext cx="3009314" cy="1549797"/>
          </a:xfrm>
          <a:custGeom>
            <a:avLst/>
            <a:gdLst/>
            <a:ahLst/>
            <a:cxnLst/>
            <a:rect l="l" t="t" r="r" b="b"/>
            <a:pathLst>
              <a:path w="3009314" h="1549797">
                <a:moveTo>
                  <a:pt x="0" y="0"/>
                </a:moveTo>
                <a:lnTo>
                  <a:pt x="3009314" y="0"/>
                </a:lnTo>
                <a:lnTo>
                  <a:pt x="3009314" y="1549797"/>
                </a:lnTo>
                <a:lnTo>
                  <a:pt x="0" y="154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1690" y="501772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3600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39"/>
                </a:lnTo>
                <a:lnTo>
                  <a:pt x="2340854" y="1205539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272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0" y="0"/>
                </a:moveTo>
                <a:lnTo>
                  <a:pt x="2340853" y="0"/>
                </a:lnTo>
                <a:lnTo>
                  <a:pt x="2340853" y="1205539"/>
                </a:lnTo>
                <a:lnTo>
                  <a:pt x="0" y="120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EB3462-5BD4-372A-E731-9D8CD845C781}"/>
              </a:ext>
            </a:extLst>
          </p:cNvPr>
          <p:cNvSpPr/>
          <p:nvPr/>
        </p:nvSpPr>
        <p:spPr>
          <a:xfrm>
            <a:off x="1833378" y="671572"/>
            <a:ext cx="14621246" cy="3194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Picture trong dải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</a:t>
            </a:r>
            <a:r>
              <a:rPr lang="en-US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447BF9-F9A2-0D42-268A-EA0DD5E28BE7}"/>
              </a:ext>
            </a:extLst>
          </p:cNvPr>
          <p:cNvSpPr/>
          <p:nvPr/>
        </p:nvSpPr>
        <p:spPr>
          <a:xfrm>
            <a:off x="1833378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prstClr val="black"/>
                </a:solidFill>
                <a:cs typeface="Arial" panose="020B0604020202020204" pitchFamily="34" charset="0"/>
              </a:rPr>
              <a:t>Home</a:t>
            </a:r>
            <a:endParaRPr lang="en-US" sz="4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0496C0A-5B92-2E1B-76FF-1343DFF6494C}"/>
              </a:ext>
            </a:extLst>
          </p:cNvPr>
          <p:cNvSpPr/>
          <p:nvPr/>
        </p:nvSpPr>
        <p:spPr>
          <a:xfrm>
            <a:off x="1833378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4400" smtClean="0">
                <a:solidFill>
                  <a:prstClr val="black"/>
                </a:solidFill>
                <a:cs typeface="Arial" panose="020B0604020202020204" pitchFamily="34" charset="0"/>
              </a:rPr>
              <a:t>Insert</a:t>
            </a:r>
            <a:endParaRPr lang="en-US" sz="4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B873D6-8E91-6BA8-3DA3-B049A6C9C392}"/>
              </a:ext>
            </a:extLst>
          </p:cNvPr>
          <p:cNvSpPr/>
          <p:nvPr/>
        </p:nvSpPr>
        <p:spPr>
          <a:xfrm>
            <a:off x="9376490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</a:rPr>
              <a:t>B</a:t>
            </a:r>
            <a:r>
              <a:rPr lang="vi-VN" sz="4400">
                <a:solidFill>
                  <a:prstClr val="black"/>
                </a:solidFill>
              </a:rPr>
              <a:t>. </a:t>
            </a:r>
            <a:r>
              <a:rPr lang="vi-VN" sz="4400" smtClean="0">
                <a:solidFill>
                  <a:prstClr val="black"/>
                </a:solidFill>
              </a:rPr>
              <a:t>View</a:t>
            </a:r>
            <a:endParaRPr lang="en-US" sz="4400">
              <a:solidFill>
                <a:prstClr val="black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94B37FE-0EB3-2990-79ED-D7B68D16873B}"/>
              </a:ext>
            </a:extLst>
          </p:cNvPr>
          <p:cNvSpPr/>
          <p:nvPr/>
        </p:nvSpPr>
        <p:spPr>
          <a:xfrm>
            <a:off x="9376490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4400">
                <a:solidFill>
                  <a:prstClr val="black"/>
                </a:solidFill>
              </a:rPr>
              <a:t>D</a:t>
            </a:r>
            <a:r>
              <a:rPr lang="vi-VN" sz="4400">
                <a:solidFill>
                  <a:prstClr val="black"/>
                </a:solidFill>
              </a:rPr>
              <a:t>. </a:t>
            </a:r>
            <a:r>
              <a:rPr lang="vi-VN" sz="4400" smtClean="0">
                <a:solidFill>
                  <a:prstClr val="black"/>
                </a:solidFill>
              </a:rPr>
              <a:t>Review</a:t>
            </a:r>
            <a:endParaRPr lang="en-US" sz="4400">
              <a:solidFill>
                <a:prstClr val="black"/>
              </a:solidFill>
            </a:endParaRP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18BAD8-7A9F-5E63-C53C-35920D271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634081"/>
            <a:ext cx="1645299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50082" y="5143500"/>
            <a:ext cx="1926226" cy="992006"/>
          </a:xfrm>
          <a:custGeom>
            <a:avLst/>
            <a:gdLst/>
            <a:ahLst/>
            <a:cxnLst/>
            <a:rect l="l" t="t" r="r" b="b"/>
            <a:pathLst>
              <a:path w="1926226" h="992006">
                <a:moveTo>
                  <a:pt x="0" y="0"/>
                </a:moveTo>
                <a:lnTo>
                  <a:pt x="1926226" y="0"/>
                </a:lnTo>
                <a:lnTo>
                  <a:pt x="1926226" y="992007"/>
                </a:lnTo>
                <a:lnTo>
                  <a:pt x="0" y="9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40914" y="5582420"/>
            <a:ext cx="3009314" cy="1549797"/>
          </a:xfrm>
          <a:custGeom>
            <a:avLst/>
            <a:gdLst/>
            <a:ahLst/>
            <a:cxnLst/>
            <a:rect l="l" t="t" r="r" b="b"/>
            <a:pathLst>
              <a:path w="3009314" h="1549797">
                <a:moveTo>
                  <a:pt x="0" y="0"/>
                </a:moveTo>
                <a:lnTo>
                  <a:pt x="3009314" y="0"/>
                </a:lnTo>
                <a:lnTo>
                  <a:pt x="3009314" y="1549797"/>
                </a:lnTo>
                <a:lnTo>
                  <a:pt x="0" y="154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1690" y="501772"/>
            <a:ext cx="1231220" cy="634079"/>
          </a:xfrm>
          <a:custGeom>
            <a:avLst/>
            <a:gdLst/>
            <a:ahLst/>
            <a:cxnLst/>
            <a:rect l="l" t="t" r="r" b="b"/>
            <a:pathLst>
              <a:path w="1231220" h="634079">
                <a:moveTo>
                  <a:pt x="0" y="0"/>
                </a:moveTo>
                <a:lnTo>
                  <a:pt x="1231221" y="0"/>
                </a:lnTo>
                <a:lnTo>
                  <a:pt x="1231221" y="634079"/>
                </a:lnTo>
                <a:lnTo>
                  <a:pt x="0" y="63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3600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2340854" y="0"/>
                </a:moveTo>
                <a:lnTo>
                  <a:pt x="0" y="0"/>
                </a:lnTo>
                <a:lnTo>
                  <a:pt x="0" y="1205539"/>
                </a:lnTo>
                <a:lnTo>
                  <a:pt x="2340854" y="1205539"/>
                </a:lnTo>
                <a:lnTo>
                  <a:pt x="23408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2721" y="818812"/>
            <a:ext cx="2340854" cy="1205540"/>
          </a:xfrm>
          <a:custGeom>
            <a:avLst/>
            <a:gdLst/>
            <a:ahLst/>
            <a:cxnLst/>
            <a:rect l="l" t="t" r="r" b="b"/>
            <a:pathLst>
              <a:path w="2340854" h="1205540">
                <a:moveTo>
                  <a:pt x="0" y="0"/>
                </a:moveTo>
                <a:lnTo>
                  <a:pt x="2340853" y="0"/>
                </a:lnTo>
                <a:lnTo>
                  <a:pt x="2340853" y="1205539"/>
                </a:lnTo>
                <a:lnTo>
                  <a:pt x="0" y="120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EB3462-5BD4-372A-E731-9D8CD845C781}"/>
              </a:ext>
            </a:extLst>
          </p:cNvPr>
          <p:cNvSpPr/>
          <p:nvPr/>
        </p:nvSpPr>
        <p:spPr>
          <a:xfrm>
            <a:off x="1833378" y="671572"/>
            <a:ext cx="14621246" cy="3194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</a:rPr>
              <a:t>Câu 5: </a:t>
            </a:r>
            <a:r>
              <a:rPr lang="vi-VN" sz="4400" smtClean="0">
                <a:solidFill>
                  <a:schemeClr val="tx1"/>
                </a:solidFill>
              </a:rPr>
              <a:t>Muốn </a:t>
            </a:r>
            <a:r>
              <a:rPr lang="vi-VN" sz="4400">
                <a:solidFill>
                  <a:schemeClr val="tx1"/>
                </a:solidFill>
              </a:rPr>
              <a:t>chèn hình ảnh vào văn bản ta thực hiện lệnh theo thứ tự nào dưới đây: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447BF9-F9A2-0D42-268A-EA0DD5E28BE7}"/>
              </a:ext>
            </a:extLst>
          </p:cNvPr>
          <p:cNvSpPr/>
          <p:nvPr/>
        </p:nvSpPr>
        <p:spPr>
          <a:xfrm>
            <a:off x="1833378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→ Picture → From file...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0496C0A-5B92-2E1B-76FF-1343DFF6494C}"/>
              </a:ext>
            </a:extLst>
          </p:cNvPr>
          <p:cNvSpPr/>
          <p:nvPr/>
        </p:nvSpPr>
        <p:spPr>
          <a:xfrm>
            <a:off x="1833378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→ From file... → Picture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FB873D6-8E91-6BA8-3DA3-B049A6C9C392}"/>
              </a:ext>
            </a:extLst>
          </p:cNvPr>
          <p:cNvSpPr/>
          <p:nvPr/>
        </p:nvSpPr>
        <p:spPr>
          <a:xfrm>
            <a:off x="9376490" y="4320714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→ Insert → From file...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94B37FE-0EB3-2990-79ED-D7B68D16873B}"/>
              </a:ext>
            </a:extLst>
          </p:cNvPr>
          <p:cNvSpPr/>
          <p:nvPr/>
        </p:nvSpPr>
        <p:spPr>
          <a:xfrm>
            <a:off x="9376490" y="7132217"/>
            <a:ext cx="7078134" cy="24832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</a:pPr>
            <a:r>
              <a:rPr lang="vi-VN" sz="4400">
                <a:solidFill>
                  <a:prstClr val="black"/>
                </a:solidFill>
              </a:rPr>
              <a:t>D</a:t>
            </a:r>
            <a:r>
              <a:rPr lang="vi-VN" sz="4400">
                <a:solidFill>
                  <a:prstClr val="black"/>
                </a:solidFill>
              </a:rPr>
              <a:t>.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Picture → From file...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18BAD8-7A9F-5E63-C53C-35920D271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1600" y="8634081"/>
            <a:ext cx="1645299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1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3" y="2171700"/>
            <a:ext cx="15928316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1"/>
          <p:cNvSpPr txBox="1"/>
          <p:nvPr/>
        </p:nvSpPr>
        <p:spPr>
          <a:xfrm>
            <a:off x="4004687" y="930792"/>
            <a:ext cx="10278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5697" y="2611015"/>
            <a:ext cx="689776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 (SGK - tr.39) 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nêu các việc cần thực hiện để từ tệp văn bản 5 điều Bác Hồ dạy (em đã tạo ở </a:t>
            </a: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có được văn bản như ở Hình 1 trong SGK.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25568" y="2903282"/>
            <a:ext cx="7326713" cy="5753708"/>
            <a:chOff x="9325568" y="2903282"/>
            <a:chExt cx="7326713" cy="575370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68"/>
            <a:stretch/>
          </p:blipFill>
          <p:spPr>
            <a:xfrm>
              <a:off x="9325568" y="2903282"/>
              <a:ext cx="7326713" cy="57537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1734800" y="7930312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9"/>
          <p:cNvSpPr txBox="1"/>
          <p:nvPr/>
        </p:nvSpPr>
        <p:spPr>
          <a:xfrm>
            <a:off x="1676400" y="988993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 (SGK - tr.39)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6240" y="1996202"/>
            <a:ext cx="14488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Em hãy nêu các việc cần thực hiện để từ văn bản ban đầu ở Hình 9 có được văn bản ở Hình 10, Hình 11.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40" y="4265276"/>
            <a:ext cx="14877253" cy="4307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219200" y="505464"/>
            <a:ext cx="5638800" cy="1590037"/>
            <a:chOff x="1644624" y="525697"/>
            <a:chExt cx="15358326" cy="1612735"/>
          </a:xfrm>
        </p:grpSpPr>
        <p:sp>
          <p:nvSpPr>
            <p:cNvPr id="30" name="Rounded Rectangle 29"/>
            <p:cNvSpPr/>
            <p:nvPr/>
          </p:nvSpPr>
          <p:spPr>
            <a:xfrm>
              <a:off x="2054724" y="621502"/>
              <a:ext cx="14948226" cy="1516930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644624" y="525697"/>
              <a:ext cx="14943237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smtClean="0">
                  <a:solidFill>
                    <a:srgbClr val="C00000"/>
                  </a:solidFill>
                  <a:cs typeface="Arial" panose="020B0604020202020204" pitchFamily="34" charset="0"/>
                </a:rPr>
                <a:t>THỰC HÀNH</a:t>
              </a:r>
              <a:endPara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19200" y="2167183"/>
            <a:ext cx="1629711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hành trên máy tính theo các yêu cầu sau: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Kích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hoạt phần mềm Word.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Mở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tệp văn bản 5 điều Bác Hồ dạy em đã tạo ở Bài 7.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Lưu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tệp văn bản với tên khác là 5 điều Bác Hồ dạy có ảnh vào cùng thư mục chứa tệp 5 điều Bác Hồ dạy.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Chèn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, thay đổi kích thước, di chuyển ảnh hoa sen đề có kết quả như ở Hình 1.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Thoát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khỏi phần mềm Word.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289" y="8466388"/>
            <a:ext cx="567586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282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6880" y="419100"/>
            <a:ext cx="1747012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grpSp>
        <p:nvGrpSpPr>
          <p:cNvPr id="23" name="Group 22"/>
          <p:cNvGrpSpPr/>
          <p:nvPr/>
        </p:nvGrpSpPr>
        <p:grpSpPr>
          <a:xfrm>
            <a:off x="-244346" y="-103759"/>
            <a:ext cx="3284591" cy="2066568"/>
            <a:chOff x="677809" y="7661850"/>
            <a:chExt cx="3284591" cy="2066568"/>
          </a:xfrm>
        </p:grpSpPr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308067" y="8259008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46653" y="1366599"/>
            <a:ext cx="14840072" cy="8380564"/>
            <a:chOff x="1946653" y="1366599"/>
            <a:chExt cx="14840072" cy="8380564"/>
          </a:xfrm>
        </p:grpSpPr>
        <p:grpSp>
          <p:nvGrpSpPr>
            <p:cNvPr id="15" name="Group 14"/>
            <p:cNvGrpSpPr/>
            <p:nvPr/>
          </p:nvGrpSpPr>
          <p:grpSpPr>
            <a:xfrm>
              <a:off x="1946653" y="1366599"/>
              <a:ext cx="14840072" cy="8380564"/>
              <a:chOff x="1946653" y="1366599"/>
              <a:chExt cx="14840072" cy="838056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46653" y="1366599"/>
                <a:ext cx="1478280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Thao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tác mở tệp văn bản có sẵn trong Word tương tự mở tệp trình chiếu đã có trong PowerPoint.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Lưu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tệp văn bản với tên khác: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70725" y="4114852"/>
                <a:ext cx="13716000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(1) Chọn thẻ </a:t>
                </a:r>
                <a:r>
                  <a:rPr lang="vi-VN" sz="4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File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(2) Chọn </a:t>
                </a:r>
                <a:r>
                  <a:rPr lang="vi-VN" sz="4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Save As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(3) Chọn </a:t>
                </a:r>
                <a:r>
                  <a:rPr lang="vi-VN" sz="4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Browse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(4) Trong cửa sổ </a:t>
                </a:r>
                <a:r>
                  <a:rPr lang="vi-VN" sz="4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Save As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hiện ra, mở thư mục sẽ chứa tệp.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(5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Gõ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tên mới.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(6) Nháy chuột vào nút lệnh </a:t>
                </a:r>
                <a:r>
                  <a:rPr lang="vi-VN" sz="4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Save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734800" y="8496300"/>
              <a:ext cx="738950" cy="73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4498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57645" y="526851"/>
            <a:ext cx="10744200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hành soạn thảo văn bản theo các yêu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sau: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Kích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hoạt phần mềm Word.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thảo văn bản có nội dung như ở Hình 9.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hiện sao chép, gõ thêm để có văn bản như Hình 10, di chuyển phần văn bản để có được văn bản như ở Hình 11.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hiện thao tác xoá phần văn bản đề xoá hai dòng cuối của bài ca dao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Lưu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văn bản vào cùng thư mục chứa tệp 5 điều Bác Hồ dạy và thoát khỏi phần mềm Word.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290" y="544631"/>
            <a:ext cx="3676207" cy="92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934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20323" y="1618747"/>
            <a:ext cx="18267673" cy="16254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2"/>
          <p:cNvGrpSpPr/>
          <p:nvPr/>
        </p:nvGrpSpPr>
        <p:grpSpPr>
          <a:xfrm>
            <a:off x="731131" y="598734"/>
            <a:ext cx="1755757" cy="411879"/>
            <a:chOff x="1139191" y="928846"/>
            <a:chExt cx="1755757" cy="411879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2483069" y="928846"/>
              <a:ext cx="411879" cy="411879"/>
              <a:chOff x="0" y="0"/>
              <a:chExt cx="495300" cy="4953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811130" y="928846"/>
              <a:ext cx="411879" cy="411879"/>
              <a:chOff x="0" y="0"/>
              <a:chExt cx="495300" cy="4953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139191" y="928846"/>
              <a:ext cx="411879" cy="411879"/>
              <a:chOff x="0" y="0"/>
              <a:chExt cx="495300" cy="4953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3" name="TextBox 43"/>
          <p:cNvSpPr txBox="1"/>
          <p:nvPr/>
        </p:nvSpPr>
        <p:spPr>
          <a:xfrm>
            <a:off x="6678733" y="20265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4929716" y="304134"/>
            <a:ext cx="2270548" cy="1312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4497" y="1986186"/>
            <a:ext cx="60959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sát, thảo luận với bạn để chỉ ra cách soạn thảo nhanh nhất văn bản có nội dung như ở Hình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814" y="5486478"/>
            <a:ext cx="6127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hiện soạn thảo văn bản, chèn hình ảnh minh họa để được văn bản tương tự như ở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261946" y="2117035"/>
            <a:ext cx="10654593" cy="7484315"/>
            <a:chOff x="7436203" y="2136627"/>
            <a:chExt cx="10654593" cy="74843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203" y="2136627"/>
              <a:ext cx="10654593" cy="669970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1953822" y="9036167"/>
              <a:ext cx="16193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12</a:t>
              </a:r>
            </a:p>
          </p:txBody>
        </p:sp>
      </p:grp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4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smtClean="0">
                  <a:latin typeface="Arial" panose="020B0604020202020204" pitchFamily="34" charset="0"/>
                  <a:cs typeface="Arial" panose="020B0604020202020204" pitchFamily="34" charset="0"/>
                </a:rPr>
                <a:t>phần Vận dụng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239791" y="1073884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51625" y="746461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004287" y="1495788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0408" y="4755354"/>
            <a:ext cx="6369991" cy="459797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230600" y="8420100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9549218" y="1556817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>
              <a:off x="10397640" y="4847474"/>
              <a:ext cx="6919557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0576043" y="4938345"/>
              <a:ext cx="6608109" cy="1747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/>
                <a:t>Chèn, thay đổi kích thước, di chuyển hình ảnh</a:t>
              </a:r>
              <a:endParaRPr lang="en-US" sz="4000"/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656788" y="4338600"/>
              <a:ext cx="4493106" cy="53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800" b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4800" b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275791" y="5188684"/>
            <a:ext cx="7191383" cy="3026792"/>
            <a:chOff x="10356876" y="4054048"/>
            <a:chExt cx="7191383" cy="3026792"/>
          </a:xfrm>
        </p:grpSpPr>
        <p:grpSp>
          <p:nvGrpSpPr>
            <p:cNvPr id="7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92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</p:sp>
          <p:sp>
            <p:nvSpPr>
              <p:cNvPr id="93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77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90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91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78" name="AutoShape 22"/>
            <p:cNvSpPr/>
            <p:nvPr/>
          </p:nvSpPr>
          <p:spPr>
            <a:xfrm>
              <a:off x="10378930" y="4868501"/>
              <a:ext cx="6938267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9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88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89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80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86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87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81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84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85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82" name="TextBox 43"/>
            <p:cNvSpPr txBox="1"/>
            <p:nvPr/>
          </p:nvSpPr>
          <p:spPr>
            <a:xfrm>
              <a:off x="10576043" y="4938345"/>
              <a:ext cx="6608109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Chọn, sao chép, di chuyển, xóa phần văn bản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43"/>
            <p:cNvSpPr txBox="1"/>
            <p:nvPr/>
          </p:nvSpPr>
          <p:spPr>
            <a:xfrm>
              <a:off x="11656788" y="4338600"/>
              <a:ext cx="4493106" cy="53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800" b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4800" b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587049" y="6911364"/>
            <a:ext cx="3035387" cy="31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3000" y="2171700"/>
            <a:ext cx="5731922" cy="4231201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676944" y="5981700"/>
            <a:ext cx="1481372" cy="19176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08240" y="685800"/>
            <a:ext cx="9974471" cy="8915400"/>
            <a:chOff x="8323881" y="980434"/>
            <a:chExt cx="8338981" cy="7691531"/>
          </a:xfrm>
        </p:grpSpPr>
        <p:grpSp>
          <p:nvGrpSpPr>
            <p:cNvPr id="6" name="Group 3"/>
            <p:cNvGrpSpPr/>
            <p:nvPr/>
          </p:nvGrpSpPr>
          <p:grpSpPr>
            <a:xfrm>
              <a:off x="8323881" y="980434"/>
              <a:ext cx="8338981" cy="1085940"/>
              <a:chOff x="0" y="0"/>
              <a:chExt cx="25936416" cy="3377557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72390" y="72390"/>
                <a:ext cx="25791636" cy="3232777"/>
              </a:xfrm>
              <a:custGeom>
                <a:avLst/>
                <a:gdLst/>
                <a:ahLst/>
                <a:cxnLst/>
                <a:rect l="l" t="t" r="r" b="b"/>
                <a:pathLst>
                  <a:path w="25791636" h="3232777">
                    <a:moveTo>
                      <a:pt x="0" y="0"/>
                    </a:moveTo>
                    <a:lnTo>
                      <a:pt x="25791636" y="0"/>
                    </a:lnTo>
                    <a:lnTo>
                      <a:pt x="25791636" y="3232777"/>
                    </a:lnTo>
                    <a:lnTo>
                      <a:pt x="0" y="32327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5"/>
              <p:cNvSpPr/>
              <p:nvPr/>
            </p:nvSpPr>
            <p:spPr>
              <a:xfrm>
                <a:off x="0" y="0"/>
                <a:ext cx="25936417" cy="3377557"/>
              </a:xfrm>
              <a:custGeom>
                <a:avLst/>
                <a:gdLst/>
                <a:ahLst/>
                <a:cxnLst/>
                <a:rect l="l" t="t" r="r" b="b"/>
                <a:pathLst>
                  <a:path w="25936417" h="3377557">
                    <a:moveTo>
                      <a:pt x="25791637" y="3232777"/>
                    </a:moveTo>
                    <a:lnTo>
                      <a:pt x="25936417" y="3232777"/>
                    </a:lnTo>
                    <a:lnTo>
                      <a:pt x="25936417" y="3377557"/>
                    </a:lnTo>
                    <a:lnTo>
                      <a:pt x="25791637" y="3377557"/>
                    </a:lnTo>
                    <a:lnTo>
                      <a:pt x="25791637" y="3232777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232777"/>
                    </a:lnTo>
                    <a:lnTo>
                      <a:pt x="0" y="3232777"/>
                    </a:lnTo>
                    <a:lnTo>
                      <a:pt x="0" y="144780"/>
                    </a:lnTo>
                    <a:close/>
                    <a:moveTo>
                      <a:pt x="0" y="3232777"/>
                    </a:moveTo>
                    <a:lnTo>
                      <a:pt x="144780" y="3232777"/>
                    </a:lnTo>
                    <a:lnTo>
                      <a:pt x="144780" y="3377557"/>
                    </a:lnTo>
                    <a:lnTo>
                      <a:pt x="0" y="3377557"/>
                    </a:lnTo>
                    <a:lnTo>
                      <a:pt x="0" y="3232777"/>
                    </a:lnTo>
                    <a:close/>
                    <a:moveTo>
                      <a:pt x="25791637" y="144780"/>
                    </a:moveTo>
                    <a:lnTo>
                      <a:pt x="25936417" y="144780"/>
                    </a:lnTo>
                    <a:lnTo>
                      <a:pt x="25936417" y="3232777"/>
                    </a:lnTo>
                    <a:lnTo>
                      <a:pt x="25791637" y="3232777"/>
                    </a:lnTo>
                    <a:lnTo>
                      <a:pt x="25791637" y="144780"/>
                    </a:lnTo>
                    <a:close/>
                    <a:moveTo>
                      <a:pt x="144780" y="3232777"/>
                    </a:moveTo>
                    <a:lnTo>
                      <a:pt x="25791637" y="3232777"/>
                    </a:lnTo>
                    <a:lnTo>
                      <a:pt x="25791637" y="3377557"/>
                    </a:lnTo>
                    <a:lnTo>
                      <a:pt x="144780" y="3377557"/>
                    </a:lnTo>
                    <a:lnTo>
                      <a:pt x="144780" y="3232777"/>
                    </a:lnTo>
                    <a:close/>
                    <a:moveTo>
                      <a:pt x="25791637" y="0"/>
                    </a:moveTo>
                    <a:lnTo>
                      <a:pt x="25936417" y="0"/>
                    </a:lnTo>
                    <a:lnTo>
                      <a:pt x="25936417" y="144780"/>
                    </a:lnTo>
                    <a:lnTo>
                      <a:pt x="25791637" y="144780"/>
                    </a:lnTo>
                    <a:lnTo>
                      <a:pt x="2579163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5791637" y="0"/>
                    </a:lnTo>
                    <a:lnTo>
                      <a:pt x="2579163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grpSp>
          <p:nvGrpSpPr>
            <p:cNvPr id="7" name="Group 6"/>
            <p:cNvGrpSpPr/>
            <p:nvPr/>
          </p:nvGrpSpPr>
          <p:grpSpPr>
            <a:xfrm>
              <a:off x="8323881" y="1836662"/>
              <a:ext cx="8338981" cy="6835303"/>
              <a:chOff x="0" y="0"/>
              <a:chExt cx="25936417" cy="21259586"/>
            </a:xfrm>
          </p:grpSpPr>
          <p:sp>
            <p:nvSpPr>
              <p:cNvPr id="17" name="Freeform 7"/>
              <p:cNvSpPr/>
              <p:nvPr/>
            </p:nvSpPr>
            <p:spPr>
              <a:xfrm>
                <a:off x="72389" y="72390"/>
                <a:ext cx="25791635" cy="21187196"/>
              </a:xfrm>
              <a:custGeom>
                <a:avLst/>
                <a:gdLst/>
                <a:ahLst/>
                <a:cxnLst/>
                <a:rect l="l" t="t" r="r" b="b"/>
                <a:pathLst>
                  <a:path w="25791636" h="22938461">
                    <a:moveTo>
                      <a:pt x="0" y="0"/>
                    </a:moveTo>
                    <a:lnTo>
                      <a:pt x="25791636" y="0"/>
                    </a:lnTo>
                    <a:lnTo>
                      <a:pt x="25791636" y="22938461"/>
                    </a:lnTo>
                    <a:lnTo>
                      <a:pt x="0" y="229384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  <p:sp>
            <p:nvSpPr>
              <p:cNvPr id="18" name="Freeform 8"/>
              <p:cNvSpPr/>
              <p:nvPr/>
            </p:nvSpPr>
            <p:spPr>
              <a:xfrm>
                <a:off x="0" y="0"/>
                <a:ext cx="25936417" cy="21259586"/>
              </a:xfrm>
              <a:custGeom>
                <a:avLst/>
                <a:gdLst/>
                <a:ahLst/>
                <a:cxnLst/>
                <a:rect l="l" t="t" r="r" b="b"/>
                <a:pathLst>
                  <a:path w="25936417" h="23083241">
                    <a:moveTo>
                      <a:pt x="25791637" y="22938462"/>
                    </a:moveTo>
                    <a:lnTo>
                      <a:pt x="25936417" y="22938462"/>
                    </a:lnTo>
                    <a:lnTo>
                      <a:pt x="25936417" y="23083241"/>
                    </a:lnTo>
                    <a:lnTo>
                      <a:pt x="25791637" y="23083241"/>
                    </a:lnTo>
                    <a:lnTo>
                      <a:pt x="25791637" y="229384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2938462"/>
                    </a:lnTo>
                    <a:lnTo>
                      <a:pt x="0" y="22938462"/>
                    </a:lnTo>
                    <a:lnTo>
                      <a:pt x="0" y="144780"/>
                    </a:lnTo>
                    <a:close/>
                    <a:moveTo>
                      <a:pt x="0" y="22938462"/>
                    </a:moveTo>
                    <a:lnTo>
                      <a:pt x="144780" y="22938462"/>
                    </a:lnTo>
                    <a:lnTo>
                      <a:pt x="144780" y="23083241"/>
                    </a:lnTo>
                    <a:lnTo>
                      <a:pt x="0" y="23083241"/>
                    </a:lnTo>
                    <a:lnTo>
                      <a:pt x="0" y="22938462"/>
                    </a:lnTo>
                    <a:close/>
                    <a:moveTo>
                      <a:pt x="25791637" y="144780"/>
                    </a:moveTo>
                    <a:lnTo>
                      <a:pt x="25936417" y="144780"/>
                    </a:lnTo>
                    <a:lnTo>
                      <a:pt x="25936417" y="22938462"/>
                    </a:lnTo>
                    <a:lnTo>
                      <a:pt x="25791637" y="22938462"/>
                    </a:lnTo>
                    <a:lnTo>
                      <a:pt x="25791637" y="144780"/>
                    </a:lnTo>
                    <a:close/>
                    <a:moveTo>
                      <a:pt x="144780" y="22938462"/>
                    </a:moveTo>
                    <a:lnTo>
                      <a:pt x="25791637" y="22938462"/>
                    </a:lnTo>
                    <a:lnTo>
                      <a:pt x="25791637" y="23083241"/>
                    </a:lnTo>
                    <a:lnTo>
                      <a:pt x="144780" y="23083241"/>
                    </a:lnTo>
                    <a:lnTo>
                      <a:pt x="144780" y="22938462"/>
                    </a:lnTo>
                    <a:close/>
                    <a:moveTo>
                      <a:pt x="25791637" y="0"/>
                    </a:moveTo>
                    <a:lnTo>
                      <a:pt x="25936417" y="0"/>
                    </a:lnTo>
                    <a:lnTo>
                      <a:pt x="25936417" y="144780"/>
                    </a:lnTo>
                    <a:lnTo>
                      <a:pt x="25791637" y="144780"/>
                    </a:lnTo>
                    <a:lnTo>
                      <a:pt x="25791637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5791637" y="0"/>
                    </a:lnTo>
                    <a:lnTo>
                      <a:pt x="25791637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04006" y="1257422"/>
              <a:ext cx="611966" cy="326637"/>
            </a:xfrm>
            <a:prstGeom prst="rect">
              <a:avLst/>
            </a:prstGeom>
          </p:spPr>
        </p:pic>
        <p:pic>
          <p:nvPicPr>
            <p:cNvPr id="9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8703533" y="1257422"/>
              <a:ext cx="611966" cy="326637"/>
            </a:xfrm>
            <a:prstGeom prst="rect">
              <a:avLst/>
            </a:prstGeom>
          </p:spPr>
        </p:pic>
        <p:sp>
          <p:nvSpPr>
            <p:cNvPr id="10" name="AutoShape 16"/>
            <p:cNvSpPr/>
            <p:nvPr/>
          </p:nvSpPr>
          <p:spPr>
            <a:xfrm rot="2700000">
              <a:off x="15871796" y="1353835"/>
              <a:ext cx="496171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7"/>
            <p:cNvSpPr/>
            <p:nvPr/>
          </p:nvSpPr>
          <p:spPr>
            <a:xfrm rot="8100000">
              <a:off x="15871796" y="1353835"/>
              <a:ext cx="496171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8"/>
            <p:cNvSpPr/>
            <p:nvPr/>
          </p:nvSpPr>
          <p:spPr>
            <a:xfrm>
              <a:off x="13655575" y="1543097"/>
              <a:ext cx="318890" cy="0"/>
            </a:xfrm>
            <a:prstGeom prst="line">
              <a:avLst/>
            </a:prstGeom>
            <a:ln w="38100" cap="rnd">
              <a:solidFill>
                <a:srgbClr val="3D3D3B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19"/>
            <p:cNvGrpSpPr/>
            <p:nvPr/>
          </p:nvGrpSpPr>
          <p:grpSpPr>
            <a:xfrm>
              <a:off x="14795553" y="1182069"/>
              <a:ext cx="384735" cy="397371"/>
              <a:chOff x="0" y="0"/>
              <a:chExt cx="485244" cy="501180"/>
            </a:xfrm>
          </p:grpSpPr>
          <p:sp>
            <p:nvSpPr>
              <p:cNvPr id="16" name="Freeform 20"/>
              <p:cNvSpPr/>
              <p:nvPr/>
            </p:nvSpPr>
            <p:spPr>
              <a:xfrm>
                <a:off x="0" y="0"/>
                <a:ext cx="485244" cy="501180"/>
              </a:xfrm>
              <a:custGeom>
                <a:avLst/>
                <a:gdLst/>
                <a:ahLst/>
                <a:cxnLst/>
                <a:rect l="l" t="t" r="r" b="b"/>
                <a:pathLst>
                  <a:path w="485244" h="501180">
                    <a:moveTo>
                      <a:pt x="0" y="0"/>
                    </a:moveTo>
                    <a:lnTo>
                      <a:pt x="0" y="501180"/>
                    </a:lnTo>
                    <a:lnTo>
                      <a:pt x="485244" y="501180"/>
                    </a:lnTo>
                    <a:lnTo>
                      <a:pt x="485244" y="0"/>
                    </a:lnTo>
                    <a:lnTo>
                      <a:pt x="0" y="0"/>
                    </a:lnTo>
                    <a:close/>
                    <a:moveTo>
                      <a:pt x="424284" y="440220"/>
                    </a:moveTo>
                    <a:lnTo>
                      <a:pt x="59690" y="440220"/>
                    </a:lnTo>
                    <a:lnTo>
                      <a:pt x="59690" y="59690"/>
                    </a:lnTo>
                    <a:lnTo>
                      <a:pt x="424284" y="59690"/>
                    </a:lnTo>
                    <a:lnTo>
                      <a:pt x="424284" y="44022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  <p:grpSp>
          <p:nvGrpSpPr>
            <p:cNvPr id="14" name="Group 21"/>
            <p:cNvGrpSpPr/>
            <p:nvPr/>
          </p:nvGrpSpPr>
          <p:grpSpPr>
            <a:xfrm>
              <a:off x="14795553" y="1194704"/>
              <a:ext cx="384735" cy="150960"/>
              <a:chOff x="0" y="0"/>
              <a:chExt cx="388406" cy="152400"/>
            </a:xfrm>
          </p:grpSpPr>
          <p:sp>
            <p:nvSpPr>
              <p:cNvPr id="15" name="Freeform 22"/>
              <p:cNvSpPr/>
              <p:nvPr/>
            </p:nvSpPr>
            <p:spPr>
              <a:xfrm>
                <a:off x="0" y="0"/>
                <a:ext cx="38840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88405" h="152400">
                    <a:moveTo>
                      <a:pt x="0" y="0"/>
                    </a:moveTo>
                    <a:lnTo>
                      <a:pt x="388405" y="0"/>
                    </a:lnTo>
                    <a:lnTo>
                      <a:pt x="388405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3D3D3B"/>
              </a:solidFill>
            </p:spPr>
          </p:sp>
        </p:grpSp>
      </p:grpSp>
      <p:sp>
        <p:nvSpPr>
          <p:cNvPr id="21" name="Rectangle 20"/>
          <p:cNvSpPr/>
          <p:nvPr/>
        </p:nvSpPr>
        <p:spPr>
          <a:xfrm>
            <a:off x="1319585" y="3006346"/>
            <a:ext cx="486907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600" b="1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62352" y="2883048"/>
            <a:ext cx="898309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latin typeface="Arial" panose="020B0604020202020204" pitchFamily="34" charset="0"/>
                <a:cs typeface="Arial" panose="020B0604020202020204" pitchFamily="34" charset="0"/>
              </a:rPr>
              <a:t>CHÈN, THAY ĐỔI KÍCH THƯỚC, DI CHUYỂN HÌNH ẢNH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862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8392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271364"/>
            <a:ext cx="8001000" cy="1590871"/>
            <a:chOff x="1644624" y="525697"/>
            <a:chExt cx="15358327" cy="1613581"/>
          </a:xfrm>
        </p:grpSpPr>
        <p:sp>
          <p:nvSpPr>
            <p:cNvPr id="20" name="Rounded Rectangle 19"/>
            <p:cNvSpPr/>
            <p:nvPr/>
          </p:nvSpPr>
          <p:spPr>
            <a:xfrm>
              <a:off x="2054723" y="621501"/>
              <a:ext cx="14948228" cy="1517777"/>
            </a:xfrm>
            <a:prstGeom prst="roundRect">
              <a:avLst>
                <a:gd name="adj" fmla="val 280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41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1. Đọc (và quan sát)</a:t>
              </a:r>
              <a:endPara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50946" y="2004925"/>
            <a:ext cx="6923434" cy="1066979"/>
            <a:chOff x="1450946" y="1716865"/>
            <a:chExt cx="6923434" cy="10669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0946" y="1716865"/>
              <a:ext cx="1101754" cy="10669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83180" y="2075958"/>
              <a:ext cx="579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Thảo luận nhóm 6HS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50946" y="3475297"/>
            <a:ext cx="8531254" cy="5545940"/>
            <a:chOff x="1450946" y="3475297"/>
            <a:chExt cx="8531254" cy="5545940"/>
          </a:xfrm>
        </p:grpSpPr>
        <p:sp>
          <p:nvSpPr>
            <p:cNvPr id="6" name="Rectangle 5"/>
            <p:cNvSpPr/>
            <p:nvPr/>
          </p:nvSpPr>
          <p:spPr>
            <a:xfrm>
              <a:off x="1450946" y="3475297"/>
              <a:ext cx="474841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ác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nhóm chuẩn bị: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50946" y="4312256"/>
              <a:ext cx="8531254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Báo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cáo về mục đích của việc sử dụng hình ảnh để minh họa cho nội dung văn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bản.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và thực hành minh họa theo nội dung hướng dẫn trong SGK.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42" y="2474201"/>
            <a:ext cx="6554115" cy="687801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0439400" y="7734299"/>
            <a:ext cx="7010400" cy="2229877"/>
          </a:xfrm>
          <a:prstGeom prst="wedgeRoundRectCallout">
            <a:avLst>
              <a:gd name="adj1" fmla="val 60119"/>
              <a:gd name="adj2" fmla="val 43914"/>
              <a:gd name="adj3" fmla="val 16667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minh họa giúp văn bản sinh động, hấp dẫn hơn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3736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4572000" y="793943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Chèn hình ảnh vào văn bản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81" y="2124129"/>
            <a:ext cx="15483437" cy="7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3736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4126709" y="894794"/>
            <a:ext cx="108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Thay đổi kích thước, di chuyển hình ảnh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1837"/>
            <a:ext cx="9563100" cy="65913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863580" y="2271837"/>
            <a:ext cx="6005024" cy="6591300"/>
            <a:chOff x="10863580" y="2271837"/>
            <a:chExt cx="6005024" cy="6591300"/>
          </a:xfrm>
        </p:grpSpPr>
        <p:sp>
          <p:nvSpPr>
            <p:cNvPr id="16" name="Rectangle 15"/>
            <p:cNvSpPr/>
            <p:nvPr/>
          </p:nvSpPr>
          <p:spPr>
            <a:xfrm>
              <a:off x="10863580" y="2271837"/>
              <a:ext cx="6005024" cy="459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Cách thay đổi kích thước, hình ảnh trong trang văn bản Word tương tự như trong trang trình chiếu Powerpoint.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4650" y="6386637"/>
              <a:ext cx="2476500" cy="2476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82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373600" cy="94488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797651" y="10287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408768" y="10287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019886" y="10287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4126709" y="894794"/>
            <a:ext cx="10351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Thay đổi cách bố trí hình ảnh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32" y="1852022"/>
            <a:ext cx="11278536" cy="77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1874</Words>
  <Application>Microsoft Office PowerPoint</Application>
  <PresentationFormat>Custom</PresentationFormat>
  <Paragraphs>190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Wingdings</vt:lpstr>
      <vt:lpstr>Bell MT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66</cp:revision>
  <dcterms:created xsi:type="dcterms:W3CDTF">2006-08-16T00:00:00Z</dcterms:created>
  <dcterms:modified xsi:type="dcterms:W3CDTF">2023-08-30T14:37:25Z</dcterms:modified>
  <dc:identifier>DAFARKD_w7U</dc:identifier>
</cp:coreProperties>
</file>