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VN-Genica Pro" panose="00000900000000000000" pitchFamily="50" charset="0"/>
      <p:bold r:id="rId31"/>
    </p:embeddedFont>
    <p:embeddedFont>
      <p:font typeface="SVN-Square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TM French Vanilla" panose="02040603050506020204" pitchFamily="18" charset="0"/>
      <p:regular r:id="rId37"/>
    </p:embeddedFont>
    <p:embeddedFont>
      <p:font typeface="UTM Loko" panose="02040603050506020204" pitchFamily="18" charset="0"/>
      <p:regular r:id="rId38"/>
    </p:embeddedFont>
    <p:embeddedFont>
      <p:font typeface="UVN Bai Sau Nang" panose="04030905020802020C03" pitchFamily="82" charset="0"/>
      <p:regular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66FFFF"/>
    <a:srgbClr val="747500"/>
    <a:srgbClr val="6E952E"/>
    <a:srgbClr val="F2E1CF"/>
    <a:srgbClr val="FB61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2629" autoAdjust="0"/>
  </p:normalViewPr>
  <p:slideViewPr>
    <p:cSldViewPr snapToGrid="0" snapToObjects="1">
      <p:cViewPr varScale="1">
        <p:scale>
          <a:sx n="67" d="100"/>
          <a:sy n="67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vào group để nghe tiếng đọc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3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8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8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Dãy</a:t>
            </a:r>
            <a:r>
              <a:rPr lang="en-US" baseline="0"/>
              <a:t> số +5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7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Dã</a:t>
            </a:r>
            <a:r>
              <a:rPr lang="en-US" baseline="0"/>
              <a:t>y số +3 đơn vị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Dãy</a:t>
            </a:r>
            <a:r>
              <a:rPr lang="en-US" baseline="0"/>
              <a:t> số chẵn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65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25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951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62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867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45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44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47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018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05600-5260-44BA-9C9C-317F31705385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82464-7197-4B3F-A1D7-0B292BB9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58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3C347E-9140-940F-BDED-AFCB7D0AC14D}"/>
              </a:ext>
            </a:extLst>
          </p:cNvPr>
          <p:cNvSpPr txBox="1"/>
          <p:nvPr userDrawn="1"/>
        </p:nvSpPr>
        <p:spPr>
          <a:xfrm>
            <a:off x="17353525" y="11194624"/>
            <a:ext cx="85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02A44AD-C524-91BA-02A0-475DE5537399}"/>
              </a:ext>
            </a:extLst>
          </p:cNvPr>
          <p:cNvSpPr txBox="1"/>
          <p:nvPr userDrawn="1"/>
        </p:nvSpPr>
        <p:spPr>
          <a:xfrm>
            <a:off x="2880780" y="118491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7B4AD-04C7-96C9-5A6A-A1F514D523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" y="11602056"/>
            <a:ext cx="1771856" cy="1417417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49DA53-9892-83DF-C07E-883555F62D9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5FFDB0-17D5-46B5-0321-91A8FD69AB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F49616-0C06-8611-B377-9B3FCDA0368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91FF4-1ABD-326E-705B-CE47C925E3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E7351-E732-3BEF-B836-C10B8F87F2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2307274"/>
            <a:ext cx="2804448" cy="22434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EA7FCA-EE28-2104-12D0-2A70AFED7513}"/>
              </a:ext>
            </a:extLst>
          </p:cNvPr>
          <p:cNvSpPr txBox="1"/>
          <p:nvPr userDrawn="1"/>
        </p:nvSpPr>
        <p:spPr>
          <a:xfrm>
            <a:off x="0" y="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CCFF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887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9.jp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9.jp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9.jp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microsoft.com/office/2007/relationships/media" Target="../media/media2.mp3"/><Relationship Id="rId21" Type="http://schemas.openxmlformats.org/officeDocument/2006/relationships/image" Target="../media/image19.png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jp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1" y1="75487" x2="31525" y2="66047"/>
                        <a14:foregroundMark x1="68956" y1="32005" x2="90914" y2="8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7" y="3440791"/>
            <a:ext cx="7247106" cy="34172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29" y="-116607"/>
            <a:ext cx="7519355" cy="75193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97444" y="381621"/>
            <a:ext cx="2720253" cy="584775"/>
            <a:chOff x="5554716" y="1288403"/>
            <a:chExt cx="5475890" cy="838990"/>
          </a:xfrm>
        </p:grpSpPr>
        <p:sp>
          <p:nvSpPr>
            <p:cNvPr id="12" name="Rounded Rectangle 11"/>
            <p:cNvSpPr/>
            <p:nvPr/>
          </p:nvSpPr>
          <p:spPr>
            <a:xfrm>
              <a:off x="6285185" y="1381157"/>
              <a:ext cx="4014952" cy="6788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54716" y="1288403"/>
              <a:ext cx="5475890" cy="73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SVN-Square" panose="02040603050506020204" pitchFamily="18" charset="0"/>
                </a:rPr>
                <a:t>Toán 4</a:t>
              </a:r>
              <a:endParaRPr lang="en-US" sz="3200" dirty="0">
                <a:latin typeface="SVN-Square" panose="020406030505060202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156197" y="1288467"/>
              <a:ext cx="4272929" cy="838926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408" y="838457"/>
            <a:ext cx="6611394" cy="3617717"/>
            <a:chOff x="227151" y="1093200"/>
            <a:chExt cx="6044117" cy="5473366"/>
          </a:xfrm>
        </p:grpSpPr>
        <p:sp>
          <p:nvSpPr>
            <p:cNvPr id="15" name="TextBox 14"/>
            <p:cNvSpPr txBox="1"/>
            <p:nvPr/>
          </p:nvSpPr>
          <p:spPr>
            <a:xfrm>
              <a:off x="288758" y="1165087"/>
              <a:ext cx="5982510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latin typeface="UVN Bai Sau Nang" panose="04030905020802020C03" pitchFamily="82" charset="0"/>
                </a:rPr>
                <a:t>ÔN TẬP </a:t>
              </a:r>
            </a:p>
            <a:p>
              <a:pPr algn="ctr"/>
              <a:r>
                <a:rPr lang="en-US" sz="11500">
                  <a:latin typeface="UVN Bai Sau Nang" panose="04030905020802020C03" pitchFamily="82" charset="0"/>
                </a:rPr>
                <a:t>HỌC KÌ 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151" y="1093200"/>
              <a:ext cx="5982510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N Bai Sau Nang" panose="04030905020802020C03" pitchFamily="82" charset="0"/>
                </a:rPr>
                <a:t>ÔN TẬP </a:t>
              </a:r>
            </a:p>
            <a:p>
              <a:pPr algn="ctr"/>
              <a:r>
                <a:rPr lang="en-US" sz="1150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N Bai Sau Nang" panose="04030905020802020C03" pitchFamily="82" charset="0"/>
                </a:rPr>
                <a:t>HỌC KÌ 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141666" y="6273225"/>
            <a:ext cx="27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SVN-Square" panose="02040603050506020204" pitchFamily="18" charset="0"/>
              </a:rPr>
              <a:t>TIẾT 1</a:t>
            </a:r>
            <a:endParaRPr lang="en-US" sz="3200" dirty="0">
              <a:latin typeface="SVN-Squa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3736" y="171856"/>
            <a:ext cx="11822349" cy="2308697"/>
            <a:chOff x="123217" y="171856"/>
            <a:chExt cx="11822349" cy="2308697"/>
          </a:xfrm>
        </p:grpSpPr>
        <p:sp>
          <p:nvSpPr>
            <p:cNvPr id="2" name="Rounded Rectangle 1"/>
            <p:cNvSpPr/>
            <p:nvPr/>
          </p:nvSpPr>
          <p:spPr>
            <a:xfrm>
              <a:off x="223736" y="311285"/>
              <a:ext cx="11721830" cy="2169268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3217" y="171856"/>
              <a:ext cx="11721830" cy="216926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9404" y="471660"/>
              <a:ext cx="114494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Ôi, mình đã có một giỏ đầy </a:t>
              </a:r>
              <a:r>
                <a:rPr lang="en-US" sz="4800" b="1">
                  <a:solidFill>
                    <a:srgbClr val="FFC000"/>
                  </a:solidFill>
                  <a:latin typeface="UTM French Vanilla" panose="02040603050506020204" pitchFamily="18" charset="0"/>
                </a:rPr>
                <a:t>nấm vàng </a:t>
              </a:r>
              <a:r>
                <a:rPr lang="en-US" sz="4800">
                  <a:latin typeface="UTM French Vanilla" panose="02040603050506020204" pitchFamily="18" charset="0"/>
                </a:rPr>
                <a:t>rồi. Các bạn nhanh nhanh hái những loại nấm khác nào!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3" y="2872614"/>
            <a:ext cx="2987299" cy="32189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8467" y="1782501"/>
            <a:ext cx="5478930" cy="539919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81" y="4407720"/>
            <a:ext cx="2236814" cy="2410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033" y="3534842"/>
            <a:ext cx="1504646" cy="16213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57" y="4714118"/>
            <a:ext cx="903728" cy="9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4" name="Rounded Rectangle 3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1120" y="665024"/>
            <a:ext cx="1078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UTM French Vanilla" panose="02040603050506020204" pitchFamily="18" charset="0"/>
              </a:rPr>
              <a:t>Câu nào đúng câu nào sai?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11" y="1663127"/>
            <a:ext cx="10794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atin typeface="SVN-Genica Pro" panose="00000900000000000000" pitchFamily="50" charset="0"/>
              </a:rPr>
              <a:t> Trong số 34 584 014, chữ số 4 ở lớp triệu có giá trị là 4 004 004.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4587" y="3676172"/>
            <a:ext cx="5071990" cy="2188654"/>
            <a:chOff x="9295" y="2986982"/>
            <a:chExt cx="5071990" cy="2188654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91758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74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" y="2986982"/>
              <a:ext cx="1969179" cy="21886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66193" y="3767869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747500"/>
                  </a:solidFill>
                  <a:latin typeface="SVN-Genica Pro" panose="00000900000000000000" pitchFamily="50" charset="0"/>
                </a:rPr>
                <a:t>ĐÚNG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39212" y="3592449"/>
            <a:ext cx="4843895" cy="2198053"/>
            <a:chOff x="6420200" y="2873002"/>
            <a:chExt cx="4843895" cy="2198053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710039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00" y="2873002"/>
              <a:ext cx="1658003" cy="21980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18239" y="3761797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B6100"/>
                  </a:solidFill>
                  <a:latin typeface="SVN-Genica Pro" panose="00000900000000000000" pitchFamily="50" charset="0"/>
                </a:rPr>
                <a:t>SAI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9310" y="1665723"/>
            <a:ext cx="10794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atin typeface="SVN-Genica Pro" panose="00000900000000000000" pitchFamily="50" charset="0"/>
              </a:rPr>
              <a:t> Trong số 34 584 014, chữ số 4 ở lớp triệu có giá trị là </a:t>
            </a:r>
            <a:r>
              <a:rPr lang="vi-VN" sz="5400" b="1">
                <a:solidFill>
                  <a:srgbClr val="FF0000"/>
                </a:solidFill>
                <a:latin typeface="SVN-Genica Pro" panose="00000900000000000000" pitchFamily="50" charset="0"/>
              </a:rPr>
              <a:t>4 00</a:t>
            </a:r>
            <a:r>
              <a:rPr lang="en-US" sz="5400" b="1">
                <a:solidFill>
                  <a:srgbClr val="FF0000"/>
                </a:solidFill>
                <a:latin typeface="SVN-Genica Pro" panose="00000900000000000000" pitchFamily="50" charset="0"/>
              </a:rPr>
              <a:t>0</a:t>
            </a:r>
            <a:r>
              <a:rPr lang="vi-VN" sz="5400" b="1">
                <a:solidFill>
                  <a:srgbClr val="FF0000"/>
                </a:solidFill>
                <a:latin typeface="SVN-Genica Pro" panose="00000900000000000000" pitchFamily="50" charset="0"/>
              </a:rPr>
              <a:t> 00</a:t>
            </a:r>
            <a:r>
              <a:rPr lang="en-US" sz="5400" b="1">
                <a:solidFill>
                  <a:srgbClr val="FF0000"/>
                </a:solidFill>
                <a:latin typeface="SVN-Genica Pro" panose="00000900000000000000" pitchFamily="50" charset="0"/>
              </a:rPr>
              <a:t>0</a:t>
            </a:r>
            <a:r>
              <a:rPr lang="vi-VN" sz="5400" b="1">
                <a:solidFill>
                  <a:srgbClr val="FF0000"/>
                </a:solidFill>
                <a:latin typeface="SVN-Genica Pro" panose="000009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4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4" name="Rounded Rectangle 3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1120" y="665024"/>
            <a:ext cx="1078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UTM French Vanilla" panose="02040603050506020204" pitchFamily="18" charset="0"/>
              </a:rPr>
              <a:t>Câu nào đúng câu nào sai?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255" y="1639722"/>
            <a:ext cx="11426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atin typeface="SVN-Genica Pro" panose="00000900000000000000" pitchFamily="50" charset="0"/>
              </a:rPr>
              <a:t>Trong dãy số tự nhiên, các số chẵn và các số lẻ được sắp xếp xen kẽ.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4587" y="3676172"/>
            <a:ext cx="5071990" cy="2188654"/>
            <a:chOff x="9295" y="2986982"/>
            <a:chExt cx="5071990" cy="2188654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91758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74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" y="2986982"/>
              <a:ext cx="1969179" cy="21886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66193" y="3767869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747500"/>
                  </a:solidFill>
                  <a:latin typeface="SVN-Genica Pro" panose="00000900000000000000" pitchFamily="50" charset="0"/>
                </a:rPr>
                <a:t>ĐÚNG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39212" y="3592449"/>
            <a:ext cx="4843895" cy="2198053"/>
            <a:chOff x="6420200" y="2873002"/>
            <a:chExt cx="4843895" cy="2198053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710039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00" y="2873002"/>
              <a:ext cx="1658003" cy="21980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18239" y="3761797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B6100"/>
                  </a:solidFill>
                  <a:latin typeface="SVN-Genica Pro" panose="00000900000000000000" pitchFamily="50" charset="0"/>
                </a:rPr>
                <a:t>SAI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D17A90-7F86-979C-3ED4-FEEF12201C34}"/>
              </a:ext>
            </a:extLst>
          </p:cNvPr>
          <p:cNvSpPr txBox="1"/>
          <p:nvPr/>
        </p:nvSpPr>
        <p:spPr>
          <a:xfrm>
            <a:off x="941966" y="3310165"/>
            <a:ext cx="10794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latin typeface="SVN-Genica Pro" panose="00000900000000000000" pitchFamily="50" charset="0"/>
              </a:rPr>
              <a:t> </a:t>
            </a:r>
            <a:r>
              <a:rPr lang="en-US" sz="4400" b="1">
                <a:latin typeface="SVN-Genica Pro" panose="00000900000000000000" pitchFamily="50" charset="0"/>
              </a:rPr>
              <a:t>0;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1</a:t>
            </a:r>
            <a:r>
              <a:rPr lang="en-US" sz="4400" b="1">
                <a:latin typeface="SVN-Genica Pro" panose="00000900000000000000" pitchFamily="50" charset="0"/>
              </a:rPr>
              <a:t>; 2;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3</a:t>
            </a:r>
            <a:r>
              <a:rPr lang="en-US" sz="4400" b="1">
                <a:latin typeface="SVN-Genica Pro" panose="00000900000000000000" pitchFamily="50" charset="0"/>
              </a:rPr>
              <a:t>; 4;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5</a:t>
            </a:r>
            <a:r>
              <a:rPr lang="en-US" sz="4400" b="1">
                <a:latin typeface="SVN-Genica Pro" panose="00000900000000000000" pitchFamily="50" charset="0"/>
              </a:rPr>
              <a:t>; 6;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7</a:t>
            </a:r>
            <a:r>
              <a:rPr lang="en-US" sz="4400" b="1">
                <a:latin typeface="SVN-Genica Pro" panose="00000900000000000000" pitchFamily="50" charset="0"/>
              </a:rPr>
              <a:t>; 8;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9</a:t>
            </a:r>
            <a:r>
              <a:rPr lang="en-US" sz="4400" b="1">
                <a:latin typeface="SVN-Genica Pro" panose="00000900000000000000" pitchFamily="50" charset="0"/>
              </a:rPr>
              <a:t>; …</a:t>
            </a:r>
            <a:endParaRPr lang="vi-VN" sz="4400" b="1">
              <a:solidFill>
                <a:srgbClr val="FF0000"/>
              </a:solidFill>
              <a:latin typeface="SVN-Genica Pro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4" name="Rounded Rectangle 3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1120" y="665024"/>
            <a:ext cx="1078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UTM French Vanilla" panose="02040603050506020204" pitchFamily="18" charset="0"/>
              </a:rPr>
              <a:t>Câu nào đúng câu nào sai?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11" y="1616827"/>
            <a:ext cx="107944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latin typeface="SVN-Genica Pro" panose="00000900000000000000" pitchFamily="50" charset="0"/>
              </a:rPr>
              <a:t> Khi so sánh hai số tự nhiên có số chữ số bằng nhau, ta so sánh từng cặp chữ số ở cùng một hàng kể từ phải sang trái.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4587" y="3676172"/>
            <a:ext cx="5071990" cy="2188654"/>
            <a:chOff x="9295" y="2986982"/>
            <a:chExt cx="5071990" cy="2188654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91758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74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" y="2986982"/>
              <a:ext cx="1969179" cy="21886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66193" y="3767869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747500"/>
                  </a:solidFill>
                  <a:latin typeface="SVN-Genica Pro" panose="00000900000000000000" pitchFamily="50" charset="0"/>
                </a:rPr>
                <a:t>ĐÚNG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39212" y="3592449"/>
            <a:ext cx="4843895" cy="2198053"/>
            <a:chOff x="6420200" y="2873002"/>
            <a:chExt cx="4843895" cy="2198053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710039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00" y="2873002"/>
              <a:ext cx="1658003" cy="21980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18239" y="3761797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B6100"/>
                  </a:solidFill>
                  <a:latin typeface="SVN-Genica Pro" panose="00000900000000000000" pitchFamily="50" charset="0"/>
                </a:rPr>
                <a:t>SAI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9311" y="1604683"/>
            <a:ext cx="107944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latin typeface="SVN-Genica Pro" panose="00000900000000000000" pitchFamily="50" charset="0"/>
              </a:rPr>
              <a:t> Khi so sánh hai số tự nhiên có số chữ số bằng nhau, ta so sánh từng cặp chữ số ở cùng một hàng kể từ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trái</a:t>
            </a:r>
            <a:r>
              <a:rPr lang="vi-VN" sz="4400" b="1">
                <a:solidFill>
                  <a:srgbClr val="FF0000"/>
                </a:solidFill>
                <a:latin typeface="SVN-Genica Pro" panose="00000900000000000000" pitchFamily="50" charset="0"/>
              </a:rPr>
              <a:t> sang </a:t>
            </a:r>
            <a:r>
              <a:rPr lang="en-US" sz="4400" b="1">
                <a:solidFill>
                  <a:srgbClr val="FF0000"/>
                </a:solidFill>
                <a:latin typeface="SVN-Genica Pro" panose="00000900000000000000" pitchFamily="50" charset="0"/>
              </a:rPr>
              <a:t>phải</a:t>
            </a:r>
            <a:r>
              <a:rPr lang="vi-VN" sz="4400" b="1">
                <a:solidFill>
                  <a:srgbClr val="FF0000"/>
                </a:solidFill>
                <a:latin typeface="SVN-Genica Pro" panose="000009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3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4" name="Rounded Rectangle 3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1120" y="665024"/>
            <a:ext cx="1078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UTM French Vanilla" panose="02040603050506020204" pitchFamily="18" charset="0"/>
              </a:rPr>
              <a:t>Câu nào đúng câu nào sai?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255" y="1639722"/>
            <a:ext cx="11426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atin typeface="SVN-Genica Pro" panose="00000900000000000000" pitchFamily="50" charset="0"/>
              </a:rPr>
              <a:t> Làm tròn số 219 865 đến hàng trăm nghìn thì được số 200 000</a:t>
            </a:r>
            <a:r>
              <a:rPr lang="en-US" sz="5400" b="1">
                <a:latin typeface="SVN-Genica Pro" panose="00000900000000000000" pitchFamily="50" charset="0"/>
              </a:rPr>
              <a:t>.</a:t>
            </a:r>
            <a:endParaRPr lang="vi-VN" sz="5400" b="1">
              <a:latin typeface="SVN-Genica Pro" panose="00000900000000000000" pitchFamily="5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4587" y="3676172"/>
            <a:ext cx="5071990" cy="2188654"/>
            <a:chOff x="9295" y="2986982"/>
            <a:chExt cx="5071990" cy="2188654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91758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74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" y="2986982"/>
              <a:ext cx="1969179" cy="21886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66193" y="3767869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747500"/>
                  </a:solidFill>
                  <a:latin typeface="SVN-Genica Pro" panose="00000900000000000000" pitchFamily="50" charset="0"/>
                </a:rPr>
                <a:t>ĐÚNG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39212" y="3592449"/>
            <a:ext cx="4843895" cy="2198053"/>
            <a:chOff x="6420200" y="2873002"/>
            <a:chExt cx="4843895" cy="2198053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id="{E934C997-B54A-5C77-25F4-01D56ED12C6B}"/>
                </a:ext>
              </a:extLst>
            </p:cNvPr>
            <p:cNvSpPr/>
            <p:nvPr/>
          </p:nvSpPr>
          <p:spPr>
            <a:xfrm>
              <a:off x="7100392" y="3761797"/>
              <a:ext cx="4163703" cy="11201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FB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00" y="2873002"/>
              <a:ext cx="1658003" cy="21980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18239" y="3761797"/>
              <a:ext cx="2866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B6100"/>
                  </a:solidFill>
                  <a:latin typeface="SVN-Genica Pro" panose="00000900000000000000" pitchFamily="50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8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3736" y="171856"/>
            <a:ext cx="11822349" cy="2308697"/>
            <a:chOff x="123217" y="171856"/>
            <a:chExt cx="11822349" cy="2308697"/>
          </a:xfrm>
        </p:grpSpPr>
        <p:sp>
          <p:nvSpPr>
            <p:cNvPr id="2" name="Rounded Rectangle 1"/>
            <p:cNvSpPr/>
            <p:nvPr/>
          </p:nvSpPr>
          <p:spPr>
            <a:xfrm>
              <a:off x="223736" y="311285"/>
              <a:ext cx="11721830" cy="2169268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3217" y="171856"/>
              <a:ext cx="11721830" cy="216926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9404" y="471660"/>
              <a:ext cx="114494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Ôi, mình đã có một giỏ đầy </a:t>
              </a:r>
              <a:r>
                <a:rPr lang="en-US" sz="4800" b="1">
                  <a:solidFill>
                    <a:schemeClr val="accent2">
                      <a:lumMod val="75000"/>
                    </a:schemeClr>
                  </a:solidFill>
                  <a:latin typeface="UTM French Vanilla" panose="02040603050506020204" pitchFamily="18" charset="0"/>
                </a:rPr>
                <a:t>nấm nâu </a:t>
              </a:r>
              <a:r>
                <a:rPr lang="en-US" sz="4800">
                  <a:latin typeface="UTM French Vanilla" panose="02040603050506020204" pitchFamily="18" charset="0"/>
                </a:rPr>
                <a:t>rồi. Các bạn nhanh nhanh hái những loại nấm khác nào!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8467" y="1782501"/>
            <a:ext cx="5478930" cy="539919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2973" y="3689768"/>
            <a:ext cx="1659575" cy="1675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24" y="3848792"/>
            <a:ext cx="3004074" cy="3032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83" y="5368803"/>
            <a:ext cx="1205697" cy="12170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5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3" name="Rounded Rectangle 2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91120" y="491404"/>
            <a:ext cx="1078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French Vanilla" panose="02040603050506020204" pitchFamily="18" charset="0"/>
              </a:rPr>
              <a:t>Số thứ năm trong mỗi dãy số sau là số chẵn hay số lẻ?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255" y="1223651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>
                <a:latin typeface="SVN-Genica Pro" panose="00000900000000000000" pitchFamily="50" charset="0"/>
              </a:rPr>
              <a:t>28; 29; 30;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31</a:t>
            </a:r>
            <a:r>
              <a:rPr lang="en-US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32</a:t>
            </a:r>
            <a:endParaRPr lang="vi-VN" sz="8800" b="1">
              <a:solidFill>
                <a:srgbClr val="FF0000"/>
              </a:solidFill>
              <a:latin typeface="SVN-Genica Pro" panose="000009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17388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28; 29; 30;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…; …</a:t>
            </a:r>
            <a:endParaRPr lang="vi-VN" sz="8800" b="1">
              <a:solidFill>
                <a:schemeClr val="tx1"/>
              </a:solidFill>
              <a:latin typeface="SVN-Genica Pro" panose="00000900000000000000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155" y="2456895"/>
            <a:ext cx="4517706" cy="440110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6637790" y="3919155"/>
            <a:ext cx="1964353" cy="2396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4616082" y="3306262"/>
            <a:ext cx="2523281" cy="3078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8190142" y="3936359"/>
            <a:ext cx="1964353" cy="239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9882411" y="3936359"/>
            <a:ext cx="1897022" cy="2314714"/>
          </a:xfrm>
          <a:prstGeom prst="rect">
            <a:avLst/>
          </a:prstGeom>
        </p:spPr>
      </p:pic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3227C443-0684-B914-0EEB-2EB281946F7C}"/>
              </a:ext>
            </a:extLst>
          </p:cNvPr>
          <p:cNvSpPr/>
          <p:nvPr/>
        </p:nvSpPr>
        <p:spPr>
          <a:xfrm>
            <a:off x="6774726" y="274192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chẵn</a:t>
            </a: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D91A9FD3-023F-EAFF-4915-E8BA2844AC40}"/>
              </a:ext>
            </a:extLst>
          </p:cNvPr>
          <p:cNvSpPr/>
          <p:nvPr/>
        </p:nvSpPr>
        <p:spPr>
          <a:xfrm>
            <a:off x="9326099" y="272871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6E9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4750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lẻ</a:t>
            </a:r>
          </a:p>
        </p:txBody>
      </p:sp>
    </p:spTree>
    <p:extLst>
      <p:ext uri="{BB962C8B-B14F-4D97-AF65-F5344CB8AC3E}">
        <p14:creationId xmlns:p14="http://schemas.microsoft.com/office/powerpoint/2010/main" val="24455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3" name="Rounded Rectangle 2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91120" y="491404"/>
            <a:ext cx="1078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French Vanilla" panose="02040603050506020204" pitchFamily="18" charset="0"/>
              </a:rPr>
              <a:t>Số thứ năm trong mỗi dãy số sau là số chẵn hay số lẻ?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255" y="1223651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>
                <a:latin typeface="SVN-Genica Pro" panose="00000900000000000000" pitchFamily="50" charset="0"/>
              </a:rPr>
              <a:t>1; 6; 11;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16</a:t>
            </a:r>
            <a:r>
              <a:rPr lang="en-US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21</a:t>
            </a:r>
            <a:endParaRPr lang="vi-VN" sz="8800" b="1">
              <a:solidFill>
                <a:srgbClr val="FF0000"/>
              </a:solidFill>
              <a:latin typeface="SVN-Genica Pro" panose="000009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66" y="1231109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1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6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11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…; …</a:t>
            </a:r>
            <a:endParaRPr lang="vi-VN" sz="8800" b="1">
              <a:solidFill>
                <a:schemeClr val="tx1"/>
              </a:solidFill>
              <a:latin typeface="SVN-Genica Pro" panose="00000900000000000000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155" y="2456895"/>
            <a:ext cx="4517706" cy="440110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6292097" y="4018474"/>
            <a:ext cx="1964353" cy="2396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8017608" y="4060023"/>
            <a:ext cx="1964353" cy="239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9906073" y="4376057"/>
            <a:ext cx="1699236" cy="2073379"/>
          </a:xfrm>
          <a:prstGeom prst="rect">
            <a:avLst/>
          </a:prstGeom>
        </p:spPr>
      </p:pic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D359FED6-A983-3336-29C8-B3EBE49915D9}"/>
              </a:ext>
            </a:extLst>
          </p:cNvPr>
          <p:cNvSpPr/>
          <p:nvPr/>
        </p:nvSpPr>
        <p:spPr>
          <a:xfrm>
            <a:off x="6292097" y="330199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chẵn</a:t>
            </a: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645E12E9-6930-84EE-1B89-B6D9A208ABE2}"/>
              </a:ext>
            </a:extLst>
          </p:cNvPr>
          <p:cNvSpPr/>
          <p:nvPr/>
        </p:nvSpPr>
        <p:spPr>
          <a:xfrm>
            <a:off x="8843470" y="328878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6E9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4750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lẻ</a:t>
            </a:r>
          </a:p>
        </p:txBody>
      </p:sp>
    </p:spTree>
    <p:extLst>
      <p:ext uri="{BB962C8B-B14F-4D97-AF65-F5344CB8AC3E}">
        <p14:creationId xmlns:p14="http://schemas.microsoft.com/office/powerpoint/2010/main" val="20932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3" name="Rounded Rectangle 2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91120" y="491404"/>
            <a:ext cx="1078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French Vanilla" panose="02040603050506020204" pitchFamily="18" charset="0"/>
              </a:rPr>
              <a:t>Số thứ năm trong mỗi dãy số sau là số chẵn hay số lẻ?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255" y="1223651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atin typeface="SVN-Genica Pro" panose="00000900000000000000" pitchFamily="50" charset="0"/>
              </a:rPr>
              <a:t>65</a:t>
            </a:r>
            <a:r>
              <a:rPr lang="vi-VN" sz="8800" b="1">
                <a:latin typeface="SVN-Genica Pro" panose="00000900000000000000" pitchFamily="50" charset="0"/>
              </a:rPr>
              <a:t>; 6</a:t>
            </a:r>
            <a:r>
              <a:rPr lang="en-US" sz="8800" b="1">
                <a:latin typeface="SVN-Genica Pro" panose="00000900000000000000" pitchFamily="50" charset="0"/>
              </a:rPr>
              <a:t>8</a:t>
            </a:r>
            <a:r>
              <a:rPr lang="vi-VN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latin typeface="SVN-Genica Pro" panose="00000900000000000000" pitchFamily="50" charset="0"/>
              </a:rPr>
              <a:t>7</a:t>
            </a:r>
            <a:r>
              <a:rPr lang="vi-VN" sz="8800" b="1">
                <a:latin typeface="SVN-Genica Pro" panose="00000900000000000000" pitchFamily="50" charset="0"/>
              </a:rPr>
              <a:t>1;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74</a:t>
            </a:r>
            <a:r>
              <a:rPr lang="en-US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77</a:t>
            </a:r>
            <a:endParaRPr lang="vi-VN" sz="8800" b="1">
              <a:solidFill>
                <a:srgbClr val="FF0000"/>
              </a:solidFill>
              <a:latin typeface="SVN-Genica Pro" panose="000009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66" y="1235608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65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68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71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…; …</a:t>
            </a:r>
            <a:endParaRPr lang="vi-VN" sz="8800" b="1">
              <a:solidFill>
                <a:schemeClr val="tx1"/>
              </a:solidFill>
              <a:latin typeface="SVN-Genica Pro" panose="00000900000000000000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155" y="2456895"/>
            <a:ext cx="4517706" cy="440110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8017608" y="3848853"/>
            <a:ext cx="1964353" cy="239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9981961" y="4409592"/>
            <a:ext cx="1482879" cy="1809384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7A2717DF-7054-A1B4-77F0-E77B1B06FCDD}"/>
              </a:ext>
            </a:extLst>
          </p:cNvPr>
          <p:cNvSpPr/>
          <p:nvPr/>
        </p:nvSpPr>
        <p:spPr>
          <a:xfrm>
            <a:off x="6292097" y="330199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chẵn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4BF489C9-642B-719F-3364-8C04782D6392}"/>
              </a:ext>
            </a:extLst>
          </p:cNvPr>
          <p:cNvSpPr/>
          <p:nvPr/>
        </p:nvSpPr>
        <p:spPr>
          <a:xfrm>
            <a:off x="8843470" y="328878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6E9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4750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lẻ</a:t>
            </a:r>
          </a:p>
        </p:txBody>
      </p:sp>
    </p:spTree>
    <p:extLst>
      <p:ext uri="{BB962C8B-B14F-4D97-AF65-F5344CB8AC3E}">
        <p14:creationId xmlns:p14="http://schemas.microsoft.com/office/powerpoint/2010/main" val="31105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3" name="Rounded Rectangle 2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91120" y="491404"/>
            <a:ext cx="1078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UTM French Vanilla" panose="02040603050506020204" pitchFamily="18" charset="0"/>
              </a:rPr>
              <a:t>Số thứ năm trong mỗi dãy số sau là số chẵn hay số lẻ?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255" y="1223651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atin typeface="SVN-Genica Pro" panose="00000900000000000000" pitchFamily="50" charset="0"/>
              </a:rPr>
              <a:t>34</a:t>
            </a:r>
            <a:r>
              <a:rPr lang="vi-VN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latin typeface="SVN-Genica Pro" panose="00000900000000000000" pitchFamily="50" charset="0"/>
              </a:rPr>
              <a:t>44</a:t>
            </a:r>
            <a:r>
              <a:rPr lang="vi-VN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latin typeface="SVN-Genica Pro" panose="00000900000000000000" pitchFamily="50" charset="0"/>
              </a:rPr>
              <a:t>54</a:t>
            </a:r>
            <a:r>
              <a:rPr lang="vi-VN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64</a:t>
            </a:r>
            <a:r>
              <a:rPr lang="en-US" sz="8800" b="1"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rgbClr val="FF0000"/>
                </a:solidFill>
                <a:latin typeface="SVN-Genica Pro" panose="00000900000000000000" pitchFamily="50" charset="0"/>
              </a:rPr>
              <a:t>74</a:t>
            </a:r>
            <a:endParaRPr lang="vi-VN" sz="8800" b="1">
              <a:solidFill>
                <a:srgbClr val="FF0000"/>
              </a:solidFill>
              <a:latin typeface="SVN-Genica Pro" panose="000009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1944" y="1223651"/>
            <a:ext cx="1142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34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44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54</a:t>
            </a:r>
            <a:r>
              <a:rPr lang="vi-VN" sz="8800" b="1">
                <a:solidFill>
                  <a:schemeClr val="tx1"/>
                </a:solidFill>
                <a:latin typeface="SVN-Genica Pro" panose="00000900000000000000" pitchFamily="50" charset="0"/>
              </a:rPr>
              <a:t>; </a:t>
            </a:r>
            <a:r>
              <a:rPr lang="en-US" sz="8800" b="1">
                <a:solidFill>
                  <a:schemeClr val="tx1"/>
                </a:solidFill>
                <a:latin typeface="SVN-Genica Pro" panose="00000900000000000000" pitchFamily="50" charset="0"/>
              </a:rPr>
              <a:t>…; …</a:t>
            </a:r>
            <a:endParaRPr lang="vi-VN" sz="8800" b="1">
              <a:solidFill>
                <a:schemeClr val="tx1"/>
              </a:solidFill>
              <a:latin typeface="SVN-Genica Pro" panose="00000900000000000000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155" y="2456895"/>
            <a:ext cx="4517706" cy="440110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9981961" y="4409592"/>
            <a:ext cx="1482879" cy="1809384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17DB47E2-5419-B7C0-6770-3B53D35AF600}"/>
              </a:ext>
            </a:extLst>
          </p:cNvPr>
          <p:cNvSpPr/>
          <p:nvPr/>
        </p:nvSpPr>
        <p:spPr>
          <a:xfrm>
            <a:off x="6774726" y="274192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chẵn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B760666C-B3F4-45AE-169C-6342F93C6911}"/>
              </a:ext>
            </a:extLst>
          </p:cNvPr>
          <p:cNvSpPr/>
          <p:nvPr/>
        </p:nvSpPr>
        <p:spPr>
          <a:xfrm>
            <a:off x="9326099" y="2728713"/>
            <a:ext cx="2467321" cy="11201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6E9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47500"/>
                </a:solidFill>
                <a:latin typeface="UTM French Vanilla" panose="02040603050506020204" pitchFamily="18" charset="0"/>
                <a:cs typeface="Arial" panose="020B0604020202020204" pitchFamily="34" charset="0"/>
              </a:rPr>
              <a:t>Số lẻ</a:t>
            </a:r>
          </a:p>
        </p:txBody>
      </p:sp>
    </p:spTree>
    <p:extLst>
      <p:ext uri="{BB962C8B-B14F-4D97-AF65-F5344CB8AC3E}">
        <p14:creationId xmlns:p14="http://schemas.microsoft.com/office/powerpoint/2010/main" val="33896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094" y="-262647"/>
            <a:ext cx="7762672" cy="7120647"/>
            <a:chOff x="68094" y="-389107"/>
            <a:chExt cx="7762672" cy="7120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001" y1="75487" x2="31525" y2="66047"/>
                          <a14:foregroundMark x1="68956" y1="32005" x2="90914" y2="812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4" y="3071228"/>
              <a:ext cx="7762672" cy="366031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7844" y="-389107"/>
              <a:ext cx="5423171" cy="54231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5647996" y="650388"/>
            <a:ext cx="2720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SVN-Square" panose="02040603050506020204" pitchFamily="18" charset="0"/>
              </a:rPr>
              <a:t>Trò chơi</a:t>
            </a:r>
            <a:endParaRPr lang="en-US" sz="4000" dirty="0">
              <a:latin typeface="SVN-Square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3365" y="1295021"/>
            <a:ext cx="6618635" cy="5527984"/>
            <a:chOff x="220531" y="973693"/>
            <a:chExt cx="6050737" cy="8363475"/>
          </a:xfrm>
        </p:grpSpPr>
        <p:sp>
          <p:nvSpPr>
            <p:cNvPr id="9" name="TextBox 8"/>
            <p:cNvSpPr txBox="1"/>
            <p:nvPr/>
          </p:nvSpPr>
          <p:spPr>
            <a:xfrm>
              <a:off x="288758" y="1165087"/>
              <a:ext cx="5982510" cy="817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latin typeface="UTM Loko" panose="02040603050506020204" pitchFamily="18" charset="0"/>
                </a:rPr>
                <a:t>KIẾN THA LÂU ĐẦY TỔ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531" y="973693"/>
              <a:ext cx="5982510" cy="817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ln w="2857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Loko" panose="02040603050506020204" pitchFamily="18" charset="0"/>
                </a:rPr>
                <a:t>KIẾN THA LÂU ĐẦY TỔ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4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3736" y="171856"/>
            <a:ext cx="11822349" cy="1675232"/>
            <a:chOff x="123217" y="171856"/>
            <a:chExt cx="11822349" cy="1675232"/>
          </a:xfrm>
        </p:grpSpPr>
        <p:sp>
          <p:nvSpPr>
            <p:cNvPr id="2" name="Rounded Rectangle 1"/>
            <p:cNvSpPr/>
            <p:nvPr/>
          </p:nvSpPr>
          <p:spPr>
            <a:xfrm>
              <a:off x="223736" y="311285"/>
              <a:ext cx="11721830" cy="1471216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3217" y="171856"/>
              <a:ext cx="11721830" cy="167523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9404" y="471660"/>
              <a:ext cx="11449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Ôi, mình đã có một giỏ đầy </a:t>
              </a:r>
              <a:r>
                <a:rPr lang="en-US" sz="4800" b="1">
                  <a:solidFill>
                    <a:srgbClr val="7030A0"/>
                  </a:solidFill>
                  <a:latin typeface="UTM French Vanilla" panose="02040603050506020204" pitchFamily="18" charset="0"/>
                </a:rPr>
                <a:t>nấm tím </a:t>
              </a:r>
              <a:r>
                <a:rPr lang="en-US" sz="4800">
                  <a:latin typeface="UTM French Vanilla" panose="02040603050506020204" pitchFamily="18" charset="0"/>
                </a:rPr>
                <a:t>rồi.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8467" y="1782501"/>
            <a:ext cx="5478930" cy="539919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44ED8A8-AA52-6931-0E2C-4F976186E2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6796491" y="3578914"/>
            <a:ext cx="1688713" cy="2060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EA4B8-9EBA-72E5-2A68-A99801D2A7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5004443" y="4058873"/>
            <a:ext cx="2523281" cy="3078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694F8-7877-9183-5D50-5E1D13554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8711228" y="4123246"/>
            <a:ext cx="2217327" cy="2705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443EC-868F-CAC5-7E3D-4D4AD813E2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76" b="95152" l="37819" r="6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4" t="50127" r="32403" b="4979"/>
          <a:stretch/>
        </p:blipFill>
        <p:spPr>
          <a:xfrm>
            <a:off x="10454699" y="3655620"/>
            <a:ext cx="1354679" cy="1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8557" y="530654"/>
            <a:ext cx="7131786" cy="7131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3460830" y="551660"/>
            <a:ext cx="5335929" cy="1323439"/>
            <a:chOff x="3460830" y="551660"/>
            <a:chExt cx="5335929" cy="1323439"/>
          </a:xfrm>
        </p:grpSpPr>
        <p:sp>
          <p:nvSpPr>
            <p:cNvPr id="3" name="Rectangle 2"/>
            <p:cNvSpPr/>
            <p:nvPr/>
          </p:nvSpPr>
          <p:spPr>
            <a:xfrm>
              <a:off x="3541853" y="717630"/>
              <a:ext cx="5173884" cy="1157469"/>
            </a:xfrm>
            <a:prstGeom prst="rect">
              <a:avLst/>
            </a:prstGeom>
            <a:solidFill>
              <a:srgbClr val="F2E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0830" y="551660"/>
              <a:ext cx="53359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UTM French Vanilla" panose="02040603050506020204" pitchFamily="18" charset="0"/>
                </a:rPr>
                <a:t>Chào tạm biệt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3275" y="4362344"/>
            <a:ext cx="11822349" cy="2378225"/>
            <a:chOff x="123217" y="102328"/>
            <a:chExt cx="11822349" cy="2378225"/>
          </a:xfrm>
        </p:grpSpPr>
        <p:sp>
          <p:nvSpPr>
            <p:cNvPr id="7" name="Rounded Rectangle 6"/>
            <p:cNvSpPr/>
            <p:nvPr/>
          </p:nvSpPr>
          <p:spPr>
            <a:xfrm>
              <a:off x="223736" y="311285"/>
              <a:ext cx="11721830" cy="2169268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23217" y="171856"/>
              <a:ext cx="11721830" cy="216926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9404" y="102328"/>
              <a:ext cx="114494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Ôi, mình đã có đủ thức ăn cho mùa đông này rồi! </a:t>
              </a:r>
            </a:p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Cảm ơn các bạn nhiều nhé! </a:t>
              </a:r>
            </a:p>
            <a:p>
              <a:pPr algn="ctr"/>
              <a:r>
                <a:rPr lang="en-US" sz="4800">
                  <a:latin typeface="UTM French Vanilla" panose="02040603050506020204" pitchFamily="18" charset="0"/>
                </a:rPr>
                <a:t>Hẹn gặp các bạn ở bài học sau!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6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3736" y="171856"/>
            <a:ext cx="11822349" cy="2308697"/>
            <a:chOff x="123217" y="171856"/>
            <a:chExt cx="11822349" cy="2308697"/>
          </a:xfrm>
        </p:grpSpPr>
        <p:sp>
          <p:nvSpPr>
            <p:cNvPr id="2" name="Rounded Rectangle 1"/>
            <p:cNvSpPr/>
            <p:nvPr/>
          </p:nvSpPr>
          <p:spPr>
            <a:xfrm>
              <a:off x="223736" y="311285"/>
              <a:ext cx="11721830" cy="2169268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3217" y="171856"/>
              <a:ext cx="11721830" cy="216926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6770" y="315912"/>
              <a:ext cx="114494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UTM French Vanilla" panose="02040603050506020204" pitchFamily="18" charset="0"/>
                </a:rPr>
                <a:t>Mùa đông đã đến, mà nhà </a:t>
              </a:r>
              <a:r>
                <a:rPr lang="en-US" sz="4000" b="1">
                  <a:latin typeface="UTM French Vanilla" panose="02040603050506020204" pitchFamily="18" charset="0"/>
                </a:rPr>
                <a:t>kiến thì không còn thức ăn. </a:t>
              </a:r>
              <a:r>
                <a:rPr lang="en-US" sz="4000">
                  <a:latin typeface="UTM French Vanilla" panose="02040603050506020204" pitchFamily="18" charset="0"/>
                </a:rPr>
                <a:t>Các bạn nhỏ ơi! Hãy </a:t>
              </a:r>
              <a:r>
                <a:rPr lang="en-US" sz="4000" b="1">
                  <a:latin typeface="UTM French Vanilla" panose="02040603050506020204" pitchFamily="18" charset="0"/>
                </a:rPr>
                <a:t>giúp kiến nhỏ </a:t>
              </a:r>
              <a:r>
                <a:rPr lang="en-US" sz="4000">
                  <a:latin typeface="UTM French Vanilla" panose="02040603050506020204" pitchFamily="18" charset="0"/>
                </a:rPr>
                <a:t>lấy những cây nấm này bằng cách </a:t>
              </a:r>
              <a:r>
                <a:rPr lang="en-US" sz="4000" b="1">
                  <a:latin typeface="UTM French Vanilla" panose="02040603050506020204" pitchFamily="18" charset="0"/>
                </a:rPr>
                <a:t>thực hiện các bài tập</a:t>
              </a:r>
              <a:r>
                <a:rPr lang="en-US" sz="4000">
                  <a:latin typeface="UTM French Vanilla" panose="02040603050506020204" pitchFamily="18" charset="0"/>
                </a:rPr>
                <a:t> sau đây nhé!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89" y="2455123"/>
            <a:ext cx="7876715" cy="44321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58467" y="1782501"/>
            <a:ext cx="5478930" cy="5399195"/>
            <a:chOff x="123217" y="2108689"/>
            <a:chExt cx="5362947" cy="507300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67" b="96867" l="10000" r="90000">
                          <a14:backgroundMark x1="54100" y1="77300" x2="55820" y2="74800"/>
                          <a14:backgroundMark x1="31780" y1="49867" x2="36260" y2="90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6" r="14420"/>
            <a:stretch/>
          </p:blipFill>
          <p:spPr>
            <a:xfrm flipH="1">
              <a:off x="123217" y="2108689"/>
              <a:ext cx="3765351" cy="507300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b="11730"/>
            <a:stretch/>
          </p:blipFill>
          <p:spPr>
            <a:xfrm>
              <a:off x="3259784" y="3713153"/>
              <a:ext cx="2226380" cy="227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3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088515" y="420754"/>
            <a:ext cx="602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Đọc số: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140154" y="809422"/>
            <a:ext cx="4050446" cy="1628276"/>
            <a:chOff x="524897" y="1576857"/>
            <a:chExt cx="5077665" cy="2154456"/>
          </a:xfrm>
        </p:grpSpPr>
        <p:grpSp>
          <p:nvGrpSpPr>
            <p:cNvPr id="16" name="Group 15"/>
            <p:cNvGrpSpPr/>
            <p:nvPr/>
          </p:nvGrpSpPr>
          <p:grpSpPr>
            <a:xfrm>
              <a:off x="1552116" y="1717989"/>
              <a:ext cx="4050446" cy="1900239"/>
              <a:chOff x="3454939" y="2005183"/>
              <a:chExt cx="3667216" cy="190023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00367C9C-D144-8B33-FA61-F5DD6E45D899}"/>
                  </a:ext>
                </a:extLst>
              </p:cNvPr>
              <p:cNvSpPr/>
              <p:nvPr/>
            </p:nvSpPr>
            <p:spPr>
              <a:xfrm flipH="1">
                <a:off x="3454939" y="2005183"/>
                <a:ext cx="3667216" cy="1900239"/>
              </a:xfrm>
              <a:custGeom>
                <a:avLst/>
                <a:gdLst/>
                <a:ahLst/>
                <a:cxnLst/>
                <a:rect l="l" t="t" r="r" b="b"/>
                <a:pathLst>
                  <a:path w="2016000" h="781200">
                    <a:moveTo>
                      <a:pt x="0" y="0"/>
                    </a:moveTo>
                    <a:lnTo>
                      <a:pt x="2016000" y="0"/>
                    </a:lnTo>
                    <a:lnTo>
                      <a:pt x="2016000" y="781200"/>
                    </a:lnTo>
                    <a:lnTo>
                      <a:pt x="0" y="781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019119" y="2843979"/>
                <a:ext cx="2626211" cy="93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UTM Avo" panose="02040603050506020204" pitchFamily="18" charset="0"/>
                  </a:rPr>
                  <a:t>815 159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" y="1576857"/>
              <a:ext cx="2247406" cy="215445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30320" y="809422"/>
            <a:ext cx="4146434" cy="1628276"/>
            <a:chOff x="5850986" y="1572964"/>
            <a:chExt cx="5197996" cy="2154456"/>
          </a:xfrm>
        </p:grpSpPr>
        <p:grpSp>
          <p:nvGrpSpPr>
            <p:cNvPr id="17" name="Group 16"/>
            <p:cNvGrpSpPr/>
            <p:nvPr/>
          </p:nvGrpSpPr>
          <p:grpSpPr>
            <a:xfrm>
              <a:off x="6779182" y="1593554"/>
              <a:ext cx="4269800" cy="2023108"/>
              <a:chOff x="7633747" y="1767341"/>
              <a:chExt cx="3865816" cy="2023108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A47B839-F27A-8030-638B-2957BBEFBABB}"/>
                  </a:ext>
                </a:extLst>
              </p:cNvPr>
              <p:cNvSpPr/>
              <p:nvPr/>
            </p:nvSpPr>
            <p:spPr>
              <a:xfrm flipH="1">
                <a:off x="7633747" y="1767341"/>
                <a:ext cx="3865815" cy="2023108"/>
              </a:xfrm>
              <a:custGeom>
                <a:avLst/>
                <a:gdLst/>
                <a:ahLst/>
                <a:cxnLst/>
                <a:rect l="l" t="t" r="r" b="b"/>
                <a:pathLst>
                  <a:path w="2016000" h="781200">
                    <a:moveTo>
                      <a:pt x="0" y="0"/>
                    </a:moveTo>
                    <a:lnTo>
                      <a:pt x="2016000" y="0"/>
                    </a:lnTo>
                    <a:lnTo>
                      <a:pt x="2016000" y="781200"/>
                    </a:lnTo>
                    <a:lnTo>
                      <a:pt x="0" y="781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802749" y="2790621"/>
                <a:ext cx="3696814" cy="93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UTM Avo" panose="02040603050506020204" pitchFamily="18" charset="0"/>
                  </a:rPr>
                  <a:t>6 089 140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86" y="1572964"/>
              <a:ext cx="2247406" cy="21544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030320" y="2618121"/>
            <a:ext cx="4302388" cy="1652117"/>
            <a:chOff x="5626540" y="3932483"/>
            <a:chExt cx="5393502" cy="2186000"/>
          </a:xfrm>
        </p:grpSpPr>
        <p:grpSp>
          <p:nvGrpSpPr>
            <p:cNvPr id="19" name="Group 18"/>
            <p:cNvGrpSpPr/>
            <p:nvPr/>
          </p:nvGrpSpPr>
          <p:grpSpPr>
            <a:xfrm>
              <a:off x="6808118" y="3932483"/>
              <a:ext cx="4211924" cy="2081355"/>
              <a:chOff x="7657440" y="3546236"/>
              <a:chExt cx="3813416" cy="208135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36F3444-C4EC-0D2E-5416-129BF2A184EA}"/>
                  </a:ext>
                </a:extLst>
              </p:cNvPr>
              <p:cNvSpPr/>
              <p:nvPr/>
            </p:nvSpPr>
            <p:spPr>
              <a:xfrm flipH="1">
                <a:off x="7657440" y="3546236"/>
                <a:ext cx="3813416" cy="2081355"/>
              </a:xfrm>
              <a:custGeom>
                <a:avLst/>
                <a:gdLst/>
                <a:ahLst/>
                <a:cxnLst/>
                <a:rect l="l" t="t" r="r" b="b"/>
                <a:pathLst>
                  <a:path w="2016000" h="781200">
                    <a:moveTo>
                      <a:pt x="0" y="0"/>
                    </a:moveTo>
                    <a:lnTo>
                      <a:pt x="2016000" y="0"/>
                    </a:lnTo>
                    <a:lnTo>
                      <a:pt x="2016000" y="781200"/>
                    </a:lnTo>
                    <a:lnTo>
                      <a:pt x="0" y="781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731703" y="4612201"/>
                <a:ext cx="3581762" cy="93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UTM Avo" panose="02040603050506020204" pitchFamily="18" charset="0"/>
                  </a:rPr>
                  <a:t>34 180 300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540" y="3964027"/>
              <a:ext cx="2247406" cy="21544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030320" y="4525145"/>
            <a:ext cx="4442387" cy="1675338"/>
            <a:chOff x="279227" y="4021924"/>
            <a:chExt cx="5569005" cy="2216725"/>
          </a:xfrm>
        </p:grpSpPr>
        <p:grpSp>
          <p:nvGrpSpPr>
            <p:cNvPr id="18" name="Group 17"/>
            <p:cNvGrpSpPr/>
            <p:nvPr/>
          </p:nvGrpSpPr>
          <p:grpSpPr>
            <a:xfrm>
              <a:off x="1402929" y="4021924"/>
              <a:ext cx="4445303" cy="2148250"/>
              <a:chOff x="3629817" y="3911990"/>
              <a:chExt cx="4024714" cy="1807661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B8157962-DECC-5F1E-C49A-BEF81F043FF6}"/>
                  </a:ext>
                </a:extLst>
              </p:cNvPr>
              <p:cNvSpPr/>
              <p:nvPr/>
            </p:nvSpPr>
            <p:spPr>
              <a:xfrm flipH="1">
                <a:off x="3629817" y="3911990"/>
                <a:ext cx="3991428" cy="1807661"/>
              </a:xfrm>
              <a:custGeom>
                <a:avLst/>
                <a:gdLst/>
                <a:ahLst/>
                <a:cxnLst/>
                <a:rect l="l" t="t" r="r" b="b"/>
                <a:pathLst>
                  <a:path w="2016000" h="781200">
                    <a:moveTo>
                      <a:pt x="0" y="0"/>
                    </a:moveTo>
                    <a:lnTo>
                      <a:pt x="2016000" y="0"/>
                    </a:lnTo>
                    <a:lnTo>
                      <a:pt x="2016000" y="781200"/>
                    </a:lnTo>
                    <a:lnTo>
                      <a:pt x="0" y="781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29818" y="4870829"/>
                <a:ext cx="4024713" cy="78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UTM Avo" panose="02040603050506020204" pitchFamily="18" charset="0"/>
                  </a:rPr>
                  <a:t>720 305 483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27" y="4084193"/>
              <a:ext cx="2247406" cy="2154456"/>
            </a:xfrm>
            <a:prstGeom prst="rect">
              <a:avLst/>
            </a:prstGeom>
          </p:spPr>
        </p:pic>
      </p:grpSp>
      <p:pic>
        <p:nvPicPr>
          <p:cNvPr id="29" name="Tám trăm mười lăm nghìn một trăm năm mươi chín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65672" y="2154598"/>
            <a:ext cx="487363" cy="487363"/>
          </a:xfrm>
          <a:prstGeom prst="rect">
            <a:avLst/>
          </a:prstGeom>
        </p:spPr>
      </p:pic>
      <p:pic>
        <p:nvPicPr>
          <p:cNvPr id="30" name="Sáu triệu không trăm tám mươi chín nghìn một trăm bốn mươi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40271" y="2179094"/>
            <a:ext cx="487363" cy="487363"/>
          </a:xfrm>
          <a:prstGeom prst="rect">
            <a:avLst/>
          </a:prstGeom>
        </p:spPr>
      </p:pic>
      <p:pic>
        <p:nvPicPr>
          <p:cNvPr id="31" name="Bảy trăm hai mươi triệu ba trăm linh năm nghìn bốn trăm tám mươi ba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94611" y="5923507"/>
            <a:ext cx="487363" cy="487363"/>
          </a:xfrm>
          <a:prstGeom prst="rect">
            <a:avLst/>
          </a:prstGeom>
        </p:spPr>
      </p:pic>
      <p:pic>
        <p:nvPicPr>
          <p:cNvPr id="32" name="ba mươi bốn triệu một trăm tám mươi nghìn ba tră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70741" y="3931118"/>
            <a:ext cx="487363" cy="48736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58" y="2159478"/>
            <a:ext cx="7169710" cy="4542537"/>
            <a:chOff x="99858" y="2159478"/>
            <a:chExt cx="7169710" cy="4542537"/>
          </a:xfrm>
        </p:grpSpPr>
        <p:grpSp>
          <p:nvGrpSpPr>
            <p:cNvPr id="36" name="Group 35"/>
            <p:cNvGrpSpPr/>
            <p:nvPr/>
          </p:nvGrpSpPr>
          <p:grpSpPr>
            <a:xfrm>
              <a:off x="2163113" y="2159478"/>
              <a:ext cx="5106455" cy="4542537"/>
              <a:chOff x="2163113" y="2159478"/>
              <a:chExt cx="5106455" cy="4542537"/>
            </a:xfrm>
          </p:grpSpPr>
          <p:pic>
            <p:nvPicPr>
              <p:cNvPr id="34" name="Picture 3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1D7AD21-9E9F-B8B8-86A1-083106F9B1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2" t="15237" r="10922" b="15237"/>
              <a:stretch/>
            </p:blipFill>
            <p:spPr>
              <a:xfrm>
                <a:off x="2163113" y="2159478"/>
                <a:ext cx="5106455" cy="4542537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222013" y="3508628"/>
                <a:ext cx="310309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6E952E"/>
                    </a:solidFill>
                    <a:latin typeface="SVN-Genica Pro" panose="00000900000000000000" pitchFamily="50" charset="0"/>
                  </a:rPr>
                  <a:t>ĐỌC THEO NHÓM ĐÔI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858" y="2786473"/>
              <a:ext cx="3754905" cy="375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2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2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1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088515" y="420754"/>
            <a:ext cx="602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Viết số: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6469" y="1413225"/>
            <a:ext cx="11062096" cy="2529701"/>
            <a:chOff x="436469" y="1216456"/>
            <a:chExt cx="11062096" cy="2529701"/>
          </a:xfrm>
        </p:grpSpPr>
        <p:grpSp>
          <p:nvGrpSpPr>
            <p:cNvPr id="6" name="Group 5"/>
            <p:cNvGrpSpPr/>
            <p:nvPr/>
          </p:nvGrpSpPr>
          <p:grpSpPr>
            <a:xfrm>
              <a:off x="436469" y="1216456"/>
              <a:ext cx="11062096" cy="2529701"/>
              <a:chOff x="436469" y="1216456"/>
              <a:chExt cx="11062096" cy="2529701"/>
            </a:xfrm>
          </p:grpSpPr>
          <p:pic>
            <p:nvPicPr>
              <p:cNvPr id="38" name="Picture 37" descr="A pink rectangular object with black outline&#10;&#10;Description automatically generated">
                <a:extLst>
                  <a:ext uri="{FF2B5EF4-FFF2-40B4-BE49-F238E27FC236}">
                    <a16:creationId xmlns:a16="http://schemas.microsoft.com/office/drawing/2014/main" id="{F3124AF4-EE2A-36C0-5775-CE90EB198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t="29347" r="20334" b="37172"/>
              <a:stretch/>
            </p:blipFill>
            <p:spPr>
              <a:xfrm>
                <a:off x="2030678" y="1747188"/>
                <a:ext cx="9467887" cy="177917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491" b="54800" l="50578" r="674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24" t="40000" r="31779" b="45147"/>
              <a:stretch/>
            </p:blipFill>
            <p:spPr>
              <a:xfrm>
                <a:off x="436469" y="1216456"/>
                <a:ext cx="2730930" cy="2529701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483321" y="1902147"/>
              <a:ext cx="90152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>
                  <a:latin typeface="SVN-Genica Pro" panose="00000900000000000000" pitchFamily="50" charset="0"/>
                </a:rPr>
                <a:t>Một trăm bảy mươi nghìn sáu trăm linh hai</a:t>
              </a:r>
              <a:r>
                <a:rPr lang="en-US" sz="4400" b="1">
                  <a:latin typeface="SVN-Genica Pro" panose="00000900000000000000" pitchFamily="50" charset="0"/>
                </a:rPr>
                <a:t>.</a:t>
              </a:r>
              <a:endParaRPr lang="vi-VN" sz="4400" b="1">
                <a:latin typeface="SVN-Genica Pro" panose="00000900000000000000" pitchFamily="50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362670" y="3476404"/>
            <a:ext cx="796397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00" b="1">
                <a:solidFill>
                  <a:srgbClr val="6E952E"/>
                </a:solidFill>
                <a:latin typeface="SVN-Genica Pro" panose="00000900000000000000" pitchFamily="50" charset="0"/>
              </a:rPr>
              <a:t>170 602</a:t>
            </a:r>
          </a:p>
        </p:txBody>
      </p:sp>
    </p:spTree>
    <p:extLst>
      <p:ext uri="{BB962C8B-B14F-4D97-AF65-F5344CB8AC3E}">
        <p14:creationId xmlns:p14="http://schemas.microsoft.com/office/powerpoint/2010/main" val="28305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088515" y="420754"/>
            <a:ext cx="602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Viết số: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6469" y="1413225"/>
            <a:ext cx="11062096" cy="2529701"/>
            <a:chOff x="436469" y="1216456"/>
            <a:chExt cx="11062096" cy="2529701"/>
          </a:xfrm>
        </p:grpSpPr>
        <p:grpSp>
          <p:nvGrpSpPr>
            <p:cNvPr id="6" name="Group 5"/>
            <p:cNvGrpSpPr/>
            <p:nvPr/>
          </p:nvGrpSpPr>
          <p:grpSpPr>
            <a:xfrm>
              <a:off x="436469" y="1216456"/>
              <a:ext cx="11062096" cy="2529701"/>
              <a:chOff x="436469" y="1216456"/>
              <a:chExt cx="11062096" cy="2529701"/>
            </a:xfrm>
          </p:grpSpPr>
          <p:pic>
            <p:nvPicPr>
              <p:cNvPr id="38" name="Picture 37" descr="A pink rectangular object with black outline&#10;&#10;Description automatically generated">
                <a:extLst>
                  <a:ext uri="{FF2B5EF4-FFF2-40B4-BE49-F238E27FC236}">
                    <a16:creationId xmlns:a16="http://schemas.microsoft.com/office/drawing/2014/main" id="{F3124AF4-EE2A-36C0-5775-CE90EB198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t="29347" r="20334" b="37172"/>
              <a:stretch/>
            </p:blipFill>
            <p:spPr>
              <a:xfrm>
                <a:off x="2030678" y="1747188"/>
                <a:ext cx="9467887" cy="177917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491" b="54800" l="50578" r="674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24" t="40000" r="31779" b="45147"/>
              <a:stretch/>
            </p:blipFill>
            <p:spPr>
              <a:xfrm>
                <a:off x="436469" y="1216456"/>
                <a:ext cx="2730930" cy="2529701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946309" y="1902147"/>
              <a:ext cx="82695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latin typeface="SVN-Genica Pro" panose="00000900000000000000" pitchFamily="50" charset="0"/>
                </a:rPr>
                <a:t>Hai trăm mười triệu không nghìn ba trăm ba mươi lăm</a:t>
              </a:r>
              <a:r>
                <a:rPr lang="en-US" sz="4000" b="1">
                  <a:latin typeface="SVN-Genica Pro" panose="00000900000000000000" pitchFamily="50" charset="0"/>
                </a:rPr>
                <a:t>.</a:t>
              </a:r>
              <a:endParaRPr lang="vi-VN" sz="4000" b="1">
                <a:latin typeface="SVN-Genica Pro" panose="00000900000000000000" pitchFamily="50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68818" y="3743931"/>
            <a:ext cx="10351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3800" b="1">
                <a:solidFill>
                  <a:srgbClr val="6E952E"/>
                </a:solidFill>
                <a:latin typeface="SVN-Genica Pro" panose="00000900000000000000" pitchFamily="50" charset="0"/>
              </a:rPr>
              <a:t>210 000 335</a:t>
            </a:r>
          </a:p>
        </p:txBody>
      </p:sp>
    </p:spTree>
    <p:extLst>
      <p:ext uri="{BB962C8B-B14F-4D97-AF65-F5344CB8AC3E}">
        <p14:creationId xmlns:p14="http://schemas.microsoft.com/office/powerpoint/2010/main" val="15403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088515" y="420754"/>
            <a:ext cx="602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Viết số: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6469" y="1413225"/>
            <a:ext cx="11062096" cy="2529701"/>
            <a:chOff x="436469" y="1216456"/>
            <a:chExt cx="11062096" cy="2529701"/>
          </a:xfrm>
        </p:grpSpPr>
        <p:grpSp>
          <p:nvGrpSpPr>
            <p:cNvPr id="6" name="Group 5"/>
            <p:cNvGrpSpPr/>
            <p:nvPr/>
          </p:nvGrpSpPr>
          <p:grpSpPr>
            <a:xfrm>
              <a:off x="436469" y="1216456"/>
              <a:ext cx="11062096" cy="2529701"/>
              <a:chOff x="436469" y="1216456"/>
              <a:chExt cx="11062096" cy="2529701"/>
            </a:xfrm>
          </p:grpSpPr>
          <p:pic>
            <p:nvPicPr>
              <p:cNvPr id="38" name="Picture 37" descr="A pink rectangular object with black outline&#10;&#10;Description automatically generated">
                <a:extLst>
                  <a:ext uri="{FF2B5EF4-FFF2-40B4-BE49-F238E27FC236}">
                    <a16:creationId xmlns:a16="http://schemas.microsoft.com/office/drawing/2014/main" id="{F3124AF4-EE2A-36C0-5775-CE90EB198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t="29347" r="20334" b="37172"/>
              <a:stretch/>
            </p:blipFill>
            <p:spPr>
              <a:xfrm>
                <a:off x="2030678" y="1747188"/>
                <a:ext cx="9467887" cy="177917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491" b="54800" l="50578" r="674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24" t="40000" r="31779" b="45147"/>
              <a:stretch/>
            </p:blipFill>
            <p:spPr>
              <a:xfrm>
                <a:off x="436469" y="1216456"/>
                <a:ext cx="2730930" cy="2529701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847372" y="2157253"/>
              <a:ext cx="8495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>
                  <a:latin typeface="SVN-Genica Pro" panose="00000900000000000000" pitchFamily="50" charset="0"/>
                </a:rPr>
                <a:t>Bốn mươi triệu tám trăm nghìn</a:t>
              </a:r>
              <a:r>
                <a:rPr lang="en-US" sz="4400" b="1">
                  <a:latin typeface="SVN-Genica Pro" panose="00000900000000000000" pitchFamily="50" charset="0"/>
                </a:rPr>
                <a:t>.</a:t>
              </a:r>
              <a:endParaRPr lang="vi-VN" sz="4400" b="1">
                <a:latin typeface="SVN-Genica Pro" panose="00000900000000000000" pitchFamily="50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39029" y="3723131"/>
            <a:ext cx="980268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3800" b="1">
                <a:solidFill>
                  <a:srgbClr val="6E952E"/>
                </a:solidFill>
                <a:latin typeface="SVN-Genica Pro" panose="00000900000000000000" pitchFamily="50" charset="0"/>
              </a:rPr>
              <a:t>40 800 000</a:t>
            </a:r>
          </a:p>
        </p:txBody>
      </p:sp>
    </p:spTree>
    <p:extLst>
      <p:ext uri="{BB962C8B-B14F-4D97-AF65-F5344CB8AC3E}">
        <p14:creationId xmlns:p14="http://schemas.microsoft.com/office/powerpoint/2010/main" val="4880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088515" y="420754"/>
            <a:ext cx="602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Viết số: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08417" y="1318753"/>
            <a:ext cx="11073668" cy="2529701"/>
            <a:chOff x="408416" y="1121984"/>
            <a:chExt cx="11834606" cy="2529701"/>
          </a:xfrm>
        </p:grpSpPr>
        <p:grpSp>
          <p:nvGrpSpPr>
            <p:cNvPr id="6" name="Group 5"/>
            <p:cNvGrpSpPr/>
            <p:nvPr/>
          </p:nvGrpSpPr>
          <p:grpSpPr>
            <a:xfrm>
              <a:off x="408416" y="1121984"/>
              <a:ext cx="11834606" cy="2529701"/>
              <a:chOff x="408416" y="1121984"/>
              <a:chExt cx="11834606" cy="2529701"/>
            </a:xfrm>
          </p:grpSpPr>
          <p:pic>
            <p:nvPicPr>
              <p:cNvPr id="38" name="Picture 37" descr="A pink rectangular object with black outline&#10;&#10;Description automatically generated">
                <a:extLst>
                  <a:ext uri="{FF2B5EF4-FFF2-40B4-BE49-F238E27FC236}">
                    <a16:creationId xmlns:a16="http://schemas.microsoft.com/office/drawing/2014/main" id="{F3124AF4-EE2A-36C0-5775-CE90EB198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t="29347" r="20334" b="37172"/>
              <a:stretch/>
            </p:blipFill>
            <p:spPr>
              <a:xfrm>
                <a:off x="2030677" y="1747188"/>
                <a:ext cx="10212345" cy="177917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491" b="54800" l="50578" r="674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24" t="40000" r="31779" b="45147"/>
              <a:stretch/>
            </p:blipFill>
            <p:spPr>
              <a:xfrm>
                <a:off x="408416" y="1121984"/>
                <a:ext cx="2730930" cy="2529701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932001" y="1853048"/>
              <a:ext cx="8828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>
                  <a:latin typeface="SVN-Genica Pro" panose="00000900000000000000" pitchFamily="50" charset="0"/>
                </a:rPr>
                <a:t>Năm triệu sáu trăm linh ba nghìn không trăm linh bảy</a:t>
              </a:r>
              <a:r>
                <a:rPr lang="en-US" sz="4400" b="1">
                  <a:latin typeface="SVN-Genica Pro" panose="00000900000000000000" pitchFamily="50" charset="0"/>
                </a:rPr>
                <a:t>.</a:t>
              </a:r>
              <a:endParaRPr lang="vi-VN" sz="4400" b="1">
                <a:latin typeface="SVN-Genica Pro" panose="00000900000000000000" pitchFamily="50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05276" y="3504025"/>
            <a:ext cx="975978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600" b="1">
                <a:solidFill>
                  <a:srgbClr val="6E952E"/>
                </a:solidFill>
                <a:latin typeface="SVN-Genica Pro" panose="00000900000000000000" pitchFamily="50" charset="0"/>
              </a:rPr>
              <a:t>5 603 007</a:t>
            </a:r>
          </a:p>
        </p:txBody>
      </p:sp>
    </p:spTree>
    <p:extLst>
      <p:ext uri="{BB962C8B-B14F-4D97-AF65-F5344CB8AC3E}">
        <p14:creationId xmlns:p14="http://schemas.microsoft.com/office/powerpoint/2010/main" val="27099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642" y="262644"/>
            <a:ext cx="11890443" cy="6332707"/>
            <a:chOff x="155642" y="223736"/>
            <a:chExt cx="11890443" cy="6332707"/>
          </a:xfrm>
        </p:grpSpPr>
        <p:sp>
          <p:nvSpPr>
            <p:cNvPr id="2" name="Rounded Rectangle 1"/>
            <p:cNvSpPr/>
            <p:nvPr/>
          </p:nvSpPr>
          <p:spPr>
            <a:xfrm>
              <a:off x="324255" y="350196"/>
              <a:ext cx="11721830" cy="6206247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5642" y="223736"/>
              <a:ext cx="11721830" cy="618679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91120" y="381174"/>
            <a:ext cx="1078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French Vanilla" panose="02040603050506020204" pitchFamily="18" charset="0"/>
              </a:rPr>
              <a:t>Viết các số sau thành tổng theo hàng: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50429" y="1380758"/>
            <a:ext cx="4287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7200" b="1">
                <a:solidFill>
                  <a:srgbClr val="6E952E"/>
                </a:solidFill>
                <a:latin typeface="SVN-Genica Pro" panose="00000900000000000000" pitchFamily="50" charset="0"/>
              </a:rPr>
              <a:t>439 160</a:t>
            </a:r>
            <a:r>
              <a:rPr lang="en-US" sz="7200" b="1">
                <a:solidFill>
                  <a:srgbClr val="6E952E"/>
                </a:solidFill>
                <a:latin typeface="SVN-Genica Pro" panose="00000900000000000000" pitchFamily="50" charset="0"/>
              </a:rPr>
              <a:t> </a:t>
            </a:r>
            <a:r>
              <a:rPr lang="en-US" sz="7200" b="1">
                <a:latin typeface="SVN-Genica Pro" panose="00000900000000000000" pitchFamily="50" charset="0"/>
              </a:rPr>
              <a:t>=</a:t>
            </a:r>
            <a:endParaRPr lang="vi-VN" sz="7200" b="1">
              <a:latin typeface="SVN-Genica Pro" panose="000009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90413" y="1374959"/>
            <a:ext cx="6987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b="1">
                <a:latin typeface="SVN-Genica Pro" panose="00000900000000000000" pitchFamily="50" charset="0"/>
              </a:rPr>
              <a:t>400 000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5642" y="2484928"/>
            <a:ext cx="11783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b="1">
                <a:latin typeface="SVN-Genica Pro" panose="00000900000000000000" pitchFamily="50" charset="0"/>
              </a:rPr>
              <a:t>+ 30 000 + 9 000 + 100 + 60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6869" y="3939614"/>
            <a:ext cx="52556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7200" b="1">
                <a:solidFill>
                  <a:srgbClr val="6E952E"/>
                </a:solidFill>
                <a:latin typeface="SVN-Genica Pro" panose="00000900000000000000" pitchFamily="50" charset="0"/>
              </a:rPr>
              <a:t>3 045 601 </a:t>
            </a:r>
            <a:r>
              <a:rPr lang="vi-VN" sz="7200" b="1">
                <a:solidFill>
                  <a:schemeClr val="tx1"/>
                </a:solidFill>
                <a:latin typeface="SVN-Genica Pro" panose="00000900000000000000" pitchFamily="50" charset="0"/>
              </a:rPr>
              <a:t>=</a:t>
            </a:r>
            <a:r>
              <a:rPr lang="vi-VN" sz="7200" b="1">
                <a:solidFill>
                  <a:srgbClr val="6E952E"/>
                </a:solidFill>
                <a:latin typeface="SVN-Genica Pro" panose="00000900000000000000" pitchFamily="50" charset="0"/>
              </a:rPr>
              <a:t> </a:t>
            </a:r>
            <a:endParaRPr lang="vi-VN" sz="7200" b="1">
              <a:latin typeface="SVN-Genica Pro" panose="000009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8206" y="3931684"/>
            <a:ext cx="4784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b="1">
                <a:latin typeface="SVN-Genica Pro" panose="00000900000000000000" pitchFamily="50" charset="0"/>
              </a:rPr>
              <a:t>3 000 000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57886" y="4890478"/>
            <a:ext cx="12548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b="1">
                <a:latin typeface="SVN-Genica Pro" panose="00000900000000000000" pitchFamily="50" charset="0"/>
              </a:rPr>
              <a:t>+ 40 000 + 5 000 + 600 + 1</a:t>
            </a:r>
          </a:p>
        </p:txBody>
      </p:sp>
    </p:spTree>
    <p:extLst>
      <p:ext uri="{BB962C8B-B14F-4D97-AF65-F5344CB8AC3E}">
        <p14:creationId xmlns:p14="http://schemas.microsoft.com/office/powerpoint/2010/main" val="28263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646</Words>
  <Application>Microsoft Office PowerPoint</Application>
  <PresentationFormat>Widescreen</PresentationFormat>
  <Paragraphs>85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#9Slide03 AllRoundGothic</vt:lpstr>
      <vt:lpstr>Times New Roman</vt:lpstr>
      <vt:lpstr>Calibri</vt:lpstr>
      <vt:lpstr>SVN-Genica Pro</vt:lpstr>
      <vt:lpstr>SVN-Square</vt:lpstr>
      <vt:lpstr>Calibri Light</vt:lpstr>
      <vt:lpstr>UVN Bai Sau Nang</vt:lpstr>
      <vt:lpstr>UTM Loko</vt:lpstr>
      <vt:lpstr>UTM French Vanilla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HK1</dc:title>
  <dc:subject>TOAN 4</dc:subject>
  <dc:creator>KTUTS</dc:creator>
  <cp:keywords>VIETBAO</cp:keywords>
  <dc:description>KTUTS</dc:description>
  <cp:lastModifiedBy>Hanh Phan</cp:lastModifiedBy>
  <cp:revision>Q09</cp:revision>
  <dcterms:modified xsi:type="dcterms:W3CDTF">2023-11-29T05:31:22Z</dcterms:modified>
  <cp:category/>
  <cp:version>09</cp:version>
</cp:coreProperties>
</file>