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41"/>
  </p:notesMasterIdLst>
  <p:handoutMasterIdLst>
    <p:handoutMasterId r:id="rId42"/>
  </p:handoutMasterIdLst>
  <p:sldIdLst>
    <p:sldId id="364" r:id="rId3"/>
    <p:sldId id="294" r:id="rId4"/>
    <p:sldId id="257" r:id="rId5"/>
    <p:sldId id="295" r:id="rId6"/>
    <p:sldId id="313" r:id="rId7"/>
    <p:sldId id="337" r:id="rId8"/>
    <p:sldId id="296" r:id="rId9"/>
    <p:sldId id="263" r:id="rId10"/>
    <p:sldId id="29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265" r:id="rId31"/>
    <p:sldId id="357" r:id="rId32"/>
    <p:sldId id="359" r:id="rId33"/>
    <p:sldId id="358" r:id="rId34"/>
    <p:sldId id="360" r:id="rId35"/>
    <p:sldId id="361" r:id="rId36"/>
    <p:sldId id="362" r:id="rId37"/>
    <p:sldId id="363" r:id="rId38"/>
    <p:sldId id="300" r:id="rId39"/>
    <p:sldId id="262"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7BC7"/>
    <a:srgbClr val="45B314"/>
    <a:srgbClr val="8D497E"/>
    <a:srgbClr val="BFE2E3"/>
    <a:srgbClr val="337FCE"/>
    <a:srgbClr val="59C127"/>
    <a:srgbClr val="4EB71C"/>
    <a:srgbClr val="50BE20"/>
    <a:srgbClr val="226BC1"/>
    <a:srgbClr val="175F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86111" autoAdjust="0"/>
  </p:normalViewPr>
  <p:slideViewPr>
    <p:cSldViewPr snapToGrid="0">
      <p:cViewPr varScale="1">
        <p:scale>
          <a:sx n="62" d="100"/>
          <a:sy n="62" d="100"/>
        </p:scale>
        <p:origin x="1122" y="84"/>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6685DC-CA72-4106-8A43-D6873B565403}" type="datetimeFigureOut">
              <a:rPr lang="en-US" smtClean="0"/>
              <a:t>12/16/2023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44F22D-D6FA-4D5C-99B1-5A512E0D3FCE}" type="slidenum">
              <a:rPr lang="en-US" smtClean="0"/>
              <a:t>‹#›</a:t>
            </a:fld>
            <a:endParaRPr lang="en-US"/>
          </a:p>
        </p:txBody>
      </p:sp>
    </p:spTree>
    <p:extLst>
      <p:ext uri="{BB962C8B-B14F-4D97-AF65-F5344CB8AC3E}">
        <p14:creationId xmlns:p14="http://schemas.microsoft.com/office/powerpoint/2010/main" val="9990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7568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174115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058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198564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4413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89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7</a:t>
            </a:r>
            <a:endParaRPr lang="zh-CN" altLang="en-US"/>
          </a:p>
        </p:txBody>
      </p:sp>
    </p:spTree>
    <p:extLst>
      <p:ext uri="{BB962C8B-B14F-4D97-AF65-F5344CB8AC3E}">
        <p14:creationId xmlns:p14="http://schemas.microsoft.com/office/powerpoint/2010/main" val="421035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0357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1765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420517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99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469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31808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2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016107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22469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88318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6339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6052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274326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142163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3660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B82B6FA0-E58F-4F57-B3B0-03A30626A8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5C34C88C-C878-4D9C-A121-4325B6959D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0484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5.wdp"/><Relationship Id="rId18" Type="http://schemas.microsoft.com/office/2007/relationships/hdphoto" Target="../media/hdphoto7.wdp"/><Relationship Id="rId3" Type="http://schemas.microsoft.com/office/2007/relationships/hdphoto" Target="../media/hdphoto2.wdp"/><Relationship Id="rId21" Type="http://schemas.microsoft.com/office/2007/relationships/hdphoto" Target="../media/hdphoto8.wdp"/><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image" Target="../media/image6.png"/><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7.png"/><Relationship Id="rId15" Type="http://schemas.microsoft.com/office/2007/relationships/hdphoto" Target="../media/hdphoto6.wdp"/><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37.png"/><Relationship Id="rId15" Type="http://schemas.microsoft.com/office/2007/relationships/hdphoto" Target="../media/hdphoto8.wdp"/><Relationship Id="rId10" Type="http://schemas.openxmlformats.org/officeDocument/2006/relationships/image" Target="../media/image12.png"/><Relationship Id="rId4" Type="http://schemas.openxmlformats.org/officeDocument/2006/relationships/image" Target="../media/image3.png"/><Relationship Id="rId9" Type="http://schemas.microsoft.com/office/2007/relationships/hdphoto" Target="../media/hdphoto4.wdp"/><Relationship Id="rId1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37.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3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922" y="398905"/>
            <a:ext cx="8728078" cy="6826353"/>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11" y="-134380"/>
            <a:ext cx="4201589" cy="2420115"/>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3922" y="3457473"/>
            <a:ext cx="1656835" cy="440718"/>
          </a:xfrm>
          <a:prstGeom prst="rect">
            <a:avLst/>
          </a:prstGeom>
        </p:spPr>
      </p:pic>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86932" y="2521927"/>
            <a:ext cx="2776575" cy="2776575"/>
          </a:xfrm>
          <a:prstGeom prst="rect">
            <a:avLst/>
          </a:prstGeom>
        </p:spPr>
      </p:pic>
      <p:sp>
        <p:nvSpPr>
          <p:cNvPr id="3" name="TextBox 6">
            <a:extLst>
              <a:ext uri="{FF2B5EF4-FFF2-40B4-BE49-F238E27FC236}">
                <a16:creationId xmlns:a16="http://schemas.microsoft.com/office/drawing/2014/main" id="{7C40D158-0AFF-C122-E64C-8CD9E5DDDD32}"/>
              </a:ext>
            </a:extLst>
          </p:cNvPr>
          <p:cNvSpPr txBox="1"/>
          <p:nvPr/>
        </p:nvSpPr>
        <p:spPr>
          <a:xfrm>
            <a:off x="3640761" y="1559498"/>
            <a:ext cx="83743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ỦY BAN NHÂN DÂN QUẬN 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Trường</a:t>
            </a: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Tiểu</a:t>
            </a: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học</a:t>
            </a: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Nguyễn</a:t>
            </a: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Thị</a:t>
            </a: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Minh </a:t>
            </a:r>
            <a:r>
              <a:rPr kumimoji="0" lang="en-US" sz="36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Khai</a:t>
            </a:r>
            <a:endPar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4" name="TextBox 6">
            <a:extLst>
              <a:ext uri="{FF2B5EF4-FFF2-40B4-BE49-F238E27FC236}">
                <a16:creationId xmlns:a16="http://schemas.microsoft.com/office/drawing/2014/main" id="{AE7E1698-2B30-A488-A815-506EF61C2B73}"/>
              </a:ext>
            </a:extLst>
          </p:cNvPr>
          <p:cNvSpPr txBox="1"/>
          <p:nvPr/>
        </p:nvSpPr>
        <p:spPr>
          <a:xfrm>
            <a:off x="4124338" y="3721184"/>
            <a:ext cx="68807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C00000"/>
                </a:solidFill>
                <a:latin typeface="Times New Roman" pitchFamily="18" charset="0"/>
                <a:cs typeface="Times New Roman" pitchFamily="18" charset="0"/>
              </a:rPr>
              <a:t>KHOA HỌC</a:t>
            </a:r>
            <a:r>
              <a:rPr kumimoji="0" 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LỚP 4 – TUẦN 16</a:t>
            </a:r>
          </a:p>
        </p:txBody>
      </p:sp>
    </p:spTree>
    <p:extLst>
      <p:ext uri="{BB962C8B-B14F-4D97-AF65-F5344CB8AC3E}">
        <p14:creationId xmlns:p14="http://schemas.microsoft.com/office/powerpoint/2010/main" val="410420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2868706" y="439887"/>
            <a:ext cx="168177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THẢO LUẬN NHÓM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H</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oàn thành phiếu theo gợi ý.</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4186455-032C-42E1-BDDD-1E465E172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183" y="1728392"/>
            <a:ext cx="10901533" cy="4032377"/>
          </a:xfrm>
          <a:prstGeom prst="rect">
            <a:avLst/>
          </a:prstGeom>
        </p:spPr>
      </p:pic>
    </p:spTree>
    <p:extLst>
      <p:ext uri="{BB962C8B-B14F-4D97-AF65-F5344CB8AC3E}">
        <p14:creationId xmlns:p14="http://schemas.microsoft.com/office/powerpoint/2010/main" val="398894548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HÌNH 2</a:t>
            </a: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369" y="1201297"/>
            <a:ext cx="2999014" cy="2860972"/>
          </a:xfrm>
          <a:prstGeom prst="rect">
            <a:avLst/>
          </a:prstGeom>
        </p:spPr>
      </p:pic>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THỨC ĂN</a:t>
            </a:r>
            <a:r>
              <a:rPr lang="en-US" sz="3300" kern="1200">
                <a:solidFill>
                  <a:sysClr val="windowText" lastClr="000000"/>
                </a:solidFill>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kern="1200">
                <a:solidFill>
                  <a:sysClr val="windowText" lastClr="000000"/>
                </a:solidFill>
                <a:latin typeface="Arial" panose="020B0604020202020204" pitchFamily="34" charset="0"/>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kern="1200">
                <a:solidFill>
                  <a:sysClr val="windowText" lastClr="000000"/>
                </a:solidFill>
                <a:latin typeface="Arial" panose="020B0604020202020204" pitchFamily="34" charset="0"/>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a:solidFill>
                  <a:sysClr val="windowText" lastClr="000000"/>
                </a:solidFill>
                <a:latin typeface="Arial" panose="020B0604020202020204" pitchFamily="34" charset="0"/>
                <a:cs typeface="Arial" panose="020B0604020202020204" pitchFamily="34" charset="0"/>
              </a:rPr>
              <a:t>ÁNH SÁNG.</a:t>
            </a:r>
            <a:endParaRPr lang="en-US" sz="3300" kern="1200">
              <a:solidFill>
                <a:sysClr val="windowText" lastClr="000000"/>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8268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3</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THỨC ĂN</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69007EB-670F-47B1-A4F8-49CC1B836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78" y="1596879"/>
            <a:ext cx="2999014" cy="2860972"/>
          </a:xfrm>
          <a:prstGeom prst="rect">
            <a:avLst/>
          </a:prstGeom>
        </p:spPr>
      </p:pic>
    </p:spTree>
    <p:extLst>
      <p:ext uri="{BB962C8B-B14F-4D97-AF65-F5344CB8AC3E}">
        <p14:creationId xmlns:p14="http://schemas.microsoft.com/office/powerpoint/2010/main" val="1711084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4</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ĐƯỢC trao đổi</a:t>
            </a:r>
            <a:r>
              <a:rPr kumimoji="0" lang="vi-VN"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KHÍ</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với MT.</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A76A122E-0714-46EB-9D3B-35EC914D5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091" y="1698647"/>
            <a:ext cx="2999014" cy="2860972"/>
          </a:xfrm>
          <a:prstGeom prst="rect">
            <a:avLst/>
          </a:prstGeom>
        </p:spPr>
      </p:pic>
    </p:spTree>
    <p:extLst>
      <p:ext uri="{BB962C8B-B14F-4D97-AF65-F5344CB8AC3E}">
        <p14:creationId xmlns:p14="http://schemas.microsoft.com/office/powerpoint/2010/main" val="549641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5</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a:t>
            </a:r>
            <a:r>
              <a:rPr kumimoji="0" lang="en-US" sz="33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lvl="0" defTabSz="1466850">
              <a:lnSpc>
                <a:spcPct val="90000"/>
              </a:lnSpc>
              <a:spcBef>
                <a:spcPct val="0"/>
              </a:spcBef>
              <a:spcAft>
                <a:spcPct val="35000"/>
              </a:spcAft>
            </a:pPr>
            <a:r>
              <a:rPr lang="vi-VN" sz="3300">
                <a:solidFill>
                  <a:sysClr val="windowText" lastClr="000000"/>
                </a:solidFill>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6F9E16E-249A-4BE2-81A4-1F7F2EEB1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37" y="1648357"/>
            <a:ext cx="2999046" cy="2861004"/>
          </a:xfrm>
          <a:prstGeom prst="rect">
            <a:avLst/>
          </a:prstGeom>
        </p:spPr>
      </p:pic>
    </p:spTree>
    <p:extLst>
      <p:ext uri="{BB962C8B-B14F-4D97-AF65-F5344CB8AC3E}">
        <p14:creationId xmlns:p14="http://schemas.microsoft.com/office/powerpoint/2010/main" val="249386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6</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lvl="0" defTabSz="1466850">
              <a:lnSpc>
                <a:spcPct val="90000"/>
              </a:lnSpc>
              <a:spcBef>
                <a:spcPct val="0"/>
              </a:spcBef>
              <a:spcAft>
                <a:spcPct val="35000"/>
              </a:spcAft>
            </a:pPr>
            <a:r>
              <a:rPr lang="vi-VN" sz="3300">
                <a:solidFill>
                  <a:sysClr val="windowText" lastClr="000000"/>
                </a:solidFill>
                <a:cs typeface="Arial" panose="020B0604020202020204" pitchFamily="34" charset="0"/>
              </a:rPr>
              <a:t>Con chuột được cung cấp đầy đủ 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 ĐƯỢC </a:t>
            </a:r>
            <a:r>
              <a:rPr kumimoji="0" lang="vi-VN"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cung cấp đầy đủ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8214FEC6-97B5-4553-B227-83F06610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93" y="1798087"/>
            <a:ext cx="2998885" cy="2659764"/>
          </a:xfrm>
          <a:prstGeom prst="rect">
            <a:avLst/>
          </a:prstGeom>
        </p:spPr>
      </p:pic>
    </p:spTree>
    <p:extLst>
      <p:ext uri="{BB962C8B-B14F-4D97-AF65-F5344CB8AC3E}">
        <p14:creationId xmlns:p14="http://schemas.microsoft.com/office/powerpoint/2010/main" val="17857794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B401028-5E0E-4653-A118-3549C1063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381" y="3940470"/>
            <a:ext cx="10995237" cy="2139359"/>
          </a:xfrm>
          <a:prstGeom prst="rect">
            <a:avLst/>
          </a:prstGeom>
        </p:spPr>
      </p:pic>
      <p:pic>
        <p:nvPicPr>
          <p:cNvPr id="11" name="Picture 10">
            <a:extLst>
              <a:ext uri="{FF2B5EF4-FFF2-40B4-BE49-F238E27FC236}">
                <a16:creationId xmlns:a16="http://schemas.microsoft.com/office/drawing/2014/main" id="{4323A4AD-32A4-4E37-94DF-D65960303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381" y="871465"/>
            <a:ext cx="10995475" cy="3069005"/>
          </a:xfrm>
          <a:prstGeom prst="rect">
            <a:avLst/>
          </a:prstGeom>
        </p:spPr>
      </p:pic>
      <p:sp>
        <p:nvSpPr>
          <p:cNvPr id="13" name="Rectangle 12">
            <a:extLst>
              <a:ext uri="{FF2B5EF4-FFF2-40B4-BE49-F238E27FC236}">
                <a16:creationId xmlns:a16="http://schemas.microsoft.com/office/drawing/2014/main" id="{EF297209-333B-453E-8461-57E913FC6C0F}"/>
              </a:ext>
            </a:extLst>
          </p:cNvPr>
          <p:cNvSpPr/>
          <p:nvPr/>
        </p:nvSpPr>
        <p:spPr>
          <a:xfrm>
            <a:off x="1882588"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2" name="Rectangle 21">
            <a:extLst>
              <a:ext uri="{FF2B5EF4-FFF2-40B4-BE49-F238E27FC236}">
                <a16:creationId xmlns:a16="http://schemas.microsoft.com/office/drawing/2014/main" id="{776C50D9-D648-49FF-BB79-FCECE2F299A3}"/>
              </a:ext>
            </a:extLst>
          </p:cNvPr>
          <p:cNvSpPr/>
          <p:nvPr/>
        </p:nvSpPr>
        <p:spPr>
          <a:xfrm>
            <a:off x="3352800"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3" name="Rectangle 22">
            <a:extLst>
              <a:ext uri="{FF2B5EF4-FFF2-40B4-BE49-F238E27FC236}">
                <a16:creationId xmlns:a16="http://schemas.microsoft.com/office/drawing/2014/main" id="{8A121C2C-E286-4763-B077-3AD3C9E9AE30}"/>
              </a:ext>
            </a:extLst>
          </p:cNvPr>
          <p:cNvSpPr/>
          <p:nvPr/>
        </p:nvSpPr>
        <p:spPr>
          <a:xfrm>
            <a:off x="4852161" y="3250947"/>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4" name="Rectangle 23">
            <a:extLst>
              <a:ext uri="{FF2B5EF4-FFF2-40B4-BE49-F238E27FC236}">
                <a16:creationId xmlns:a16="http://schemas.microsoft.com/office/drawing/2014/main" id="{B226CA94-5CCA-4DE8-9D96-EDCC65AAEC14}"/>
              </a:ext>
            </a:extLst>
          </p:cNvPr>
          <p:cNvSpPr/>
          <p:nvPr/>
        </p:nvSpPr>
        <p:spPr>
          <a:xfrm>
            <a:off x="6351522"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5" name="Rectangle 24">
            <a:extLst>
              <a:ext uri="{FF2B5EF4-FFF2-40B4-BE49-F238E27FC236}">
                <a16:creationId xmlns:a16="http://schemas.microsoft.com/office/drawing/2014/main" id="{5448C7A5-9971-4E0B-BA28-70CD81CE6ED3}"/>
              </a:ext>
            </a:extLst>
          </p:cNvPr>
          <p:cNvSpPr/>
          <p:nvPr/>
        </p:nvSpPr>
        <p:spPr>
          <a:xfrm>
            <a:off x="7705248" y="3250947"/>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6" name="Rectangle 25">
            <a:extLst>
              <a:ext uri="{FF2B5EF4-FFF2-40B4-BE49-F238E27FC236}">
                <a16:creationId xmlns:a16="http://schemas.microsoft.com/office/drawing/2014/main" id="{D9EB5101-C45A-4B56-971F-139142DB278E}"/>
              </a:ext>
            </a:extLst>
          </p:cNvPr>
          <p:cNvSpPr/>
          <p:nvPr/>
        </p:nvSpPr>
        <p:spPr>
          <a:xfrm>
            <a:off x="1882588" y="3998741"/>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7" name="Rectangle 26">
            <a:extLst>
              <a:ext uri="{FF2B5EF4-FFF2-40B4-BE49-F238E27FC236}">
                <a16:creationId xmlns:a16="http://schemas.microsoft.com/office/drawing/2014/main" id="{7916DC21-510F-4C23-AF1A-396362B36644}"/>
              </a:ext>
            </a:extLst>
          </p:cNvPr>
          <p:cNvSpPr/>
          <p:nvPr/>
        </p:nvSpPr>
        <p:spPr>
          <a:xfrm>
            <a:off x="3352800" y="3998741"/>
            <a:ext cx="986119"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8" name="Rectangle 27">
            <a:extLst>
              <a:ext uri="{FF2B5EF4-FFF2-40B4-BE49-F238E27FC236}">
                <a16:creationId xmlns:a16="http://schemas.microsoft.com/office/drawing/2014/main" id="{93B6B14A-83CC-4665-8FFF-461E25663E0E}"/>
              </a:ext>
            </a:extLst>
          </p:cNvPr>
          <p:cNvSpPr/>
          <p:nvPr/>
        </p:nvSpPr>
        <p:spPr>
          <a:xfrm>
            <a:off x="4852161" y="3998741"/>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9" name="Rectangle 28">
            <a:extLst>
              <a:ext uri="{FF2B5EF4-FFF2-40B4-BE49-F238E27FC236}">
                <a16:creationId xmlns:a16="http://schemas.microsoft.com/office/drawing/2014/main" id="{9DB419EC-E90B-4BAC-AB79-DED0ECECBE0E}"/>
              </a:ext>
            </a:extLst>
          </p:cNvPr>
          <p:cNvSpPr/>
          <p:nvPr/>
        </p:nvSpPr>
        <p:spPr>
          <a:xfrm>
            <a:off x="6351522" y="3998741"/>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0" name="Rectangle 29">
            <a:extLst>
              <a:ext uri="{FF2B5EF4-FFF2-40B4-BE49-F238E27FC236}">
                <a16:creationId xmlns:a16="http://schemas.microsoft.com/office/drawing/2014/main" id="{B79DB53E-7ADE-4231-86FA-5E00AFDE92BD}"/>
              </a:ext>
            </a:extLst>
          </p:cNvPr>
          <p:cNvSpPr/>
          <p:nvPr/>
        </p:nvSpPr>
        <p:spPr>
          <a:xfrm>
            <a:off x="7705248" y="3998741"/>
            <a:ext cx="3626140"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1" name="Rectangle 30">
            <a:extLst>
              <a:ext uri="{FF2B5EF4-FFF2-40B4-BE49-F238E27FC236}">
                <a16:creationId xmlns:a16="http://schemas.microsoft.com/office/drawing/2014/main" id="{81EC8533-D1A3-44D0-B7A0-5D6940F9D1B9}"/>
              </a:ext>
            </a:extLst>
          </p:cNvPr>
          <p:cNvSpPr/>
          <p:nvPr/>
        </p:nvSpPr>
        <p:spPr>
          <a:xfrm>
            <a:off x="1882588"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2" name="Rectangle 31">
            <a:extLst>
              <a:ext uri="{FF2B5EF4-FFF2-40B4-BE49-F238E27FC236}">
                <a16:creationId xmlns:a16="http://schemas.microsoft.com/office/drawing/2014/main" id="{ADB74952-A391-4378-90AC-60615D396A53}"/>
              </a:ext>
            </a:extLst>
          </p:cNvPr>
          <p:cNvSpPr/>
          <p:nvPr/>
        </p:nvSpPr>
        <p:spPr>
          <a:xfrm>
            <a:off x="3352800"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3" name="Rectangle 32">
            <a:extLst>
              <a:ext uri="{FF2B5EF4-FFF2-40B4-BE49-F238E27FC236}">
                <a16:creationId xmlns:a16="http://schemas.microsoft.com/office/drawing/2014/main" id="{E569154A-73E3-4C10-A008-5DCBDC88BF98}"/>
              </a:ext>
            </a:extLst>
          </p:cNvPr>
          <p:cNvSpPr/>
          <p:nvPr/>
        </p:nvSpPr>
        <p:spPr>
          <a:xfrm>
            <a:off x="4852161" y="4727223"/>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4" name="Rectangle 33">
            <a:extLst>
              <a:ext uri="{FF2B5EF4-FFF2-40B4-BE49-F238E27FC236}">
                <a16:creationId xmlns:a16="http://schemas.microsoft.com/office/drawing/2014/main" id="{C043D3A6-CF0B-4B4C-864F-374726C5FDCF}"/>
              </a:ext>
            </a:extLst>
          </p:cNvPr>
          <p:cNvSpPr/>
          <p:nvPr/>
        </p:nvSpPr>
        <p:spPr>
          <a:xfrm>
            <a:off x="6351522"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5" name="Rectangle 34">
            <a:extLst>
              <a:ext uri="{FF2B5EF4-FFF2-40B4-BE49-F238E27FC236}">
                <a16:creationId xmlns:a16="http://schemas.microsoft.com/office/drawing/2014/main" id="{C01897C5-CF7A-48D9-9680-96C57D98CBCB}"/>
              </a:ext>
            </a:extLst>
          </p:cNvPr>
          <p:cNvSpPr/>
          <p:nvPr/>
        </p:nvSpPr>
        <p:spPr>
          <a:xfrm>
            <a:off x="7705248" y="4727223"/>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6" name="Rectangle 35">
            <a:extLst>
              <a:ext uri="{FF2B5EF4-FFF2-40B4-BE49-F238E27FC236}">
                <a16:creationId xmlns:a16="http://schemas.microsoft.com/office/drawing/2014/main" id="{72515AC3-A6C1-45D1-91FC-9D1824E8CD34}"/>
              </a:ext>
            </a:extLst>
          </p:cNvPr>
          <p:cNvSpPr/>
          <p:nvPr/>
        </p:nvSpPr>
        <p:spPr>
          <a:xfrm>
            <a:off x="1882588" y="542068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7" name="Rectangle 36">
            <a:extLst>
              <a:ext uri="{FF2B5EF4-FFF2-40B4-BE49-F238E27FC236}">
                <a16:creationId xmlns:a16="http://schemas.microsoft.com/office/drawing/2014/main" id="{CD660E48-5F41-4AB7-872B-AB0ACBE2FC1D}"/>
              </a:ext>
            </a:extLst>
          </p:cNvPr>
          <p:cNvSpPr/>
          <p:nvPr/>
        </p:nvSpPr>
        <p:spPr>
          <a:xfrm>
            <a:off x="3352800" y="542068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8" name="Rectangle 37">
            <a:extLst>
              <a:ext uri="{FF2B5EF4-FFF2-40B4-BE49-F238E27FC236}">
                <a16:creationId xmlns:a16="http://schemas.microsoft.com/office/drawing/2014/main" id="{5B55A8C5-4FC1-4D3E-8138-E785E6E97373}"/>
              </a:ext>
            </a:extLst>
          </p:cNvPr>
          <p:cNvSpPr/>
          <p:nvPr/>
        </p:nvSpPr>
        <p:spPr>
          <a:xfrm>
            <a:off x="4852161" y="5420683"/>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9" name="Rectangle 38">
            <a:extLst>
              <a:ext uri="{FF2B5EF4-FFF2-40B4-BE49-F238E27FC236}">
                <a16:creationId xmlns:a16="http://schemas.microsoft.com/office/drawing/2014/main" id="{E29136D2-5D1E-43A9-8FBC-E170850A4E2A}"/>
              </a:ext>
            </a:extLst>
          </p:cNvPr>
          <p:cNvSpPr/>
          <p:nvPr/>
        </p:nvSpPr>
        <p:spPr>
          <a:xfrm>
            <a:off x="6303958" y="5420683"/>
            <a:ext cx="88804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40" name="Rectangle 39">
            <a:extLst>
              <a:ext uri="{FF2B5EF4-FFF2-40B4-BE49-F238E27FC236}">
                <a16:creationId xmlns:a16="http://schemas.microsoft.com/office/drawing/2014/main" id="{26AF4691-0513-48DD-B480-77C815C17B42}"/>
              </a:ext>
            </a:extLst>
          </p:cNvPr>
          <p:cNvSpPr/>
          <p:nvPr/>
        </p:nvSpPr>
        <p:spPr>
          <a:xfrm>
            <a:off x="7705248" y="5420683"/>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Tree>
    <p:extLst>
      <p:ext uri="{BB962C8B-B14F-4D97-AF65-F5344CB8AC3E}">
        <p14:creationId xmlns:p14="http://schemas.microsoft.com/office/powerpoint/2010/main" val="4001634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3"/>
                                        </p:tgtEl>
                                      </p:cBhvr>
                                    </p:animEffect>
                                    <p:set>
                                      <p:cBhvr>
                                        <p:cTn id="17" dur="1" fill="hold">
                                          <p:stCondLst>
                                            <p:cond delay="19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4"/>
                                        </p:tgtEl>
                                      </p:cBhvr>
                                    </p:animEffect>
                                    <p:set>
                                      <p:cBhvr>
                                        <p:cTn id="22" dur="1" fill="hold">
                                          <p:stCondLst>
                                            <p:cond delay="1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5"/>
                                        </p:tgtEl>
                                      </p:cBhvr>
                                    </p:animEffect>
                                    <p:set>
                                      <p:cBhvr>
                                        <p:cTn id="27" dur="1" fill="hold">
                                          <p:stCondLst>
                                            <p:cond delay="19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6"/>
                                        </p:tgtEl>
                                      </p:cBhvr>
                                    </p:animEffect>
                                    <p:set>
                                      <p:cBhvr>
                                        <p:cTn id="32" dur="1" fill="hold">
                                          <p:stCondLst>
                                            <p:cond delay="19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7"/>
                                        </p:tgtEl>
                                      </p:cBhvr>
                                    </p:animEffect>
                                    <p:set>
                                      <p:cBhvr>
                                        <p:cTn id="37" dur="1" fill="hold">
                                          <p:stCondLst>
                                            <p:cond delay="19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29"/>
                                        </p:tgtEl>
                                      </p:cBhvr>
                                    </p:animEffect>
                                    <p:set>
                                      <p:cBhvr>
                                        <p:cTn id="47" dur="1" fill="hold">
                                          <p:stCondLst>
                                            <p:cond delay="19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30"/>
                                        </p:tgtEl>
                                      </p:cBhvr>
                                    </p:animEffect>
                                    <p:set>
                                      <p:cBhvr>
                                        <p:cTn id="52" dur="1" fill="hold">
                                          <p:stCondLst>
                                            <p:cond delay="19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0" nodeType="clickEffect">
                                  <p:stCondLst>
                                    <p:cond delay="0"/>
                                  </p:stCondLst>
                                  <p:childTnLst>
                                    <p:animEffect transition="out" filter="circle(out)">
                                      <p:cBhvr>
                                        <p:cTn id="56" dur="2000"/>
                                        <p:tgtEl>
                                          <p:spTgt spid="31"/>
                                        </p:tgtEl>
                                      </p:cBhvr>
                                    </p:animEffect>
                                    <p:set>
                                      <p:cBhvr>
                                        <p:cTn id="57" dur="1" fill="hold">
                                          <p:stCondLst>
                                            <p:cond delay="1999"/>
                                          </p:stCondLst>
                                        </p:cTn>
                                        <p:tgtEl>
                                          <p:spTgt spid="3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xit" presetSubtype="32" fill="hold" grpId="0" nodeType="clickEffect">
                                  <p:stCondLst>
                                    <p:cond delay="0"/>
                                  </p:stCondLst>
                                  <p:childTnLst>
                                    <p:animEffect transition="out" filter="circle(out)">
                                      <p:cBhvr>
                                        <p:cTn id="61" dur="2000"/>
                                        <p:tgtEl>
                                          <p:spTgt spid="32"/>
                                        </p:tgtEl>
                                      </p:cBhvr>
                                    </p:animEffect>
                                    <p:set>
                                      <p:cBhvr>
                                        <p:cTn id="62" dur="1" fill="hold">
                                          <p:stCondLst>
                                            <p:cond delay="1999"/>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grpId="0" nodeType="clickEffect">
                                  <p:stCondLst>
                                    <p:cond delay="0"/>
                                  </p:stCondLst>
                                  <p:childTnLst>
                                    <p:animEffect transition="out" filter="circle(out)">
                                      <p:cBhvr>
                                        <p:cTn id="66" dur="2000"/>
                                        <p:tgtEl>
                                          <p:spTgt spid="33"/>
                                        </p:tgtEl>
                                      </p:cBhvr>
                                    </p:animEffect>
                                    <p:set>
                                      <p:cBhvr>
                                        <p:cTn id="67" dur="1" fill="hold">
                                          <p:stCondLst>
                                            <p:cond delay="1999"/>
                                          </p:stCondLst>
                                        </p:cTn>
                                        <p:tgtEl>
                                          <p:spTgt spid="3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xit" presetSubtype="32" fill="hold" grpId="0" nodeType="clickEffect">
                                  <p:stCondLst>
                                    <p:cond delay="0"/>
                                  </p:stCondLst>
                                  <p:childTnLst>
                                    <p:animEffect transition="out" filter="circle(out)">
                                      <p:cBhvr>
                                        <p:cTn id="71" dur="2000"/>
                                        <p:tgtEl>
                                          <p:spTgt spid="34"/>
                                        </p:tgtEl>
                                      </p:cBhvr>
                                    </p:animEffect>
                                    <p:set>
                                      <p:cBhvr>
                                        <p:cTn id="72" dur="1" fill="hold">
                                          <p:stCondLst>
                                            <p:cond delay="1999"/>
                                          </p:stCondLst>
                                        </p:cTn>
                                        <p:tgtEl>
                                          <p:spTgt spid="3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0" nodeType="clickEffect">
                                  <p:stCondLst>
                                    <p:cond delay="0"/>
                                  </p:stCondLst>
                                  <p:childTnLst>
                                    <p:animEffect transition="out" filter="circle(out)">
                                      <p:cBhvr>
                                        <p:cTn id="76" dur="2000"/>
                                        <p:tgtEl>
                                          <p:spTgt spid="35"/>
                                        </p:tgtEl>
                                      </p:cBhvr>
                                    </p:animEffect>
                                    <p:set>
                                      <p:cBhvr>
                                        <p:cTn id="77" dur="1" fill="hold">
                                          <p:stCondLst>
                                            <p:cond delay="1999"/>
                                          </p:stCondLst>
                                        </p:cTn>
                                        <p:tgtEl>
                                          <p:spTgt spid="3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0" nodeType="clickEffect">
                                  <p:stCondLst>
                                    <p:cond delay="0"/>
                                  </p:stCondLst>
                                  <p:childTnLst>
                                    <p:animEffect transition="out" filter="circle(out)">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0" nodeType="clickEffect">
                                  <p:stCondLst>
                                    <p:cond delay="0"/>
                                  </p:stCondLst>
                                  <p:childTnLst>
                                    <p:animEffect transition="out" filter="circle(out)">
                                      <p:cBhvr>
                                        <p:cTn id="86" dur="2000"/>
                                        <p:tgtEl>
                                          <p:spTgt spid="37"/>
                                        </p:tgtEl>
                                      </p:cBhvr>
                                    </p:animEffect>
                                    <p:set>
                                      <p:cBhvr>
                                        <p:cTn id="87" dur="1" fill="hold">
                                          <p:stCondLst>
                                            <p:cond delay="1999"/>
                                          </p:stCondLst>
                                        </p:cTn>
                                        <p:tgtEl>
                                          <p:spTgt spid="3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6" presetClass="exit" presetSubtype="32" fill="hold" grpId="0" nodeType="clickEffect">
                                  <p:stCondLst>
                                    <p:cond delay="0"/>
                                  </p:stCondLst>
                                  <p:childTnLst>
                                    <p:animEffect transition="out" filter="circle(out)">
                                      <p:cBhvr>
                                        <p:cTn id="91" dur="2000"/>
                                        <p:tgtEl>
                                          <p:spTgt spid="38"/>
                                        </p:tgtEl>
                                      </p:cBhvr>
                                    </p:animEffect>
                                    <p:set>
                                      <p:cBhvr>
                                        <p:cTn id="92" dur="1" fill="hold">
                                          <p:stCondLst>
                                            <p:cond delay="1999"/>
                                          </p:stCondLst>
                                        </p:cTn>
                                        <p:tgtEl>
                                          <p:spTgt spid="3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39"/>
                                        </p:tgtEl>
                                      </p:cBhvr>
                                    </p:animEffect>
                                    <p:set>
                                      <p:cBhvr>
                                        <p:cTn id="97" dur="1" fill="hold">
                                          <p:stCondLst>
                                            <p:cond delay="1999"/>
                                          </p:stCondLst>
                                        </p:cTn>
                                        <p:tgtEl>
                                          <p:spTgt spid="3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6" presetClass="exit" presetSubtype="32" fill="hold" grpId="0" nodeType="clickEffect">
                                  <p:stCondLst>
                                    <p:cond delay="0"/>
                                  </p:stCondLst>
                                  <p:childTnLst>
                                    <p:animEffect transition="out" filter="circle(out)">
                                      <p:cBhvr>
                                        <p:cTn id="101" dur="2000"/>
                                        <p:tgtEl>
                                          <p:spTgt spid="40"/>
                                        </p:tgtEl>
                                      </p:cBhvr>
                                    </p:animEffect>
                                    <p:set>
                                      <p:cBhvr>
                                        <p:cTn id="102"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064735" y="314269"/>
            <a:ext cx="10306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Dự đoán khả năng duy trì sự sống của các con chuột trong mỗi hình. </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Giải thích. </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683" y="1206508"/>
            <a:ext cx="2999014" cy="2860972"/>
          </a:xfrm>
          <a:prstGeom prst="rect">
            <a:avLst/>
          </a:prstGeom>
        </p:spPr>
      </p:pic>
      <p:pic>
        <p:nvPicPr>
          <p:cNvPr id="11" name="Picture 10">
            <a:extLst>
              <a:ext uri="{FF2B5EF4-FFF2-40B4-BE49-F238E27FC236}">
                <a16:creationId xmlns:a16="http://schemas.microsoft.com/office/drawing/2014/main" id="{ED431C56-5C37-4183-BDD5-0CE28D55F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8141" y="1206508"/>
            <a:ext cx="2999014" cy="2860972"/>
          </a:xfrm>
          <a:prstGeom prst="rect">
            <a:avLst/>
          </a:prstGeom>
        </p:spPr>
      </p:pic>
      <p:pic>
        <p:nvPicPr>
          <p:cNvPr id="13" name="Picture 12">
            <a:extLst>
              <a:ext uri="{FF2B5EF4-FFF2-40B4-BE49-F238E27FC236}">
                <a16:creationId xmlns:a16="http://schemas.microsoft.com/office/drawing/2014/main" id="{44E4CFCD-2ED9-470A-858A-9476BBCC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251" y="1230308"/>
            <a:ext cx="2999014" cy="2860972"/>
          </a:xfrm>
          <a:prstGeom prst="rect">
            <a:avLst/>
          </a:prstGeom>
        </p:spPr>
      </p:pic>
      <p:pic>
        <p:nvPicPr>
          <p:cNvPr id="16" name="Picture 15">
            <a:extLst>
              <a:ext uri="{FF2B5EF4-FFF2-40B4-BE49-F238E27FC236}">
                <a16:creationId xmlns:a16="http://schemas.microsoft.com/office/drawing/2014/main" id="{B3460D6C-D40A-4779-9CA8-01B699B4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284" y="3682727"/>
            <a:ext cx="2999046" cy="2861004"/>
          </a:xfrm>
          <a:prstGeom prst="rect">
            <a:avLst/>
          </a:prstGeom>
        </p:spPr>
      </p:pic>
      <p:pic>
        <p:nvPicPr>
          <p:cNvPr id="18" name="Picture 17">
            <a:extLst>
              <a:ext uri="{FF2B5EF4-FFF2-40B4-BE49-F238E27FC236}">
                <a16:creationId xmlns:a16="http://schemas.microsoft.com/office/drawing/2014/main" id="{2FD143C2-BE3D-44D5-9E77-ACD0696D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506" y="3931536"/>
            <a:ext cx="2998885" cy="2659764"/>
          </a:xfrm>
          <a:prstGeom prst="rect">
            <a:avLst/>
          </a:prstGeom>
        </p:spPr>
      </p:pic>
    </p:spTree>
    <p:extLst>
      <p:ext uri="{BB962C8B-B14F-4D97-AF65-F5344CB8AC3E}">
        <p14:creationId xmlns:p14="http://schemas.microsoft.com/office/powerpoint/2010/main" val="351898439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78" y="266235"/>
            <a:ext cx="2999014" cy="2860972"/>
          </a:xfrm>
          <a:prstGeom prst="rect">
            <a:avLst/>
          </a:prstGeom>
        </p:spPr>
      </p:pic>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3" name="Arrow: Down 2">
            <a:extLst>
              <a:ext uri="{FF2B5EF4-FFF2-40B4-BE49-F238E27FC236}">
                <a16:creationId xmlns:a16="http://schemas.microsoft.com/office/drawing/2014/main" id="{A988FE63-DBDB-487B-809E-692E28D5D329}"/>
              </a:ext>
            </a:extLst>
          </p:cNvPr>
          <p:cNvSpPr/>
          <p:nvPr/>
        </p:nvSpPr>
        <p:spPr>
          <a:xfrm>
            <a:off x="1998812" y="3205866"/>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F622DD2-0FBA-4DF4-8DD9-27AE37E3628C}"/>
              </a:ext>
            </a:extLst>
          </p:cNvPr>
          <p:cNvSpPr/>
          <p:nvPr/>
        </p:nvSpPr>
        <p:spPr>
          <a:xfrm>
            <a:off x="602557" y="4110960"/>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C</a:t>
            </a:r>
            <a:r>
              <a:rPr lang="vi-VN" sz="3200">
                <a:solidFill>
                  <a:srgbClr val="002060"/>
                </a:solidFill>
              </a:rPr>
              <a:t>on chuột sẽ sống và phát triển bình thường</a:t>
            </a:r>
            <a:endParaRPr lang="en-US" sz="3200">
              <a:solidFill>
                <a:srgbClr val="002060"/>
              </a:solidFill>
            </a:endParaRPr>
          </a:p>
        </p:txBody>
      </p:sp>
    </p:spTree>
    <p:extLst>
      <p:ext uri="{BB962C8B-B14F-4D97-AF65-F5344CB8AC3E}">
        <p14:creationId xmlns:p14="http://schemas.microsoft.com/office/powerpoint/2010/main" val="2145804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THỨC ĂN</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69007EB-670F-47B1-A4F8-49CC1B836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33" y="295807"/>
            <a:ext cx="2999014" cy="2860972"/>
          </a:xfrm>
          <a:prstGeom prst="rect">
            <a:avLst/>
          </a:prstGeom>
        </p:spPr>
      </p:pic>
      <p:sp>
        <p:nvSpPr>
          <p:cNvPr id="16" name="Arrow: Down 15">
            <a:extLst>
              <a:ext uri="{FF2B5EF4-FFF2-40B4-BE49-F238E27FC236}">
                <a16:creationId xmlns:a16="http://schemas.microsoft.com/office/drawing/2014/main" id="{C1AEBB57-D66B-4F89-8B0A-C33D8F8735E4}"/>
              </a:ext>
            </a:extLst>
          </p:cNvPr>
          <p:cNvSpPr/>
          <p:nvPr/>
        </p:nvSpPr>
        <p:spPr>
          <a:xfrm>
            <a:off x="1998812" y="3205866"/>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58294F9-3E8C-437D-A3DE-7D2C3E7942B9}"/>
              </a:ext>
            </a:extLst>
          </p:cNvPr>
          <p:cNvSpPr/>
          <p:nvPr/>
        </p:nvSpPr>
        <p:spPr>
          <a:xfrm>
            <a:off x="602557" y="4110960"/>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18812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38538" b="64077" l="48538" r="95538">
                        <a14:foregroundMark x1="71846" y1="45000" x2="77846" y2="45692"/>
                      </a14:backgroundRemoval>
                    </a14:imgEffect>
                  </a14:imgLayer>
                </a14:imgProps>
              </a:ext>
              <a:ext uri="{28A0092B-C50C-407E-A947-70E740481C1C}">
                <a14:useLocalDpi xmlns:a14="http://schemas.microsoft.com/office/drawing/2010/main" val="0"/>
              </a:ext>
            </a:extLst>
          </a:blip>
          <a:stretch>
            <a:fillRect/>
          </a:stretch>
        </p:blipFill>
        <p:spPr>
          <a:xfrm>
            <a:off x="1670963" y="4326226"/>
            <a:ext cx="3815527" cy="3815527"/>
          </a:xfrm>
          <a:prstGeom prst="rect">
            <a:avLst/>
          </a:prstGeom>
        </p:spPr>
      </p:pic>
      <p:pic>
        <p:nvPicPr>
          <p:cNvPr id="13"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grpSp>
        <p:nvGrpSpPr>
          <p:cNvPr id="3" name="Group 2">
            <a:extLst>
              <a:ext uri="{FF2B5EF4-FFF2-40B4-BE49-F238E27FC236}">
                <a16:creationId xmlns:a16="http://schemas.microsoft.com/office/drawing/2014/main" id="{52CC4BF0-A62B-4CB8-8F36-64F476E2AE9C}"/>
              </a:ext>
            </a:extLst>
          </p:cNvPr>
          <p:cNvGrpSpPr/>
          <p:nvPr/>
        </p:nvGrpSpPr>
        <p:grpSpPr>
          <a:xfrm>
            <a:off x="3918576" y="1418180"/>
            <a:ext cx="4626361" cy="999797"/>
            <a:chOff x="1290338" y="1106905"/>
            <a:chExt cx="4626361" cy="999797"/>
          </a:xfrm>
        </p:grpSpPr>
        <p:pic>
          <p:nvPicPr>
            <p:cNvPr id="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0338" y="1106905"/>
              <a:ext cx="4049973" cy="999797"/>
            </a:xfrm>
            <a:prstGeom prst="rect">
              <a:avLst/>
            </a:prstGeom>
          </p:spPr>
        </p:pic>
        <p:sp>
          <p:nvSpPr>
            <p:cNvPr id="7" name="TextBox 6"/>
            <p:cNvSpPr txBox="1"/>
            <p:nvPr/>
          </p:nvSpPr>
          <p:spPr>
            <a:xfrm>
              <a:off x="1743540" y="1140400"/>
              <a:ext cx="4173159" cy="861774"/>
            </a:xfrm>
            <a:prstGeom prst="rect">
              <a:avLst/>
            </a:prstGeom>
            <a:noFill/>
          </p:spPr>
          <p:txBody>
            <a:bodyPr wrap="square" rtlCol="0">
              <a:spAutoFit/>
            </a:bodyPr>
            <a:lstStyle/>
            <a:p>
              <a:r>
                <a:rPr lang="en-US" sz="5000" b="1">
                  <a:solidFill>
                    <a:schemeClr val="bg2">
                      <a:lumMod val="25000"/>
                    </a:schemeClr>
                  </a:solidFill>
                  <a:latin typeface="UTM Wedding K&amp;T" panose="02040603050506020204" pitchFamily="18" charset="0"/>
                </a:rPr>
                <a:t>Bài 16- tiết 1</a:t>
              </a:r>
              <a:endParaRPr lang="en-US" sz="5000" b="1" dirty="0" err="1">
                <a:solidFill>
                  <a:schemeClr val="bg2">
                    <a:lumMod val="25000"/>
                  </a:schemeClr>
                </a:solidFill>
                <a:latin typeface="UTM Wedding K&amp;T" panose="02040603050506020204" pitchFamily="18" charset="0"/>
              </a:endParaRPr>
            </a:p>
          </p:txBody>
        </p:sp>
      </p:gr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63330" y="2895869"/>
            <a:ext cx="2397420" cy="2397420"/>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9576" b="93515" l="10000" r="95515">
                        <a14:foregroundMark x1="27212" y1="22788" x2="35455" y2="44909"/>
                        <a14:foregroundMark x1="66848" y1="34242" x2="82000" y2="48000"/>
                        <a14:foregroundMark x1="69091" y1="46182" x2="66424" y2="59515"/>
                        <a14:foregroundMark x1="68485" y1="41212" x2="68848" y2="44727"/>
                      </a14:backgroundRemoval>
                    </a14:imgEffect>
                  </a14:imgLayer>
                </a14:imgProps>
              </a:ext>
              <a:ext uri="{28A0092B-C50C-407E-A947-70E740481C1C}">
                <a14:useLocalDpi xmlns:a14="http://schemas.microsoft.com/office/drawing/2010/main" val="0"/>
              </a:ext>
            </a:extLst>
          </a:blip>
          <a:stretch>
            <a:fillRect/>
          </a:stretch>
        </p:blipFill>
        <p:spPr>
          <a:xfrm>
            <a:off x="8745736" y="1218067"/>
            <a:ext cx="1768690" cy="1768690"/>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grpSp>
        <p:nvGrpSpPr>
          <p:cNvPr id="2" name="Group 1">
            <a:extLst>
              <a:ext uri="{FF2B5EF4-FFF2-40B4-BE49-F238E27FC236}">
                <a16:creationId xmlns:a16="http://schemas.microsoft.com/office/drawing/2014/main" id="{59EA5229-EFC2-49D9-ABC1-F33A39DF23CC}"/>
              </a:ext>
            </a:extLst>
          </p:cNvPr>
          <p:cNvGrpSpPr/>
          <p:nvPr/>
        </p:nvGrpSpPr>
        <p:grpSpPr>
          <a:xfrm>
            <a:off x="339443" y="2874178"/>
            <a:ext cx="11690238" cy="3477098"/>
            <a:chOff x="-389918" y="2125316"/>
            <a:chExt cx="11690238" cy="3477098"/>
          </a:xfrm>
        </p:grpSpPr>
        <p:sp>
          <p:nvSpPr>
            <p:cNvPr id="5" name="TextBox 4"/>
            <p:cNvSpPr txBox="1"/>
            <p:nvPr/>
          </p:nvSpPr>
          <p:spPr>
            <a:xfrm>
              <a:off x="-389918" y="2141101"/>
              <a:ext cx="11423097" cy="1015663"/>
            </a:xfrm>
            <a:prstGeom prst="rect">
              <a:avLst/>
            </a:prstGeom>
            <a:noFill/>
          </p:spPr>
          <p:txBody>
            <a:bodyPr wrap="square" rtlCol="0">
              <a:spAutoFit/>
            </a:bodyPr>
            <a:lstStyle/>
            <a:p>
              <a:pPr algn="ctr"/>
              <a:r>
                <a:rPr lang="en-US" sz="6000">
                  <a:ln w="152400">
                    <a:solidFill>
                      <a:schemeClr val="bg1"/>
                    </a:solidFill>
                  </a:ln>
                  <a:solidFill>
                    <a:schemeClr val="bg1"/>
                  </a:solidFill>
                  <a:latin typeface="SVN-Poky's" panose="020B0606040200020203" pitchFamily="34" charset="0"/>
                </a:rPr>
                <a:t>NHU CẦU SỐNG CỦA ĐỘNG VẬT</a:t>
              </a:r>
              <a:endParaRPr lang="en-US" sz="6000" dirty="0">
                <a:ln w="152400">
                  <a:solidFill>
                    <a:schemeClr val="bg1"/>
                  </a:solidFill>
                </a:ln>
                <a:solidFill>
                  <a:schemeClr val="bg1"/>
                </a:solidFill>
                <a:latin typeface="SVN-Poky's" panose="020B0606040200020203" pitchFamily="34" charset="0"/>
              </a:endParaRPr>
            </a:p>
          </p:txBody>
        </p:sp>
        <p:sp>
          <p:nvSpPr>
            <p:cNvPr id="6" name="TextBox 5"/>
            <p:cNvSpPr txBox="1"/>
            <p:nvPr/>
          </p:nvSpPr>
          <p:spPr>
            <a:xfrm>
              <a:off x="-389918" y="2125316"/>
              <a:ext cx="11423097" cy="1015663"/>
            </a:xfrm>
            <a:prstGeom prst="rect">
              <a:avLst/>
            </a:prstGeom>
            <a:noFill/>
          </p:spPr>
          <p:txBody>
            <a:bodyPr wrap="square" rtlCol="0">
              <a:spAutoFit/>
            </a:bodyPr>
            <a:lstStyle/>
            <a:p>
              <a:pPr algn="ctr"/>
              <a:r>
                <a:rPr lang="en-US" sz="6000">
                  <a:solidFill>
                    <a:srgbClr val="C00000"/>
                  </a:solidFill>
                  <a:latin typeface="SVN-Poky's" panose="020B0606040200020203" pitchFamily="34" charset="0"/>
                </a:rPr>
                <a:t>NHU CẦU SỐNG CỦA ĐỘNG VẬT</a:t>
              </a:r>
              <a:endParaRPr lang="en-US" sz="6000" dirty="0">
                <a:solidFill>
                  <a:srgbClr val="C00000"/>
                </a:solidFill>
                <a:latin typeface="SVN-Poky's" panose="020B0606040200020203" pitchFamily="34" charset="0"/>
              </a:endParaRPr>
            </a:p>
          </p:txBody>
        </p:sp>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667" b="99636" l="0" r="100000">
                          <a14:foregroundMark x1="63232" y1="9091" x2="66553" y2="13212"/>
                          <a14:foregroundMark x1="88525" y1="8182" x2="91309" y2="17758"/>
                          <a14:foregroundMark x1="64697" y1="6606" x2="71143" y2="14121"/>
                          <a14:foregroundMark x1="89111" y1="6848" x2="92188" y2="12970"/>
                          <a14:foregroundMark x1="57764" y1="14364" x2="72754" y2="17091"/>
                          <a14:foregroundMark x1="65820" y1="4788" x2="69287" y2="9576"/>
                        </a14:backgroundRemoval>
                      </a14:imgEffect>
                    </a14:imgLayer>
                  </a14:imgProps>
                </a:ext>
                <a:ext uri="{28A0092B-C50C-407E-A947-70E740481C1C}">
                  <a14:useLocalDpi xmlns:a14="http://schemas.microsoft.com/office/drawing/2010/main" val="0"/>
                </a:ext>
              </a:extLst>
            </a:blip>
            <a:stretch>
              <a:fillRect/>
            </a:stretch>
          </p:blipFill>
          <p:spPr>
            <a:xfrm>
              <a:off x="399256" y="3524860"/>
              <a:ext cx="734721" cy="591953"/>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87151" y="4389245"/>
              <a:ext cx="1213169" cy="1213169"/>
            </a:xfrm>
            <a:prstGeom prst="rect">
              <a:avLst/>
            </a:prstGeom>
          </p:spPr>
        </p:pic>
      </p:grpSp>
      <p:pic>
        <p:nvPicPr>
          <p:cNvPr id="18" name="Picture 17"/>
          <p:cNvPicPr>
            <a:picLocks noChangeAspect="1"/>
          </p:cNvPicPr>
          <p:nvPr/>
        </p:nvPicPr>
        <p:blipFill>
          <a:blip r:embed="rId16" cstate="print">
            <a:extLst>
              <a:ext uri="{BEBA8EAE-BF5A-486C-A8C5-ECC9F3942E4B}">
                <a14:imgProps xmlns:a14="http://schemas.microsoft.com/office/drawing/2010/main">
                  <a14:imgLayer r:embed="rId3">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9" name="Picture 18"/>
          <p:cNvPicPr>
            <a:picLocks noChangeAspect="1"/>
          </p:cNvPicPr>
          <p:nvPr/>
        </p:nvPicPr>
        <p:blipFill>
          <a:blip r:embed="rId17" cstate="print">
            <a:extLst>
              <a:ext uri="{BEBA8EAE-BF5A-486C-A8C5-ECC9F3942E4B}">
                <a14:imgProps xmlns:a14="http://schemas.microsoft.com/office/drawing/2010/main">
                  <a14:imgLayer r:embed="rId18">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20" name="Picture 19"/>
          <p:cNvPicPr>
            <a:picLocks noChangeAspect="1"/>
          </p:cNvPicPr>
          <p:nvPr/>
        </p:nvPicPr>
        <p:blipFill>
          <a:blip r:embed="rId19" cstate="print">
            <a:extLst>
              <a:ext uri="{BEBA8EAE-BF5A-486C-A8C5-ECC9F3942E4B}">
                <a14:imgProps xmlns:a14="http://schemas.microsoft.com/office/drawing/2010/main">
                  <a14:imgLayer r:embed="rId3">
                    <a14:imgEffect>
                      <a14:backgroundRemoval t="7846" b="36077" l="66385" r="95846">
                        <a14:foregroundMark x1="75615" y1="17154" x2="81000" y2="14769"/>
                        <a14:foregroundMark x1="74923" y1="14154" x2="83769" y2="17538"/>
                      </a14:backgroundRemoval>
                    </a14:imgEffect>
                  </a14:imgLayer>
                </a14:imgProps>
              </a:ext>
              <a:ext uri="{28A0092B-C50C-407E-A947-70E740481C1C}">
                <a14:useLocalDpi xmlns:a14="http://schemas.microsoft.com/office/drawing/2010/main" val="0"/>
              </a:ext>
            </a:extLst>
          </a:blip>
          <a:stretch>
            <a:fillRect/>
          </a:stretch>
        </p:blipFill>
        <p:spPr>
          <a:xfrm rot="19394372">
            <a:off x="198838" y="943325"/>
            <a:ext cx="2528185" cy="2644121"/>
          </a:xfrm>
          <a:prstGeom prst="rect">
            <a:avLst/>
          </a:prstGeom>
        </p:spPr>
      </p:pic>
      <p:pic>
        <p:nvPicPr>
          <p:cNvPr id="21" name="Picture 20"/>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ĐƯỢC trao đổi</a:t>
            </a:r>
            <a:r>
              <a:rPr kumimoji="0" lang="vi-VN"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KHÍ</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với MT.</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A76A122E-0714-46EB-9D3B-35EC914D5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130" y="468935"/>
            <a:ext cx="2999014" cy="2860972"/>
          </a:xfrm>
          <a:prstGeom prst="rect">
            <a:avLst/>
          </a:prstGeom>
        </p:spPr>
      </p:pic>
      <p:sp>
        <p:nvSpPr>
          <p:cNvPr id="15" name="Arrow: Down 14">
            <a:extLst>
              <a:ext uri="{FF2B5EF4-FFF2-40B4-BE49-F238E27FC236}">
                <a16:creationId xmlns:a16="http://schemas.microsoft.com/office/drawing/2014/main" id="{3397451B-7FF7-4580-BC4A-871E8B2A3A12}"/>
              </a:ext>
            </a:extLst>
          </p:cNvPr>
          <p:cNvSpPr/>
          <p:nvPr/>
        </p:nvSpPr>
        <p:spPr>
          <a:xfrm>
            <a:off x="1999437" y="3429000"/>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A6CDC3F-C471-494B-88EE-65E7D09D829A}"/>
              </a:ext>
            </a:extLst>
          </p:cNvPr>
          <p:cNvSpPr/>
          <p:nvPr/>
        </p:nvSpPr>
        <p:spPr>
          <a:xfrm>
            <a:off x="603182" y="4334094"/>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82991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6F9E16E-249A-4BE2-81A4-1F7F2EEB1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30" y="401670"/>
            <a:ext cx="2999046" cy="2861004"/>
          </a:xfrm>
          <a:prstGeom prst="rect">
            <a:avLst/>
          </a:prstGeom>
        </p:spPr>
      </p:pic>
      <p:sp>
        <p:nvSpPr>
          <p:cNvPr id="16" name="Arrow: Down 15">
            <a:extLst>
              <a:ext uri="{FF2B5EF4-FFF2-40B4-BE49-F238E27FC236}">
                <a16:creationId xmlns:a16="http://schemas.microsoft.com/office/drawing/2014/main" id="{6EEBC1F5-BA8B-4362-A91E-DAF7A71BD9D2}"/>
              </a:ext>
            </a:extLst>
          </p:cNvPr>
          <p:cNvSpPr/>
          <p:nvPr/>
        </p:nvSpPr>
        <p:spPr>
          <a:xfrm>
            <a:off x="2006935" y="3295801"/>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178D708-DAA8-4E02-892E-1EEEB4738546}"/>
              </a:ext>
            </a:extLst>
          </p:cNvPr>
          <p:cNvSpPr/>
          <p:nvPr/>
        </p:nvSpPr>
        <p:spPr>
          <a:xfrm>
            <a:off x="610680" y="4200895"/>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7035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 ĐƯỢC </a:t>
            </a:r>
            <a:r>
              <a:rPr kumimoji="0" lang="vi-VN"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cung cấp đầy đủ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8214FEC6-97B5-4553-B227-83F06610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937" y="698078"/>
            <a:ext cx="2998885" cy="2659764"/>
          </a:xfrm>
          <a:prstGeom prst="rect">
            <a:avLst/>
          </a:prstGeom>
        </p:spPr>
      </p:pic>
      <p:sp>
        <p:nvSpPr>
          <p:cNvPr id="15" name="Arrow: Down 14">
            <a:extLst>
              <a:ext uri="{FF2B5EF4-FFF2-40B4-BE49-F238E27FC236}">
                <a16:creationId xmlns:a16="http://schemas.microsoft.com/office/drawing/2014/main" id="{F6E1B4BC-4209-45EE-AF65-24AA4C4F8E4D}"/>
              </a:ext>
            </a:extLst>
          </p:cNvPr>
          <p:cNvSpPr/>
          <p:nvPr/>
        </p:nvSpPr>
        <p:spPr>
          <a:xfrm>
            <a:off x="1998812" y="3382315"/>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4481089-2891-4036-9CFC-2D73C48A0383}"/>
              </a:ext>
            </a:extLst>
          </p:cNvPr>
          <p:cNvSpPr/>
          <p:nvPr/>
        </p:nvSpPr>
        <p:spPr>
          <a:xfrm>
            <a:off x="602557" y="4287409"/>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492739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Để động vật có thể sống và phát triển bình thường, chúng cần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những điều kiện sống nào?</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440CD71-F8AC-4DBB-AA7F-383A760B6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500" y="1743629"/>
            <a:ext cx="6096012" cy="6096012"/>
          </a:xfrm>
          <a:prstGeom prst="rect">
            <a:avLst/>
          </a:prstGeom>
        </p:spPr>
      </p:pic>
      <p:pic>
        <p:nvPicPr>
          <p:cNvPr id="12" name="Picture 11">
            <a:extLst>
              <a:ext uri="{FF2B5EF4-FFF2-40B4-BE49-F238E27FC236}">
                <a16:creationId xmlns:a16="http://schemas.microsoft.com/office/drawing/2014/main" id="{702B620E-E0A6-443F-97CD-018D4CB9205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413" b="48501" l="33940" r="62958">
                        <a14:foregroundMark x1="41140" y1="27598" x2="42792" y2="29354"/>
                        <a14:foregroundMark x1="42173" y1="26194" x2="41966" y2="27949"/>
                      </a14:backgroundRemoval>
                    </a14:imgEffect>
                  </a14:imgLayer>
                </a14:imgProps>
              </a:ext>
              <a:ext uri="{28A0092B-C50C-407E-A947-70E740481C1C}">
                <a14:useLocalDpi xmlns:a14="http://schemas.microsoft.com/office/drawing/2010/main" val="0"/>
              </a:ext>
            </a:extLst>
          </a:blip>
          <a:srcRect l="30313" t="4527" r="33415" b="46613"/>
          <a:stretch/>
        </p:blipFill>
        <p:spPr>
          <a:xfrm>
            <a:off x="323850" y="1175602"/>
            <a:ext cx="3648363" cy="2890981"/>
          </a:xfrm>
          <a:prstGeom prst="rect">
            <a:avLst/>
          </a:prstGeom>
        </p:spPr>
      </p:pic>
      <p:pic>
        <p:nvPicPr>
          <p:cNvPr id="14" name="Picture 13">
            <a:extLst>
              <a:ext uri="{FF2B5EF4-FFF2-40B4-BE49-F238E27FC236}">
                <a16:creationId xmlns:a16="http://schemas.microsoft.com/office/drawing/2014/main" id="{0A920986-8B8E-48CB-8956-31907487790A}"/>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9972" b="89958" l="64106" r="100000"/>
                    </a14:imgEffect>
                  </a14:imgLayer>
                </a14:imgProps>
              </a:ext>
              <a:ext uri="{28A0092B-C50C-407E-A947-70E740481C1C}">
                <a14:useLocalDpi xmlns:a14="http://schemas.microsoft.com/office/drawing/2010/main" val="0"/>
              </a:ext>
            </a:extLst>
          </a:blip>
          <a:srcRect l="63646"/>
          <a:stretch/>
        </p:blipFill>
        <p:spPr>
          <a:xfrm>
            <a:off x="4248655" y="3409950"/>
            <a:ext cx="3656590" cy="5916853"/>
          </a:xfrm>
          <a:prstGeom prst="rect">
            <a:avLst/>
          </a:prstGeom>
        </p:spPr>
      </p:pic>
      <p:pic>
        <p:nvPicPr>
          <p:cNvPr id="15" name="Picture 14">
            <a:extLst>
              <a:ext uri="{FF2B5EF4-FFF2-40B4-BE49-F238E27FC236}">
                <a16:creationId xmlns:a16="http://schemas.microsoft.com/office/drawing/2014/main" id="{8C045D64-3813-4011-B67E-830693F4BB6D}"/>
              </a:ext>
            </a:extLst>
          </p:cNvPr>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5337" b="52317" l="0" r="30566"/>
                    </a14:imgEffect>
                  </a14:imgLayer>
                </a14:imgProps>
              </a:ext>
              <a:ext uri="{28A0092B-C50C-407E-A947-70E740481C1C}">
                <a14:useLocalDpi xmlns:a14="http://schemas.microsoft.com/office/drawing/2010/main" val="0"/>
              </a:ext>
            </a:extLst>
          </a:blip>
          <a:srcRect r="66014" b="45364"/>
          <a:stretch/>
        </p:blipFill>
        <p:spPr>
          <a:xfrm>
            <a:off x="3921530" y="1004728"/>
            <a:ext cx="3418464" cy="3232727"/>
          </a:xfrm>
          <a:prstGeom prst="rect">
            <a:avLst/>
          </a:prstGeom>
        </p:spPr>
      </p:pic>
      <p:pic>
        <p:nvPicPr>
          <p:cNvPr id="17" name="Picture 16">
            <a:extLst>
              <a:ext uri="{FF2B5EF4-FFF2-40B4-BE49-F238E27FC236}">
                <a16:creationId xmlns:a16="http://schemas.microsoft.com/office/drawing/2014/main" id="{51B5FF22-6FE2-4739-8256-6139D046CE91}"/>
              </a:ext>
            </a:extLst>
          </p:cNvPr>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54986" b="94944" l="372" r="35440"/>
                    </a14:imgEffect>
                  </a14:imgLayer>
                </a14:imgProps>
              </a:ext>
              <a:ext uri="{28A0092B-C50C-407E-A947-70E740481C1C}">
                <a14:useLocalDpi xmlns:a14="http://schemas.microsoft.com/office/drawing/2010/main" val="0"/>
              </a:ext>
            </a:extLst>
          </a:blip>
          <a:srcRect t="50109" r="64820"/>
          <a:stretch/>
        </p:blipFill>
        <p:spPr>
          <a:xfrm>
            <a:off x="546704" y="3717995"/>
            <a:ext cx="3538537" cy="2951980"/>
          </a:xfrm>
          <a:prstGeom prst="rect">
            <a:avLst/>
          </a:prstGeom>
        </p:spPr>
      </p:pic>
    </p:spTree>
    <p:extLst>
      <p:ext uri="{BB962C8B-B14F-4D97-AF65-F5344CB8AC3E}">
        <p14:creationId xmlns:p14="http://schemas.microsoft.com/office/powerpoint/2010/main" val="165730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1" y="313213"/>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727" y="-150654"/>
            <a:ext cx="4311900" cy="2483654"/>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16" name="Rectangle: Rounded Corners 26">
            <a:extLst>
              <a:ext uri="{FF2B5EF4-FFF2-40B4-BE49-F238E27FC236}">
                <a16:creationId xmlns:a16="http://schemas.microsoft.com/office/drawing/2014/main" id="{3464FE24-E6BB-4E9E-96B3-CDDDDBB35463}"/>
              </a:ext>
            </a:extLst>
          </p:cNvPr>
          <p:cNvSpPr/>
          <p:nvPr/>
        </p:nvSpPr>
        <p:spPr>
          <a:xfrm>
            <a:off x="632172" y="635543"/>
            <a:ext cx="10570547" cy="3124536"/>
          </a:xfrm>
          <a:prstGeom prst="roundRect">
            <a:avLst>
              <a:gd name="adj" fmla="val 19668"/>
            </a:avLst>
          </a:prstGeom>
          <a:solidFill>
            <a:schemeClr val="bg1"/>
          </a:solidFill>
          <a:ln w="57150">
            <a:solidFill>
              <a:srgbClr val="45B3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vi-VN" sz="4800">
                <a:solidFill>
                  <a:schemeClr val="tx1"/>
                </a:solidFill>
                <a:latin typeface="Calibri"/>
              </a:rPr>
              <a:t>Động vật cần đủ </a:t>
            </a:r>
            <a:r>
              <a:rPr lang="vi-VN" sz="4800">
                <a:solidFill>
                  <a:srgbClr val="FF0000"/>
                </a:solidFill>
                <a:latin typeface="Calibri"/>
              </a:rPr>
              <a:t>nước</a:t>
            </a:r>
            <a:r>
              <a:rPr lang="vi-VN" sz="4800">
                <a:solidFill>
                  <a:schemeClr val="tx1"/>
                </a:solidFill>
                <a:latin typeface="Calibri"/>
              </a:rPr>
              <a:t>, </a:t>
            </a:r>
            <a:r>
              <a:rPr lang="vi-VN" sz="4800">
                <a:solidFill>
                  <a:srgbClr val="00B050"/>
                </a:solidFill>
                <a:latin typeface="Calibri"/>
              </a:rPr>
              <a:t>không khí</a:t>
            </a:r>
            <a:r>
              <a:rPr lang="vi-VN" sz="4800">
                <a:solidFill>
                  <a:schemeClr val="tx1"/>
                </a:solidFill>
                <a:latin typeface="Calibri"/>
              </a:rPr>
              <a:t>, </a:t>
            </a:r>
            <a:r>
              <a:rPr lang="vi-VN" sz="4800">
                <a:solidFill>
                  <a:srgbClr val="7030A0"/>
                </a:solidFill>
                <a:latin typeface="Calibri"/>
              </a:rPr>
              <a:t>thức ăn</a:t>
            </a:r>
            <a:r>
              <a:rPr lang="vi-VN" sz="4800">
                <a:solidFill>
                  <a:schemeClr val="tx1"/>
                </a:solidFill>
                <a:latin typeface="Calibri"/>
              </a:rPr>
              <a:t>, </a:t>
            </a:r>
            <a:r>
              <a:rPr lang="vi-VN" sz="4800">
                <a:solidFill>
                  <a:srgbClr val="2F7BC7"/>
                </a:solidFill>
                <a:latin typeface="Calibri"/>
              </a:rPr>
              <a:t>ánh sáng mặt trời</a:t>
            </a:r>
            <a:r>
              <a:rPr lang="vi-VN" sz="4800">
                <a:solidFill>
                  <a:schemeClr val="tx1"/>
                </a:solidFill>
                <a:latin typeface="Calibri"/>
              </a:rPr>
              <a:t>, </a:t>
            </a:r>
            <a:r>
              <a:rPr lang="vi-VN" sz="4800">
                <a:solidFill>
                  <a:srgbClr val="C00000"/>
                </a:solidFill>
                <a:latin typeface="Calibri"/>
              </a:rPr>
              <a:t>nhiệt độ môi trường </a:t>
            </a:r>
            <a:r>
              <a:rPr lang="vi-VN" sz="4800">
                <a:solidFill>
                  <a:schemeClr val="tx1"/>
                </a:solidFill>
                <a:latin typeface="Calibri"/>
              </a:rPr>
              <a:t>thích hợp để sống và phát triển.</a:t>
            </a:r>
            <a:endPar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E3CA070-5CDF-45DF-BB3A-BBF46E43A70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114112" y="4359512"/>
            <a:ext cx="2397420" cy="2397420"/>
          </a:xfrm>
          <a:prstGeom prst="rect">
            <a:avLst/>
          </a:prstGeom>
        </p:spPr>
      </p:pic>
      <p:pic>
        <p:nvPicPr>
          <p:cNvPr id="10" name="Picture 9">
            <a:extLst>
              <a:ext uri="{FF2B5EF4-FFF2-40B4-BE49-F238E27FC236}">
                <a16:creationId xmlns:a16="http://schemas.microsoft.com/office/drawing/2014/main" id="{61D4EA89-88D1-4BAB-9318-F0A4780C831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pic>
        <p:nvPicPr>
          <p:cNvPr id="14" name="Picture 13">
            <a:extLst>
              <a:ext uri="{FF2B5EF4-FFF2-40B4-BE49-F238E27FC236}">
                <a16:creationId xmlns:a16="http://schemas.microsoft.com/office/drawing/2014/main" id="{DA9C0B4A-4D1C-410D-A550-B162DDB6915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7" name="Picture 16">
            <a:extLst>
              <a:ext uri="{FF2B5EF4-FFF2-40B4-BE49-F238E27FC236}">
                <a16:creationId xmlns:a16="http://schemas.microsoft.com/office/drawing/2014/main" id="{E63301D5-4F93-40DD-B5D9-A7C20A08756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19" name="Picture 18">
            <a:extLst>
              <a:ext uri="{FF2B5EF4-FFF2-40B4-BE49-F238E27FC236}">
                <a16:creationId xmlns:a16="http://schemas.microsoft.com/office/drawing/2014/main" id="{A77F5DD2-F56D-43E4-93CD-5CCBF9E5177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2656752814"/>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1415772" cy="2489196"/>
            <a:chOff x="124694" y="2347215"/>
            <a:chExt cx="1415772" cy="2489196"/>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415772" cy="2489196"/>
            <a:chOff x="3869778" y="2347215"/>
            <a:chExt cx="1415772" cy="2489196"/>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415772" cy="2489196"/>
            <a:chOff x="7614862" y="2347215"/>
            <a:chExt cx="1415772" cy="2489196"/>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2123658"/>
          </a:xfrm>
          <a:prstGeom prst="rect">
            <a:avLst/>
          </a:prstGeom>
          <a:noFill/>
        </p:spPr>
        <p:txBody>
          <a:bodyPr wrap="square" rtlCol="0">
            <a:spAutoFit/>
          </a:bodyPr>
          <a:lstStyle/>
          <a:p>
            <a:pPr lvl="0" algn="ctr"/>
            <a:r>
              <a:rPr lang="vi-VN" sz="4400" b="1">
                <a:ln w="152400">
                  <a:solidFill>
                    <a:prstClr val="white"/>
                  </a:solidFill>
                </a:ln>
                <a:solidFill>
                  <a:prstClr val="white"/>
                </a:solidFill>
                <a:cs typeface="Arial" panose="020B0604020202020204" pitchFamily="34" charset="0"/>
              </a:rPr>
              <a:t>Tìm hiểu động vật cần nhiệt độ môi trường thích hợp để sống và phát triển</a:t>
            </a:r>
            <a:endParaRPr kumimoji="0" lang="en-US" sz="44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HOẠT </a:t>
            </a:r>
            <a:r>
              <a:rPr kumimoji="0" lang="en-US" sz="35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ĐỘNG 2</a:t>
            </a:r>
            <a:endPar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p:nvSpPr>
        <p:spPr>
          <a:xfrm>
            <a:off x="1685842" y="2610178"/>
            <a:ext cx="8808294" cy="2123658"/>
          </a:xfrm>
          <a:prstGeom prst="rect">
            <a:avLst/>
          </a:prstGeom>
          <a:noFill/>
        </p:spPr>
        <p:txBody>
          <a:bodyPr wrap="square" rtlCol="0">
            <a:spAutoFit/>
          </a:bodyPr>
          <a:lstStyle/>
          <a:p>
            <a:pPr lvl="0" algn="ctr"/>
            <a:r>
              <a:rPr lang="vi-VN" sz="4400" b="1">
                <a:solidFill>
                  <a:srgbClr val="002060"/>
                </a:solidFill>
                <a:cs typeface="Arial" panose="020B0604020202020204" pitchFamily="34" charset="0"/>
              </a:rPr>
              <a:t>Tìm hiểu động vật cần nhiệt độ môi trường thích hợp để sống và phát triển</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006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lvl="0" algn="ctr"/>
            <a:r>
              <a:rPr lang="vi-VN" sz="3600">
                <a:solidFill>
                  <a:prstClr val="black"/>
                </a:solidFill>
              </a:rPr>
              <a:t>Điều gì sẽ xảy ra đối với những động vật trong hình 7 và hình 8?</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429F3B6-C21C-4585-81E8-458275BB6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23" y="1548402"/>
            <a:ext cx="3923570" cy="2641690"/>
          </a:xfrm>
          <a:prstGeom prst="rect">
            <a:avLst/>
          </a:prstGeom>
        </p:spPr>
      </p:pic>
      <p:pic>
        <p:nvPicPr>
          <p:cNvPr id="7" name="Picture 6">
            <a:extLst>
              <a:ext uri="{FF2B5EF4-FFF2-40B4-BE49-F238E27FC236}">
                <a16:creationId xmlns:a16="http://schemas.microsoft.com/office/drawing/2014/main" id="{325EE362-1F57-4F94-BA27-D5D403317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513" y="1586279"/>
            <a:ext cx="3937210" cy="2650426"/>
          </a:xfrm>
          <a:prstGeom prst="rect">
            <a:avLst/>
          </a:prstGeom>
        </p:spPr>
      </p:pic>
      <p:pic>
        <p:nvPicPr>
          <p:cNvPr id="9" name="Picture 8">
            <a:extLst>
              <a:ext uri="{FF2B5EF4-FFF2-40B4-BE49-F238E27FC236}">
                <a16:creationId xmlns:a16="http://schemas.microsoft.com/office/drawing/2014/main" id="{D03AB453-6590-4E6B-88AC-8E08D15A0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273" y="4152214"/>
            <a:ext cx="5311845" cy="2319836"/>
          </a:xfrm>
          <a:prstGeom prst="rect">
            <a:avLst/>
          </a:prstGeom>
        </p:spPr>
      </p:pic>
    </p:spTree>
    <p:extLst>
      <p:ext uri="{BB962C8B-B14F-4D97-AF65-F5344CB8AC3E}">
        <p14:creationId xmlns:p14="http://schemas.microsoft.com/office/powerpoint/2010/main" val="2052952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429F3B6-C21C-4585-81E8-458275BB6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33" y="1889059"/>
            <a:ext cx="5076651" cy="3418045"/>
          </a:xfrm>
          <a:prstGeom prst="rect">
            <a:avLst/>
          </a:prstGeom>
        </p:spPr>
      </p:pic>
      <p:grpSp>
        <p:nvGrpSpPr>
          <p:cNvPr id="4" name="Group 3">
            <a:extLst>
              <a:ext uri="{FF2B5EF4-FFF2-40B4-BE49-F238E27FC236}">
                <a16:creationId xmlns:a16="http://schemas.microsoft.com/office/drawing/2014/main" id="{547AC319-8BB8-480A-B968-00DBF1B9A3CD}"/>
              </a:ext>
            </a:extLst>
          </p:cNvPr>
          <p:cNvGrpSpPr/>
          <p:nvPr/>
        </p:nvGrpSpPr>
        <p:grpSpPr>
          <a:xfrm>
            <a:off x="6120267" y="681318"/>
            <a:ext cx="5436534" cy="5253317"/>
            <a:chOff x="6120267" y="681318"/>
            <a:chExt cx="5436534" cy="5253317"/>
          </a:xfrm>
        </p:grpSpPr>
        <p:sp>
          <p:nvSpPr>
            <p:cNvPr id="3" name="Rectangle: Rounded Corners 2">
              <a:extLst>
                <a:ext uri="{FF2B5EF4-FFF2-40B4-BE49-F238E27FC236}">
                  <a16:creationId xmlns:a16="http://schemas.microsoft.com/office/drawing/2014/main" id="{3F6C6070-A347-4D68-AEA8-4C8D8A913C2F}"/>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2C8CF3-239E-422A-B717-72EC7EE4E0D7}"/>
                </a:ext>
              </a:extLst>
            </p:cNvPr>
            <p:cNvSpPr txBox="1"/>
            <p:nvPr/>
          </p:nvSpPr>
          <p:spPr>
            <a:xfrm>
              <a:off x="6144534" y="1147792"/>
              <a:ext cx="5412267" cy="4524315"/>
            </a:xfrm>
            <a:prstGeom prst="rect">
              <a:avLst/>
            </a:prstGeom>
            <a:noFill/>
          </p:spPr>
          <p:txBody>
            <a:bodyPr wrap="square" rtlCol="0">
              <a:spAutoFit/>
            </a:bodyPr>
            <a:lstStyle/>
            <a:p>
              <a:pPr lvl="0" algn="ctr"/>
              <a:r>
                <a:rPr lang="vi-VN" sz="3600">
                  <a:solidFill>
                    <a:prstClr val="black"/>
                  </a:solidFill>
                </a:rPr>
                <a:t>Con ngựa sống trong điều kiện lạnh giá, nếu nhiệt độ thấp vượt quá ngưỡng</a:t>
              </a:r>
              <a:r>
                <a:rPr lang="en-US" sz="3600">
                  <a:solidFill>
                    <a:prstClr val="black"/>
                  </a:solidFill>
                </a:rPr>
                <a:t> </a:t>
              </a:r>
              <a:r>
                <a:rPr lang="vi-VN" sz="3600">
                  <a:solidFill>
                    <a:prstClr val="black"/>
                  </a:solidFill>
                </a:rPr>
                <a:t>chịu đựng của con ngựa kéo dài thì sẽ ảnh hưởng đến hoạt động sống của con ngựa và có thể gây chết.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42682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547AC319-8BB8-480A-B968-00DBF1B9A3CD}"/>
              </a:ext>
            </a:extLst>
          </p:cNvPr>
          <p:cNvGrpSpPr/>
          <p:nvPr/>
        </p:nvGrpSpPr>
        <p:grpSpPr>
          <a:xfrm>
            <a:off x="659466" y="802341"/>
            <a:ext cx="5388000" cy="5330415"/>
            <a:chOff x="6120267" y="681318"/>
            <a:chExt cx="5388000" cy="5330415"/>
          </a:xfrm>
        </p:grpSpPr>
        <p:sp>
          <p:nvSpPr>
            <p:cNvPr id="3" name="Rectangle: Rounded Corners 2">
              <a:extLst>
                <a:ext uri="{FF2B5EF4-FFF2-40B4-BE49-F238E27FC236}">
                  <a16:creationId xmlns:a16="http://schemas.microsoft.com/office/drawing/2014/main" id="{3F6C6070-A347-4D68-AEA8-4C8D8A913C2F}"/>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6144534" y="933420"/>
              <a:ext cx="5363733"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con bò sống trong điều kiện nắng nóng, khô hạn kéo dài, nếu nhiệt độ môi trường cao vượt ngưỡng chịu đựng của con bò kéo dài sẽ làm ảnh hưởng đến hoạt động sống của con bò và có thể gây chết.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55F24762-4215-4FB8-92EA-E6819A0B6B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877" y="1864422"/>
            <a:ext cx="5137390" cy="3458356"/>
          </a:xfrm>
          <a:prstGeom prst="rect">
            <a:avLst/>
          </a:prstGeom>
        </p:spPr>
      </p:pic>
    </p:spTree>
    <p:extLst>
      <p:ext uri="{BB962C8B-B14F-4D97-AF65-F5344CB8AC3E}">
        <p14:creationId xmlns:p14="http://schemas.microsoft.com/office/powerpoint/2010/main" val="3064330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0" y="451037"/>
            <a:ext cx="12234118" cy="610266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17" name="组合 16"/>
          <p:cNvGrpSpPr/>
          <p:nvPr/>
        </p:nvGrpSpPr>
        <p:grpSpPr>
          <a:xfrm>
            <a:off x="711860" y="1623217"/>
            <a:ext cx="10768279" cy="3022144"/>
            <a:chOff x="843018" y="2509062"/>
            <a:chExt cx="5042806" cy="1264496"/>
          </a:xfrm>
        </p:grpSpPr>
        <p:sp>
          <p:nvSpPr>
            <p:cNvPr id="18" name="任意多边形 17"/>
            <p:cNvSpPr/>
            <p:nvPr/>
          </p:nvSpPr>
          <p:spPr>
            <a:xfrm>
              <a:off x="843018" y="2509062"/>
              <a:ext cx="5042806" cy="1264496"/>
            </a:xfrm>
            <a:custGeom>
              <a:avLst/>
              <a:gdLst>
                <a:gd name="connsiteX0" fmla="*/ 4112392 w 5042806"/>
                <a:gd name="connsiteY0" fmla="*/ 126700 h 1264496"/>
                <a:gd name="connsiteX1" fmla="*/ 3890923 w 5042806"/>
                <a:gd name="connsiteY1" fmla="*/ 348169 h 1264496"/>
                <a:gd name="connsiteX2" fmla="*/ 3890923 w 5042806"/>
                <a:gd name="connsiteY2" fmla="*/ 905003 h 1264496"/>
                <a:gd name="connsiteX3" fmla="*/ 4112392 w 5042806"/>
                <a:gd name="connsiteY3" fmla="*/ 1126472 h 1264496"/>
                <a:gd name="connsiteX4" fmla="*/ 4669226 w 5042806"/>
                <a:gd name="connsiteY4" fmla="*/ 1126472 h 1264496"/>
                <a:gd name="connsiteX5" fmla="*/ 4890695 w 5042806"/>
                <a:gd name="connsiteY5" fmla="*/ 905003 h 1264496"/>
                <a:gd name="connsiteX6" fmla="*/ 4890695 w 5042806"/>
                <a:gd name="connsiteY6" fmla="*/ 348169 h 1264496"/>
                <a:gd name="connsiteX7" fmla="*/ 4669226 w 5042806"/>
                <a:gd name="connsiteY7" fmla="*/ 126700 h 1264496"/>
                <a:gd name="connsiteX8" fmla="*/ 4000656 w 5042806"/>
                <a:gd name="connsiteY8" fmla="*/ 0 h 1264496"/>
                <a:gd name="connsiteX9" fmla="*/ 4831784 w 5042806"/>
                <a:gd name="connsiteY9" fmla="*/ 0 h 1264496"/>
                <a:gd name="connsiteX10" fmla="*/ 5042806 w 5042806"/>
                <a:gd name="connsiteY10" fmla="*/ 211022 h 1264496"/>
                <a:gd name="connsiteX11" fmla="*/ 5042806 w 5042806"/>
                <a:gd name="connsiteY11" fmla="*/ 1053474 h 1264496"/>
                <a:gd name="connsiteX12" fmla="*/ 4831784 w 5042806"/>
                <a:gd name="connsiteY12" fmla="*/ 1264496 h 1264496"/>
                <a:gd name="connsiteX13" fmla="*/ 4218285 w 5042806"/>
                <a:gd name="connsiteY13" fmla="*/ 1264496 h 1264496"/>
                <a:gd name="connsiteX14" fmla="*/ 4000656 w 5042806"/>
                <a:gd name="connsiteY14" fmla="*/ 1264496 h 1264496"/>
                <a:gd name="connsiteX15" fmla="*/ 632016 w 5042806"/>
                <a:gd name="connsiteY15" fmla="*/ 1264496 h 1264496"/>
                <a:gd name="connsiteX16" fmla="*/ 0 w 5042806"/>
                <a:gd name="connsiteY16" fmla="*/ 632480 h 1264496"/>
                <a:gd name="connsiteX17" fmla="*/ 632016 w 5042806"/>
                <a:gd name="connsiteY17" fmla="*/ 464 h 1264496"/>
                <a:gd name="connsiteX18" fmla="*/ 3996053 w 5042806"/>
                <a:gd name="connsiteY18" fmla="*/ 464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2806" h="1264496">
                  <a:moveTo>
                    <a:pt x="4112392" y="126700"/>
                  </a:moveTo>
                  <a:cubicBezTo>
                    <a:pt x="3990078" y="126700"/>
                    <a:pt x="3890923" y="225855"/>
                    <a:pt x="3890923" y="348169"/>
                  </a:cubicBezTo>
                  <a:lnTo>
                    <a:pt x="3890923" y="905003"/>
                  </a:lnTo>
                  <a:cubicBezTo>
                    <a:pt x="3890923" y="1027317"/>
                    <a:pt x="3990078" y="1126472"/>
                    <a:pt x="4112392" y="1126472"/>
                  </a:cubicBezTo>
                  <a:lnTo>
                    <a:pt x="4669226" y="1126472"/>
                  </a:lnTo>
                  <a:cubicBezTo>
                    <a:pt x="4791540" y="1126472"/>
                    <a:pt x="4890695" y="1027317"/>
                    <a:pt x="4890695" y="905003"/>
                  </a:cubicBezTo>
                  <a:lnTo>
                    <a:pt x="4890695" y="348169"/>
                  </a:lnTo>
                  <a:cubicBezTo>
                    <a:pt x="4890695" y="225855"/>
                    <a:pt x="4791540" y="126700"/>
                    <a:pt x="4669226" y="126700"/>
                  </a:cubicBezTo>
                  <a:close/>
                  <a:moveTo>
                    <a:pt x="4000656" y="0"/>
                  </a:moveTo>
                  <a:lnTo>
                    <a:pt x="4831784" y="0"/>
                  </a:lnTo>
                  <a:cubicBezTo>
                    <a:pt x="4948328" y="0"/>
                    <a:pt x="5042806" y="94478"/>
                    <a:pt x="5042806" y="211022"/>
                  </a:cubicBezTo>
                  <a:lnTo>
                    <a:pt x="5042806" y="1053474"/>
                  </a:lnTo>
                  <a:cubicBezTo>
                    <a:pt x="5042806" y="1170018"/>
                    <a:pt x="4948328" y="1264496"/>
                    <a:pt x="4831784" y="1264496"/>
                  </a:cubicBezTo>
                  <a:lnTo>
                    <a:pt x="4218285" y="1264496"/>
                  </a:lnTo>
                  <a:lnTo>
                    <a:pt x="4000656" y="1264496"/>
                  </a:lnTo>
                  <a:lnTo>
                    <a:pt x="632016" y="1264496"/>
                  </a:lnTo>
                  <a:cubicBezTo>
                    <a:pt x="282963" y="1264496"/>
                    <a:pt x="0" y="981533"/>
                    <a:pt x="0" y="632480"/>
                  </a:cubicBezTo>
                  <a:cubicBezTo>
                    <a:pt x="0" y="283427"/>
                    <a:pt x="282963" y="464"/>
                    <a:pt x="632016" y="464"/>
                  </a:cubicBezTo>
                  <a:lnTo>
                    <a:pt x="3996053" y="464"/>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prstClr val="white"/>
                </a:solidFill>
              </a:endParaRPr>
            </a:p>
          </p:txBody>
        </p:sp>
        <p:sp>
          <p:nvSpPr>
            <p:cNvPr id="22" name="文本框 21"/>
            <p:cNvSpPr txBox="1"/>
            <p:nvPr/>
          </p:nvSpPr>
          <p:spPr>
            <a:xfrm>
              <a:off x="929265" y="2707044"/>
              <a:ext cx="3863189" cy="811294"/>
            </a:xfrm>
            <a:prstGeom prst="rect">
              <a:avLst/>
            </a:prstGeom>
            <a:noFill/>
            <a:effectLst/>
          </p:spPr>
          <p:txBody>
            <a:bodyPr wrap="square" rtlCol="0">
              <a:spAutoFit/>
            </a:bodyPr>
            <a:lstStyle/>
            <a:p>
              <a:pPr algn="ctr"/>
              <a:r>
                <a:rPr lang="nl-NL" sz="4000" b="1">
                  <a:solidFill>
                    <a:schemeClr val="bg1"/>
                  </a:solidFill>
                  <a:latin typeface="Tahoma" panose="020B0604030504040204" pitchFamily="34" charset="0"/>
                  <a:ea typeface="Tahoma" panose="020B0604030504040204" pitchFamily="34" charset="0"/>
                  <a:cs typeface="Tahoma" panose="020B0604030504040204" pitchFamily="34" charset="0"/>
                </a:rPr>
                <a:t>Hãy kể một số dẫn chứng về động vật cần nhiệt độ thích hợp để sống và phát triển.</a:t>
              </a:r>
              <a:endParaRPr lang="en-US" altLang="zh-CN"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0600"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922" y="398905"/>
            <a:ext cx="8728078" cy="6826353"/>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11" y="-134380"/>
            <a:ext cx="4201589" cy="2420115"/>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3922" y="3457473"/>
            <a:ext cx="1656835" cy="440718"/>
          </a:xfrm>
          <a:prstGeom prst="rect">
            <a:avLst/>
          </a:prstGeom>
        </p:spPr>
      </p:pic>
      <p:grpSp>
        <p:nvGrpSpPr>
          <p:cNvPr id="31" name="组合 30"/>
          <p:cNvGrpSpPr/>
          <p:nvPr/>
        </p:nvGrpSpPr>
        <p:grpSpPr>
          <a:xfrm>
            <a:off x="-77659" y="1294259"/>
            <a:ext cx="4310046" cy="2383573"/>
            <a:chOff x="-180102" y="1994770"/>
            <a:chExt cx="3726053" cy="1863025"/>
          </a:xfrm>
        </p:grpSpPr>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102" y="1994770"/>
              <a:ext cx="3726053" cy="1863025"/>
            </a:xfrm>
            <a:prstGeom prst="rect">
              <a:avLst/>
            </a:prstGeom>
          </p:spPr>
        </p:pic>
        <p:sp>
          <p:nvSpPr>
            <p:cNvPr id="30" name="文本框 29"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55735" y="2700265"/>
              <a:ext cx="2607426" cy="601403"/>
            </a:xfrm>
            <a:prstGeom prst="rect">
              <a:avLst/>
            </a:prstGeom>
            <a:noFill/>
            <a:effectLst/>
          </p:spPr>
          <p:txBody>
            <a:bodyPr wrap="square" rtlCol="0">
              <a:spAutoFit/>
            </a:bodyPr>
            <a:lstStyle/>
            <a:p>
              <a:r>
                <a:rPr lang="en-US" altLang="zh-CN" sz="4400" b="1">
                  <a:solidFill>
                    <a:srgbClr val="C00000"/>
                  </a:solidFill>
                  <a:latin typeface="Arial" panose="020B0604020202020204" pitchFamily="34" charset="0"/>
                  <a:ea typeface="Cambria" panose="02040503050406030204" pitchFamily="18" charset="0"/>
                  <a:cs typeface="Arial" panose="020B0604020202020204" pitchFamily="34" charset="0"/>
                </a:rPr>
                <a:t>YÊU CẦU</a:t>
              </a:r>
              <a:endParaRPr lang="en-US" altLang="zh-CN" sz="4400" b="1" dirty="0">
                <a:solidFill>
                  <a:srgbClr val="C00000"/>
                </a:solidFill>
                <a:latin typeface="Arial" panose="020B0604020202020204" pitchFamily="34" charset="0"/>
                <a:ea typeface="Cambria" panose="02040503050406030204" pitchFamily="18" charset="0"/>
                <a:cs typeface="Arial" panose="020B0604020202020204" pitchFamily="34" charset="0"/>
              </a:endParaRPr>
            </a:p>
          </p:txBody>
        </p:sp>
      </p:grpSp>
      <p:sp>
        <p:nvSpPr>
          <p:cNvPr id="2" name="TextBox 1"/>
          <p:cNvSpPr txBox="1"/>
          <p:nvPr/>
        </p:nvSpPr>
        <p:spPr>
          <a:xfrm>
            <a:off x="4594571" y="1979878"/>
            <a:ext cx="6141879" cy="3170099"/>
          </a:xfrm>
          <a:prstGeom prst="rect">
            <a:avLst/>
          </a:prstGeom>
          <a:noFill/>
        </p:spPr>
        <p:txBody>
          <a:bodyPr wrap="square" rtlCol="0">
            <a:spAutoFit/>
          </a:bodyPr>
          <a:lstStyle/>
          <a:p>
            <a:pPr algn="ctr"/>
            <a:r>
              <a:rPr lang="vi-VN" sz="4000" b="1">
                <a:solidFill>
                  <a:srgbClr val="002060"/>
                </a:solidFill>
                <a:latin typeface="Cambria" panose="02040503050406030204" pitchFamily="18" charset="0"/>
                <a:ea typeface="Cambria" panose="02040503050406030204" pitchFamily="18" charset="0"/>
              </a:rPr>
              <a:t>Đưa ra được dẫn chứng cho thấy động vật cần ánh sáng, không khí, nước, nhiệt độ và</a:t>
            </a:r>
            <a:r>
              <a:rPr lang="en-US" sz="4000" b="1">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thức ăn để sống và phát triển. </a:t>
            </a:r>
            <a:endParaRPr lang="en-US" sz="4000" b="1" dirty="0">
              <a:solidFill>
                <a:srgbClr val="002060"/>
              </a:solidFill>
              <a:latin typeface="Cambria" panose="02040503050406030204" pitchFamily="18" charset="0"/>
              <a:ea typeface="Cambria" panose="02040503050406030204" pitchFamily="18" charset="0"/>
            </a:endParaRPr>
          </a:p>
        </p:txBody>
      </p:sp>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86932" y="2521927"/>
            <a:ext cx="2776575" cy="27765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3AAA0BB-B796-48F1-A0F1-B12C0CAF8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0005" y="527113"/>
            <a:ext cx="5334864" cy="3692587"/>
          </a:xfrm>
          <a:prstGeom prst="rect">
            <a:avLst/>
          </a:prstGeom>
        </p:spPr>
      </p:pic>
      <p:sp>
        <p:nvSpPr>
          <p:cNvPr id="8" name="TextBox 7">
            <a:extLst>
              <a:ext uri="{FF2B5EF4-FFF2-40B4-BE49-F238E27FC236}">
                <a16:creationId xmlns:a16="http://schemas.microsoft.com/office/drawing/2014/main" id="{AD9CF620-14A5-4AF4-B780-364694EB52DB}"/>
              </a:ext>
            </a:extLst>
          </p:cNvPr>
          <p:cNvSpPr txBox="1"/>
          <p:nvPr/>
        </p:nvSpPr>
        <p:spPr>
          <a:xfrm>
            <a:off x="1604682" y="4436004"/>
            <a:ext cx="8982635" cy="1938992"/>
          </a:xfrm>
          <a:prstGeom prst="rect">
            <a:avLst/>
          </a:prstGeom>
          <a:noFill/>
        </p:spPr>
        <p:txBody>
          <a:bodyPr wrap="square" rtlCol="0">
            <a:spAutoFit/>
          </a:bodyPr>
          <a:lstStyle/>
          <a:p>
            <a:pPr algn="ctr"/>
            <a:r>
              <a:rPr lang="en-US" sz="4000" b="0" i="1" u="sng">
                <a:solidFill>
                  <a:srgbClr val="FF0000"/>
                </a:solidFill>
                <a:effectLst/>
                <a:latin typeface="Arial" panose="020B0604020202020204" pitchFamily="34" charset="0"/>
                <a:cs typeface="Arial" panose="020B0604020202020204" pitchFamily="34" charset="0"/>
              </a:rPr>
              <a:t>Ví dụ:</a:t>
            </a:r>
            <a:r>
              <a:rPr lang="en-US" sz="4000" b="0" i="0">
                <a:solidFill>
                  <a:srgbClr val="333333"/>
                </a:solidFill>
                <a:effectLst/>
                <a:latin typeface="Arial" panose="020B0604020202020204" pitchFamily="34" charset="0"/>
                <a:cs typeface="Arial" panose="020B0604020202020204" pitchFamily="34" charset="0"/>
              </a:rPr>
              <a:t> B</a:t>
            </a:r>
            <a:r>
              <a:rPr lang="vi-VN" sz="4000" b="0" i="0">
                <a:solidFill>
                  <a:srgbClr val="333333"/>
                </a:solidFill>
                <a:effectLst/>
                <a:latin typeface="Arial" panose="020B0604020202020204" pitchFamily="34" charset="0"/>
                <a:cs typeface="Arial" panose="020B0604020202020204" pitchFamily="34" charset="0"/>
              </a:rPr>
              <a:t>ò là một động vật chịu lạnh kém, nên thường bò sẽ được nuôi ở vùng có nhiệt độ ấm, mùa đông ít lạnh,</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46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D9CF620-14A5-4AF4-B780-364694EB52DB}"/>
              </a:ext>
            </a:extLst>
          </p:cNvPr>
          <p:cNvSpPr txBox="1"/>
          <p:nvPr/>
        </p:nvSpPr>
        <p:spPr>
          <a:xfrm>
            <a:off x="1604682" y="4436004"/>
            <a:ext cx="8471647" cy="1938992"/>
          </a:xfrm>
          <a:prstGeom prst="rect">
            <a:avLst/>
          </a:prstGeom>
          <a:noFill/>
        </p:spPr>
        <p:txBody>
          <a:bodyPr wrap="square" rtlCol="0">
            <a:spAutoFit/>
          </a:bodyPr>
          <a:lstStyle/>
          <a:p>
            <a:pPr lvl="0" algn="ctr"/>
            <a:r>
              <a:rPr kumimoji="0" lang="en-US" sz="40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Ví dụ:</a:t>
            </a:r>
            <a:r>
              <a:rPr kumimoji="0" lang="en-US" sz="4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Lạc</a:t>
            </a:r>
            <a:r>
              <a:rPr kumimoji="0" lang="en-US" sz="4000" b="0" i="0" u="none" strike="noStrike" kern="1200" cap="none" spc="0" normalizeH="0" noProof="0">
                <a:ln>
                  <a:noFill/>
                </a:ln>
                <a:solidFill>
                  <a:srgbClr val="333333"/>
                </a:solidFill>
                <a:effectLst/>
                <a:uLnTx/>
                <a:uFillTx/>
                <a:latin typeface="Arial" panose="020B0604020202020204" pitchFamily="34" charset="0"/>
                <a:ea typeface="+mn-ea"/>
                <a:cs typeface="Arial" panose="020B0604020202020204" pitchFamily="34" charset="0"/>
              </a:rPr>
              <a:t> đà là </a:t>
            </a:r>
            <a:r>
              <a:rPr lang="vi-VN" sz="4000">
                <a:solidFill>
                  <a:srgbClr val="333333"/>
                </a:solidFill>
                <a:cs typeface="Arial" panose="020B0604020202020204" pitchFamily="34" charset="0"/>
              </a:rPr>
              <a:t>loài động vật lớn nhất sống được trên sa mạc và các vùng khô cằn thiếu nước uống.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Lạc đà kiếm ăn trên sa mạc như thế nào?">
            <a:extLst>
              <a:ext uri="{FF2B5EF4-FFF2-40B4-BE49-F238E27FC236}">
                <a16:creationId xmlns:a16="http://schemas.microsoft.com/office/drawing/2014/main" id="{C1D81F5B-5C64-4FE1-B6B5-65C1EE44B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436" y="832162"/>
            <a:ext cx="6006403" cy="360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12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3865161" cy="5428463"/>
            <a:chOff x="124694" y="2347215"/>
            <a:chExt cx="3865161" cy="5428463"/>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3865161" cy="5428463"/>
            <a:chOff x="3869778" y="2347215"/>
            <a:chExt cx="3865161" cy="5428463"/>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3865161" cy="5428463"/>
            <a:chOff x="7614862" y="2347215"/>
            <a:chExt cx="3865161" cy="5428463"/>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1323439"/>
          </a:xfrm>
          <a:prstGeom prst="rect">
            <a:avLst/>
          </a:prstGeom>
          <a:noFill/>
        </p:spPr>
        <p:txBody>
          <a:bodyPr wrap="square" rtlCol="0">
            <a:spAutoFit/>
          </a:bodyPr>
          <a:lstStyle/>
          <a:p>
            <a:pPr lvl="0" algn="ctr"/>
            <a:r>
              <a:rPr lang="vi-VN" sz="8000" b="1">
                <a:ln w="152400">
                  <a:solidFill>
                    <a:prstClr val="white"/>
                  </a:solidFill>
                </a:ln>
                <a:solidFill>
                  <a:prstClr val="white"/>
                </a:solidFill>
                <a:cs typeface="Arial" panose="020B0604020202020204" pitchFamily="34" charset="0"/>
              </a:rPr>
              <a:t>Luyện tập</a:t>
            </a:r>
            <a:endParaRPr kumimoji="0" lang="en-US" sz="80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HOẠT </a:t>
            </a:r>
            <a:r>
              <a:rPr kumimoji="0" lang="en-US" sz="35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ĐỘNG 3</a:t>
            </a:r>
            <a:endPar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p:nvSpPr>
        <p:spPr>
          <a:xfrm>
            <a:off x="1685842" y="2608006"/>
            <a:ext cx="8808294" cy="1323439"/>
          </a:xfrm>
          <a:prstGeom prst="rect">
            <a:avLst/>
          </a:prstGeom>
          <a:noFill/>
        </p:spPr>
        <p:txBody>
          <a:bodyPr wrap="square" rtlCol="0">
            <a:spAutoFit/>
          </a:bodyPr>
          <a:lstStyle/>
          <a:p>
            <a:pPr lvl="0" algn="ctr"/>
            <a:r>
              <a:rPr lang="vi-VN" sz="8000" b="1">
                <a:solidFill>
                  <a:srgbClr val="002060"/>
                </a:solidFill>
                <a:cs typeface="Arial" panose="020B0604020202020204" pitchFamily="34" charset="0"/>
              </a:rPr>
              <a:t>Luyện tập</a:t>
            </a:r>
            <a:endParaRPr kumimoji="0" lang="en-US" sz="8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38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lvl="0" algn="ctr"/>
            <a:r>
              <a:rPr lang="vi-VN" sz="3600">
                <a:solidFill>
                  <a:prstClr val="black"/>
                </a:solidFill>
              </a:rPr>
              <a:t>Kể một số ví dụ về điều kiện sống của động vật không đảm bảo xảy ra ở địa phương mà em biết.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2050" name="Picture 2" descr="Nuôi gia súc nhốt chuồng ở Nậm Lạnh -">
            <a:extLst>
              <a:ext uri="{FF2B5EF4-FFF2-40B4-BE49-F238E27FC236}">
                <a16:creationId xmlns:a16="http://schemas.microsoft.com/office/drawing/2014/main" id="{6C185888-C82D-421F-A513-24DC99420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76705"/>
            <a:ext cx="7516906" cy="422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02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524029" y="4577418"/>
            <a:ext cx="9663923" cy="1754326"/>
          </a:xfrm>
          <a:prstGeom prst="rect">
            <a:avLst/>
          </a:prstGeom>
          <a:noFill/>
        </p:spPr>
        <p:txBody>
          <a:bodyPr wrap="square" rtlCol="0">
            <a:spAutoFit/>
          </a:bodyPr>
          <a:lstStyle/>
          <a:p>
            <a:pPr lvl="0" algn="ctr"/>
            <a:r>
              <a:rPr lang="en-US" sz="3600" i="1" u="sng">
                <a:solidFill>
                  <a:srgbClr val="FF0000"/>
                </a:solidFill>
                <a:latin typeface="Arial" panose="020B0604020202020204" pitchFamily="34" charset="0"/>
                <a:cs typeface="Arial" panose="020B0604020202020204" pitchFamily="34" charset="0"/>
              </a:rPr>
              <a:t>Ví dụ:</a:t>
            </a:r>
            <a:r>
              <a:rPr lang="en-US" sz="3600">
                <a:solidFill>
                  <a:prstClr val="black"/>
                </a:solidFill>
                <a:latin typeface="Arial" panose="020B0604020202020204" pitchFamily="34" charset="0"/>
                <a:cs typeface="Arial" panose="020B0604020202020204" pitchFamily="34" charset="0"/>
              </a:rPr>
              <a:t> </a:t>
            </a:r>
            <a:r>
              <a:rPr lang="vi-VN" sz="3600">
                <a:solidFill>
                  <a:prstClr val="black"/>
                </a:solidFill>
              </a:rPr>
              <a:t>Mùa đông trời lạnh bò không chịu được lạnh nhưng chuồng trại ở một số nhà còn sơ sài, không che chắn đủ giữ ấm cho bò.</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3074" name="Picture 2" descr="Cách bảo vệ đàn gia súc trước thời tiết giá lạnh">
            <a:extLst>
              <a:ext uri="{FF2B5EF4-FFF2-40B4-BE49-F238E27FC236}">
                <a16:creationId xmlns:a16="http://schemas.microsoft.com/office/drawing/2014/main" id="{0E8DABBA-8070-45CC-8F11-232625149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925" y="564591"/>
            <a:ext cx="5706050" cy="377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894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607686"/>
            <a:ext cx="10306021" cy="1200329"/>
          </a:xfrm>
          <a:prstGeom prst="rect">
            <a:avLst/>
          </a:prstGeom>
          <a:noFill/>
        </p:spPr>
        <p:txBody>
          <a:bodyPr wrap="square" rtlCol="0">
            <a:spAutoFit/>
          </a:bodyPr>
          <a:lstStyle/>
          <a:p>
            <a:pPr lvl="0" algn="ctr"/>
            <a:r>
              <a:rPr lang="vi-VN" sz="3600">
                <a:solidFill>
                  <a:prstClr val="black"/>
                </a:solidFill>
              </a:rPr>
              <a:t>Giải thích vì sao trong hồ nuôi tôm người ta thường gắn máy sục kh</a:t>
            </a:r>
            <a:r>
              <a:rPr lang="en-US" sz="3600">
                <a:solidFill>
                  <a:prstClr val="black"/>
                </a:solidFill>
              </a:rPr>
              <a:t>í?</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4098" name="Picture 2" descr="Hộp Số Giảm Tốc Nuôi Tôm: Cấu Tạo, Nguyên Lý, Thông Số Kỹ Thuật Và Cách Chọn">
            <a:extLst>
              <a:ext uri="{FF2B5EF4-FFF2-40B4-BE49-F238E27FC236}">
                <a16:creationId xmlns:a16="http://schemas.microsoft.com/office/drawing/2014/main" id="{37C20BDE-0F3D-4472-A456-1FF6D6B7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23" y="2074490"/>
            <a:ext cx="6604748" cy="408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7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6307392" y="1393905"/>
            <a:ext cx="5328796" cy="4154984"/>
          </a:xfrm>
          <a:prstGeom prst="rect">
            <a:avLst/>
          </a:prstGeom>
          <a:noFill/>
        </p:spPr>
        <p:txBody>
          <a:bodyPr wrap="square" rtlCol="0">
            <a:spAutoFit/>
          </a:bodyPr>
          <a:lstStyle/>
          <a:p>
            <a:pPr lvl="0" algn="ctr"/>
            <a:r>
              <a:rPr lang="vi-VN" sz="4400">
                <a:solidFill>
                  <a:prstClr val="black"/>
                </a:solidFill>
              </a:rPr>
              <a:t>Trong hồ nuôi tôm người ta thường gắn máy sục khí để </a:t>
            </a:r>
            <a:r>
              <a:rPr lang="vi-VN" sz="4400">
                <a:solidFill>
                  <a:srgbClr val="FF0000"/>
                </a:solidFill>
              </a:rPr>
              <a:t>cung cấp đủ khí ô-xi </a:t>
            </a:r>
            <a:r>
              <a:rPr lang="vi-VN" sz="4400">
                <a:solidFill>
                  <a:prstClr val="black"/>
                </a:solidFill>
              </a:rPr>
              <a:t>cho tôm sống trong một môi trường nhỏ.</a:t>
            </a:r>
            <a:endParaRPr kumimoji="0" lang="en-US" sz="4400" b="0" i="0" u="none" strike="noStrike" kern="1200" cap="none" spc="0" normalizeH="0" baseline="0" noProof="0">
              <a:ln>
                <a:noFill/>
              </a:ln>
              <a:solidFill>
                <a:srgbClr val="FF0000"/>
              </a:solidFill>
              <a:effectLst/>
              <a:uLnTx/>
              <a:uFillTx/>
              <a:latin typeface="Calibri"/>
            </a:endParaRPr>
          </a:p>
        </p:txBody>
      </p:sp>
      <p:pic>
        <p:nvPicPr>
          <p:cNvPr id="6146" name="Picture 2" descr="Ô ạt đào hồ nuôi tôm, “biến” nước ngọt… thành nước mặn, chính quyền bất lực?">
            <a:extLst>
              <a:ext uri="{FF2B5EF4-FFF2-40B4-BE49-F238E27FC236}">
                <a16:creationId xmlns:a16="http://schemas.microsoft.com/office/drawing/2014/main" id="{EC005DE8-814A-453C-B754-143D7AB68F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16" y="1312209"/>
            <a:ext cx="5593976" cy="419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77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id="{CB9887CE-3E0F-4CD8-9994-1717AF3AB3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863" b="69604" l="4972" r="46362">
                        <a14:foregroundMark x1="45271" y1="62247" x2="45271" y2="62247"/>
                        <a14:backgroundMark x1="45756" y1="65521" x2="45756" y2="65521"/>
                        <a14:backgroundMark x1="46241" y1="65764" x2="45635" y2="65764"/>
                      </a14:backgroundRemoval>
                    </a14:imgEffect>
                  </a14:imgLayer>
                </a14:imgProps>
              </a:ext>
              <a:ext uri="{28A0092B-C50C-407E-A947-70E740481C1C}">
                <a14:useLocalDpi xmlns:a14="http://schemas.microsoft.com/office/drawing/2010/main" val="0"/>
              </a:ext>
            </a:extLst>
          </a:blip>
          <a:srcRect t="58652" r="50232" b="29164"/>
          <a:stretch/>
        </p:blipFill>
        <p:spPr>
          <a:xfrm>
            <a:off x="-1402670" y="644893"/>
            <a:ext cx="14656657" cy="4739396"/>
          </a:xfrm>
          <a:prstGeom prst="rect">
            <a:avLst/>
          </a:prstGeom>
        </p:spPr>
      </p:pic>
      <p:sp>
        <p:nvSpPr>
          <p:cNvPr id="10" name="椭圆 39"/>
          <p:cNvSpPr>
            <a:spLocks noChangeAspect="1"/>
          </p:cNvSpPr>
          <p:nvPr/>
        </p:nvSpPr>
        <p:spPr>
          <a:xfrm>
            <a:off x="0" y="1767911"/>
            <a:ext cx="3105723" cy="2971368"/>
          </a:xfrm>
          <a:prstGeom prst="ellipse">
            <a:avLst/>
          </a:prstGeom>
          <a:solidFill>
            <a:schemeClr val="accent4">
              <a:lumMod val="40000"/>
              <a:lumOff val="6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0722" y="2845791"/>
            <a:ext cx="3796146" cy="815608"/>
          </a:xfrm>
          <a:prstGeom prst="rect">
            <a:avLst/>
          </a:prstGeom>
          <a:noFill/>
        </p:spPr>
        <p:txBody>
          <a:bodyPr wrap="square" rtlCol="0">
            <a:spAutoFit/>
          </a:bodyPr>
          <a:lstStyle/>
          <a:p>
            <a:r>
              <a:rPr lang="vi-VN" sz="4700" dirty="0">
                <a:solidFill>
                  <a:srgbClr val="C00000"/>
                </a:solidFill>
                <a:latin typeface="Rockstone" panose="00000400000000000000" pitchFamily="2" charset="0"/>
              </a:rPr>
              <a:t>KẾT LUẬN</a:t>
            </a:r>
            <a:endParaRPr lang="en-US" sz="4700" dirty="0">
              <a:solidFill>
                <a:srgbClr val="C00000"/>
              </a:solidFill>
              <a:latin typeface="Rockstone" panose="00000400000000000000" pitchFamily="2" charset="0"/>
            </a:endParaRPr>
          </a:p>
        </p:txBody>
      </p:sp>
      <p:pic>
        <p:nvPicPr>
          <p:cNvPr id="4" name="Picture 3">
            <a:extLst>
              <a:ext uri="{FF2B5EF4-FFF2-40B4-BE49-F238E27FC236}">
                <a16:creationId xmlns:a16="http://schemas.microsoft.com/office/drawing/2014/main" id="{BBEA65A6-988D-451A-B5D2-7FFCFD680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388" y="644893"/>
            <a:ext cx="7547628" cy="5137936"/>
          </a:xfrm>
          <a:prstGeom prst="rect">
            <a:avLst/>
          </a:prstGeom>
        </p:spPr>
      </p:pic>
    </p:spTree>
    <p:extLst>
      <p:ext uri="{BB962C8B-B14F-4D97-AF65-F5344CB8AC3E}">
        <p14:creationId xmlns:p14="http://schemas.microsoft.com/office/powerpoint/2010/main" val="18654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40" name="组合 39"/>
          <p:cNvGrpSpPr/>
          <p:nvPr/>
        </p:nvGrpSpPr>
        <p:grpSpPr>
          <a:xfrm>
            <a:off x="479896" y="2087764"/>
            <a:ext cx="2481771" cy="2399196"/>
            <a:chOff x="770163" y="2542880"/>
            <a:chExt cx="2225498" cy="1860019"/>
          </a:xfrm>
        </p:grpSpPr>
        <p:sp>
          <p:nvSpPr>
            <p:cNvPr id="41" name="泪滴形 40"/>
            <p:cNvSpPr/>
            <p:nvPr/>
          </p:nvSpPr>
          <p:spPr>
            <a:xfrm rot="18911031">
              <a:off x="908238" y="2542880"/>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0">
                  <a:solidFill>
                    <a:schemeClr val="bg1"/>
                  </a:solidFill>
                </a:ln>
                <a:solidFill>
                  <a:schemeClr val="bg1"/>
                </a:solidFill>
              </a:endParaRPr>
            </a:p>
          </p:txBody>
        </p:sp>
        <p:sp>
          <p:nvSpPr>
            <p:cNvPr id="42" name="文本框 41"/>
            <p:cNvSpPr txBox="1"/>
            <p:nvPr/>
          </p:nvSpPr>
          <p:spPr>
            <a:xfrm>
              <a:off x="770163" y="2809314"/>
              <a:ext cx="2225498" cy="1216907"/>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grpSp>
      <p:sp>
        <p:nvSpPr>
          <p:cNvPr id="44" name="泪滴形 43"/>
          <p:cNvSpPr/>
          <p:nvPr/>
        </p:nvSpPr>
        <p:spPr>
          <a:xfrm rot="18911031">
            <a:off x="3474157" y="2149743"/>
            <a:ext cx="2339186" cy="2430209"/>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泪滴形 46"/>
          <p:cNvSpPr/>
          <p:nvPr/>
        </p:nvSpPr>
        <p:spPr>
          <a:xfrm rot="18911031">
            <a:off x="5910092" y="2335055"/>
            <a:ext cx="2445399" cy="2162564"/>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泪滴形 49"/>
          <p:cNvSpPr/>
          <p:nvPr/>
        </p:nvSpPr>
        <p:spPr>
          <a:xfrm rot="18911031">
            <a:off x="8866798" y="2188039"/>
            <a:ext cx="2370447" cy="2372512"/>
          </a:xfrm>
          <a:prstGeom prst="teardrop">
            <a:avLst>
              <a:gd name="adj" fmla="val 10218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41"/>
          <p:cNvSpPr txBox="1"/>
          <p:nvPr/>
        </p:nvSpPr>
        <p:spPr>
          <a:xfrm>
            <a:off x="3507250" y="2631507"/>
            <a:ext cx="2409634"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6" name="文本框 41"/>
          <p:cNvSpPr txBox="1"/>
          <p:nvPr/>
        </p:nvSpPr>
        <p:spPr>
          <a:xfrm>
            <a:off x="9001734" y="2535858"/>
            <a:ext cx="2286203"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7" name="文本框 41"/>
          <p:cNvSpPr txBox="1"/>
          <p:nvPr/>
        </p:nvSpPr>
        <p:spPr>
          <a:xfrm>
            <a:off x="6069284" y="2612953"/>
            <a:ext cx="2692981"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18" name="文本框 41"/>
          <p:cNvSpPr txBox="1"/>
          <p:nvPr/>
        </p:nvSpPr>
        <p:spPr>
          <a:xfrm>
            <a:off x="464155" y="2431431"/>
            <a:ext cx="2767553" cy="2024668"/>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19" name="文本框 41"/>
          <p:cNvSpPr txBox="1"/>
          <p:nvPr/>
        </p:nvSpPr>
        <p:spPr>
          <a:xfrm>
            <a:off x="3478253" y="2631507"/>
            <a:ext cx="2409634"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0" name="文本框 41"/>
          <p:cNvSpPr txBox="1"/>
          <p:nvPr/>
        </p:nvSpPr>
        <p:spPr>
          <a:xfrm>
            <a:off x="8987235" y="2531654"/>
            <a:ext cx="2286203"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2" name="文本框 41"/>
          <p:cNvSpPr txBox="1"/>
          <p:nvPr/>
        </p:nvSpPr>
        <p:spPr>
          <a:xfrm>
            <a:off x="6083782" y="2600913"/>
            <a:ext cx="2692981"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solidFill>
                <a:srgbClr val="FFFFFF"/>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80">
                                          <p:stCondLst>
                                            <p:cond delay="0"/>
                                          </p:stCondLst>
                                        </p:cTn>
                                        <p:tgtEl>
                                          <p:spTgt spid="40"/>
                                        </p:tgtEl>
                                      </p:cBhvr>
                                    </p:animEffect>
                                    <p:anim calcmode="lin" valueType="num">
                                      <p:cBhvr>
                                        <p:cTn id="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9" dur="26">
                                          <p:stCondLst>
                                            <p:cond delay="650"/>
                                          </p:stCondLst>
                                        </p:cTn>
                                        <p:tgtEl>
                                          <p:spTgt spid="40"/>
                                        </p:tgtEl>
                                      </p:cBhvr>
                                      <p:to x="100000" y="60000"/>
                                    </p:animScale>
                                    <p:animScale>
                                      <p:cBhvr>
                                        <p:cTn id="30" dur="166" decel="50000">
                                          <p:stCondLst>
                                            <p:cond delay="676"/>
                                          </p:stCondLst>
                                        </p:cTn>
                                        <p:tgtEl>
                                          <p:spTgt spid="40"/>
                                        </p:tgtEl>
                                      </p:cBhvr>
                                      <p:to x="100000" y="100000"/>
                                    </p:animScale>
                                    <p:animScale>
                                      <p:cBhvr>
                                        <p:cTn id="31" dur="26">
                                          <p:stCondLst>
                                            <p:cond delay="1312"/>
                                          </p:stCondLst>
                                        </p:cTn>
                                        <p:tgtEl>
                                          <p:spTgt spid="40"/>
                                        </p:tgtEl>
                                      </p:cBhvr>
                                      <p:to x="100000" y="80000"/>
                                    </p:animScale>
                                    <p:animScale>
                                      <p:cBhvr>
                                        <p:cTn id="32" dur="166" decel="50000">
                                          <p:stCondLst>
                                            <p:cond delay="1338"/>
                                          </p:stCondLst>
                                        </p:cTn>
                                        <p:tgtEl>
                                          <p:spTgt spid="40"/>
                                        </p:tgtEl>
                                      </p:cBhvr>
                                      <p:to x="100000" y="100000"/>
                                    </p:animScale>
                                    <p:animScale>
                                      <p:cBhvr>
                                        <p:cTn id="33" dur="26">
                                          <p:stCondLst>
                                            <p:cond delay="1642"/>
                                          </p:stCondLst>
                                        </p:cTn>
                                        <p:tgtEl>
                                          <p:spTgt spid="40"/>
                                        </p:tgtEl>
                                      </p:cBhvr>
                                      <p:to x="100000" y="90000"/>
                                    </p:animScale>
                                    <p:animScale>
                                      <p:cBhvr>
                                        <p:cTn id="34" dur="166" decel="50000">
                                          <p:stCondLst>
                                            <p:cond delay="1668"/>
                                          </p:stCondLst>
                                        </p:cTn>
                                        <p:tgtEl>
                                          <p:spTgt spid="40"/>
                                        </p:tgtEl>
                                      </p:cBhvr>
                                      <p:to x="100000" y="100000"/>
                                    </p:animScale>
                                    <p:animScale>
                                      <p:cBhvr>
                                        <p:cTn id="35" dur="26">
                                          <p:stCondLst>
                                            <p:cond delay="1808"/>
                                          </p:stCondLst>
                                        </p:cTn>
                                        <p:tgtEl>
                                          <p:spTgt spid="40"/>
                                        </p:tgtEl>
                                      </p:cBhvr>
                                      <p:to x="100000" y="95000"/>
                                    </p:animScale>
                                    <p:animScale>
                                      <p:cBhvr>
                                        <p:cTn id="36" dur="166" decel="50000">
                                          <p:stCondLst>
                                            <p:cond delay="1834"/>
                                          </p:stCondLst>
                                        </p:cTn>
                                        <p:tgtEl>
                                          <p:spTgt spid="4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80">
                                          <p:stCondLst>
                                            <p:cond delay="0"/>
                                          </p:stCondLst>
                                        </p:cTn>
                                        <p:tgtEl>
                                          <p:spTgt spid="35"/>
                                        </p:tgtEl>
                                      </p:cBhvr>
                                    </p:animEffect>
                                    <p:anim calcmode="lin" valueType="num">
                                      <p:cBhvr>
                                        <p:cTn id="4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5" dur="26">
                                          <p:stCondLst>
                                            <p:cond delay="650"/>
                                          </p:stCondLst>
                                        </p:cTn>
                                        <p:tgtEl>
                                          <p:spTgt spid="35"/>
                                        </p:tgtEl>
                                      </p:cBhvr>
                                      <p:to x="100000" y="60000"/>
                                    </p:animScale>
                                    <p:animScale>
                                      <p:cBhvr>
                                        <p:cTn id="46" dur="166" decel="50000">
                                          <p:stCondLst>
                                            <p:cond delay="676"/>
                                          </p:stCondLst>
                                        </p:cTn>
                                        <p:tgtEl>
                                          <p:spTgt spid="35"/>
                                        </p:tgtEl>
                                      </p:cBhvr>
                                      <p:to x="100000" y="100000"/>
                                    </p:animScale>
                                    <p:animScale>
                                      <p:cBhvr>
                                        <p:cTn id="47" dur="26">
                                          <p:stCondLst>
                                            <p:cond delay="1312"/>
                                          </p:stCondLst>
                                        </p:cTn>
                                        <p:tgtEl>
                                          <p:spTgt spid="35"/>
                                        </p:tgtEl>
                                      </p:cBhvr>
                                      <p:to x="100000" y="80000"/>
                                    </p:animScale>
                                    <p:animScale>
                                      <p:cBhvr>
                                        <p:cTn id="48" dur="166" decel="50000">
                                          <p:stCondLst>
                                            <p:cond delay="1338"/>
                                          </p:stCondLst>
                                        </p:cTn>
                                        <p:tgtEl>
                                          <p:spTgt spid="35"/>
                                        </p:tgtEl>
                                      </p:cBhvr>
                                      <p:to x="100000" y="100000"/>
                                    </p:animScale>
                                    <p:animScale>
                                      <p:cBhvr>
                                        <p:cTn id="49" dur="26">
                                          <p:stCondLst>
                                            <p:cond delay="1642"/>
                                          </p:stCondLst>
                                        </p:cTn>
                                        <p:tgtEl>
                                          <p:spTgt spid="35"/>
                                        </p:tgtEl>
                                      </p:cBhvr>
                                      <p:to x="100000" y="90000"/>
                                    </p:animScale>
                                    <p:animScale>
                                      <p:cBhvr>
                                        <p:cTn id="50" dur="166" decel="50000">
                                          <p:stCondLst>
                                            <p:cond delay="1668"/>
                                          </p:stCondLst>
                                        </p:cTn>
                                        <p:tgtEl>
                                          <p:spTgt spid="35"/>
                                        </p:tgtEl>
                                      </p:cBhvr>
                                      <p:to x="100000" y="100000"/>
                                    </p:animScale>
                                    <p:animScale>
                                      <p:cBhvr>
                                        <p:cTn id="51" dur="26">
                                          <p:stCondLst>
                                            <p:cond delay="1808"/>
                                          </p:stCondLst>
                                        </p:cTn>
                                        <p:tgtEl>
                                          <p:spTgt spid="35"/>
                                        </p:tgtEl>
                                      </p:cBhvr>
                                      <p:to x="100000" y="95000"/>
                                    </p:animScale>
                                    <p:animScale>
                                      <p:cBhvr>
                                        <p:cTn id="52" dur="166" decel="50000">
                                          <p:stCondLst>
                                            <p:cond delay="1834"/>
                                          </p:stCondLst>
                                        </p:cTn>
                                        <p:tgtEl>
                                          <p:spTgt spid="3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80">
                                          <p:stCondLst>
                                            <p:cond delay="0"/>
                                          </p:stCondLst>
                                        </p:cTn>
                                        <p:tgtEl>
                                          <p:spTgt spid="44"/>
                                        </p:tgtEl>
                                      </p:cBhvr>
                                    </p:animEffect>
                                    <p:anim calcmode="lin" valueType="num">
                                      <p:cBhvr>
                                        <p:cTn id="7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77" dur="26">
                                          <p:stCondLst>
                                            <p:cond delay="650"/>
                                          </p:stCondLst>
                                        </p:cTn>
                                        <p:tgtEl>
                                          <p:spTgt spid="44"/>
                                        </p:tgtEl>
                                      </p:cBhvr>
                                      <p:to x="100000" y="60000"/>
                                    </p:animScale>
                                    <p:animScale>
                                      <p:cBhvr>
                                        <p:cTn id="78" dur="166" decel="50000">
                                          <p:stCondLst>
                                            <p:cond delay="676"/>
                                          </p:stCondLst>
                                        </p:cTn>
                                        <p:tgtEl>
                                          <p:spTgt spid="44"/>
                                        </p:tgtEl>
                                      </p:cBhvr>
                                      <p:to x="100000" y="100000"/>
                                    </p:animScale>
                                    <p:animScale>
                                      <p:cBhvr>
                                        <p:cTn id="79" dur="26">
                                          <p:stCondLst>
                                            <p:cond delay="1312"/>
                                          </p:stCondLst>
                                        </p:cTn>
                                        <p:tgtEl>
                                          <p:spTgt spid="44"/>
                                        </p:tgtEl>
                                      </p:cBhvr>
                                      <p:to x="100000" y="80000"/>
                                    </p:animScale>
                                    <p:animScale>
                                      <p:cBhvr>
                                        <p:cTn id="80" dur="166" decel="50000">
                                          <p:stCondLst>
                                            <p:cond delay="1338"/>
                                          </p:stCondLst>
                                        </p:cTn>
                                        <p:tgtEl>
                                          <p:spTgt spid="44"/>
                                        </p:tgtEl>
                                      </p:cBhvr>
                                      <p:to x="100000" y="100000"/>
                                    </p:animScale>
                                    <p:animScale>
                                      <p:cBhvr>
                                        <p:cTn id="81" dur="26">
                                          <p:stCondLst>
                                            <p:cond delay="1642"/>
                                          </p:stCondLst>
                                        </p:cTn>
                                        <p:tgtEl>
                                          <p:spTgt spid="44"/>
                                        </p:tgtEl>
                                      </p:cBhvr>
                                      <p:to x="100000" y="90000"/>
                                    </p:animScale>
                                    <p:animScale>
                                      <p:cBhvr>
                                        <p:cTn id="82" dur="166" decel="50000">
                                          <p:stCondLst>
                                            <p:cond delay="1668"/>
                                          </p:stCondLst>
                                        </p:cTn>
                                        <p:tgtEl>
                                          <p:spTgt spid="44"/>
                                        </p:tgtEl>
                                      </p:cBhvr>
                                      <p:to x="100000" y="100000"/>
                                    </p:animScale>
                                    <p:animScale>
                                      <p:cBhvr>
                                        <p:cTn id="83" dur="26">
                                          <p:stCondLst>
                                            <p:cond delay="1808"/>
                                          </p:stCondLst>
                                        </p:cTn>
                                        <p:tgtEl>
                                          <p:spTgt spid="44"/>
                                        </p:tgtEl>
                                      </p:cBhvr>
                                      <p:to x="100000" y="95000"/>
                                    </p:animScale>
                                    <p:animScale>
                                      <p:cBhvr>
                                        <p:cTn id="84" dur="166" decel="50000">
                                          <p:stCondLst>
                                            <p:cond delay="1834"/>
                                          </p:stCondLst>
                                        </p:cTn>
                                        <p:tgtEl>
                                          <p:spTgt spid="44"/>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80">
                                          <p:stCondLst>
                                            <p:cond delay="0"/>
                                          </p:stCondLst>
                                        </p:cTn>
                                        <p:tgtEl>
                                          <p:spTgt spid="37"/>
                                        </p:tgtEl>
                                      </p:cBhvr>
                                    </p:animEffect>
                                    <p:anim calcmode="lin" valueType="num">
                                      <p:cBhvr>
                                        <p:cTn id="8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3" dur="26">
                                          <p:stCondLst>
                                            <p:cond delay="650"/>
                                          </p:stCondLst>
                                        </p:cTn>
                                        <p:tgtEl>
                                          <p:spTgt spid="37"/>
                                        </p:tgtEl>
                                      </p:cBhvr>
                                      <p:to x="100000" y="60000"/>
                                    </p:animScale>
                                    <p:animScale>
                                      <p:cBhvr>
                                        <p:cTn id="94" dur="166" decel="50000">
                                          <p:stCondLst>
                                            <p:cond delay="676"/>
                                          </p:stCondLst>
                                        </p:cTn>
                                        <p:tgtEl>
                                          <p:spTgt spid="37"/>
                                        </p:tgtEl>
                                      </p:cBhvr>
                                      <p:to x="100000" y="100000"/>
                                    </p:animScale>
                                    <p:animScale>
                                      <p:cBhvr>
                                        <p:cTn id="95" dur="26">
                                          <p:stCondLst>
                                            <p:cond delay="1312"/>
                                          </p:stCondLst>
                                        </p:cTn>
                                        <p:tgtEl>
                                          <p:spTgt spid="37"/>
                                        </p:tgtEl>
                                      </p:cBhvr>
                                      <p:to x="100000" y="80000"/>
                                    </p:animScale>
                                    <p:animScale>
                                      <p:cBhvr>
                                        <p:cTn id="96" dur="166" decel="50000">
                                          <p:stCondLst>
                                            <p:cond delay="1338"/>
                                          </p:stCondLst>
                                        </p:cTn>
                                        <p:tgtEl>
                                          <p:spTgt spid="37"/>
                                        </p:tgtEl>
                                      </p:cBhvr>
                                      <p:to x="100000" y="100000"/>
                                    </p:animScale>
                                    <p:animScale>
                                      <p:cBhvr>
                                        <p:cTn id="97" dur="26">
                                          <p:stCondLst>
                                            <p:cond delay="1642"/>
                                          </p:stCondLst>
                                        </p:cTn>
                                        <p:tgtEl>
                                          <p:spTgt spid="37"/>
                                        </p:tgtEl>
                                      </p:cBhvr>
                                      <p:to x="100000" y="90000"/>
                                    </p:animScale>
                                    <p:animScale>
                                      <p:cBhvr>
                                        <p:cTn id="98" dur="166" decel="50000">
                                          <p:stCondLst>
                                            <p:cond delay="1668"/>
                                          </p:stCondLst>
                                        </p:cTn>
                                        <p:tgtEl>
                                          <p:spTgt spid="37"/>
                                        </p:tgtEl>
                                      </p:cBhvr>
                                      <p:to x="100000" y="100000"/>
                                    </p:animScale>
                                    <p:animScale>
                                      <p:cBhvr>
                                        <p:cTn id="99" dur="26">
                                          <p:stCondLst>
                                            <p:cond delay="1808"/>
                                          </p:stCondLst>
                                        </p:cTn>
                                        <p:tgtEl>
                                          <p:spTgt spid="37"/>
                                        </p:tgtEl>
                                      </p:cBhvr>
                                      <p:to x="100000" y="95000"/>
                                    </p:animScale>
                                    <p:animScale>
                                      <p:cBhvr>
                                        <p:cTn id="100" dur="166" decel="50000">
                                          <p:stCondLst>
                                            <p:cond delay="1834"/>
                                          </p:stCondLst>
                                        </p:cTn>
                                        <p:tgtEl>
                                          <p:spTgt spid="3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80">
                                          <p:stCondLst>
                                            <p:cond delay="0"/>
                                          </p:stCondLst>
                                        </p:cTn>
                                        <p:tgtEl>
                                          <p:spTgt spid="22"/>
                                        </p:tgtEl>
                                      </p:cBhvr>
                                    </p:animEffect>
                                    <p:anim calcmode="lin" valueType="num">
                                      <p:cBhvr>
                                        <p:cTn id="1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9" dur="26">
                                          <p:stCondLst>
                                            <p:cond delay="650"/>
                                          </p:stCondLst>
                                        </p:cTn>
                                        <p:tgtEl>
                                          <p:spTgt spid="22"/>
                                        </p:tgtEl>
                                      </p:cBhvr>
                                      <p:to x="100000" y="60000"/>
                                    </p:animScale>
                                    <p:animScale>
                                      <p:cBhvr>
                                        <p:cTn id="110" dur="166" decel="50000">
                                          <p:stCondLst>
                                            <p:cond delay="676"/>
                                          </p:stCondLst>
                                        </p:cTn>
                                        <p:tgtEl>
                                          <p:spTgt spid="22"/>
                                        </p:tgtEl>
                                      </p:cBhvr>
                                      <p:to x="100000" y="100000"/>
                                    </p:animScale>
                                    <p:animScale>
                                      <p:cBhvr>
                                        <p:cTn id="111" dur="26">
                                          <p:stCondLst>
                                            <p:cond delay="1312"/>
                                          </p:stCondLst>
                                        </p:cTn>
                                        <p:tgtEl>
                                          <p:spTgt spid="22"/>
                                        </p:tgtEl>
                                      </p:cBhvr>
                                      <p:to x="100000" y="80000"/>
                                    </p:animScale>
                                    <p:animScale>
                                      <p:cBhvr>
                                        <p:cTn id="112" dur="166" decel="50000">
                                          <p:stCondLst>
                                            <p:cond delay="1338"/>
                                          </p:stCondLst>
                                        </p:cTn>
                                        <p:tgtEl>
                                          <p:spTgt spid="22"/>
                                        </p:tgtEl>
                                      </p:cBhvr>
                                      <p:to x="100000" y="100000"/>
                                    </p:animScale>
                                    <p:animScale>
                                      <p:cBhvr>
                                        <p:cTn id="113" dur="26">
                                          <p:stCondLst>
                                            <p:cond delay="1642"/>
                                          </p:stCondLst>
                                        </p:cTn>
                                        <p:tgtEl>
                                          <p:spTgt spid="22"/>
                                        </p:tgtEl>
                                      </p:cBhvr>
                                      <p:to x="100000" y="90000"/>
                                    </p:animScale>
                                    <p:animScale>
                                      <p:cBhvr>
                                        <p:cTn id="114" dur="166" decel="50000">
                                          <p:stCondLst>
                                            <p:cond delay="1668"/>
                                          </p:stCondLst>
                                        </p:cTn>
                                        <p:tgtEl>
                                          <p:spTgt spid="22"/>
                                        </p:tgtEl>
                                      </p:cBhvr>
                                      <p:to x="100000" y="100000"/>
                                    </p:animScale>
                                    <p:animScale>
                                      <p:cBhvr>
                                        <p:cTn id="115" dur="26">
                                          <p:stCondLst>
                                            <p:cond delay="1808"/>
                                          </p:stCondLst>
                                        </p:cTn>
                                        <p:tgtEl>
                                          <p:spTgt spid="22"/>
                                        </p:tgtEl>
                                      </p:cBhvr>
                                      <p:to x="100000" y="95000"/>
                                    </p:animScale>
                                    <p:animScale>
                                      <p:cBhvr>
                                        <p:cTn id="116" dur="166" decel="50000">
                                          <p:stCondLst>
                                            <p:cond delay="1834"/>
                                          </p:stCondLst>
                                        </p:cTn>
                                        <p:tgtEl>
                                          <p:spTgt spid="2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wipe(down)">
                                      <p:cBhvr>
                                        <p:cTn id="119" dur="580">
                                          <p:stCondLst>
                                            <p:cond delay="0"/>
                                          </p:stCondLst>
                                        </p:cTn>
                                        <p:tgtEl>
                                          <p:spTgt spid="47"/>
                                        </p:tgtEl>
                                      </p:cBhvr>
                                    </p:animEffect>
                                    <p:anim calcmode="lin" valueType="num">
                                      <p:cBhvr>
                                        <p:cTn id="12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5" dur="26">
                                          <p:stCondLst>
                                            <p:cond delay="650"/>
                                          </p:stCondLst>
                                        </p:cTn>
                                        <p:tgtEl>
                                          <p:spTgt spid="47"/>
                                        </p:tgtEl>
                                      </p:cBhvr>
                                      <p:to x="100000" y="60000"/>
                                    </p:animScale>
                                    <p:animScale>
                                      <p:cBhvr>
                                        <p:cTn id="126" dur="166" decel="50000">
                                          <p:stCondLst>
                                            <p:cond delay="676"/>
                                          </p:stCondLst>
                                        </p:cTn>
                                        <p:tgtEl>
                                          <p:spTgt spid="47"/>
                                        </p:tgtEl>
                                      </p:cBhvr>
                                      <p:to x="100000" y="100000"/>
                                    </p:animScale>
                                    <p:animScale>
                                      <p:cBhvr>
                                        <p:cTn id="127" dur="26">
                                          <p:stCondLst>
                                            <p:cond delay="1312"/>
                                          </p:stCondLst>
                                        </p:cTn>
                                        <p:tgtEl>
                                          <p:spTgt spid="47"/>
                                        </p:tgtEl>
                                      </p:cBhvr>
                                      <p:to x="100000" y="80000"/>
                                    </p:animScale>
                                    <p:animScale>
                                      <p:cBhvr>
                                        <p:cTn id="128" dur="166" decel="50000">
                                          <p:stCondLst>
                                            <p:cond delay="1338"/>
                                          </p:stCondLst>
                                        </p:cTn>
                                        <p:tgtEl>
                                          <p:spTgt spid="47"/>
                                        </p:tgtEl>
                                      </p:cBhvr>
                                      <p:to x="100000" y="100000"/>
                                    </p:animScale>
                                    <p:animScale>
                                      <p:cBhvr>
                                        <p:cTn id="129" dur="26">
                                          <p:stCondLst>
                                            <p:cond delay="1642"/>
                                          </p:stCondLst>
                                        </p:cTn>
                                        <p:tgtEl>
                                          <p:spTgt spid="47"/>
                                        </p:tgtEl>
                                      </p:cBhvr>
                                      <p:to x="100000" y="90000"/>
                                    </p:animScale>
                                    <p:animScale>
                                      <p:cBhvr>
                                        <p:cTn id="130" dur="166" decel="50000">
                                          <p:stCondLst>
                                            <p:cond delay="1668"/>
                                          </p:stCondLst>
                                        </p:cTn>
                                        <p:tgtEl>
                                          <p:spTgt spid="47"/>
                                        </p:tgtEl>
                                      </p:cBhvr>
                                      <p:to x="100000" y="100000"/>
                                    </p:animScale>
                                    <p:animScale>
                                      <p:cBhvr>
                                        <p:cTn id="131" dur="26">
                                          <p:stCondLst>
                                            <p:cond delay="1808"/>
                                          </p:stCondLst>
                                        </p:cTn>
                                        <p:tgtEl>
                                          <p:spTgt spid="47"/>
                                        </p:tgtEl>
                                      </p:cBhvr>
                                      <p:to x="100000" y="95000"/>
                                    </p:animScale>
                                    <p:animScale>
                                      <p:cBhvr>
                                        <p:cTn id="132" dur="166" decel="50000">
                                          <p:stCondLst>
                                            <p:cond delay="1834"/>
                                          </p:stCondLst>
                                        </p:cTn>
                                        <p:tgtEl>
                                          <p:spTgt spid="47"/>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down)">
                                      <p:cBhvr>
                                        <p:cTn id="135" dur="580">
                                          <p:stCondLst>
                                            <p:cond delay="0"/>
                                          </p:stCondLst>
                                        </p:cTn>
                                        <p:tgtEl>
                                          <p:spTgt spid="36"/>
                                        </p:tgtEl>
                                      </p:cBhvr>
                                    </p:animEffect>
                                    <p:anim calcmode="lin" valueType="num">
                                      <p:cBhvr>
                                        <p:cTn id="13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41" dur="26">
                                          <p:stCondLst>
                                            <p:cond delay="650"/>
                                          </p:stCondLst>
                                        </p:cTn>
                                        <p:tgtEl>
                                          <p:spTgt spid="36"/>
                                        </p:tgtEl>
                                      </p:cBhvr>
                                      <p:to x="100000" y="60000"/>
                                    </p:animScale>
                                    <p:animScale>
                                      <p:cBhvr>
                                        <p:cTn id="142" dur="166" decel="50000">
                                          <p:stCondLst>
                                            <p:cond delay="676"/>
                                          </p:stCondLst>
                                        </p:cTn>
                                        <p:tgtEl>
                                          <p:spTgt spid="36"/>
                                        </p:tgtEl>
                                      </p:cBhvr>
                                      <p:to x="100000" y="100000"/>
                                    </p:animScale>
                                    <p:animScale>
                                      <p:cBhvr>
                                        <p:cTn id="143" dur="26">
                                          <p:stCondLst>
                                            <p:cond delay="1312"/>
                                          </p:stCondLst>
                                        </p:cTn>
                                        <p:tgtEl>
                                          <p:spTgt spid="36"/>
                                        </p:tgtEl>
                                      </p:cBhvr>
                                      <p:to x="100000" y="80000"/>
                                    </p:animScale>
                                    <p:animScale>
                                      <p:cBhvr>
                                        <p:cTn id="144" dur="166" decel="50000">
                                          <p:stCondLst>
                                            <p:cond delay="1338"/>
                                          </p:stCondLst>
                                        </p:cTn>
                                        <p:tgtEl>
                                          <p:spTgt spid="36"/>
                                        </p:tgtEl>
                                      </p:cBhvr>
                                      <p:to x="100000" y="100000"/>
                                    </p:animScale>
                                    <p:animScale>
                                      <p:cBhvr>
                                        <p:cTn id="145" dur="26">
                                          <p:stCondLst>
                                            <p:cond delay="1642"/>
                                          </p:stCondLst>
                                        </p:cTn>
                                        <p:tgtEl>
                                          <p:spTgt spid="36"/>
                                        </p:tgtEl>
                                      </p:cBhvr>
                                      <p:to x="100000" y="90000"/>
                                    </p:animScale>
                                    <p:animScale>
                                      <p:cBhvr>
                                        <p:cTn id="146" dur="166" decel="50000">
                                          <p:stCondLst>
                                            <p:cond delay="1668"/>
                                          </p:stCondLst>
                                        </p:cTn>
                                        <p:tgtEl>
                                          <p:spTgt spid="36"/>
                                        </p:tgtEl>
                                      </p:cBhvr>
                                      <p:to x="100000" y="100000"/>
                                    </p:animScale>
                                    <p:animScale>
                                      <p:cBhvr>
                                        <p:cTn id="147" dur="26">
                                          <p:stCondLst>
                                            <p:cond delay="1808"/>
                                          </p:stCondLst>
                                        </p:cTn>
                                        <p:tgtEl>
                                          <p:spTgt spid="36"/>
                                        </p:tgtEl>
                                      </p:cBhvr>
                                      <p:to x="100000" y="95000"/>
                                    </p:animScale>
                                    <p:animScale>
                                      <p:cBhvr>
                                        <p:cTn id="148" dur="166" decel="50000">
                                          <p:stCondLst>
                                            <p:cond delay="1834"/>
                                          </p:stCondLst>
                                        </p:cTn>
                                        <p:tgtEl>
                                          <p:spTgt spid="36"/>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down)">
                                      <p:cBhvr>
                                        <p:cTn id="151" dur="580">
                                          <p:stCondLst>
                                            <p:cond delay="0"/>
                                          </p:stCondLst>
                                        </p:cTn>
                                        <p:tgtEl>
                                          <p:spTgt spid="20"/>
                                        </p:tgtEl>
                                      </p:cBhvr>
                                    </p:animEffect>
                                    <p:anim calcmode="lin" valueType="num">
                                      <p:cBhvr>
                                        <p:cTn id="1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57" dur="26">
                                          <p:stCondLst>
                                            <p:cond delay="650"/>
                                          </p:stCondLst>
                                        </p:cTn>
                                        <p:tgtEl>
                                          <p:spTgt spid="20"/>
                                        </p:tgtEl>
                                      </p:cBhvr>
                                      <p:to x="100000" y="60000"/>
                                    </p:animScale>
                                    <p:animScale>
                                      <p:cBhvr>
                                        <p:cTn id="158" dur="166" decel="50000">
                                          <p:stCondLst>
                                            <p:cond delay="676"/>
                                          </p:stCondLst>
                                        </p:cTn>
                                        <p:tgtEl>
                                          <p:spTgt spid="20"/>
                                        </p:tgtEl>
                                      </p:cBhvr>
                                      <p:to x="100000" y="100000"/>
                                    </p:animScale>
                                    <p:animScale>
                                      <p:cBhvr>
                                        <p:cTn id="159" dur="26">
                                          <p:stCondLst>
                                            <p:cond delay="1312"/>
                                          </p:stCondLst>
                                        </p:cTn>
                                        <p:tgtEl>
                                          <p:spTgt spid="20"/>
                                        </p:tgtEl>
                                      </p:cBhvr>
                                      <p:to x="100000" y="80000"/>
                                    </p:animScale>
                                    <p:animScale>
                                      <p:cBhvr>
                                        <p:cTn id="160" dur="166" decel="50000">
                                          <p:stCondLst>
                                            <p:cond delay="1338"/>
                                          </p:stCondLst>
                                        </p:cTn>
                                        <p:tgtEl>
                                          <p:spTgt spid="20"/>
                                        </p:tgtEl>
                                      </p:cBhvr>
                                      <p:to x="100000" y="100000"/>
                                    </p:animScale>
                                    <p:animScale>
                                      <p:cBhvr>
                                        <p:cTn id="161" dur="26">
                                          <p:stCondLst>
                                            <p:cond delay="1642"/>
                                          </p:stCondLst>
                                        </p:cTn>
                                        <p:tgtEl>
                                          <p:spTgt spid="20"/>
                                        </p:tgtEl>
                                      </p:cBhvr>
                                      <p:to x="100000" y="90000"/>
                                    </p:animScale>
                                    <p:animScale>
                                      <p:cBhvr>
                                        <p:cTn id="162" dur="166" decel="50000">
                                          <p:stCondLst>
                                            <p:cond delay="1668"/>
                                          </p:stCondLst>
                                        </p:cTn>
                                        <p:tgtEl>
                                          <p:spTgt spid="20"/>
                                        </p:tgtEl>
                                      </p:cBhvr>
                                      <p:to x="100000" y="100000"/>
                                    </p:animScale>
                                    <p:animScale>
                                      <p:cBhvr>
                                        <p:cTn id="163" dur="26">
                                          <p:stCondLst>
                                            <p:cond delay="1808"/>
                                          </p:stCondLst>
                                        </p:cTn>
                                        <p:tgtEl>
                                          <p:spTgt spid="20"/>
                                        </p:tgtEl>
                                      </p:cBhvr>
                                      <p:to x="100000" y="95000"/>
                                    </p:animScale>
                                    <p:animScale>
                                      <p:cBhvr>
                                        <p:cTn id="164" dur="166" decel="50000">
                                          <p:stCondLst>
                                            <p:cond delay="1834"/>
                                          </p:stCondLst>
                                        </p:cTn>
                                        <p:tgtEl>
                                          <p:spTgt spid="20"/>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wipe(down)">
                                      <p:cBhvr>
                                        <p:cTn id="167" dur="580">
                                          <p:stCondLst>
                                            <p:cond delay="0"/>
                                          </p:stCondLst>
                                        </p:cTn>
                                        <p:tgtEl>
                                          <p:spTgt spid="50"/>
                                        </p:tgtEl>
                                      </p:cBhvr>
                                    </p:animEffect>
                                    <p:anim calcmode="lin" valueType="num">
                                      <p:cBhvr>
                                        <p:cTn id="16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73" dur="26">
                                          <p:stCondLst>
                                            <p:cond delay="650"/>
                                          </p:stCondLst>
                                        </p:cTn>
                                        <p:tgtEl>
                                          <p:spTgt spid="50"/>
                                        </p:tgtEl>
                                      </p:cBhvr>
                                      <p:to x="100000" y="60000"/>
                                    </p:animScale>
                                    <p:animScale>
                                      <p:cBhvr>
                                        <p:cTn id="174" dur="166" decel="50000">
                                          <p:stCondLst>
                                            <p:cond delay="676"/>
                                          </p:stCondLst>
                                        </p:cTn>
                                        <p:tgtEl>
                                          <p:spTgt spid="50"/>
                                        </p:tgtEl>
                                      </p:cBhvr>
                                      <p:to x="100000" y="100000"/>
                                    </p:animScale>
                                    <p:animScale>
                                      <p:cBhvr>
                                        <p:cTn id="175" dur="26">
                                          <p:stCondLst>
                                            <p:cond delay="1312"/>
                                          </p:stCondLst>
                                        </p:cTn>
                                        <p:tgtEl>
                                          <p:spTgt spid="50"/>
                                        </p:tgtEl>
                                      </p:cBhvr>
                                      <p:to x="100000" y="80000"/>
                                    </p:animScale>
                                    <p:animScale>
                                      <p:cBhvr>
                                        <p:cTn id="176" dur="166" decel="50000">
                                          <p:stCondLst>
                                            <p:cond delay="1338"/>
                                          </p:stCondLst>
                                        </p:cTn>
                                        <p:tgtEl>
                                          <p:spTgt spid="50"/>
                                        </p:tgtEl>
                                      </p:cBhvr>
                                      <p:to x="100000" y="100000"/>
                                    </p:animScale>
                                    <p:animScale>
                                      <p:cBhvr>
                                        <p:cTn id="177" dur="26">
                                          <p:stCondLst>
                                            <p:cond delay="1642"/>
                                          </p:stCondLst>
                                        </p:cTn>
                                        <p:tgtEl>
                                          <p:spTgt spid="50"/>
                                        </p:tgtEl>
                                      </p:cBhvr>
                                      <p:to x="100000" y="90000"/>
                                    </p:animScale>
                                    <p:animScale>
                                      <p:cBhvr>
                                        <p:cTn id="178" dur="166" decel="50000">
                                          <p:stCondLst>
                                            <p:cond delay="1668"/>
                                          </p:stCondLst>
                                        </p:cTn>
                                        <p:tgtEl>
                                          <p:spTgt spid="50"/>
                                        </p:tgtEl>
                                      </p:cBhvr>
                                      <p:to x="100000" y="100000"/>
                                    </p:animScale>
                                    <p:animScale>
                                      <p:cBhvr>
                                        <p:cTn id="179" dur="26">
                                          <p:stCondLst>
                                            <p:cond delay="1808"/>
                                          </p:stCondLst>
                                        </p:cTn>
                                        <p:tgtEl>
                                          <p:spTgt spid="50"/>
                                        </p:tgtEl>
                                      </p:cBhvr>
                                      <p:to x="100000" y="95000"/>
                                    </p:animScale>
                                    <p:animScale>
                                      <p:cBhvr>
                                        <p:cTn id="180"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0" grpId="0" animBg="1"/>
      <p:bldP spid="35" grpId="0"/>
      <p:bldP spid="36" grpId="0"/>
      <p:bldP spid="37" grpId="0"/>
      <p:bldP spid="18" grpId="0"/>
      <p:bldP spid="19"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41514" y="2501201"/>
            <a:ext cx="6620530" cy="1569660"/>
          </a:xfrm>
          <a:prstGeom prst="rect">
            <a:avLst/>
          </a:prstGeom>
        </p:spPr>
        <p:txBody>
          <a:bodyPr wrap="none">
            <a:spAutoFit/>
          </a:bodyPr>
          <a:lstStyle/>
          <a:p>
            <a:pPr lvl="0" algn="ctr" defTabSz="514350" fontAlgn="base">
              <a:spcBef>
                <a:spcPct val="0"/>
              </a:spcBef>
              <a:spcAft>
                <a:spcPct val="0"/>
              </a:spcAft>
              <a:defRPr/>
            </a:pPr>
            <a:r>
              <a:rPr lang="en-US" sz="9600" b="1" dirty="0">
                <a:ln w="190500">
                  <a:solidFill>
                    <a:schemeClr val="bg1"/>
                  </a:solidFill>
                </a:ln>
                <a:solidFill>
                  <a:schemeClr val="bg1"/>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sp>
        <p:nvSpPr>
          <p:cNvPr id="2" name="Rectangle 1"/>
          <p:cNvSpPr/>
          <p:nvPr/>
        </p:nvSpPr>
        <p:spPr>
          <a:xfrm>
            <a:off x="1794191" y="2501201"/>
            <a:ext cx="7915175" cy="1569660"/>
          </a:xfrm>
          <a:prstGeom prst="rect">
            <a:avLst/>
          </a:prstGeom>
        </p:spPr>
        <p:txBody>
          <a:bodyPr wrap="square">
            <a:spAutoFit/>
          </a:bodyPr>
          <a:lstStyle/>
          <a:p>
            <a:pPr lvl="0" algn="ctr" defTabSz="514350" fontAlgn="base">
              <a:spcBef>
                <a:spcPct val="0"/>
              </a:spcBef>
              <a:spcAft>
                <a:spcPct val="0"/>
              </a:spcAft>
              <a:defRPr/>
            </a:pPr>
            <a:r>
              <a:rPr lang="en-US" sz="9600" b="1" dirty="0">
                <a:solidFill>
                  <a:schemeClr val="accent2">
                    <a:lumMod val="75000"/>
                  </a:schemeClr>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49955" y="3968620"/>
            <a:ext cx="4452475" cy="267148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689" y="2147125"/>
            <a:ext cx="2776575" cy="2776575"/>
          </a:xfrm>
          <a:prstGeom prst="rect">
            <a:avLst/>
          </a:prstGeom>
        </p:spPr>
      </p:pic>
    </p:spTree>
    <p:extLst>
      <p:ext uri="{BB962C8B-B14F-4D97-AF65-F5344CB8AC3E}">
        <p14:creationId xmlns:p14="http://schemas.microsoft.com/office/powerpoint/2010/main" val="153439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6" presetClass="entr" presetSubtype="0"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0" y="0"/>
            <a:ext cx="4201589" cy="2420115"/>
          </a:xfrm>
          <a:prstGeom prst="rect">
            <a:avLst/>
          </a:prstGeom>
        </p:spPr>
      </p:pic>
      <p:sp>
        <p:nvSpPr>
          <p:cNvPr id="2" name="Rectangle: Rounded Corners 1">
            <a:extLst>
              <a:ext uri="{FF2B5EF4-FFF2-40B4-BE49-F238E27FC236}">
                <a16:creationId xmlns:a16="http://schemas.microsoft.com/office/drawing/2014/main" id="{727AC6F5-AA57-4FA6-8730-CD132062F164}"/>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1F247C8-DC3D-4042-ACF2-A5E309DB4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691" y="2186473"/>
            <a:ext cx="5926617" cy="4291540"/>
          </a:xfrm>
          <a:prstGeom prst="rect">
            <a:avLst/>
          </a:prstGeom>
        </p:spPr>
      </p:pic>
      <p:pic>
        <p:nvPicPr>
          <p:cNvPr id="6" name="Picture 5">
            <a:extLst>
              <a:ext uri="{FF2B5EF4-FFF2-40B4-BE49-F238E27FC236}">
                <a16:creationId xmlns:a16="http://schemas.microsoft.com/office/drawing/2014/main" id="{19FB8BAE-9F40-4976-B62A-F66328544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084" y="814854"/>
            <a:ext cx="932244" cy="1139313"/>
          </a:xfrm>
          <a:prstGeom prst="rect">
            <a:avLst/>
          </a:prstGeom>
        </p:spPr>
      </p:pic>
      <p:sp>
        <p:nvSpPr>
          <p:cNvPr id="7" name="TextBox 6">
            <a:extLst>
              <a:ext uri="{FF2B5EF4-FFF2-40B4-BE49-F238E27FC236}">
                <a16:creationId xmlns:a16="http://schemas.microsoft.com/office/drawing/2014/main" id="{A5B3792E-452F-4CCC-9408-23B4FD989B25}"/>
              </a:ext>
            </a:extLst>
          </p:cNvPr>
          <p:cNvSpPr txBox="1"/>
          <p:nvPr/>
        </p:nvSpPr>
        <p:spPr>
          <a:xfrm>
            <a:off x="2252264" y="722792"/>
            <a:ext cx="86182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Con chuột ở hình 1 cần những yếu tố nào để sống và phát triển?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0" y="0"/>
            <a:ext cx="4201589" cy="2420115"/>
          </a:xfrm>
          <a:prstGeom prst="rect">
            <a:avLst/>
          </a:prstGeom>
        </p:spPr>
      </p:pic>
      <p:sp>
        <p:nvSpPr>
          <p:cNvPr id="2" name="Rectangle: Rounded Corners 1">
            <a:extLst>
              <a:ext uri="{FF2B5EF4-FFF2-40B4-BE49-F238E27FC236}">
                <a16:creationId xmlns:a16="http://schemas.microsoft.com/office/drawing/2014/main" id="{727AC6F5-AA57-4FA6-8730-CD132062F164}"/>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1F247C8-DC3D-4042-ACF2-A5E309DB4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9380" y="1805253"/>
            <a:ext cx="4432174" cy="3209394"/>
          </a:xfrm>
          <a:prstGeom prst="rect">
            <a:avLst/>
          </a:prstGeom>
        </p:spPr>
      </p:pic>
      <p:sp>
        <p:nvSpPr>
          <p:cNvPr id="3" name="Rectangle: Rounded Corners 2">
            <a:extLst>
              <a:ext uri="{FF2B5EF4-FFF2-40B4-BE49-F238E27FC236}">
                <a16:creationId xmlns:a16="http://schemas.microsoft.com/office/drawing/2014/main" id="{D0436084-CA63-4667-9B46-557E90BAEF7E}"/>
              </a:ext>
            </a:extLst>
          </p:cNvPr>
          <p:cNvSpPr/>
          <p:nvPr/>
        </p:nvSpPr>
        <p:spPr>
          <a:xfrm>
            <a:off x="800100" y="762000"/>
            <a:ext cx="18868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Nước</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AC71B62E-4EC6-432A-BF52-1C1DD6076077}"/>
              </a:ext>
            </a:extLst>
          </p:cNvPr>
          <p:cNvSpPr/>
          <p:nvPr/>
        </p:nvSpPr>
        <p:spPr>
          <a:xfrm>
            <a:off x="4209120" y="368830"/>
            <a:ext cx="26869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Không khí</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14F7AC01-0DB6-44B4-98A8-0B07AA84D04D}"/>
              </a:ext>
            </a:extLst>
          </p:cNvPr>
          <p:cNvSpPr/>
          <p:nvPr/>
        </p:nvSpPr>
        <p:spPr>
          <a:xfrm>
            <a:off x="8522550" y="647700"/>
            <a:ext cx="26869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Thức ăn</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ADF9332D-159F-4800-9900-3BB8B4856206}"/>
              </a:ext>
            </a:extLst>
          </p:cNvPr>
          <p:cNvSpPr/>
          <p:nvPr/>
        </p:nvSpPr>
        <p:spPr>
          <a:xfrm>
            <a:off x="800100" y="5133444"/>
            <a:ext cx="4432173" cy="942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Ánh sáng mặt trời</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9C16AB6A-31D2-4B1D-846E-BAD9E72EB813}"/>
              </a:ext>
            </a:extLst>
          </p:cNvPr>
          <p:cNvSpPr/>
          <p:nvPr/>
        </p:nvSpPr>
        <p:spPr>
          <a:xfrm>
            <a:off x="6076950" y="5133443"/>
            <a:ext cx="5117973" cy="942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Nhiệt độ môi trường</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842286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112" y="2578752"/>
            <a:ext cx="7800533" cy="1938992"/>
          </a:xfrm>
          <a:prstGeom prst="rect">
            <a:avLst/>
          </a:prstGeom>
        </p:spPr>
        <p:txBody>
          <a:bodyPr wrap="non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sp>
        <p:nvSpPr>
          <p:cNvPr id="2" name="Rectangle 1"/>
          <p:cNvSpPr/>
          <p:nvPr/>
        </p:nvSpPr>
        <p:spPr>
          <a:xfrm>
            <a:off x="1835925" y="2562440"/>
            <a:ext cx="7915175" cy="1938992"/>
          </a:xfrm>
          <a:prstGeom prst="rect">
            <a:avLst/>
          </a:prstGeom>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5350" l="0" r="51100">
                        <a14:foregroundMark x1="23850" y1="67050" x2="37750" y2="84450"/>
                        <a14:foregroundMark x1="31800" y1="57650" x2="26550" y2="75800"/>
                        <a14:foregroundMark x1="21450" y1="54000" x2="16050" y2="84600"/>
                        <a14:foregroundMark x1="22550" y1="83500" x2="31700" y2="86350"/>
                        <a14:foregroundMark x1="32750" y1="65050" x2="36000" y2="72600"/>
                        <a14:foregroundMark x1="23450" y1="77700" x2="30350" y2="84200"/>
                        <a14:foregroundMark x1="19950" y1="79750" x2="19450" y2="82700"/>
                      </a14:backgroundRemoval>
                    </a14:imgEffect>
                  </a14:imgLayer>
                </a14:imgProps>
              </a:ext>
              <a:ext uri="{28A0092B-C50C-407E-A947-70E740481C1C}">
                <a14:useLocalDpi xmlns:a14="http://schemas.microsoft.com/office/drawing/2010/main" val="0"/>
              </a:ext>
            </a:extLst>
          </a:blip>
          <a:srcRect t="52795"/>
          <a:stretch/>
        </p:blipFill>
        <p:spPr>
          <a:xfrm>
            <a:off x="8975438" y="3232726"/>
            <a:ext cx="6858000" cy="323734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375384" y="3863769"/>
            <a:ext cx="2786216" cy="2994231"/>
          </a:xfrm>
          <a:prstGeom prst="rect">
            <a:avLst/>
          </a:prstGeom>
        </p:spPr>
      </p:pic>
    </p:spTree>
    <p:extLst>
      <p:ext uri="{BB962C8B-B14F-4D97-AF65-F5344CB8AC3E}">
        <p14:creationId xmlns:p14="http://schemas.microsoft.com/office/powerpoint/2010/main" val="3530074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1415772" cy="2489196"/>
            <a:chOff x="124694" y="2347215"/>
            <a:chExt cx="1415772" cy="2489196"/>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415772" cy="1569660"/>
            </a:xfrm>
            <a:prstGeom prst="rect">
              <a:avLst/>
            </a:prstGeom>
          </p:spPr>
          <p:txBody>
            <a:bodyPr wrap="none">
              <a:spAutoFit/>
            </a:bodyPr>
            <a:lstStyle/>
            <a:p>
              <a:r>
                <a:rPr lang="zh-CN" altLang="en-US" sz="960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415772" cy="2489196"/>
            <a:chOff x="3869778" y="2347215"/>
            <a:chExt cx="1415772" cy="2489196"/>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415772" cy="1569660"/>
            </a:xfrm>
            <a:prstGeom prst="rect">
              <a:avLst/>
            </a:prstGeom>
          </p:spPr>
          <p:txBody>
            <a:bodyPr wrap="none">
              <a:spAutoFit/>
            </a:bodyPr>
            <a:lstStyle/>
            <a:p>
              <a:r>
                <a:rPr lang="zh-CN" altLang="en-US" sz="9600">
                  <a:solidFill>
                    <a:srgbClr val="3E8AD5"/>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3E8AD5"/>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415772" cy="2489196"/>
            <a:chOff x="7614862" y="2347215"/>
            <a:chExt cx="1415772" cy="2489196"/>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415772" cy="1569660"/>
            </a:xfrm>
            <a:prstGeom prst="rect">
              <a:avLst/>
            </a:prstGeom>
          </p:spPr>
          <p:txBody>
            <a:bodyPr wrap="none">
              <a:spAutoFit/>
            </a:bodyPr>
            <a:lstStyle/>
            <a:p>
              <a:r>
                <a:rPr lang="zh-CN" altLang="en-US" sz="960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97864" y="2937654"/>
            <a:ext cx="8808294" cy="1446550"/>
          </a:xfrm>
          <a:prstGeom prst="rect">
            <a:avLst/>
          </a:prstGeom>
          <a:noFill/>
        </p:spPr>
        <p:txBody>
          <a:bodyPr wrap="square" rtlCol="0">
            <a:spAutoFit/>
          </a:bodyPr>
          <a:lstStyle/>
          <a:p>
            <a:pPr algn="ctr"/>
            <a:r>
              <a:rPr lang="en-US" sz="4400" b="1">
                <a:ln w="152400">
                  <a:solidFill>
                    <a:schemeClr val="bg1"/>
                  </a:solidFill>
                </a:ln>
                <a:solidFill>
                  <a:schemeClr val="bg1"/>
                </a:solidFill>
                <a:latin typeface="Arial" panose="020B0604020202020204" pitchFamily="34" charset="0"/>
                <a:cs typeface="Arial" panose="020B0604020202020204" pitchFamily="34" charset="0"/>
              </a:rPr>
              <a:t>Các yếu tố cần cho sự sống và phát triển của động vật</a:t>
            </a:r>
            <a:endParaRPr lang="en-US" sz="4400" b="1" dirty="0">
              <a:ln w="152400">
                <a:solidFill>
                  <a:schemeClr val="bg1"/>
                </a:solidFill>
              </a:ln>
              <a:solidFill>
                <a:schemeClr val="bg1"/>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r>
              <a:rPr lang="en-US" sz="3500" dirty="0">
                <a:solidFill>
                  <a:srgbClr val="C00000"/>
                </a:solidFill>
                <a:latin typeface="Arial" panose="020B0604020202020204" pitchFamily="34" charset="0"/>
                <a:cs typeface="Arial" panose="020B0604020202020204" pitchFamily="34" charset="0"/>
              </a:rPr>
              <a:t>HOẠT ĐỘNG 1</a:t>
            </a:r>
          </a:p>
        </p:txBody>
      </p:sp>
      <p:sp>
        <p:nvSpPr>
          <p:cNvPr id="58" name="TextBox 57"/>
          <p:cNvSpPr txBox="1"/>
          <p:nvPr/>
        </p:nvSpPr>
        <p:spPr>
          <a:xfrm>
            <a:off x="1728399" y="2862547"/>
            <a:ext cx="8808294" cy="1446550"/>
          </a:xfrm>
          <a:prstGeom prst="rect">
            <a:avLst/>
          </a:prstGeom>
          <a:noFill/>
        </p:spPr>
        <p:txBody>
          <a:bodyPr wrap="square" rtlCol="0">
            <a:spAutoFit/>
          </a:bodyPr>
          <a:lstStyle/>
          <a:p>
            <a:pPr algn="ctr"/>
            <a:r>
              <a:rPr lang="en-US" sz="4400" b="1">
                <a:solidFill>
                  <a:srgbClr val="002060"/>
                </a:solidFill>
                <a:latin typeface="Arial" panose="020B0604020202020204" pitchFamily="34" charset="0"/>
                <a:cs typeface="Arial" panose="020B0604020202020204" pitchFamily="34" charset="0"/>
              </a:rPr>
              <a:t>Các yếu tố cần cho sự sống và phát triển của động vật</a:t>
            </a:r>
            <a:endParaRPr lang="en-US" sz="4400" b="1"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2795721" y="403549"/>
            <a:ext cx="16817788" cy="707886"/>
          </a:xfrm>
          <a:prstGeom prst="rect">
            <a:avLst/>
          </a:prstGeom>
          <a:noFill/>
        </p:spPr>
        <p:txBody>
          <a:bodyPr wrap="square" rtlCol="0">
            <a:spAutoFit/>
          </a:bodyPr>
          <a:lstStyle/>
          <a:p>
            <a:r>
              <a:rPr lang="vi-VN" sz="4000"/>
              <a:t>Quan sát các hình dưới đây</a:t>
            </a:r>
            <a:endParaRPr lang="en-US" sz="4000"/>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49" y="1111650"/>
            <a:ext cx="2999014" cy="2860972"/>
          </a:xfrm>
          <a:prstGeom prst="rect">
            <a:avLst/>
          </a:prstGeom>
        </p:spPr>
      </p:pic>
      <p:pic>
        <p:nvPicPr>
          <p:cNvPr id="11" name="Picture 10">
            <a:extLst>
              <a:ext uri="{FF2B5EF4-FFF2-40B4-BE49-F238E27FC236}">
                <a16:creationId xmlns:a16="http://schemas.microsoft.com/office/drawing/2014/main" id="{ED431C56-5C37-4183-BDD5-0CE28D55F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355" y="1040766"/>
            <a:ext cx="2999014" cy="2860972"/>
          </a:xfrm>
          <a:prstGeom prst="rect">
            <a:avLst/>
          </a:prstGeom>
        </p:spPr>
      </p:pic>
      <p:pic>
        <p:nvPicPr>
          <p:cNvPr id="13" name="Picture 12">
            <a:extLst>
              <a:ext uri="{FF2B5EF4-FFF2-40B4-BE49-F238E27FC236}">
                <a16:creationId xmlns:a16="http://schemas.microsoft.com/office/drawing/2014/main" id="{44E4CFCD-2ED9-470A-858A-9476BBCC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884" y="1070134"/>
            <a:ext cx="2999014" cy="2860972"/>
          </a:xfrm>
          <a:prstGeom prst="rect">
            <a:avLst/>
          </a:prstGeom>
        </p:spPr>
      </p:pic>
      <p:pic>
        <p:nvPicPr>
          <p:cNvPr id="16" name="Picture 15">
            <a:extLst>
              <a:ext uri="{FF2B5EF4-FFF2-40B4-BE49-F238E27FC236}">
                <a16:creationId xmlns:a16="http://schemas.microsoft.com/office/drawing/2014/main" id="{B3460D6C-D40A-4779-9CA8-01B699B4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284" y="3682727"/>
            <a:ext cx="2999046" cy="2861004"/>
          </a:xfrm>
          <a:prstGeom prst="rect">
            <a:avLst/>
          </a:prstGeom>
        </p:spPr>
      </p:pic>
      <p:pic>
        <p:nvPicPr>
          <p:cNvPr id="18" name="Picture 17">
            <a:extLst>
              <a:ext uri="{FF2B5EF4-FFF2-40B4-BE49-F238E27FC236}">
                <a16:creationId xmlns:a16="http://schemas.microsoft.com/office/drawing/2014/main" id="{2FD143C2-BE3D-44D5-9E77-ACD0696D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506" y="3931536"/>
            <a:ext cx="2998885" cy="2659764"/>
          </a:xfrm>
          <a:prstGeom prst="rect">
            <a:avLst/>
          </a:prstGeom>
        </p:spPr>
      </p:pic>
      <p:pic>
        <p:nvPicPr>
          <p:cNvPr id="26" name="Picture 25">
            <a:extLst>
              <a:ext uri="{FF2B5EF4-FFF2-40B4-BE49-F238E27FC236}">
                <a16:creationId xmlns:a16="http://schemas.microsoft.com/office/drawing/2014/main" id="{76CA581E-76A6-4430-982A-2ABFA28201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333" y="375255"/>
            <a:ext cx="826745" cy="826538"/>
          </a:xfrm>
          <a:prstGeom prst="rect">
            <a:avLst/>
          </a:prstGeom>
        </p:spPr>
      </p:pic>
    </p:spTree>
    <p:extLst>
      <p:ext uri="{BB962C8B-B14F-4D97-AF65-F5344CB8AC3E}">
        <p14:creationId xmlns:p14="http://schemas.microsoft.com/office/powerpoint/2010/main" val="2550589858"/>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1237</TotalTime>
  <Words>1043</Words>
  <Application>Microsoft Office PowerPoint</Application>
  <PresentationFormat>Màn hình rộng</PresentationFormat>
  <Paragraphs>139</Paragraphs>
  <Slides>38</Slides>
  <Notes>10</Notes>
  <HiddenSlides>0</HiddenSlides>
  <MMClips>0</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38</vt:i4>
      </vt:variant>
    </vt:vector>
  </HeadingPairs>
  <TitlesOfParts>
    <vt:vector size="50" baseType="lpstr">
      <vt:lpstr>Rockstone</vt:lpstr>
      <vt:lpstr>SVN-Poky's</vt:lpstr>
      <vt:lpstr>UTM Wedding K&amp;T</vt:lpstr>
      <vt:lpstr>幼圆</vt:lpstr>
      <vt:lpstr>Arial</vt:lpstr>
      <vt:lpstr>Calibri</vt:lpstr>
      <vt:lpstr>Cambria</vt:lpstr>
      <vt:lpstr>Roboto</vt:lpstr>
      <vt:lpstr>Tahoma</vt:lpstr>
      <vt:lpstr>Times New Roman</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Đinh Công Duy Nguyên</cp:lastModifiedBy>
  <cp:revision>1</cp:revision>
  <dcterms:created xsi:type="dcterms:W3CDTF">2017-03-18T13:24:00Z</dcterms:created>
  <dcterms:modified xsi:type="dcterms:W3CDTF">2023-12-16T07:03:06Z</dcterms:modified>
</cp:coreProperties>
</file>