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6"/>
  </p:notesMasterIdLst>
  <p:sldIdLst>
    <p:sldId id="299" r:id="rId4"/>
    <p:sldId id="256" r:id="rId5"/>
    <p:sldId id="258" r:id="rId6"/>
    <p:sldId id="259" r:id="rId7"/>
    <p:sldId id="272" r:id="rId8"/>
    <p:sldId id="268" r:id="rId9"/>
    <p:sldId id="269" r:id="rId10"/>
    <p:sldId id="271" r:id="rId11"/>
    <p:sldId id="270" r:id="rId12"/>
    <p:sldId id="260" r:id="rId13"/>
    <p:sldId id="273" r:id="rId14"/>
    <p:sldId id="276" r:id="rId15"/>
    <p:sldId id="274" r:id="rId16"/>
    <p:sldId id="278" r:id="rId17"/>
    <p:sldId id="285" r:id="rId18"/>
    <p:sldId id="286" r:id="rId19"/>
    <p:sldId id="287" r:id="rId20"/>
    <p:sldId id="288" r:id="rId21"/>
    <p:sldId id="289" r:id="rId22"/>
    <p:sldId id="291" r:id="rId23"/>
    <p:sldId id="290" r:id="rId24"/>
    <p:sldId id="279" r:id="rId25"/>
    <p:sldId id="293" r:id="rId26"/>
    <p:sldId id="294" r:id="rId27"/>
    <p:sldId id="280" r:id="rId28"/>
    <p:sldId id="265" r:id="rId29"/>
    <p:sldId id="295" r:id="rId30"/>
    <p:sldId id="296" r:id="rId31"/>
    <p:sldId id="297" r:id="rId32"/>
    <p:sldId id="298" r:id="rId33"/>
    <p:sldId id="266" r:id="rId34"/>
    <p:sldId id="267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4D4D"/>
    <a:srgbClr val="7EC6ED"/>
    <a:srgbClr val="E4EBE8"/>
    <a:srgbClr val="B5E7F4"/>
    <a:srgbClr val="AB8E74"/>
    <a:srgbClr val="29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6" autoAdjust="0"/>
    <p:restoredTop sz="93333" autoAdjust="0"/>
  </p:normalViewPr>
  <p:slideViewPr>
    <p:cSldViewPr snapToGrid="0" showGuides="1">
      <p:cViewPr varScale="1">
        <p:scale>
          <a:sx n="66" d="100"/>
          <a:sy n="66" d="100"/>
        </p:scale>
        <p:origin x="706" y="55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1C6AF-1E40-41C7-BF4C-8751980A3F68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4B377-8C60-4990-B433-F8E7BBE6A8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6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2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1130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59796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1770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96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77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99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08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9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30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4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1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4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31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85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07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98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18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1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77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14312" y="16175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87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0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863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74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95250" y="-95250"/>
            <a:ext cx="9324975" cy="523875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849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94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2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49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51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78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6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35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95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29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50370" y="0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10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15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0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7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3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202A6DC-1531-4FF9-BEFF-8AB0CBC50D4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8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B0292F3-A6D9-4ACE-BC95-6824368CA51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5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C8D879D-9D55-4111-A179-0F8EFD3C7E8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3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1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0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13.png"/><Relationship Id="rId10" Type="http://schemas.openxmlformats.org/officeDocument/2006/relationships/image" Target="../media/image27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6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6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image" Target="../media/image5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1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3" Type="http://schemas.openxmlformats.org/officeDocument/2006/relationships/image" Target="../media/image6.png"/><Relationship Id="rId21" Type="http://schemas.openxmlformats.org/officeDocument/2006/relationships/image" Target="../media/image5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61.png"/><Relationship Id="rId10" Type="http://schemas.openxmlformats.org/officeDocument/2006/relationships/image" Target="../media/image14.png"/><Relationship Id="rId19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Relationship Id="rId2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1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12" Type="http://schemas.openxmlformats.org/officeDocument/2006/relationships/image" Target="../media/image66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audio3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9.png"/><Relationship Id="rId1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11" Type="http://schemas.openxmlformats.org/officeDocument/2006/relationships/image" Target="../media/image63.png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8.png"/><Relationship Id="rId19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84.png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7" Type="http://schemas.openxmlformats.org/officeDocument/2006/relationships/image" Target="../media/image70.png"/><Relationship Id="rId12" Type="http://schemas.openxmlformats.org/officeDocument/2006/relationships/image" Target="../media/image82.png"/><Relationship Id="rId17" Type="http://schemas.openxmlformats.org/officeDocument/2006/relationships/image" Target="../media/image76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jpeg"/><Relationship Id="rId11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image" Target="../media/image71.png"/><Relationship Id="rId19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81.png"/><Relationship Id="rId14" Type="http://schemas.openxmlformats.org/officeDocument/2006/relationships/image" Target="../media/image64.png"/><Relationship Id="rId22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26.png"/><Relationship Id="rId19" Type="http://schemas.openxmlformats.org/officeDocument/2006/relationships/image" Target="../media/image85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F93F4FC-B22E-4AE9-B896-29F93FF58E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26" name="图片 25" descr="图片包含 竞技运动&#10;&#10;已生成高可信度的说明">
            <a:extLst>
              <a:ext uri="{FF2B5EF4-FFF2-40B4-BE49-F238E27FC236}">
                <a16:creationId xmlns:a16="http://schemas.microsoft.com/office/drawing/2014/main" id="{158AB294-71B3-4631-B03F-B060E999DA4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8" y="3086190"/>
            <a:ext cx="866869" cy="119726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97F69D1-3C31-4DDB-927F-7231B2D186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5" b="95475" l="7849" r="95349">
                        <a14:foregroundMark x1="85174" y1="18326" x2="88663" y2="23982"/>
                        <a14:foregroundMark x1="89826" y1="33484" x2="84012" y2="49321"/>
                        <a14:foregroundMark x1="49709" y1="55656" x2="44477" y2="54299"/>
                        <a14:foregroundMark x1="93023" y1="46833" x2="95349" y2="29864"/>
                        <a14:foregroundMark x1="62209" y1="6335" x2="52616" y2="10633"/>
                        <a14:foregroundMark x1="81686" y1="95701" x2="84593" y2="95701"/>
                        <a14:foregroundMark x1="7849" y1="71719" x2="10174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9" y="2968351"/>
            <a:ext cx="882174" cy="113349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2192A6F-3C1C-4873-8587-0EC2B8E9DE8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8" b="94883" l="9865" r="89942">
                        <a14:foregroundMark x1="35010" y1="33262" x2="37524" y2="55437"/>
                        <a14:foregroundMark x1="37524" y1="55437" x2="37524" y2="55437"/>
                        <a14:foregroundMark x1="39458" y1="62900" x2="56673" y2="64606"/>
                        <a14:foregroundMark x1="41973" y1="57569" x2="55513" y2="56716"/>
                        <a14:foregroundMark x1="56286" y1="53092" x2="61315" y2="53518"/>
                        <a14:foregroundMark x1="60348" y1="53731" x2="63250" y2="53731"/>
                        <a14:foregroundMark x1="60928" y1="52665" x2="60928" y2="52665"/>
                        <a14:foregroundMark x1="33269" y1="61620" x2="42553" y2="60768"/>
                        <a14:foregroundMark x1="25145" y1="35394" x2="36944" y2="31130"/>
                        <a14:foregroundMark x1="39845" y1="74414" x2="56286" y2="94883"/>
                        <a14:foregroundMark x1="31335" y1="45416" x2="35203" y2="51599"/>
                        <a14:foregroundMark x1="52805" y1="61194" x2="61315" y2="57996"/>
                        <a14:foregroundMark x1="61702" y1="58422" x2="64990" y2="58209"/>
                        <a14:foregroundMark x1="64023" y1="55864" x2="64990" y2="59488"/>
                        <a14:foregroundMark x1="63443" y1="57783" x2="68472" y2="58209"/>
                        <a14:foregroundMark x1="64217" y1="56930" x2="70019" y2="57783"/>
                      </a14:backgroundRemoval>
                    </a14:imgEffect>
                  </a14:imgLayer>
                </a14:imgProps>
              </a:ext>
            </a:extLst>
          </a:blip>
          <a:srcRect l="20301" t="23936" r="20895"/>
          <a:stretch/>
        </p:blipFill>
        <p:spPr>
          <a:xfrm>
            <a:off x="8161877" y="173926"/>
            <a:ext cx="919059" cy="1078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8144" y="640552"/>
            <a:ext cx="7396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THỊ MINH KHAI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3033" y="1253323"/>
            <a:ext cx="411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Tự nhiên và Xã hội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01800" y="1786723"/>
            <a:ext cx="584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14: Ôn tập chủ đề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Cộng đồng địa phương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 Tiết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72D1BB7-D64F-B0E7-4F08-C84A52447F83}"/>
              </a:ext>
            </a:extLst>
          </p:cNvPr>
          <p:cNvSpPr txBox="1"/>
          <p:nvPr/>
        </p:nvSpPr>
        <p:spPr>
          <a:xfrm>
            <a:off x="1682581" y="2817402"/>
            <a:ext cx="552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MAI LOAN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F93F4FC-B22E-4AE9-B896-29F93FF58E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26" name="图片 25" descr="图片包含 竞技运动&#10;&#10;已生成高可信度的说明">
            <a:extLst>
              <a:ext uri="{FF2B5EF4-FFF2-40B4-BE49-F238E27FC236}">
                <a16:creationId xmlns:a16="http://schemas.microsoft.com/office/drawing/2014/main" id="{158AB294-71B3-4631-B03F-B060E999DA4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8" y="3086190"/>
            <a:ext cx="866869" cy="119726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97F69D1-3C31-4DDB-927F-7231B2D186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5" b="95475" l="7849" r="95349">
                        <a14:foregroundMark x1="85174" y1="18326" x2="88663" y2="23982"/>
                        <a14:foregroundMark x1="89826" y1="33484" x2="84012" y2="49321"/>
                        <a14:foregroundMark x1="49709" y1="55656" x2="44477" y2="54299"/>
                        <a14:foregroundMark x1="93023" y1="46833" x2="95349" y2="29864"/>
                        <a14:foregroundMark x1="62209" y1="6335" x2="52616" y2="10633"/>
                        <a14:foregroundMark x1="81686" y1="95701" x2="84593" y2="95701"/>
                        <a14:foregroundMark x1="7849" y1="71719" x2="10174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9" y="2968351"/>
            <a:ext cx="882174" cy="113349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2192A6F-3C1C-4873-8587-0EC2B8E9DE8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8" b="94883" l="9865" r="89942">
                        <a14:foregroundMark x1="35010" y1="33262" x2="37524" y2="55437"/>
                        <a14:foregroundMark x1="37524" y1="55437" x2="37524" y2="55437"/>
                        <a14:foregroundMark x1="39458" y1="62900" x2="56673" y2="64606"/>
                        <a14:foregroundMark x1="41973" y1="57569" x2="55513" y2="56716"/>
                        <a14:foregroundMark x1="56286" y1="53092" x2="61315" y2="53518"/>
                        <a14:foregroundMark x1="60348" y1="53731" x2="63250" y2="53731"/>
                        <a14:foregroundMark x1="60928" y1="52665" x2="60928" y2="52665"/>
                        <a14:foregroundMark x1="33269" y1="61620" x2="42553" y2="60768"/>
                        <a14:foregroundMark x1="25145" y1="35394" x2="36944" y2="31130"/>
                        <a14:foregroundMark x1="39845" y1="74414" x2="56286" y2="94883"/>
                        <a14:foregroundMark x1="31335" y1="45416" x2="35203" y2="51599"/>
                        <a14:foregroundMark x1="52805" y1="61194" x2="61315" y2="57996"/>
                        <a14:foregroundMark x1="61702" y1="58422" x2="64990" y2="58209"/>
                        <a14:foregroundMark x1="64023" y1="55864" x2="64990" y2="59488"/>
                        <a14:foregroundMark x1="63443" y1="57783" x2="68472" y2="58209"/>
                        <a14:foregroundMark x1="64217" y1="56930" x2="70019" y2="57783"/>
                      </a14:backgroundRemoval>
                    </a14:imgEffect>
                  </a14:imgLayer>
                </a14:imgProps>
              </a:ext>
            </a:extLst>
          </a:blip>
          <a:srcRect l="20301" t="23936" r="20895"/>
          <a:stretch/>
        </p:blipFill>
        <p:spPr>
          <a:xfrm>
            <a:off x="8161877" y="173926"/>
            <a:ext cx="919059" cy="107843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73033" y="1312698"/>
            <a:ext cx="411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Tự nhiên và Xã hội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01800" y="1846098"/>
            <a:ext cx="584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Bài 14: Ôn tập chủ đề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    Cộng đồng địa phương </a:t>
            </a:r>
            <a:r>
              <a:rPr lang="en-US" sz="2800">
                <a:solidFill>
                  <a:srgbClr val="FF0000"/>
                </a:solidFill>
              </a:rPr>
              <a:t>( Tiết </a:t>
            </a:r>
            <a:r>
              <a:rPr lang="en-US" sz="2800" dirty="0">
                <a:solidFill>
                  <a:srgbClr val="FF0000"/>
                </a:solidFill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3554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460499" y="1045165"/>
            <a:ext cx="622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LUYỆN TẬP 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597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1" y="417859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40069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1" y="-13685"/>
            <a:ext cx="9129699" cy="51444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85" y="180975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/>
              <a:t>Nếu là bạn An, em sẽ nói gì với chị Hà trong tình huống sau?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67EAB1-F1C1-48DB-8AED-1E94418B66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0" y="731268"/>
            <a:ext cx="6835014" cy="41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F50CB02-D299-473E-9072-E60510CE12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901" y="-985"/>
            <a:ext cx="2628899" cy="820314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5FFF4ED4-6002-451C-A779-C08A76DD8FAA}"/>
              </a:ext>
            </a:extLst>
          </p:cNvPr>
          <p:cNvSpPr txBox="1"/>
          <p:nvPr/>
        </p:nvSpPr>
        <p:spPr>
          <a:xfrm>
            <a:off x="1439508" y="871163"/>
            <a:ext cx="624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a typeface="站酷快乐体2016修订版" panose="02010600030101010101" pitchFamily="2" charset="-122"/>
              </a:rPr>
              <a:t>Làm việc theo nhóm</a:t>
            </a:r>
          </a:p>
          <a:p>
            <a:pPr algn="ctr"/>
            <a:r>
              <a:rPr lang="en-US" altLang="zh-CN" sz="4000" dirty="0">
                <a:ea typeface="站酷快乐体2016修订版" panose="02010600030101010101" pitchFamily="2" charset="-122"/>
              </a:rPr>
              <a:t>Đóng vai thể hiện cách </a:t>
            </a:r>
          </a:p>
          <a:p>
            <a:pPr algn="ctr"/>
            <a:r>
              <a:rPr lang="en-US" altLang="zh-CN" sz="4000" dirty="0">
                <a:ea typeface="站酷快乐体2016修订版" panose="02010600030101010101" pitchFamily="2" charset="-122"/>
              </a:rPr>
              <a:t> xử lí  tình huống.</a:t>
            </a:r>
          </a:p>
        </p:txBody>
      </p:sp>
    </p:spTree>
    <p:extLst>
      <p:ext uri="{BB962C8B-B14F-4D97-AF65-F5344CB8AC3E}">
        <p14:creationId xmlns:p14="http://schemas.microsoft.com/office/powerpoint/2010/main" val="20190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5245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65" y="1804367"/>
            <a:ext cx="1690579" cy="21252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58425" y="737629"/>
            <a:ext cx="5421426" cy="2377127"/>
            <a:chOff x="2588625" y="940829"/>
            <a:chExt cx="5421426" cy="2377127"/>
          </a:xfrm>
        </p:grpSpPr>
        <p:sp>
          <p:nvSpPr>
            <p:cNvPr id="2" name="Cloud 1"/>
            <p:cNvSpPr/>
            <p:nvPr/>
          </p:nvSpPr>
          <p:spPr>
            <a:xfrm>
              <a:off x="2588625" y="940829"/>
              <a:ext cx="5230711" cy="2377127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71800" y="1249486"/>
              <a:ext cx="50382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Đóng vai xử lí tình huống trước lớp.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5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91" y="-13685"/>
            <a:ext cx="9129699" cy="51444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D81C8E-8F84-4620-9945-E8194CA1C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0" y="731268"/>
            <a:ext cx="6835014" cy="41257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1" y="417859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40069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985" y="180975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>
                <a:solidFill>
                  <a:srgbClr val="000000"/>
                </a:solidFill>
              </a:rPr>
              <a:t>Nếu là bạn An, em sẽ nói gì với chị Hà trong tình huống sau?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3E29DCE-878F-4980-94EE-544670239684}"/>
              </a:ext>
            </a:extLst>
          </p:cNvPr>
          <p:cNvSpPr/>
          <p:nvPr/>
        </p:nvSpPr>
        <p:spPr>
          <a:xfrm>
            <a:off x="5401965" y="946195"/>
            <a:ext cx="2211572" cy="105262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Chị có thể quyên góp cho trại trẻ mồ côi.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1" y="417859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40069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1" y="-13685"/>
            <a:ext cx="9129699" cy="51444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85" y="180975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>
                <a:solidFill>
                  <a:srgbClr val="000000"/>
                </a:solidFill>
              </a:rPr>
              <a:t>Nếu là bạn An, em sẽ nói gì với chị Hà trong tình huống sau?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B7B4D70-F732-4BBF-97F7-25AF91EB4B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0" y="760770"/>
            <a:ext cx="6835014" cy="4125763"/>
          </a:xfrm>
          <a:prstGeom prst="rect">
            <a:avLst/>
          </a:prstGeom>
        </p:spPr>
      </p:pic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941FC58B-0A17-4811-838B-8B48DCCD16BE}"/>
              </a:ext>
            </a:extLst>
          </p:cNvPr>
          <p:cNvSpPr/>
          <p:nvPr/>
        </p:nvSpPr>
        <p:spPr>
          <a:xfrm>
            <a:off x="5607765" y="1008890"/>
            <a:ext cx="2211572" cy="105262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sz="1400" i="1">
                <a:solidFill>
                  <a:srgbClr val="000000"/>
                </a:solidFill>
              </a:rPr>
              <a:t>Em nghĩ em có thể mặc vừa nó, chị cho em nhé!</a:t>
            </a:r>
          </a:p>
        </p:txBody>
      </p:sp>
    </p:spTree>
    <p:extLst>
      <p:ext uri="{BB962C8B-B14F-4D97-AF65-F5344CB8AC3E}">
        <p14:creationId xmlns:p14="http://schemas.microsoft.com/office/powerpoint/2010/main" val="19701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777" y="1809776"/>
            <a:ext cx="1690579" cy="21252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53829" y="609600"/>
            <a:ext cx="4759949" cy="2708357"/>
            <a:chOff x="2853829" y="609600"/>
            <a:chExt cx="4759949" cy="2708357"/>
          </a:xfrm>
        </p:grpSpPr>
        <p:grpSp>
          <p:nvGrpSpPr>
            <p:cNvPr id="34" name="Group 33"/>
            <p:cNvGrpSpPr/>
            <p:nvPr/>
          </p:nvGrpSpPr>
          <p:grpSpPr>
            <a:xfrm>
              <a:off x="2853829" y="609600"/>
              <a:ext cx="4759949" cy="2708357"/>
              <a:chOff x="3124199" y="1778896"/>
              <a:chExt cx="2805735" cy="1358900"/>
            </a:xfrm>
          </p:grpSpPr>
          <p:sp>
            <p:nvSpPr>
              <p:cNvPr id="35" name="Cloud 34"/>
              <p:cNvSpPr/>
              <p:nvPr/>
            </p:nvSpPr>
            <p:spPr>
              <a:xfrm>
                <a:off x="3124199" y="1778896"/>
                <a:ext cx="2805735" cy="1358900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02634" y="2095500"/>
                <a:ext cx="2527300" cy="22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</a:t>
                </a:r>
                <a:endParaRPr lang="en-US" sz="2400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250132" y="1124635"/>
              <a:ext cx="41507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 i="1" dirty="0"/>
                <a:t>Chúng ta nên thực hiện tiêu dùng tiết kiệm để bảo vệ môi trường.</a:t>
              </a:r>
              <a:endParaRPr lang="en-US" sz="3000" i="1" dirty="0"/>
            </a:p>
          </p:txBody>
        </p:sp>
      </p:grp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912" b="83894" l="55000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28801" r="5091" b="14563"/>
          <a:stretch/>
        </p:blipFill>
        <p:spPr bwMode="auto">
          <a:xfrm>
            <a:off x="288727" y="19426"/>
            <a:ext cx="1686596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/>
              <a:t>Tái chế những đồ vật đã qua sử dụng?</a:t>
            </a: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2" y="3474631"/>
            <a:ext cx="9164991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Chuẩn bị: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38A33-3081-41D5-93ED-EFD5EAB98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7" y="866454"/>
            <a:ext cx="1332524" cy="1157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8FA3E-9CCD-4C8B-B007-DD47D84B31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71" y="887371"/>
            <a:ext cx="1330595" cy="1157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52036D-2052-4CCE-9D2D-2255F971AC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1" y="845800"/>
            <a:ext cx="1808839" cy="1157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801EA-4367-4E37-A754-34903B7EFD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32" y="854415"/>
            <a:ext cx="1330595" cy="1157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9ED236-B2F1-4B68-BC6A-7B2381A622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66" y="2252853"/>
            <a:ext cx="1330595" cy="1157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C0165B-A915-4365-8F48-1DAFDAB29F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7" y="2450970"/>
            <a:ext cx="1838593" cy="12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53" y="248003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" y="3788956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68553" y="609953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F1FB4-9907-483A-A428-2D76722AE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1" y="1711689"/>
            <a:ext cx="8836919" cy="18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689099" y="1045165"/>
            <a:ext cx="622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79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4" y="3973827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96" y="1088886"/>
            <a:ext cx="2826679" cy="290379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3" y="1088886"/>
            <a:ext cx="2358897" cy="288494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95" y="1095096"/>
            <a:ext cx="3413725" cy="28975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84" y="28631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" y="3788956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5" y="1495424"/>
            <a:ext cx="3265665" cy="236523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14" y="1495424"/>
            <a:ext cx="3589727" cy="232744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6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33" y="307695"/>
            <a:ext cx="5667374" cy="28831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398399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679" y="3559254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254794"/>
            <a:ext cx="9169179" cy="8889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530027" y="31107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7160" y="1492965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52452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25" b="97708" l="0" r="100000">
                        <a14:foregroundMark x1="36111" y1="66250" x2="36111" y2="66250"/>
                        <a14:foregroundMark x1="19556" y1="73958" x2="19556" y2="73958"/>
                        <a14:foregroundMark x1="12667" y1="72708" x2="12667" y2="72708"/>
                        <a14:foregroundMark x1="61778" y1="68333" x2="61778" y2="68333"/>
                        <a14:foregroundMark x1="77444" y1="81042" x2="77444" y2="81042"/>
                        <a14:foregroundMark x1="76556" y1="72083" x2="76556" y2="72083"/>
                        <a14:foregroundMark x1="75222" y1="79792" x2="75222" y2="79792"/>
                        <a14:foregroundMark x1="75222" y1="70208" x2="75222" y2="70208"/>
                        <a14:foregroundMark x1="75222" y1="70208" x2="75222" y2="70208"/>
                        <a14:foregroundMark x1="74778" y1="79792" x2="74778" y2="79792"/>
                        <a14:foregroundMark x1="74778" y1="79792" x2="74778" y2="79792"/>
                        <a14:foregroundMark x1="71778" y1="75208" x2="71778" y2="75208"/>
                        <a14:foregroundMark x1="71778" y1="74583" x2="71778" y2="74583"/>
                        <a14:foregroundMark x1="73111" y1="70208" x2="73111" y2="70208"/>
                        <a14:foregroundMark x1="73111" y1="70208" x2="73111" y2="70208"/>
                        <a14:foregroundMark x1="57889" y1="65000" x2="57889" y2="65000"/>
                        <a14:foregroundMark x1="57889" y1="65000" x2="57889" y2="65000"/>
                        <a14:foregroundMark x1="39556" y1="67708" x2="39556" y2="67708"/>
                        <a14:foregroundMark x1="45222" y1="83542" x2="45222" y2="83542"/>
                        <a14:foregroundMark x1="45222" y1="83542" x2="45222" y2="83542"/>
                        <a14:foregroundMark x1="48667" y1="73958" x2="48667" y2="73958"/>
                        <a14:foregroundMark x1="47444" y1="60000" x2="47444" y2="60000"/>
                        <a14:foregroundMark x1="47444" y1="60000" x2="47444" y2="60000"/>
                        <a14:foregroundMark x1="42222" y1="61250" x2="42222" y2="61250"/>
                        <a14:foregroundMark x1="24333" y1="63750" x2="24333" y2="63750"/>
                        <a14:foregroundMark x1="21333" y1="61250" x2="21333" y2="61250"/>
                        <a14:foregroundMark x1="33111" y1="60625" x2="33111" y2="60625"/>
                        <a14:foregroundMark x1="38333" y1="60000" x2="38333" y2="60000"/>
                        <a14:foregroundMark x1="45222" y1="62500" x2="45222" y2="65000"/>
                        <a14:foregroundMark x1="46111" y1="72708" x2="46111" y2="72708"/>
                        <a14:foregroundMark x1="44333" y1="78542" x2="44333" y2="78542"/>
                        <a14:foregroundMark x1="43444" y1="79792" x2="40889" y2="82917"/>
                        <a14:foregroundMark x1="34778" y1="82917" x2="34778" y2="82917"/>
                        <a14:foregroundMark x1="34778" y1="82917" x2="34778" y2="82917"/>
                        <a14:foregroundMark x1="21333" y1="79167" x2="21333" y2="79167"/>
                        <a14:foregroundMark x1="21333" y1="75833" x2="27889" y2="79792"/>
                        <a14:foregroundMark x1="33111" y1="80417" x2="33111" y2="80417"/>
                        <a14:foregroundMark x1="51778" y1="78542" x2="51778" y2="78542"/>
                        <a14:foregroundMark x1="60444" y1="81042" x2="60444" y2="81042"/>
                        <a14:foregroundMark x1="60444" y1="60000" x2="60444" y2="60000"/>
                        <a14:foregroundMark x1="87444" y1="55417" x2="87444" y2="5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90" y="2892729"/>
            <a:ext cx="2189773" cy="149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63" y="473624"/>
            <a:ext cx="5378782" cy="269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88816" y="1047750"/>
            <a:ext cx="3231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theo nhóm </a:t>
            </a:r>
          </a:p>
        </p:txBody>
      </p:sp>
    </p:spTree>
    <p:extLst>
      <p:ext uri="{BB962C8B-B14F-4D97-AF65-F5344CB8AC3E}">
        <p14:creationId xmlns:p14="http://schemas.microsoft.com/office/powerpoint/2010/main" val="4999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70983" y="3422354"/>
            <a:ext cx="2398981" cy="1438026"/>
            <a:chOff x="6210899" y="2365410"/>
            <a:chExt cx="2926334" cy="175412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10899" y="2406413"/>
              <a:ext cx="2926334" cy="1713126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6736" y="1800945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3A321A7-1BD0-48B3-A964-8977DA441B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66762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5" y="730364"/>
            <a:ext cx="6211750" cy="271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74326" y="1438275"/>
            <a:ext cx="4345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" y="1627445"/>
            <a:ext cx="116354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0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556911"/>
            <a:ext cx="6550736" cy="29959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869903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7643613A-1C9E-470D-9338-FA90182B1BF7}"/>
              </a:ext>
            </a:extLst>
          </p:cNvPr>
          <p:cNvGrpSpPr/>
          <p:nvPr/>
        </p:nvGrpSpPr>
        <p:grpSpPr>
          <a:xfrm>
            <a:off x="2588625" y="21573"/>
            <a:ext cx="2085013" cy="999831"/>
            <a:chOff x="2588625" y="-18619"/>
            <a:chExt cx="2085013" cy="99983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976C52D-1561-4770-B77C-28CE11B9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8625" y="-18619"/>
              <a:ext cx="2085013" cy="99983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D48E3CB-B986-40D8-9C62-404EDAF5BBBD}"/>
                </a:ext>
              </a:extLst>
            </p:cNvPr>
            <p:cNvSpPr txBox="1"/>
            <p:nvPr/>
          </p:nvSpPr>
          <p:spPr>
            <a:xfrm>
              <a:off x="2689071" y="176255"/>
              <a:ext cx="1821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88296" y="1596699"/>
            <a:ext cx="559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Flowchart: Alternate Process 19"/>
          <p:cNvSpPr/>
          <p:nvPr/>
        </p:nvSpPr>
        <p:spPr>
          <a:xfrm>
            <a:off x="-295275" y="3061846"/>
            <a:ext cx="914400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912" b="83894" l="55000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28801" r="5091" b="14563"/>
          <a:stretch/>
        </p:blipFill>
        <p:spPr bwMode="auto">
          <a:xfrm>
            <a:off x="288727" y="-144243"/>
            <a:ext cx="1686596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684950" y="1095375"/>
            <a:ext cx="5662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/>
              <a:t>Em và gia đình nên thường xuyên thực hiện việc tiêu dùng tiết kiệm và bảo vệ môi trường. </a:t>
            </a:r>
            <a:endParaRPr lang="en-US" sz="3200" i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1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460499" y="1045165"/>
            <a:ext cx="622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Củng Cố 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45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3A321A7-1BD0-48B3-A964-8977DA441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270" y="-147435"/>
            <a:ext cx="10277809" cy="64706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24" y="-253480"/>
            <a:ext cx="10273364" cy="65766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7709" y="3677626"/>
            <a:ext cx="1872399" cy="264795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03" y="70206"/>
            <a:ext cx="5908228" cy="20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58" y="2207930"/>
            <a:ext cx="3170531" cy="435189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84" y="1855641"/>
            <a:ext cx="2403078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30" y="3546360"/>
            <a:ext cx="2494442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3907666" y="2173173"/>
            <a:ext cx="282401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chai nhựa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07666" y="3199068"/>
            <a:ext cx="282401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Lá cây 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907665" y="4147379"/>
            <a:ext cx="2902709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Rễ cây khô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25" y="2687856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90" y="3868024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666" y="2041810"/>
            <a:ext cx="729195" cy="83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2"/>
            <a:ext cx="1143000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05EFD-F6D3-4035-BC02-224D58C7E7E3}"/>
              </a:ext>
            </a:extLst>
          </p:cNvPr>
          <p:cNvGrpSpPr/>
          <p:nvPr/>
        </p:nvGrpSpPr>
        <p:grpSpPr>
          <a:xfrm>
            <a:off x="1721335" y="133561"/>
            <a:ext cx="6611673" cy="1754595"/>
            <a:chOff x="2295112" y="178081"/>
            <a:chExt cx="8815564" cy="2544333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1"/>
              <a:ext cx="7757876" cy="2544333"/>
              <a:chOff x="2171343" y="4618089"/>
              <a:chExt cx="7988119" cy="2379449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379449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41690"/>
                <a:ext cx="7724863" cy="2152510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051799" y="844075"/>
              <a:ext cx="292407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783"/>
              <a:endParaRPr lang="en-US" sz="2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142" y="2945585"/>
            <a:ext cx="1913626" cy="205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29" y="370076"/>
            <a:ext cx="2347950" cy="132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34025" y="272540"/>
            <a:ext cx="26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Để làm ra chậu cây như hình bên em cần sử dụng vật liệu nào sau đây?</a:t>
            </a:r>
          </a:p>
        </p:txBody>
      </p:sp>
    </p:spTree>
    <p:extLst>
      <p:ext uri="{BB962C8B-B14F-4D97-AF65-F5344CB8AC3E}">
        <p14:creationId xmlns:p14="http://schemas.microsoft.com/office/powerpoint/2010/main" val="39802914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  <p:bldP spid="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4356"/>
            <a:ext cx="9147176" cy="342819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938" y="36815"/>
            <a:ext cx="4177055" cy="5143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BCF2F-1AB9-47F6-8775-A7A83CA64BCE}"/>
              </a:ext>
            </a:extLst>
          </p:cNvPr>
          <p:cNvGrpSpPr/>
          <p:nvPr/>
        </p:nvGrpSpPr>
        <p:grpSpPr>
          <a:xfrm>
            <a:off x="1492415" y="199170"/>
            <a:ext cx="6611673" cy="1754596"/>
            <a:chOff x="2295112" y="178080"/>
            <a:chExt cx="8815564" cy="233946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842081-5E41-4418-B3DC-D1BF7EAFC437}"/>
                </a:ext>
              </a:extLst>
            </p:cNvPr>
            <p:cNvSpPr txBox="1"/>
            <p:nvPr/>
          </p:nvSpPr>
          <p:spPr>
            <a:xfrm>
              <a:off x="4329017" y="844075"/>
              <a:ext cx="6646855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Nếu em có quần áo, sách  thì em sẽ làm gì?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4404447F-DC8A-4020-98EC-64B1798FEF66}"/>
              </a:ext>
            </a:extLst>
          </p:cNvPr>
          <p:cNvSpPr/>
          <p:nvPr/>
        </p:nvSpPr>
        <p:spPr>
          <a:xfrm>
            <a:off x="2600007" y="3204345"/>
            <a:ext cx="300849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 các em có hoàn cảnh khó khăn.</a:t>
            </a: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id="{9A8DCDC0-34F9-4B55-869D-A5DD226A6373}"/>
              </a:ext>
            </a:extLst>
          </p:cNvPr>
          <p:cNvSpPr/>
          <p:nvPr/>
        </p:nvSpPr>
        <p:spPr>
          <a:xfrm>
            <a:off x="2600007" y="2261310"/>
            <a:ext cx="300849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Cất đi làm kỉ niệm.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2600007" y="4147379"/>
            <a:ext cx="308883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Bỏ vào thùng rác.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16" y="1818501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36" y="3886162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2132977" y="265092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2" y="2774546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664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55833 0.0691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3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 animBg="1"/>
      <p:bldP spid="43" grpId="1" animBg="1"/>
      <p:bldP spid="47" grpId="0" animBg="1"/>
      <p:bldP spid="4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1" y="-95250"/>
            <a:ext cx="9293006" cy="5334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8F2B53-7D7A-4745-B973-167CE722F5F5}"/>
              </a:ext>
            </a:extLst>
          </p:cNvPr>
          <p:cNvGrpSpPr/>
          <p:nvPr/>
        </p:nvGrpSpPr>
        <p:grpSpPr>
          <a:xfrm>
            <a:off x="1079092" y="30570"/>
            <a:ext cx="7902418" cy="1923196"/>
            <a:chOff x="1744014" y="-46720"/>
            <a:chExt cx="10536557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40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 dirty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id="{F1D9E8D1-FA77-4623-99DD-D9418E0EA46A}"/>
                  </a:ext>
                </a:extLst>
              </p:cNvPr>
              <p:cNvSpPr/>
              <p:nvPr/>
            </p:nvSpPr>
            <p:spPr>
              <a:xfrm>
                <a:off x="1546051" y="4577216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C3EDA-C27B-49FA-94B9-9BF122518133}"/>
                </a:ext>
              </a:extLst>
            </p:cNvPr>
            <p:cNvSpPr txBox="1"/>
            <p:nvPr/>
          </p:nvSpPr>
          <p:spPr>
            <a:xfrm>
              <a:off x="3317369" y="663435"/>
              <a:ext cx="870036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Những đồ vật nào sau đây có thể tái chế?</a:t>
              </a: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id="{0A384E7D-46FA-4A20-B80C-22C219832D70}"/>
              </a:ext>
            </a:extLst>
          </p:cNvPr>
          <p:cNvSpPr/>
          <p:nvPr/>
        </p:nvSpPr>
        <p:spPr>
          <a:xfrm>
            <a:off x="2259108" y="3217206"/>
            <a:ext cx="3684492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just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Ống hút, vỏ chai nhựa, lon bia, vỏ hộp sữa.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2259108" y="2300196"/>
            <a:ext cx="3576430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Bát, chén đã hư hỏng.</a:t>
            </a: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AC68FEC9-7A07-440A-A703-9CCE6C6BDBE9}"/>
              </a:ext>
            </a:extLst>
          </p:cNvPr>
          <p:cNvSpPr/>
          <p:nvPr/>
        </p:nvSpPr>
        <p:spPr>
          <a:xfrm>
            <a:off x="2354136" y="4195082"/>
            <a:ext cx="3589463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Xương động vật.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16" y="1818501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36" y="3886162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1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1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7800" y="2883819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6504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627753"/>
            <a:ext cx="6799893" cy="2767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1854" y="2906023"/>
            <a:ext cx="2926334" cy="17131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6019" y="2365410"/>
            <a:ext cx="786452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3566" y="2011665"/>
            <a:ext cx="792549" cy="4572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968" y="2834103"/>
            <a:ext cx="1387329" cy="8114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56281" y="975554"/>
            <a:ext cx="1939689" cy="2151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3100" y="975554"/>
            <a:ext cx="5372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    </a:t>
            </a:r>
            <a:r>
              <a:rPr lang="en-US" sz="6000" dirty="0">
                <a:solidFill>
                  <a:srgbClr val="FF0000"/>
                </a:solidFill>
              </a:rPr>
              <a:t>TRÒ CHƠI</a:t>
            </a:r>
          </a:p>
          <a:p>
            <a:r>
              <a:rPr lang="en-US" sz="3200" dirty="0"/>
              <a:t>              “</a:t>
            </a:r>
            <a:r>
              <a:rPr lang="en-US" sz="4000" dirty="0"/>
              <a:t>ĐỐ EM”</a:t>
            </a:r>
          </a:p>
        </p:txBody>
      </p:sp>
    </p:spTree>
    <p:extLst>
      <p:ext uri="{BB962C8B-B14F-4D97-AF65-F5344CB8AC3E}">
        <p14:creationId xmlns:p14="http://schemas.microsoft.com/office/powerpoint/2010/main" val="10430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169" y="1039"/>
            <a:ext cx="9139662" cy="5111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546"/>
            <a:ext cx="9144000" cy="342700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2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4DC8E-E06A-4CF6-ACAE-7850AD503205}"/>
              </a:ext>
            </a:extLst>
          </p:cNvPr>
          <p:cNvGrpSpPr/>
          <p:nvPr/>
        </p:nvGrpSpPr>
        <p:grpSpPr>
          <a:xfrm>
            <a:off x="924089" y="177951"/>
            <a:ext cx="7902417" cy="1923196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 dirty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440200-E58C-47D9-B4D0-BDAAFE3EA825}"/>
                </a:ext>
              </a:extLst>
            </p:cNvPr>
            <p:cNvSpPr txBox="1"/>
            <p:nvPr/>
          </p:nvSpPr>
          <p:spPr>
            <a:xfrm>
              <a:off x="7243193" y="491993"/>
              <a:ext cx="451716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Sản phẩm bên được làm từ vật liệu nào sau đây?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1527656D-9DD6-4CAD-9129-D70E5E8A3938}"/>
              </a:ext>
            </a:extLst>
          </p:cNvPr>
          <p:cNvSpPr/>
          <p:nvPr/>
        </p:nvSpPr>
        <p:spPr>
          <a:xfrm>
            <a:off x="2507130" y="4277325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hộp sữa.</a:t>
            </a: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2494893" y="2340527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lon bia.</a:t>
            </a: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114E772A-74E5-48FD-942C-2EACE3246CD5}"/>
              </a:ext>
            </a:extLst>
          </p:cNvPr>
          <p:cNvSpPr/>
          <p:nvPr/>
        </p:nvSpPr>
        <p:spPr>
          <a:xfrm>
            <a:off x="2538972" y="3287955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chai nhựa.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16" y="1818501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56" y="2948842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40" y="5680051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1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970" y="2880636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44" y="426924"/>
            <a:ext cx="2093498" cy="14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708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4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4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F50CB02-D299-473E-9072-E60510CE12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0843" y="787400"/>
            <a:ext cx="348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66542" y="1406525"/>
            <a:ext cx="5947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</a:t>
            </a:r>
            <a:r>
              <a:rPr lang="vi-VN" sz="3000" dirty="0"/>
              <a:t>ề nhà </a:t>
            </a:r>
            <a:r>
              <a:rPr lang="vi-VN" sz="3200" dirty="0"/>
              <a:t>hãy chia sẻ ý tưởng và cùng gia đình thực hành tái chế để tạo ra những sản phẩm có ích cho cuộc sống.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499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826" y="627753"/>
            <a:ext cx="6263532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914525" y="761407"/>
            <a:ext cx="54729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5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Chào tạm biệt các em</a:t>
            </a:r>
            <a:endParaRPr lang="zh-CN" altLang="en-US" sz="6600" b="1" dirty="0">
              <a:solidFill>
                <a:schemeClr val="accent5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56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805A7421-94B5-468E-8B4C-2B24A8D8B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67945" y="95683"/>
            <a:ext cx="609600" cy="609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0280" y="2011665"/>
            <a:ext cx="2377205" cy="314094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506707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16" y="627752"/>
            <a:ext cx="5921127" cy="33105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83" y="37835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0" y="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2699" y="1795451"/>
            <a:ext cx="792549" cy="457240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DF8EEFAE-5B6D-4A06-A6C6-79C891877C7E}"/>
              </a:ext>
            </a:extLst>
          </p:cNvPr>
          <p:cNvGrpSpPr/>
          <p:nvPr/>
        </p:nvGrpSpPr>
        <p:grpSpPr>
          <a:xfrm>
            <a:off x="6451658" y="3242791"/>
            <a:ext cx="1653568" cy="132762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FEA1D89A-DCE1-49BC-9242-C5CE35401E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377" y="1767327"/>
            <a:ext cx="688908" cy="32311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7687" y="838830"/>
            <a:ext cx="554784" cy="28653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AE89693F-0C7D-4027-B026-AA47981B57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0838" y="2830886"/>
            <a:ext cx="1788789" cy="1984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54751" y="1236499"/>
            <a:ext cx="5620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Đố các em những sản phẩm </a:t>
            </a:r>
            <a:r>
              <a:rPr lang="en-US" sz="3000" dirty="0"/>
              <a:t>sau đây</a:t>
            </a:r>
            <a:r>
              <a:rPr lang="vi-VN" sz="3000" dirty="0"/>
              <a:t> được làm từ các vật dụng gì?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460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18125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29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622458" y="4212900"/>
            <a:ext cx="5459982" cy="411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Túi xách làm từ vỏ gói mì tôm.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6" y="486683"/>
            <a:ext cx="7890093" cy="347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3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18125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8206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2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80839" y="4345547"/>
            <a:ext cx="5495548" cy="4030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Chậu trồng cây làm từ vỏ chai nhựa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7" y="486683"/>
            <a:ext cx="8181259" cy="356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10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410518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4" y="1693526"/>
            <a:ext cx="451417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270311" y="4459941"/>
            <a:ext cx="4212682" cy="4667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Lọ hoa làm từ ống hút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7" y="395309"/>
            <a:ext cx="8378625" cy="365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1" y="446109"/>
            <a:ext cx="791902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82545"/>
            <a:ext cx="7670800" cy="356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1860425" y="4365240"/>
            <a:ext cx="5042150" cy="5110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Đồ chơi làm từ vỏ lon nước ngọt. </a:t>
            </a:r>
          </a:p>
        </p:txBody>
      </p:sp>
    </p:spTree>
    <p:extLst>
      <p:ext uri="{BB962C8B-B14F-4D97-AF65-F5344CB8AC3E}">
        <p14:creationId xmlns:p14="http://schemas.microsoft.com/office/powerpoint/2010/main" val="33526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25" y="395309"/>
            <a:ext cx="3362324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29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632" y="3916437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672774" y="4341774"/>
            <a:ext cx="3919411" cy="556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Lọ hoa làm từ nắp chai.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85" y="462219"/>
            <a:ext cx="4134989" cy="358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26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自我介绍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577</TotalTime>
  <Words>607</Words>
  <Application>Microsoft Office PowerPoint</Application>
  <PresentationFormat>On-screen Show (16:9)</PresentationFormat>
  <Paragraphs>91</Paragraphs>
  <Slides>32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Times New Roman</vt:lpstr>
      <vt:lpstr>UTM Avo</vt:lpstr>
      <vt:lpstr>站酷快乐体2016修订版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Administrator</cp:lastModifiedBy>
  <cp:revision>2</cp:revision>
  <dcterms:created xsi:type="dcterms:W3CDTF">2017-07-03T09:56:42Z</dcterms:created>
  <dcterms:modified xsi:type="dcterms:W3CDTF">2023-12-12T16:26:24Z</dcterms:modified>
</cp:coreProperties>
</file>