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8" r:id="rId2"/>
    <p:sldMasterId id="2147483702" r:id="rId3"/>
  </p:sldMasterIdLst>
  <p:notesMasterIdLst>
    <p:notesMasterId r:id="rId27"/>
  </p:notesMasterIdLst>
  <p:sldIdLst>
    <p:sldId id="320" r:id="rId4"/>
    <p:sldId id="322" r:id="rId5"/>
    <p:sldId id="292" r:id="rId6"/>
    <p:sldId id="291" r:id="rId7"/>
    <p:sldId id="270" r:id="rId8"/>
    <p:sldId id="293" r:id="rId9"/>
    <p:sldId id="295" r:id="rId10"/>
    <p:sldId id="297" r:id="rId11"/>
    <p:sldId id="298" r:id="rId12"/>
    <p:sldId id="303" r:id="rId13"/>
    <p:sldId id="305" r:id="rId14"/>
    <p:sldId id="307" r:id="rId15"/>
    <p:sldId id="308" r:id="rId16"/>
    <p:sldId id="280" r:id="rId17"/>
    <p:sldId id="271" r:id="rId18"/>
    <p:sldId id="273" r:id="rId19"/>
    <p:sldId id="311" r:id="rId20"/>
    <p:sldId id="312" r:id="rId21"/>
    <p:sldId id="314" r:id="rId22"/>
    <p:sldId id="318" r:id="rId23"/>
    <p:sldId id="319" r:id="rId24"/>
    <p:sldId id="317" r:id="rId25"/>
    <p:sldId id="282" r:id="rId26"/>
  </p:sldIdLst>
  <p:sldSz cx="12192000" cy="6858000"/>
  <p:notesSz cx="6858000" cy="9144000"/>
  <p:embeddedFontLst>
    <p:embeddedFont>
      <p:font typeface="#9Slide05 Agile Script Calligra" panose="020B0604020202020204" charset="0"/>
      <p:regular r:id="rId28"/>
    </p:embeddedFont>
    <p:embeddedFont>
      <p:font typeface="SVN-Kitten" charset="0"/>
      <p:regular r:id="rId29"/>
    </p:embeddedFon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#9Slide05 Authentica Regular" panose="020B0604020202020204" charset="0"/>
      <p:regular r:id="rId36"/>
    </p:embeddedFont>
    <p:embeddedFont>
      <p:font typeface="#9Slide03 AllRoundGothic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P001" panose="020B0603050302020204" pitchFamily="34" charset="0"/>
      <p:regular r:id="rId42"/>
      <p:bold r:id="rId43"/>
    </p:embeddedFont>
    <p:embeddedFont>
      <p:font typeface="SimSun" panose="02010600030101010101" pitchFamily="2" charset="-12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5FF"/>
    <a:srgbClr val="D0A243"/>
    <a:srgbClr val="BD8227"/>
    <a:srgbClr val="FF9999"/>
    <a:srgbClr val="FFB5C6"/>
    <a:srgbClr val="FFE5FF"/>
    <a:srgbClr val="FFCCFF"/>
    <a:srgbClr val="FF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48" autoAdjust="0"/>
  </p:normalViewPr>
  <p:slideViewPr>
    <p:cSldViewPr snapToGrid="0">
      <p:cViewPr varScale="1">
        <p:scale>
          <a:sx n="56" d="100"/>
          <a:sy n="56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9E6AD-35C3-410B-BC8F-94D298FC4AE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CC57A-8F33-40EC-8D55-1F846709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C57A-8F33-40EC-8D55-1F84670977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CC57A-8F33-40EC-8D55-1F84670977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4DC66B-B78A-24EF-459E-529449547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2E0504-0659-5D69-9AD9-F9A2A6A4E32A}"/>
              </a:ext>
            </a:extLst>
          </p:cNvPr>
          <p:cNvSpPr txBox="1"/>
          <p:nvPr userDrawn="1"/>
        </p:nvSpPr>
        <p:spPr>
          <a:xfrm>
            <a:off x="11382163" y="633478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F0"/>
                </a:solidFill>
                <a:latin typeface="#9Slide05 Authentica Regular" pitchFamily="2" charset="0"/>
              </a:rPr>
              <a:t>Ktuts</a:t>
            </a:r>
            <a:endParaRPr lang="en-US" sz="2800" dirty="0">
              <a:solidFill>
                <a:srgbClr val="00B0F0"/>
              </a:solidFill>
              <a:latin typeface="#9Slide05 Authentica Regula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B1C7D-6872-9B09-614D-1519862AE1C3}"/>
              </a:ext>
            </a:extLst>
          </p:cNvPr>
          <p:cNvSpPr txBox="1"/>
          <p:nvPr userDrawn="1"/>
        </p:nvSpPr>
        <p:spPr>
          <a:xfrm>
            <a:off x="0" y="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B5C6"/>
                </a:solidFill>
                <a:latin typeface="#9Slide05 Authentica Regular" pitchFamily="2" charset="0"/>
              </a:rPr>
              <a:t>Ktuts</a:t>
            </a:r>
            <a:endParaRPr lang="en-US" sz="2800" dirty="0">
              <a:solidFill>
                <a:srgbClr val="FFB5C6"/>
              </a:solidFill>
              <a:latin typeface="#9Slide05 Authentica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9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6FD8-2604-2581-61E5-86C24D50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CC2F5-950E-15C6-C912-E27A975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09C9-825D-4D22-6E6F-8EC12695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9651A-6E49-CFA3-DB7C-B84C0083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5A77-047E-8AC9-831F-C5C188DC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740E3-6D1F-BB06-0AC8-E1DC93407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8D944-C708-3B2D-822C-E08BD417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935ED-F4EF-1F92-07EA-493A3024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B962-FC6F-E8A9-F87A-D8E11217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DBB7-E5B6-C727-CBF9-2ACA7D47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cartoon landscape with trees and flowers&#10;&#10;Description automatically generated">
            <a:extLst>
              <a:ext uri="{FF2B5EF4-FFF2-40B4-BE49-F238E27FC236}">
                <a16:creationId xmlns:a16="http://schemas.microsoft.com/office/drawing/2014/main" id="{CDFD207B-4497-957F-8E72-A74CBCA8B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b="41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B40855-38F8-5364-3F90-6D6B1DE4C8BB}"/>
              </a:ext>
            </a:extLst>
          </p:cNvPr>
          <p:cNvSpPr txBox="1"/>
          <p:nvPr userDrawn="1"/>
        </p:nvSpPr>
        <p:spPr>
          <a:xfrm>
            <a:off x="11334073" y="6391930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#9Slide05 Agile Script Calligra" panose="03070402050302030203" pitchFamily="66" charset="0"/>
              </a:rPr>
              <a:t>Ktuts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#9Slide05 Agile Script Calligra" panose="0307040205030203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35404-DE94-10DF-C7EC-2B013E0D0092}"/>
              </a:ext>
            </a:extLst>
          </p:cNvPr>
          <p:cNvSpPr txBox="1"/>
          <p:nvPr userDrawn="1"/>
        </p:nvSpPr>
        <p:spPr>
          <a:xfrm>
            <a:off x="0" y="76200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>
                    <a:lumMod val="65000"/>
                  </a:schemeClr>
                </a:solidFill>
                <a:latin typeface="#9Slide05 Agile Script Calligra" panose="03070402050302030203" pitchFamily="66" charset="0"/>
              </a:rPr>
              <a:t>Ktuts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#9Slide05 Agile Script Calligra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>
          <a:xfrm>
            <a:off x="-599730" y="-640909"/>
            <a:ext cx="13381302" cy="8931081"/>
            <a:chOff x="0" y="0"/>
            <a:chExt cx="26762604" cy="17862163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20868" cy="8920868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20868" y="0"/>
              <a:ext cx="8920868" cy="8920868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841736" y="0"/>
              <a:ext cx="8920868" cy="8920868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941295"/>
              <a:ext cx="8920868" cy="8920868"/>
            </a:xfrm>
            <a:prstGeom prst="rect">
              <a:avLst/>
            </a:prstGeom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20868" y="8941295"/>
              <a:ext cx="8920868" cy="8920868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841736" y="8941295"/>
              <a:ext cx="8920868" cy="8920868"/>
            </a:xfrm>
            <a:prstGeom prst="rect">
              <a:avLst/>
            </a:prstGeom>
          </p:spPr>
        </p:pic>
      </p:grpSp>
      <p:sp>
        <p:nvSpPr>
          <p:cNvPr id="14" name="Freeform 13"/>
          <p:cNvSpPr/>
          <p:nvPr userDrawn="1"/>
        </p:nvSpPr>
        <p:spPr>
          <a:xfrm>
            <a:off x="254000" y="635000"/>
            <a:ext cx="11721253" cy="5586730"/>
          </a:xfrm>
          <a:custGeom>
            <a:avLst/>
            <a:gdLst/>
            <a:ahLst/>
            <a:cxnLst/>
            <a:rect l="l" t="t" r="r" b="b"/>
            <a:pathLst>
              <a:path w="2356514" h="1490500">
                <a:moveTo>
                  <a:pt x="46034" y="0"/>
                </a:moveTo>
                <a:lnTo>
                  <a:pt x="2310480" y="0"/>
                </a:lnTo>
                <a:cubicBezTo>
                  <a:pt x="2322689" y="0"/>
                  <a:pt x="2334398" y="4850"/>
                  <a:pt x="2343031" y="13483"/>
                </a:cubicBezTo>
                <a:cubicBezTo>
                  <a:pt x="2351664" y="22116"/>
                  <a:pt x="2356514" y="33825"/>
                  <a:pt x="2356514" y="46034"/>
                </a:cubicBezTo>
                <a:lnTo>
                  <a:pt x="2356514" y="1444467"/>
                </a:lnTo>
                <a:cubicBezTo>
                  <a:pt x="2356514" y="1456676"/>
                  <a:pt x="2351664" y="1468384"/>
                  <a:pt x="2343031" y="1477017"/>
                </a:cubicBezTo>
                <a:cubicBezTo>
                  <a:pt x="2334398" y="1485650"/>
                  <a:pt x="2322689" y="1490500"/>
                  <a:pt x="2310480" y="1490500"/>
                </a:cubicBezTo>
                <a:lnTo>
                  <a:pt x="46034" y="1490500"/>
                </a:lnTo>
                <a:cubicBezTo>
                  <a:pt x="33825" y="1490500"/>
                  <a:pt x="22116" y="1485650"/>
                  <a:pt x="13483" y="1477017"/>
                </a:cubicBezTo>
                <a:cubicBezTo>
                  <a:pt x="4850" y="1468384"/>
                  <a:pt x="0" y="1456676"/>
                  <a:pt x="0" y="1444467"/>
                </a:cubicBezTo>
                <a:lnTo>
                  <a:pt x="0" y="46034"/>
                </a:lnTo>
                <a:cubicBezTo>
                  <a:pt x="0" y="33825"/>
                  <a:pt x="4850" y="22116"/>
                  <a:pt x="13483" y="13483"/>
                </a:cubicBezTo>
                <a:cubicBezTo>
                  <a:pt x="22116" y="4850"/>
                  <a:pt x="33825" y="0"/>
                  <a:pt x="46034" y="0"/>
                </a:cubicBezTo>
                <a:close/>
              </a:path>
            </a:pathLst>
          </a:custGeom>
          <a:solidFill>
            <a:srgbClr val="FFFFFF"/>
          </a:solidFill>
        </p:spPr>
      </p:sp>
    </p:spTree>
    <p:extLst>
      <p:ext uri="{BB962C8B-B14F-4D97-AF65-F5344CB8AC3E}">
        <p14:creationId xmlns:p14="http://schemas.microsoft.com/office/powerpoint/2010/main" val="32998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>
          <a:xfrm>
            <a:off x="-599730" y="-640909"/>
            <a:ext cx="13381302" cy="8931081"/>
            <a:chOff x="0" y="0"/>
            <a:chExt cx="26762604" cy="17862163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920868" cy="8920868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20868" y="0"/>
              <a:ext cx="8920868" cy="8920868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841736" y="0"/>
              <a:ext cx="8920868" cy="8920868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941295"/>
              <a:ext cx="8920868" cy="8920868"/>
            </a:xfrm>
            <a:prstGeom prst="rect">
              <a:avLst/>
            </a:prstGeom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920868" y="8941295"/>
              <a:ext cx="8920868" cy="8920868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841736" y="8941295"/>
              <a:ext cx="8920868" cy="8920868"/>
            </a:xfrm>
            <a:prstGeom prst="rect">
              <a:avLst/>
            </a:prstGeom>
          </p:spPr>
        </p:pic>
      </p:grpSp>
      <p:sp>
        <p:nvSpPr>
          <p:cNvPr id="14" name="Freeform 13"/>
          <p:cNvSpPr/>
          <p:nvPr userDrawn="1"/>
        </p:nvSpPr>
        <p:spPr>
          <a:xfrm>
            <a:off x="254000" y="1320377"/>
            <a:ext cx="11721253" cy="4901353"/>
          </a:xfrm>
          <a:custGeom>
            <a:avLst/>
            <a:gdLst/>
            <a:ahLst/>
            <a:cxnLst/>
            <a:rect l="l" t="t" r="r" b="b"/>
            <a:pathLst>
              <a:path w="2356514" h="1490500">
                <a:moveTo>
                  <a:pt x="46034" y="0"/>
                </a:moveTo>
                <a:lnTo>
                  <a:pt x="2310480" y="0"/>
                </a:lnTo>
                <a:cubicBezTo>
                  <a:pt x="2322689" y="0"/>
                  <a:pt x="2334398" y="4850"/>
                  <a:pt x="2343031" y="13483"/>
                </a:cubicBezTo>
                <a:cubicBezTo>
                  <a:pt x="2351664" y="22116"/>
                  <a:pt x="2356514" y="33825"/>
                  <a:pt x="2356514" y="46034"/>
                </a:cubicBezTo>
                <a:lnTo>
                  <a:pt x="2356514" y="1444467"/>
                </a:lnTo>
                <a:cubicBezTo>
                  <a:pt x="2356514" y="1456676"/>
                  <a:pt x="2351664" y="1468384"/>
                  <a:pt x="2343031" y="1477017"/>
                </a:cubicBezTo>
                <a:cubicBezTo>
                  <a:pt x="2334398" y="1485650"/>
                  <a:pt x="2322689" y="1490500"/>
                  <a:pt x="2310480" y="1490500"/>
                </a:cubicBezTo>
                <a:lnTo>
                  <a:pt x="46034" y="1490500"/>
                </a:lnTo>
                <a:cubicBezTo>
                  <a:pt x="33825" y="1490500"/>
                  <a:pt x="22116" y="1485650"/>
                  <a:pt x="13483" y="1477017"/>
                </a:cubicBezTo>
                <a:cubicBezTo>
                  <a:pt x="4850" y="1468384"/>
                  <a:pt x="0" y="1456676"/>
                  <a:pt x="0" y="1444467"/>
                </a:cubicBezTo>
                <a:lnTo>
                  <a:pt x="0" y="46034"/>
                </a:lnTo>
                <a:cubicBezTo>
                  <a:pt x="0" y="33825"/>
                  <a:pt x="4850" y="22116"/>
                  <a:pt x="13483" y="13483"/>
                </a:cubicBezTo>
                <a:cubicBezTo>
                  <a:pt x="22116" y="4850"/>
                  <a:pt x="33825" y="0"/>
                  <a:pt x="46034" y="0"/>
                </a:cubicBezTo>
                <a:close/>
              </a:path>
            </a:pathLst>
          </a:custGeom>
          <a:solidFill>
            <a:srgbClr val="FFFFFF"/>
          </a:solidFill>
        </p:spPr>
      </p:sp>
    </p:spTree>
    <p:extLst>
      <p:ext uri="{BB962C8B-B14F-4D97-AF65-F5344CB8AC3E}">
        <p14:creationId xmlns:p14="http://schemas.microsoft.com/office/powerpoint/2010/main" val="22484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 in a fast food restaurant&#10;&#10;Description automatically generated">
            <a:extLst>
              <a:ext uri="{FF2B5EF4-FFF2-40B4-BE49-F238E27FC236}">
                <a16:creationId xmlns:a16="http://schemas.microsoft.com/office/drawing/2014/main" id="{47870140-D179-047A-728A-812AF16A0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19630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8C3838-3D3F-0812-1A71-BE65B9533DD3}"/>
              </a:ext>
            </a:extLst>
          </p:cNvPr>
          <p:cNvSpPr txBox="1"/>
          <p:nvPr userDrawn="1"/>
        </p:nvSpPr>
        <p:spPr>
          <a:xfrm>
            <a:off x="11582401" y="0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121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6487-06D5-4CBC-EDA1-E36229C6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7729-1C61-3ABD-4835-FDA7B0FA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A3AFD-CE1B-AA01-119D-E18A1AEE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51E93-5F11-192A-C96D-63288757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F1D2-F809-1060-29F5-A6C25300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9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8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1D8BD707-D9CF-40AE-B4C6-C98DA3205C09}" type="datetimeFigureOut">
              <a:rPr lang="en-US" sz="1200" smtClean="0">
                <a:solidFill>
                  <a:prstClr val="black"/>
                </a:solidFill>
              </a:rPr>
              <a:pPr defTabSz="609630"/>
              <a:t>9/26/2023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30"/>
            <a:fld id="{B6F15528-21DE-4FAA-801E-634DDDAF4B2B}" type="slidenum">
              <a:rPr lang="en-US" sz="1200" smtClean="0">
                <a:solidFill>
                  <a:prstClr val="black"/>
                </a:solidFill>
              </a:rPr>
              <a:pPr defTabSz="60963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933D2-2758-4875-93B0-54CACA7095E6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22405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4B1CD-5805-44B0-A268-24C6C93117C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13723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D5404-A494-40A9-9371-F8B07106EAE9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4980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E559C-F39E-46C6-8AA9-EC0B52E9AFD3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6117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BCC3-335C-A898-01CC-B57ABC6F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21C89-C8A3-22A0-7860-8D41FE07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D3D1-F761-3D54-7693-9E9A2D06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0D8C-08D1-ACE4-818E-EE40E3F2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1137-FEFD-EBA2-6811-B8B6569B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70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6FE58-EFC9-4174-898B-8DB76FB7E21D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6101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9DFCD-AE3B-4E82-B662-59FD3E9A4AD0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8071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72651-3E15-4402-970D-DED34D842400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2713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0FA99-BBEF-4683-8316-31620388600F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269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AE90D-C437-44B8-9E5D-3C4432CB2BA6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23643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5F9F9-7BEA-4C9B-B48E-B308128B0CCF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11730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395B6-DAE0-4927-9F9A-B047EDE47A20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12972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D4DD9-142B-4E6E-A926-C494843B726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960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7045-306A-09D8-A31C-19B7FA37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D917A-4003-AEA6-FA36-8AD9A85A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91103-3162-2313-EC4F-4BDE3AB2C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AA76A-8E32-CC69-AEA8-BA3227C9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11804-D0D6-EEA0-2A32-CCED4F82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7496F-2115-1123-AF2E-91DD518F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5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76C8-EA8A-5089-A95D-51823A3D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9191-771D-3BF0-B437-54DC55C6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65A1-C6A1-FF05-5C3F-9E9CB2411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95907-1B30-2403-58DF-6DCE1CEB7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36898-EBC7-65EB-A955-8A8BA977E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BB8AB-725A-456A-7ECB-C766E1DD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DC43E-50AC-7AA4-1029-A537D23A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71D9-B361-3B65-97EB-175FA03F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5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997A-1C44-5BA1-719C-C1627D75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27D6E-7301-6FD4-62DD-B8EB3F01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F37DB-D456-5A4D-F3CB-7E05EAEF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D6B47-EEA5-45BC-1F88-81A5C5A9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A62A7-2068-6985-FEFC-8212485A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97EE-2C49-EA3F-8B7A-DB886910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1DE1B-4852-E395-3123-AF324654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F19F-15EC-B209-BA05-8131ED2D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2234-05CB-2375-0999-D5161E57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00A07-13EE-FB1E-57F6-C181D9A2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A74A-73A7-71F0-AA4C-6F32BEEF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54A66-0083-A212-B35F-7E22FF01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2869D-3628-7C61-C594-8CA3D2F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6739-F828-8CCE-7A44-B6BF8321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09A81-4625-312E-ABE3-3689C7179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68956-4C74-75EE-4533-C73E72DC9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62B86-859F-19DE-83DD-C08FB010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3EEEE-9B1B-4B79-9F08-DB5F1BED77D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82830-118F-8419-C941-995E446D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6ACF9-D8F0-8215-FD76-450EFE6E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FA7EB4-4A97-4E62-9E82-D926B3F1A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A1D9A4-6D4E-D192-5AA1-569FDB9419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2800" y="2092452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F3BF8-AC3A-6D4D-4820-5959089ACF3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802878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EF81A2-3D91-9667-307B-50927130DA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0" y="-1626108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445642-8ACE-DA75-0744-0CEC50A1291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7871" y="-1621267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390D1-42A1-15B9-6569-884B33893C45}"/>
              </a:ext>
            </a:extLst>
          </p:cNvPr>
          <p:cNvSpPr txBox="1"/>
          <p:nvPr userDrawn="1"/>
        </p:nvSpPr>
        <p:spPr>
          <a:xfrm>
            <a:off x="2880780" y="92583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F5F27C-1CAF-7E71-1BD0-2293EEEAA9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0" y="2122932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F0987-BA07-2251-7C60-95FD895D4F61}"/>
              </a:ext>
            </a:extLst>
          </p:cNvPr>
          <p:cNvSpPr txBox="1"/>
          <p:nvPr userDrawn="1"/>
        </p:nvSpPr>
        <p:spPr>
          <a:xfrm>
            <a:off x="11382163" y="633478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accent3">
                    <a:lumMod val="75000"/>
                  </a:schemeClr>
                </a:solidFill>
                <a:latin typeface="#9Slide05 Authentica Regular" pitchFamily="2" charset="0"/>
              </a:rPr>
              <a:t>Ktuts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#9Slide05 Authentica Regular" pitchFamily="2" charset="0"/>
            </a:endParaRPr>
          </a:p>
        </p:txBody>
      </p:sp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E59237-54D2-15FB-2392-FC80DD2F88C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401" y="2197174"/>
            <a:ext cx="2851813" cy="24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>
            <a:extLst>
              <a:ext uri="{FF2B5EF4-FFF2-40B4-BE49-F238E27FC236}">
                <a16:creationId xmlns:a16="http://schemas.microsoft.com/office/drawing/2014/main" id="{F5B5637F-A6E7-E3C6-5D7A-8078F3413A39}"/>
              </a:ext>
            </a:extLst>
          </p:cNvPr>
          <p:cNvSpPr txBox="1"/>
          <p:nvPr userDrawn="1"/>
        </p:nvSpPr>
        <p:spPr>
          <a:xfrm>
            <a:off x="2491820" y="9080096"/>
            <a:ext cx="8940800" cy="8619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Liên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hệ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page: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hlinkClick r:id="rId15"/>
              </a:rPr>
              <a:t>https://www.facebook.com/teamKTUTS</a:t>
            </a:r>
            <a:endParaRPr kumimoji="0" lang="en-US" sz="1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Đây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sản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phẩm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của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KTUTS.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Mọi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chi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tiết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vui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lòng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liên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hệ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page </a:t>
            </a:r>
            <a:r>
              <a:rPr kumimoji="0" lang="en-US" sz="1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hoặc</a:t>
            </a:r>
            <a:r>
              <a:rPr kumimoji="0" lang="en-US" sz="1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35798-54F2-B173-5E46-667BE1A6E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95" y="8915400"/>
            <a:ext cx="1181237" cy="944945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4C2FB6-1451-C343-80E2-14D163F957A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0" y="13949681"/>
            <a:ext cx="1254252" cy="1083535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EBF5EF-4E94-FA2F-EBC8-7356E5A5A74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00" y="-10840720"/>
            <a:ext cx="1254252" cy="1083535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6F6026-2CD6-BF4F-F857-D171E60768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914" y="-10808450"/>
            <a:ext cx="1254252" cy="1083535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2120D7-9C28-6EA1-4405-A9EF9409505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0" y="14152880"/>
            <a:ext cx="1254252" cy="10835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F17F13-9F04-C83A-7053-5B4F827C351D}"/>
              </a:ext>
            </a:extLst>
          </p:cNvPr>
          <p:cNvSpPr txBox="1"/>
          <p:nvPr userDrawn="1"/>
        </p:nvSpPr>
        <p:spPr>
          <a:xfrm>
            <a:off x="11582401" y="0"/>
            <a:ext cx="637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2951C2-0681-0222-2F3B-99B4E26422D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0" y="2595174"/>
            <a:ext cx="1930400" cy="1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0CEEF-278A-47D9-BC78-01493C5FD29B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clipboard\slides\lop%20chung%20ta%20doan%20ket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sv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8.sv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1763486" y="950001"/>
            <a:ext cx="915038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THÀNH PHỐ THỦ ĐỨC</a:t>
            </a:r>
          </a:p>
          <a:p>
            <a:pPr algn="ctr"/>
            <a:r>
              <a:rPr lang="en-US" sz="3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BÌNH TRIỆU</a:t>
            </a:r>
            <a:endParaRPr lang="en-US" sz="3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0982" y="2019768"/>
            <a:ext cx="1012027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2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THỰC TẬP SƯ PHẠM THÁNG 9</a:t>
            </a:r>
          </a:p>
          <a:p>
            <a:pPr algn="ctr"/>
            <a:r>
              <a:rPr lang="en-US" sz="62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 TOÁN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2514" y="4121073"/>
            <a:ext cx="7948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Giáo viên: Huỳnh Thị Hồng Vân</a:t>
            </a:r>
            <a:endParaRPr lang="en-US" sz="40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3D6387-E8C2-F5CC-99CB-0AC6E54A9B07}"/>
              </a:ext>
            </a:extLst>
          </p:cNvPr>
          <p:cNvSpPr/>
          <p:nvPr/>
        </p:nvSpPr>
        <p:spPr>
          <a:xfrm>
            <a:off x="215579" y="172522"/>
            <a:ext cx="11820267" cy="645160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82026C-DC24-6575-BDFC-EB3478E8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4" y="8108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53E8262-0FBA-BA85-7EDF-7D872B5B5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68" y="48284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1371C82-50C4-4BC4-2E64-010776A9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7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98A8B86-0685-3B5D-220A-5C9E2127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31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8482BA29-D040-8F8E-DBCB-FEE9D134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14" y="65082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C4C1F7D-FD6D-6127-F00E-6FBC808E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13" y="40978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4BBB4943-C5B3-F53F-7221-9BE73C56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53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9169794E-08BA-106A-7024-F6770F7C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06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0168A251-AC14-DB61-A89D-563A9C15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07" y="67710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B54C1D5-FBC7-9691-5818-F99646B5A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24" y="65082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01AA772E-950E-C7E6-B4F0-BF539D21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97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60F8D078-FD83-18C2-D1C7-A459D441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72" y="1486877"/>
            <a:ext cx="1553304" cy="15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63" y="3347117"/>
            <a:ext cx="1636003" cy="3277005"/>
          </a:xfrm>
          <a:prstGeom prst="rect">
            <a:avLst/>
          </a:prstGeom>
        </p:spPr>
      </p:pic>
      <p:pic>
        <p:nvPicPr>
          <p:cNvPr id="54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5"/>
          <a:stretch/>
        </p:blipFill>
        <p:spPr>
          <a:xfrm>
            <a:off x="5064228" y="3347117"/>
            <a:ext cx="1791131" cy="3368440"/>
          </a:xfrm>
          <a:prstGeom prst="rect">
            <a:avLst/>
          </a:prstGeom>
        </p:spPr>
      </p:pic>
      <p:pic>
        <p:nvPicPr>
          <p:cNvPr id="55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/>
          <a:stretch/>
        </p:blipFill>
        <p:spPr>
          <a:xfrm>
            <a:off x="8931057" y="3443152"/>
            <a:ext cx="1849678" cy="31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7662 L -0.04076 0.7463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3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1901 0.61042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3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4557 0.4041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20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3 0.1132 L -0.01354 0.53565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3194 L -0.02448 0.61527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29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547 L -0.02083 0.54491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259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1067 0.61875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309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741 L 0.01055 0.55394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717 0.54653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73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4167 0.54838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0716 0.61852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309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03971 0.61712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m-thanh-chuyen-canh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2500" y="6343650"/>
            <a:ext cx="609600" cy="609600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1F3D6387-E8C2-F5CC-99CB-0AC6E54A9B07}"/>
              </a:ext>
            </a:extLst>
          </p:cNvPr>
          <p:cNvSpPr/>
          <p:nvPr/>
        </p:nvSpPr>
        <p:spPr>
          <a:xfrm>
            <a:off x="162839" y="150312"/>
            <a:ext cx="11837095" cy="6563639"/>
          </a:xfrm>
          <a:prstGeom prst="roundRect">
            <a:avLst/>
          </a:prstGeom>
          <a:solidFill>
            <a:sysClr val="window" lastClr="FFFFFF">
              <a:alpha val="9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1075">
            <a:extLst>
              <a:ext uri="{FF2B5EF4-FFF2-40B4-BE49-F238E27FC236}">
                <a16:creationId xmlns:a16="http://schemas.microsoft.com/office/drawing/2014/main" id="{BEAFC1DD-807F-1116-0A5D-476182C2DC98}"/>
              </a:ext>
            </a:extLst>
          </p:cNvPr>
          <p:cNvSpPr/>
          <p:nvPr/>
        </p:nvSpPr>
        <p:spPr>
          <a:xfrm>
            <a:off x="6197124" y="1171790"/>
            <a:ext cx="1683835" cy="27873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076">
            <a:extLst>
              <a:ext uri="{FF2B5EF4-FFF2-40B4-BE49-F238E27FC236}">
                <a16:creationId xmlns:a16="http://schemas.microsoft.com/office/drawing/2014/main" id="{19734EFB-8ECE-383D-1B88-7E607F62FE42}"/>
              </a:ext>
            </a:extLst>
          </p:cNvPr>
          <p:cNvSpPr/>
          <p:nvPr/>
        </p:nvSpPr>
        <p:spPr>
          <a:xfrm>
            <a:off x="8117911" y="1171790"/>
            <a:ext cx="1642623" cy="27873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73">
            <a:extLst>
              <a:ext uri="{FF2B5EF4-FFF2-40B4-BE49-F238E27FC236}">
                <a16:creationId xmlns:a16="http://schemas.microsoft.com/office/drawing/2014/main" id="{537245E3-2EE6-9AD0-DC6E-358657D49A5F}"/>
              </a:ext>
            </a:extLst>
          </p:cNvPr>
          <p:cNvSpPr/>
          <p:nvPr/>
        </p:nvSpPr>
        <p:spPr>
          <a:xfrm>
            <a:off x="2251603" y="1171790"/>
            <a:ext cx="1683835" cy="278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074">
            <a:extLst>
              <a:ext uri="{FF2B5EF4-FFF2-40B4-BE49-F238E27FC236}">
                <a16:creationId xmlns:a16="http://schemas.microsoft.com/office/drawing/2014/main" id="{6280649E-E7B0-C541-757E-0D7E76EC66DA}"/>
              </a:ext>
            </a:extLst>
          </p:cNvPr>
          <p:cNvSpPr/>
          <p:nvPr/>
        </p:nvSpPr>
        <p:spPr>
          <a:xfrm>
            <a:off x="4210166" y="1171790"/>
            <a:ext cx="1683835" cy="278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038">
            <a:extLst>
              <a:ext uri="{FF2B5EF4-FFF2-40B4-BE49-F238E27FC236}">
                <a16:creationId xmlns:a16="http://schemas.microsoft.com/office/drawing/2014/main" id="{AE16403A-BAFA-72B5-D07A-A30969494C4D}"/>
              </a:ext>
            </a:extLst>
          </p:cNvPr>
          <p:cNvSpPr/>
          <p:nvPr/>
        </p:nvSpPr>
        <p:spPr>
          <a:xfrm>
            <a:off x="277214" y="1171790"/>
            <a:ext cx="1683835" cy="278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64F52B1-2C5C-F23B-1E76-FF7CC62E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4" y="1726101"/>
            <a:ext cx="860924" cy="8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D547EBD-A484-122B-BD99-693315D5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7" y="2580065"/>
            <a:ext cx="833610" cy="8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3D19D66-AA2F-BDA4-61F5-C940165C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1" y="1728435"/>
            <a:ext cx="848224" cy="8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7F5BA7-49DF-CCF2-9A05-A76F5C65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1" y="2565451"/>
            <a:ext cx="848224" cy="8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2B8AD95-A937-8D20-8E2E-5982769F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72" y="1767057"/>
            <a:ext cx="845092" cy="8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5782006-A23E-FDB4-5C1D-93E61AC6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45" y="2615729"/>
            <a:ext cx="816489" cy="8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6B3BB97-8914-8EBE-AA27-C2EF8075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93" y="1778539"/>
            <a:ext cx="824490" cy="8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A1C284D-A8FB-98D4-4EC6-AA075973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34" y="2603028"/>
            <a:ext cx="831775" cy="8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DE4A77D-92E3-19E7-3922-83CFDC71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8" y="1766534"/>
            <a:ext cx="814605" cy="8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944E44F-70D3-9A1F-354E-373EA9BA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9" y="2591025"/>
            <a:ext cx="841435" cy="8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01E2E55-BC06-ED08-B998-2C7D3ED3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76" y="1753834"/>
            <a:ext cx="851579" cy="8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DFA29AA-B69A-19EC-CD0F-1BE3B5C0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73" y="2578325"/>
            <a:ext cx="841281" cy="8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6BB1826-F9F1-864D-789F-8E038701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72" y="1791238"/>
            <a:ext cx="841907" cy="8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CE4F9965-02CA-BC80-CA5E-D8141A1C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35" y="2615729"/>
            <a:ext cx="829208" cy="8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D2154B67-B4B8-A170-13C0-2CAE92DC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49" y="1778539"/>
            <a:ext cx="814226" cy="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1E15641D-AFD6-6A1C-313B-BA182446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3" y="2603029"/>
            <a:ext cx="844352" cy="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7E7B4765-F0F6-0FAD-6D7F-B8E466C8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81" y="1791239"/>
            <a:ext cx="820910" cy="8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5856A7C8-7AAA-744D-EEC1-DFCA49C7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16" y="2632028"/>
            <a:ext cx="850536" cy="8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B2862255-EF76-FF37-D8BA-670A6E5A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01" y="1778539"/>
            <a:ext cx="852704" cy="8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A0C2B4CD-DB43-AE26-E9A7-62607FF1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121" y="2603029"/>
            <a:ext cx="879535" cy="8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1076">
            <a:extLst>
              <a:ext uri="{FF2B5EF4-FFF2-40B4-BE49-F238E27FC236}">
                <a16:creationId xmlns:a16="http://schemas.microsoft.com/office/drawing/2014/main" id="{19734EFB-8ECE-383D-1B88-7E607F62FE42}"/>
              </a:ext>
            </a:extLst>
          </p:cNvPr>
          <p:cNvSpPr/>
          <p:nvPr/>
        </p:nvSpPr>
        <p:spPr>
          <a:xfrm>
            <a:off x="10049004" y="1171790"/>
            <a:ext cx="1615746" cy="27873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7E7B4765-F0F6-0FAD-6D7F-B8E466C8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121" y="1768275"/>
            <a:ext cx="837328" cy="8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856A7C8-7AAA-744D-EEC1-DFCA49C7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121" y="2592765"/>
            <a:ext cx="820910" cy="8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2862255-EF76-FF37-D8BA-670A6E5A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559" y="1755575"/>
            <a:ext cx="837190" cy="8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0C2B4CD-DB43-AE26-E9A7-62607FF1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139" y="2580065"/>
            <a:ext cx="833610" cy="8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08" y="112734"/>
            <a:ext cx="11974882" cy="665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08" y="112734"/>
            <a:ext cx="1197488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 w="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u="sng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4000" b="1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đều 12 cái bánh cho 3 bạn. Hỏi có 24 cái bánh cùng loại thì chia được cho bao nhiêu bạn?</a:t>
            </a:r>
            <a:endParaRPr kumimoji="0" lang="en-US" sz="4000" b="1" i="0" u="none" strike="noStrike" kern="1200" cap="none" spc="0" normalizeH="0" baseline="0" noProof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64688"/>
              </p:ext>
            </p:extLst>
          </p:nvPr>
        </p:nvGraphicFramePr>
        <p:xfrm>
          <a:off x="189282" y="1444922"/>
          <a:ext cx="11796733" cy="531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78">
                  <a:extLst>
                    <a:ext uri="{9D8B030D-6E8A-4147-A177-3AD203B41FA5}">
                      <a16:colId xmlns:a16="http://schemas.microsoft.com/office/drawing/2014/main" val="2743843626"/>
                    </a:ext>
                  </a:extLst>
                </a:gridCol>
                <a:gridCol w="3970751">
                  <a:extLst>
                    <a:ext uri="{9D8B030D-6E8A-4147-A177-3AD203B41FA5}">
                      <a16:colId xmlns:a16="http://schemas.microsoft.com/office/drawing/2014/main" val="2473029235"/>
                    </a:ext>
                  </a:extLst>
                </a:gridCol>
                <a:gridCol w="3707704">
                  <a:extLst>
                    <a:ext uri="{9D8B030D-6E8A-4147-A177-3AD203B41FA5}">
                      <a16:colId xmlns:a16="http://schemas.microsoft.com/office/drawing/2014/main" val="3913413428"/>
                    </a:ext>
                  </a:extLst>
                </a:gridCol>
              </a:tblGrid>
              <a:tr h="66397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6479"/>
                  </a:ext>
                </a:extLst>
              </a:tr>
              <a:tr h="46478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581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52" y="2103039"/>
            <a:ext cx="375780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số cái bánh của 1 bạn:</a:t>
            </a:r>
          </a:p>
          <a:p>
            <a:pPr algn="ctr"/>
            <a:r>
              <a:rPr lang="en-US" sz="5600" b="1" cap="none" spc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: 3 = 4 (cái bánh)</a:t>
            </a:r>
            <a:endParaRPr lang="en-US" sz="5600" b="1" cap="none" spc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6198" y="2103038"/>
            <a:ext cx="375780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600" b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cái bánh c</a:t>
            </a:r>
            <a:r>
              <a:rPr lang="en-US" sz="56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 được </a:t>
            </a:r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… bạn</a:t>
            </a:r>
            <a:endParaRPr lang="en-US" sz="56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2745" y="1466951"/>
            <a:ext cx="3757807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600" b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</a:t>
            </a:r>
            <a:endParaRPr lang="en-US" sz="40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08" y="160717"/>
            <a:ext cx="11974882" cy="665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08" y="112734"/>
            <a:ext cx="1197488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800" b="1" u="sng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3800" b="1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đều 12 cái bánh cho 3 bạn. Hỏi có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cái bánh cùng loại thì chia được cho bao nhiêu bạn?</a:t>
            </a:r>
            <a:endParaRPr kumimoji="0" lang="en-US" sz="3800" b="1" i="0" u="none" strike="noStrike" kern="1200" cap="none" spc="0" normalizeH="0" baseline="0" noProof="0">
              <a:ln w="0"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2119-1FE7-056F-9751-1469D4F1A197}"/>
              </a:ext>
            </a:extLst>
          </p:cNvPr>
          <p:cNvSpPr txBox="1"/>
          <p:nvPr/>
        </p:nvSpPr>
        <p:spPr>
          <a:xfrm>
            <a:off x="300427" y="1235611"/>
            <a:ext cx="2204451" cy="945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lang="en-US" sz="4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tắt:</a:t>
            </a:r>
            <a:endParaRPr lang="en-US" sz="4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F2119-1FE7-056F-9751-1469D4F1A197}"/>
              </a:ext>
            </a:extLst>
          </p:cNvPr>
          <p:cNvSpPr txBox="1"/>
          <p:nvPr/>
        </p:nvSpPr>
        <p:spPr>
          <a:xfrm>
            <a:off x="293763" y="3486378"/>
            <a:ext cx="4370107" cy="945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cái bánh: </a:t>
            </a:r>
            <a:r>
              <a:rPr lang="en-US" sz="4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...bạn?</a:t>
            </a:r>
            <a:endParaRPr lang="en-US" sz="4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F2119-1FE7-056F-9751-1469D4F1A197}"/>
              </a:ext>
            </a:extLst>
          </p:cNvPr>
          <p:cNvSpPr txBox="1"/>
          <p:nvPr/>
        </p:nvSpPr>
        <p:spPr>
          <a:xfrm>
            <a:off x="293763" y="1985441"/>
            <a:ext cx="4131259" cy="945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cái bánh: </a:t>
            </a:r>
            <a:r>
              <a:rPr lang="en-US" sz="4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bạn</a:t>
            </a:r>
            <a:endParaRPr lang="en-US" sz="4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F2119-1FE7-056F-9751-1469D4F1A197}"/>
              </a:ext>
            </a:extLst>
          </p:cNvPr>
          <p:cNvSpPr txBox="1"/>
          <p:nvPr/>
        </p:nvSpPr>
        <p:spPr>
          <a:xfrm>
            <a:off x="322664" y="2731864"/>
            <a:ext cx="4100803" cy="945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.?. </a:t>
            </a:r>
            <a:r>
              <a:rPr 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cái bánh: </a:t>
            </a:r>
            <a:r>
              <a:rPr lang="en-US" sz="4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</a:t>
            </a:r>
            <a:endParaRPr lang="en-US" sz="4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F11F6-24F7-4633-A0F2-23781E251D70}"/>
              </a:ext>
            </a:extLst>
          </p:cNvPr>
          <p:cNvSpPr txBox="1"/>
          <p:nvPr/>
        </p:nvSpPr>
        <p:spPr>
          <a:xfrm>
            <a:off x="4814672" y="1436173"/>
            <a:ext cx="73565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200" b="1" u="sng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cái bánh của </a:t>
            </a:r>
            <a:r>
              <a:rPr lang="en-US" sz="42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200" b="1" smtClean="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/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= </a:t>
            </a:r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(cái)</a:t>
            </a:r>
          </a:p>
          <a:p>
            <a:pPr algn="ctr"/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được chia </a:t>
            </a:r>
            <a:r>
              <a:rPr lang="en-US" sz="4200" b="1" smtClean="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2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bánh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/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(bạn)</a:t>
            </a:r>
            <a:endParaRPr lang="en-US" sz="4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</a:t>
            </a:r>
            <a:r>
              <a:rPr lang="en-US" sz="4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số: </a:t>
            </a:r>
            <a:r>
              <a:rPr lang="en-US" sz="4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bạn</a:t>
            </a:r>
            <a:endParaRPr lang="en-US" sz="4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80583" y="1663841"/>
            <a:ext cx="0" cy="36450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4508" y="1292761"/>
            <a:ext cx="2323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4508" y="1395434"/>
            <a:ext cx="2323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97698" y="1292761"/>
            <a:ext cx="2921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97698" y="1388985"/>
            <a:ext cx="2921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50" y="212942"/>
            <a:ext cx="11611627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781030E8-3AEB-7AA4-65BB-238E0A35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0325" y="2304790"/>
            <a:ext cx="1622874" cy="45889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3515" y="396791"/>
            <a:ext cx="1020184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200" b="1" cap="none" spc="0" smtClean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RÚT VỀ ĐƠN VỊ thường được giải theo mấy bước?</a:t>
            </a:r>
            <a:endParaRPr lang="en-US" sz="4200" b="1" cap="none" spc="0">
              <a:ln w="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80E2B1-E30C-AA1F-4FCE-E9C0923A7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835" y="4659630"/>
            <a:ext cx="970007" cy="19422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ABFAC9-06C2-7B47-8928-970A43059AF5}"/>
              </a:ext>
            </a:extLst>
          </p:cNvPr>
          <p:cNvSpPr/>
          <p:nvPr/>
        </p:nvSpPr>
        <p:spPr>
          <a:xfrm>
            <a:off x="853515" y="429560"/>
            <a:ext cx="1069310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200" b="1" cap="none" spc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RÚT VỀ ĐƠN VỊ thường được giải theo 2 bước: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8005A-87CC-7920-ED57-7D38D48B7B97}"/>
              </a:ext>
            </a:extLst>
          </p:cNvPr>
          <p:cNvSpPr/>
          <p:nvPr/>
        </p:nvSpPr>
        <p:spPr>
          <a:xfrm>
            <a:off x="1340097" y="2127401"/>
            <a:ext cx="9269448" cy="1384995"/>
          </a:xfrm>
          <a:prstGeom prst="rect">
            <a:avLst/>
          </a:prstGeom>
          <a:solidFill>
            <a:srgbClr val="FFE5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200" b="1" cap="none" spc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Rút về đơn </a:t>
            </a:r>
            <a:r>
              <a:rPr lang="en-US" sz="4200" b="1" cap="none" spc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</a:p>
          <a:p>
            <a:pPr algn="just"/>
            <a:r>
              <a:rPr lang="en-US" sz="4200" b="1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Tìm 1 bạn có bao nhiêu cái bánh?</a:t>
            </a:r>
            <a:endParaRPr lang="en-US" sz="4200" b="1" cap="none" spc="0">
              <a:ln w="0">
                <a:noFill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49FE2-0747-D7D1-443C-2AA71AF75757}"/>
              </a:ext>
            </a:extLst>
          </p:cNvPr>
          <p:cNvSpPr/>
          <p:nvPr/>
        </p:nvSpPr>
        <p:spPr>
          <a:xfrm>
            <a:off x="1340097" y="3733216"/>
            <a:ext cx="9269448" cy="2031325"/>
          </a:xfrm>
          <a:prstGeom prst="rect">
            <a:avLst/>
          </a:prstGeom>
          <a:solidFill>
            <a:srgbClr val="FFE5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200" b="1" cap="none" spc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Tìm kết quả bài </a:t>
            </a:r>
            <a:r>
              <a:rPr lang="en-US" sz="4200" b="1" cap="none" spc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just"/>
            <a:r>
              <a:rPr lang="en-US" sz="4200" b="1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200" b="1" smtClean="0">
                <a:ln w="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 24 cái bánh chia được cho bao nhiêu bạn?</a:t>
            </a:r>
            <a:endParaRPr lang="en-US" sz="4200" b="1" cap="none" spc="0">
              <a:ln w="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6277"/>
            <a:ext cx="653255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</a:p>
          <a:p>
            <a:pPr algn="ctr"/>
            <a:r>
              <a:rPr lang="en-US" sz="11000" b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HÀNH</a:t>
            </a:r>
            <a:endParaRPr lang="en-US" sz="11000" b="1" cap="none" spc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6000">
                    <a:srgbClr val="FF0066"/>
                  </a:gs>
                  <a:gs pos="100000">
                    <a:srgbClr val="FF00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glow rad="139700">
                  <a:schemeClr val="bg1"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Free vector a kid doing homework with speech bubble in the libra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2" y="273903"/>
            <a:ext cx="59626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m-thanh-chuyen-canh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52500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1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72" y="334107"/>
            <a:ext cx="11689435" cy="618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78B6F-45A1-B2A1-BD76-32D73D0E4299}"/>
              </a:ext>
            </a:extLst>
          </p:cNvPr>
          <p:cNvGrpSpPr/>
          <p:nvPr/>
        </p:nvGrpSpPr>
        <p:grpSpPr>
          <a:xfrm>
            <a:off x="14250563" y="804672"/>
            <a:ext cx="2893314" cy="1908048"/>
            <a:chOff x="14250563" y="804672"/>
            <a:chExt cx="2893314" cy="1908048"/>
          </a:xfrm>
        </p:grpSpPr>
        <p:sp>
          <p:nvSpPr>
            <p:cNvPr id="18" name="Thought Bubble: Cloud 19">
              <a:extLst>
                <a:ext uri="{FF2B5EF4-FFF2-40B4-BE49-F238E27FC236}">
                  <a16:creationId xmlns:a16="http://schemas.microsoft.com/office/drawing/2014/main" id="{2DED0DD0-3CFB-06B0-0475-9B69C06099B4}"/>
                </a:ext>
              </a:extLst>
            </p:cNvPr>
            <p:cNvSpPr/>
            <p:nvPr/>
          </p:nvSpPr>
          <p:spPr>
            <a:xfrm>
              <a:off x="14250563" y="804672"/>
              <a:ext cx="2893314" cy="1908048"/>
            </a:xfrm>
            <a:prstGeom prst="cloudCallout">
              <a:avLst>
                <a:gd name="adj1" fmla="val -36635"/>
                <a:gd name="adj2" fmla="val 75280"/>
              </a:avLst>
            </a:prstGeom>
            <a:solidFill>
              <a:srgbClr val="FEE9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7B266B3-B77A-A01D-9D3E-D4443BFF22AB}"/>
                </a:ext>
              </a:extLst>
            </p:cNvPr>
            <p:cNvSpPr/>
            <p:nvPr/>
          </p:nvSpPr>
          <p:spPr>
            <a:xfrm>
              <a:off x="14859000" y="1295445"/>
              <a:ext cx="1398492" cy="1041877"/>
            </a:xfrm>
            <a:custGeom>
              <a:avLst/>
              <a:gdLst/>
              <a:ahLst/>
              <a:cxnLst/>
              <a:rect l="l" t="t" r="r" b="b"/>
              <a:pathLst>
                <a:path w="1398492" h="1041877">
                  <a:moveTo>
                    <a:pt x="0" y="0"/>
                  </a:moveTo>
                  <a:lnTo>
                    <a:pt x="1398492" y="0"/>
                  </a:lnTo>
                  <a:lnTo>
                    <a:pt x="1398492" y="1041877"/>
                  </a:lnTo>
                  <a:lnTo>
                    <a:pt x="0" y="104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365599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365599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7A5D14-1D4F-C0DA-2C01-123A3311E0E1}"/>
              </a:ext>
            </a:extLst>
          </p:cNvPr>
          <p:cNvGrpSpPr/>
          <p:nvPr/>
        </p:nvGrpSpPr>
        <p:grpSpPr>
          <a:xfrm>
            <a:off x="436848" y="1127080"/>
            <a:ext cx="4910878" cy="3274634"/>
            <a:chOff x="914400" y="2581001"/>
            <a:chExt cx="7391400" cy="5216365"/>
          </a:xfrm>
        </p:grpSpPr>
        <p:sp>
          <p:nvSpPr>
            <p:cNvPr id="23" name="Rectangle: Rounded Corners 13">
              <a:extLst>
                <a:ext uri="{FF2B5EF4-FFF2-40B4-BE49-F238E27FC236}">
                  <a16:creationId xmlns:a16="http://schemas.microsoft.com/office/drawing/2014/main" id="{EB989DDE-B100-D51B-A47B-59BA7E1AD380}"/>
                </a:ext>
              </a:extLst>
            </p:cNvPr>
            <p:cNvSpPr/>
            <p:nvPr/>
          </p:nvSpPr>
          <p:spPr>
            <a:xfrm>
              <a:off x="914400" y="2857499"/>
              <a:ext cx="7391400" cy="49398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9B0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DDE944-7CD2-6DD3-4FFD-AE4C6D04D096}"/>
                </a:ext>
              </a:extLst>
            </p:cNvPr>
            <p:cNvSpPr txBox="1"/>
            <p:nvPr/>
          </p:nvSpPr>
          <p:spPr>
            <a:xfrm>
              <a:off x="1723055" y="2581001"/>
              <a:ext cx="4589980" cy="3347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cái bánh: 2 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?..cái bánh: 1 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cái bánh: ? hộp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7351DC-3270-30DE-6CAF-54A90E0BDBE9}"/>
                </a:ext>
              </a:extLst>
            </p:cNvPr>
            <p:cNvSpPr txBox="1"/>
            <p:nvPr/>
          </p:nvSpPr>
          <p:spPr>
            <a:xfrm>
              <a:off x="987320" y="2857499"/>
              <a:ext cx="662816" cy="853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a/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C90622-30E7-3389-C74F-FAD82D12A1CC}"/>
              </a:ext>
            </a:extLst>
          </p:cNvPr>
          <p:cNvGrpSpPr/>
          <p:nvPr/>
        </p:nvGrpSpPr>
        <p:grpSpPr>
          <a:xfrm>
            <a:off x="6332992" y="1167204"/>
            <a:ext cx="5278803" cy="3238412"/>
            <a:chOff x="9349162" y="2639959"/>
            <a:chExt cx="7924800" cy="3920720"/>
          </a:xfrm>
        </p:grpSpPr>
        <p:sp>
          <p:nvSpPr>
            <p:cNvPr id="40" name="Rectangle: Rounded Corners 14">
              <a:extLst>
                <a:ext uri="{FF2B5EF4-FFF2-40B4-BE49-F238E27FC236}">
                  <a16:creationId xmlns:a16="http://schemas.microsoft.com/office/drawing/2014/main" id="{377BF6A0-BECE-565A-575C-D6F3F8A7D302}"/>
                </a:ext>
              </a:extLst>
            </p:cNvPr>
            <p:cNvSpPr/>
            <p:nvPr/>
          </p:nvSpPr>
          <p:spPr>
            <a:xfrm>
              <a:off x="9349162" y="2739247"/>
              <a:ext cx="7924800" cy="38214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652F53-9AE5-6442-BB61-A60B430A2094}"/>
                </a:ext>
              </a:extLst>
            </p:cNvPr>
            <p:cNvSpPr txBox="1"/>
            <p:nvPr/>
          </p:nvSpPr>
          <p:spPr>
            <a:xfrm>
              <a:off x="10412105" y="2639959"/>
              <a:ext cx="4352473" cy="3017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cái bánh: 3 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?..cái bánh: 1 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cái bánh: ? hộp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FF845D-1BBD-6EEB-EC52-956B0CDA5038}"/>
                </a:ext>
              </a:extLst>
            </p:cNvPr>
            <p:cNvSpPr txBox="1"/>
            <p:nvPr/>
          </p:nvSpPr>
          <p:spPr>
            <a:xfrm>
              <a:off x="9534803" y="2857498"/>
              <a:ext cx="6559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</a:p>
          </p:txBody>
        </p:sp>
      </p:grpSp>
      <p:pic>
        <p:nvPicPr>
          <p:cNvPr id="43" name="Picture 23">
            <a:extLst>
              <a:ext uri="{FF2B5EF4-FFF2-40B4-BE49-F238E27FC236}">
                <a16:creationId xmlns:a16="http://schemas.microsoft.com/office/drawing/2014/main" id="{7C726B9A-A693-0FB9-F7FE-A47B07A5FC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95860" y="4814469"/>
            <a:ext cx="1305572" cy="1709423"/>
          </a:xfrm>
          <a:prstGeom prst="rect">
            <a:avLst/>
          </a:prstGeom>
        </p:spPr>
      </p:pic>
      <p:sp>
        <p:nvSpPr>
          <p:cNvPr id="44" name="Speech Bubble: Oval 25">
            <a:extLst>
              <a:ext uri="{FF2B5EF4-FFF2-40B4-BE49-F238E27FC236}">
                <a16:creationId xmlns:a16="http://schemas.microsoft.com/office/drawing/2014/main" id="{14FF6412-3318-BBBE-89E2-59C74AEA1028}"/>
              </a:ext>
            </a:extLst>
          </p:cNvPr>
          <p:cNvSpPr/>
          <p:nvPr/>
        </p:nvSpPr>
        <p:spPr>
          <a:xfrm>
            <a:off x="3285610" y="4473491"/>
            <a:ext cx="5538350" cy="2050401"/>
          </a:xfrm>
          <a:prstGeom prst="wedgeEllipseCallout">
            <a:avLst>
              <a:gd name="adj1" fmla="val 56172"/>
              <a:gd name="adj2" fmla="val -11084"/>
            </a:avLst>
          </a:prstGeom>
          <a:solidFill>
            <a:srgbClr val="BCDAEE"/>
          </a:solidFill>
          <a:ln>
            <a:solidFill>
              <a:srgbClr val="BCDA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mỗi câu, số cái bánh </a:t>
            </a:r>
            <a:r>
              <a:rPr lang="en-US" sz="4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</a:t>
            </a:r>
            <a:r>
              <a:rPr lang="en-US" sz="4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bằng </a:t>
            </a:r>
            <a:r>
              <a:rPr lang="en-US" sz="40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40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282" y="334107"/>
            <a:ext cx="11689435" cy="618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78B6F-45A1-B2A1-BD76-32D73D0E4299}"/>
              </a:ext>
            </a:extLst>
          </p:cNvPr>
          <p:cNvGrpSpPr/>
          <p:nvPr/>
        </p:nvGrpSpPr>
        <p:grpSpPr>
          <a:xfrm>
            <a:off x="14250563" y="804672"/>
            <a:ext cx="2893314" cy="1908048"/>
            <a:chOff x="14250563" y="804672"/>
            <a:chExt cx="2893314" cy="1908048"/>
          </a:xfrm>
        </p:grpSpPr>
        <p:sp>
          <p:nvSpPr>
            <p:cNvPr id="18" name="Thought Bubble: Cloud 19">
              <a:extLst>
                <a:ext uri="{FF2B5EF4-FFF2-40B4-BE49-F238E27FC236}">
                  <a16:creationId xmlns:a16="http://schemas.microsoft.com/office/drawing/2014/main" id="{2DED0DD0-3CFB-06B0-0475-9B69C06099B4}"/>
                </a:ext>
              </a:extLst>
            </p:cNvPr>
            <p:cNvSpPr/>
            <p:nvPr/>
          </p:nvSpPr>
          <p:spPr>
            <a:xfrm>
              <a:off x="14250563" y="804672"/>
              <a:ext cx="2893314" cy="1908048"/>
            </a:xfrm>
            <a:prstGeom prst="cloudCallout">
              <a:avLst>
                <a:gd name="adj1" fmla="val -36635"/>
                <a:gd name="adj2" fmla="val 75280"/>
              </a:avLst>
            </a:prstGeom>
            <a:solidFill>
              <a:srgbClr val="FEE9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7B266B3-B77A-A01D-9D3E-D4443BFF22AB}"/>
                </a:ext>
              </a:extLst>
            </p:cNvPr>
            <p:cNvSpPr/>
            <p:nvPr/>
          </p:nvSpPr>
          <p:spPr>
            <a:xfrm>
              <a:off x="14859000" y="1295445"/>
              <a:ext cx="1398492" cy="1041877"/>
            </a:xfrm>
            <a:custGeom>
              <a:avLst/>
              <a:gdLst/>
              <a:ahLst/>
              <a:cxnLst/>
              <a:rect l="l" t="t" r="r" b="b"/>
              <a:pathLst>
                <a:path w="1398492" h="1041877">
                  <a:moveTo>
                    <a:pt x="0" y="0"/>
                  </a:moveTo>
                  <a:lnTo>
                    <a:pt x="1398492" y="0"/>
                  </a:lnTo>
                  <a:lnTo>
                    <a:pt x="1398492" y="1041877"/>
                  </a:lnTo>
                  <a:lnTo>
                    <a:pt x="0" y="104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373438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365599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A5D14-1D4F-C0DA-2C01-123A3311E0E1}"/>
              </a:ext>
            </a:extLst>
          </p:cNvPr>
          <p:cNvGrpSpPr/>
          <p:nvPr/>
        </p:nvGrpSpPr>
        <p:grpSpPr>
          <a:xfrm>
            <a:off x="388743" y="1093689"/>
            <a:ext cx="4937638" cy="3295431"/>
            <a:chOff x="914400" y="2574085"/>
            <a:chExt cx="7391400" cy="5223281"/>
          </a:xfrm>
        </p:grpSpPr>
        <p:sp>
          <p:nvSpPr>
            <p:cNvPr id="26" name="Rectangle: Rounded Corners 13">
              <a:extLst>
                <a:ext uri="{FF2B5EF4-FFF2-40B4-BE49-F238E27FC236}">
                  <a16:creationId xmlns:a16="http://schemas.microsoft.com/office/drawing/2014/main" id="{EB989DDE-B100-D51B-A47B-59BA7E1AD380}"/>
                </a:ext>
              </a:extLst>
            </p:cNvPr>
            <p:cNvSpPr/>
            <p:nvPr/>
          </p:nvSpPr>
          <p:spPr>
            <a:xfrm>
              <a:off x="914400" y="2857499"/>
              <a:ext cx="7391400" cy="49398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9B0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DDE944-7CD2-6DD3-4FFD-AE4C6D04D096}"/>
                </a:ext>
              </a:extLst>
            </p:cNvPr>
            <p:cNvSpPr txBox="1"/>
            <p:nvPr/>
          </p:nvSpPr>
          <p:spPr>
            <a:xfrm>
              <a:off x="1661893" y="2574085"/>
              <a:ext cx="5778756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cái </a:t>
              </a: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 :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 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?..cái </a:t>
              </a:r>
              <a:r>
                <a:rPr lang="en-US" sz="4400" smtClean="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: </a:t>
              </a: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4400" smtClean="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</a:p>
            <a:p>
              <a:pPr>
                <a:lnSpc>
                  <a:spcPct val="150000"/>
                </a:lnSpc>
              </a:pP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 bánh: ? hộp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351DC-3270-30DE-6CAF-54A90E0BDBE9}"/>
                </a:ext>
              </a:extLst>
            </p:cNvPr>
            <p:cNvSpPr txBox="1"/>
            <p:nvPr/>
          </p:nvSpPr>
          <p:spPr>
            <a:xfrm>
              <a:off x="987320" y="2857499"/>
              <a:ext cx="8080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a/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F86CC77-0EAA-0A03-32C0-F179B399912A}"/>
              </a:ext>
            </a:extLst>
          </p:cNvPr>
          <p:cNvSpPr txBox="1"/>
          <p:nvPr/>
        </p:nvSpPr>
        <p:spPr>
          <a:xfrm>
            <a:off x="4540012" y="1115979"/>
            <a:ext cx="7689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 có bánh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1 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>
              <a:lnSpc>
                <a:spcPct val="150000"/>
              </a:lnSpc>
            </a:pP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: 2 = 4 (cái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0" i="0">
              <a:solidFill>
                <a:srgbClr val="E723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E0990C-99EB-FECE-F697-725B3A6F8D3F}"/>
              </a:ext>
            </a:extLst>
          </p:cNvPr>
          <p:cNvSpPr txBox="1"/>
          <p:nvPr/>
        </p:nvSpPr>
        <p:spPr>
          <a:xfrm>
            <a:off x="880640" y="2337322"/>
            <a:ext cx="59383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7232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0890E8-B746-E652-567C-C59137F76BB8}"/>
              </a:ext>
            </a:extLst>
          </p:cNvPr>
          <p:cNvSpPr txBox="1"/>
          <p:nvPr/>
        </p:nvSpPr>
        <p:spPr>
          <a:xfrm>
            <a:off x="3677875" y="3342308"/>
            <a:ext cx="57316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6CC77-0EAA-0A03-32C0-F179B399912A}"/>
              </a:ext>
            </a:extLst>
          </p:cNvPr>
          <p:cNvSpPr txBox="1"/>
          <p:nvPr/>
        </p:nvSpPr>
        <p:spPr>
          <a:xfrm>
            <a:off x="4788711" y="3080972"/>
            <a:ext cx="7689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Số hộp để xếp 12 cái bánh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12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= 3 (hộp)</a:t>
            </a:r>
          </a:p>
        </p:txBody>
      </p:sp>
    </p:spTree>
    <p:extLst>
      <p:ext uri="{BB962C8B-B14F-4D97-AF65-F5344CB8AC3E}">
        <p14:creationId xmlns:p14="http://schemas.microsoft.com/office/powerpoint/2010/main" val="5072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282" y="334107"/>
            <a:ext cx="11689435" cy="618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78B6F-45A1-B2A1-BD76-32D73D0E4299}"/>
              </a:ext>
            </a:extLst>
          </p:cNvPr>
          <p:cNvGrpSpPr/>
          <p:nvPr/>
        </p:nvGrpSpPr>
        <p:grpSpPr>
          <a:xfrm>
            <a:off x="14250563" y="804672"/>
            <a:ext cx="2893314" cy="1908048"/>
            <a:chOff x="14250563" y="804672"/>
            <a:chExt cx="2893314" cy="1908048"/>
          </a:xfrm>
        </p:grpSpPr>
        <p:sp>
          <p:nvSpPr>
            <p:cNvPr id="18" name="Thought Bubble: Cloud 19">
              <a:extLst>
                <a:ext uri="{FF2B5EF4-FFF2-40B4-BE49-F238E27FC236}">
                  <a16:creationId xmlns:a16="http://schemas.microsoft.com/office/drawing/2014/main" id="{2DED0DD0-3CFB-06B0-0475-9B69C06099B4}"/>
                </a:ext>
              </a:extLst>
            </p:cNvPr>
            <p:cNvSpPr/>
            <p:nvPr/>
          </p:nvSpPr>
          <p:spPr>
            <a:xfrm>
              <a:off x="14250563" y="804672"/>
              <a:ext cx="2893314" cy="1908048"/>
            </a:xfrm>
            <a:prstGeom prst="cloudCallout">
              <a:avLst>
                <a:gd name="adj1" fmla="val -36635"/>
                <a:gd name="adj2" fmla="val 75280"/>
              </a:avLst>
            </a:prstGeom>
            <a:solidFill>
              <a:srgbClr val="FEE9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7B266B3-B77A-A01D-9D3E-D4443BFF22AB}"/>
                </a:ext>
              </a:extLst>
            </p:cNvPr>
            <p:cNvSpPr/>
            <p:nvPr/>
          </p:nvSpPr>
          <p:spPr>
            <a:xfrm>
              <a:off x="14859000" y="1295445"/>
              <a:ext cx="1398492" cy="1041877"/>
            </a:xfrm>
            <a:custGeom>
              <a:avLst/>
              <a:gdLst/>
              <a:ahLst/>
              <a:cxnLst/>
              <a:rect l="l" t="t" r="r" b="b"/>
              <a:pathLst>
                <a:path w="1398492" h="1041877">
                  <a:moveTo>
                    <a:pt x="0" y="0"/>
                  </a:moveTo>
                  <a:lnTo>
                    <a:pt x="1398492" y="0"/>
                  </a:lnTo>
                  <a:lnTo>
                    <a:pt x="1398492" y="1041877"/>
                  </a:lnTo>
                  <a:lnTo>
                    <a:pt x="0" y="1041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373438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365599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A5D14-1D4F-C0DA-2C01-123A3311E0E1}"/>
              </a:ext>
            </a:extLst>
          </p:cNvPr>
          <p:cNvGrpSpPr/>
          <p:nvPr/>
        </p:nvGrpSpPr>
        <p:grpSpPr>
          <a:xfrm>
            <a:off x="388743" y="1093689"/>
            <a:ext cx="5133946" cy="3295431"/>
            <a:chOff x="914400" y="2574085"/>
            <a:chExt cx="7685263" cy="5223281"/>
          </a:xfrm>
        </p:grpSpPr>
        <p:sp>
          <p:nvSpPr>
            <p:cNvPr id="26" name="Rectangle: Rounded Corners 13">
              <a:extLst>
                <a:ext uri="{FF2B5EF4-FFF2-40B4-BE49-F238E27FC236}">
                  <a16:creationId xmlns:a16="http://schemas.microsoft.com/office/drawing/2014/main" id="{EB989DDE-B100-D51B-A47B-59BA7E1AD380}"/>
                </a:ext>
              </a:extLst>
            </p:cNvPr>
            <p:cNvSpPr/>
            <p:nvPr/>
          </p:nvSpPr>
          <p:spPr>
            <a:xfrm>
              <a:off x="914400" y="2857499"/>
              <a:ext cx="7391400" cy="49398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39B0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DDE944-7CD2-6DD3-4FFD-AE4C6D04D096}"/>
                </a:ext>
              </a:extLst>
            </p:cNvPr>
            <p:cNvSpPr txBox="1"/>
            <p:nvPr/>
          </p:nvSpPr>
          <p:spPr>
            <a:xfrm>
              <a:off x="1661893" y="2574085"/>
              <a:ext cx="6937770" cy="497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 </a:t>
              </a: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 :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</a:p>
            <a:p>
              <a:pPr>
                <a:lnSpc>
                  <a:spcPct val="150000"/>
                </a:lnSpc>
              </a:pP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?..cái </a:t>
              </a:r>
              <a:r>
                <a:rPr lang="en-US" sz="4400" smtClean="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 : </a:t>
              </a:r>
              <a:r>
                <a:rPr lang="en-US" sz="440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4400" smtClean="0">
                  <a:highlight>
                    <a:srgbClr val="FEE9D6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</a:p>
            <a:p>
              <a:pPr>
                <a:lnSpc>
                  <a:spcPct val="150000"/>
                </a:lnSpc>
              </a:pPr>
              <a:r>
                <a:rPr lang="en-US" sz="4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 bánh: ? hộp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351DC-3270-30DE-6CAF-54A90E0BDBE9}"/>
                </a:ext>
              </a:extLst>
            </p:cNvPr>
            <p:cNvSpPr txBox="1"/>
            <p:nvPr/>
          </p:nvSpPr>
          <p:spPr>
            <a:xfrm>
              <a:off x="987319" y="2857499"/>
              <a:ext cx="981923" cy="1219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F86CC77-0EAA-0A03-32C0-F179B399912A}"/>
              </a:ext>
            </a:extLst>
          </p:cNvPr>
          <p:cNvSpPr txBox="1"/>
          <p:nvPr/>
        </p:nvSpPr>
        <p:spPr>
          <a:xfrm>
            <a:off x="4540012" y="1115979"/>
            <a:ext cx="7689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 có bánh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1 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hộp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>
              <a:lnSpc>
                <a:spcPct val="150000"/>
              </a:lnSpc>
            </a:pP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(cái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00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0" i="0">
              <a:solidFill>
                <a:srgbClr val="E723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E0990C-99EB-FECE-F697-725B3A6F8D3F}"/>
              </a:ext>
            </a:extLst>
          </p:cNvPr>
          <p:cNvSpPr txBox="1"/>
          <p:nvPr/>
        </p:nvSpPr>
        <p:spPr>
          <a:xfrm>
            <a:off x="880640" y="2337322"/>
            <a:ext cx="59383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0890E8-B746-E652-567C-C59137F76BB8}"/>
              </a:ext>
            </a:extLst>
          </p:cNvPr>
          <p:cNvSpPr txBox="1"/>
          <p:nvPr/>
        </p:nvSpPr>
        <p:spPr>
          <a:xfrm>
            <a:off x="3677875" y="3342308"/>
            <a:ext cx="57316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6CC77-0EAA-0A03-32C0-F179B399912A}"/>
              </a:ext>
            </a:extLst>
          </p:cNvPr>
          <p:cNvSpPr txBox="1"/>
          <p:nvPr/>
        </p:nvSpPr>
        <p:spPr>
          <a:xfrm>
            <a:off x="5522689" y="3054971"/>
            <a:ext cx="7689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Số hộp để xếp 12 cái bánh 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endParaRPr lang="en-US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150000"/>
              </a:lnSpc>
            </a:pP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12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0" i="0" smtClean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0" i="0">
                <a:solidFill>
                  <a:srgbClr val="E723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(hộp)</a:t>
            </a:r>
          </a:p>
        </p:txBody>
      </p:sp>
    </p:spTree>
    <p:extLst>
      <p:ext uri="{BB962C8B-B14F-4D97-AF65-F5344CB8AC3E}">
        <p14:creationId xmlns:p14="http://schemas.microsoft.com/office/powerpoint/2010/main" val="9698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17" y="82647"/>
            <a:ext cx="12028594" cy="6189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7059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theo mẫu: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59780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Picture 15" descr="A screenshot of a book&#10;&#10;Description automatically generated">
            <a:extLst>
              <a:ext uri="{FF2B5EF4-FFF2-40B4-BE49-F238E27FC236}">
                <a16:creationId xmlns:a16="http://schemas.microsoft.com/office/drawing/2014/main" id="{EA7B6541-6293-02B0-4122-74A5E9B6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16911" r="12130" b="66453"/>
          <a:stretch/>
        </p:blipFill>
        <p:spPr>
          <a:xfrm>
            <a:off x="186479" y="1831267"/>
            <a:ext cx="11761470" cy="25955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C7EB890-B198-1928-CF80-F47550BF8673}"/>
              </a:ext>
            </a:extLst>
          </p:cNvPr>
          <p:cNvSpPr txBox="1"/>
          <p:nvPr/>
        </p:nvSpPr>
        <p:spPr>
          <a:xfrm>
            <a:off x="196038" y="677168"/>
            <a:ext cx="1193838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 i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800" b="1" i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Mẫu: Cắm đều 20 bông hoa vào 4 bình hoa. Hỏi có 50 bông hoa thì cắm được bao nhiêu bình hoa như thế?</a:t>
            </a:r>
            <a:endParaRPr lang="en-US" sz="3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17">
            <a:extLst>
              <a:ext uri="{FF2B5EF4-FFF2-40B4-BE49-F238E27FC236}">
                <a16:creationId xmlns:a16="http://schemas.microsoft.com/office/drawing/2014/main" id="{D9872A3C-8ADF-1558-8E37-71BEE5C0D1FF}"/>
              </a:ext>
            </a:extLst>
          </p:cNvPr>
          <p:cNvSpPr/>
          <p:nvPr/>
        </p:nvSpPr>
        <p:spPr>
          <a:xfrm>
            <a:off x="31224" y="4150809"/>
            <a:ext cx="12071980" cy="1563069"/>
          </a:xfrm>
          <a:prstGeom prst="roundRect">
            <a:avLst/>
          </a:prstGeom>
          <a:solidFill>
            <a:srgbClr val="FEE9D6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Xếp đều 21 quả hồng vào 3 đĩa. Hỏi có 56 quả hồng cùng loại thì xếp được bao nhiêu đĩa như thế?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18">
            <a:extLst>
              <a:ext uri="{FF2B5EF4-FFF2-40B4-BE49-F238E27FC236}">
                <a16:creationId xmlns:a16="http://schemas.microsoft.com/office/drawing/2014/main" id="{6BF330CC-EFD8-D084-A71B-0592431BEF76}"/>
              </a:ext>
            </a:extLst>
          </p:cNvPr>
          <p:cNvSpPr/>
          <p:nvPr/>
        </p:nvSpPr>
        <p:spPr>
          <a:xfrm>
            <a:off x="0" y="5537414"/>
            <a:ext cx="12081511" cy="15630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Cô giáo chia đều 20 bạn thành 5 nhóm. Hỏi có 32 bạn thì chia được bao nhiêu nhóm như thế?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097" descr="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753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ubtitle 409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352800"/>
            <a:ext cx="70104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CN" sz="3600" b="1">
              <a:solidFill>
                <a:srgbClr val="FF99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4000">
              <a:solidFill>
                <a:srgbClr val="FF99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220" name="Text Box 4099"/>
          <p:cNvSpPr txBox="1">
            <a:spLocks noChangeArrowheads="1"/>
          </p:cNvSpPr>
          <p:nvPr/>
        </p:nvSpPr>
        <p:spPr bwMode="auto">
          <a:xfrm>
            <a:off x="2960994" y="2937668"/>
            <a:ext cx="6999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 chúng ta đoàn kết</a:t>
            </a:r>
          </a:p>
        </p:txBody>
      </p:sp>
      <p:pic>
        <p:nvPicPr>
          <p:cNvPr id="4101" name="lop chung ta doan ke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op-Chung-Ta-Doan-Ket-Top-Ca-Thieu-Nhi (mp3cut.net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2572" y="5270499"/>
            <a:ext cx="1498601" cy="14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8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19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06" y="43543"/>
            <a:ext cx="12028594" cy="67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7059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theo mẫu: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59780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D9872A3C-8ADF-1558-8E37-71BEE5C0D1FF}"/>
              </a:ext>
            </a:extLst>
          </p:cNvPr>
          <p:cNvSpPr/>
          <p:nvPr/>
        </p:nvSpPr>
        <p:spPr>
          <a:xfrm>
            <a:off x="52917" y="815492"/>
            <a:ext cx="12028594" cy="1563069"/>
          </a:xfrm>
          <a:prstGeom prst="roundRect">
            <a:avLst/>
          </a:prstGeom>
          <a:solidFill>
            <a:srgbClr val="FEE9D6"/>
          </a:solidFill>
          <a:ln w="25400" cap="flat" cmpd="sng" algn="ctr">
            <a:solidFill>
              <a:srgbClr val="4F81BD">
                <a:shade val="1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Xếp đều 21 quả hồng vào 3 đĩa. Hỏi có 56 quả hồng cùng loại thì xếp được bao nhiêu đĩa như thế?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384828" y="2422565"/>
            <a:ext cx="2769380" cy="2596482"/>
          </a:xfrm>
          <a:prstGeom prst="wedgeRoundRectCallout">
            <a:avLst>
              <a:gd name="adj1" fmla="val 50438"/>
              <a:gd name="adj2" fmla="val 61497"/>
              <a:gd name="adj3" fmla="val 16667"/>
            </a:avLst>
          </a:prstGeom>
          <a:solidFill>
            <a:srgbClr val="BCDAEE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số quả hồng được xếp trên 1 đĩa. 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3262957" y="2468756"/>
            <a:ext cx="3516257" cy="2030178"/>
          </a:xfrm>
          <a:prstGeom prst="wedgeRoundRectCallout">
            <a:avLst>
              <a:gd name="adj1" fmla="val 4415"/>
              <a:gd name="adj2" fmla="val 63851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đó tìm số đĩa để xếp 56 quả hồng.</a:t>
            </a:r>
            <a:endParaRPr kumimoji="0" lang="en-US" sz="40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6959922" y="2483039"/>
            <a:ext cx="5121589" cy="2596961"/>
          </a:xfrm>
          <a:prstGeom prst="wedgeRoundRectCallout">
            <a:avLst>
              <a:gd name="adj1" fmla="val -47454"/>
              <a:gd name="adj2" fmla="val 65485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40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40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quả hồng </a:t>
            </a:r>
            <a:r>
              <a:rPr lang="vi-VN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xếp trên </a:t>
            </a:r>
            <a:r>
              <a:rPr lang="vi-VN" sz="40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đĩa</a:t>
            </a:r>
            <a:r>
              <a:rPr lang="vi-VN" sz="4000" ker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ker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4000" b="1" ker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56 quả hồng </a:t>
            </a:r>
            <a:r>
              <a:rPr lang="vi-VN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xếp được</a:t>
            </a:r>
            <a:r>
              <a:rPr lang="vi-VN" sz="4000" ker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đĩa</a:t>
            </a:r>
            <a:r>
              <a:rPr lang="vi-VN" sz="4000" kern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DD939FB2-8EC2-5067-2B4C-F64E8C3E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2957" y="5063052"/>
            <a:ext cx="902980" cy="1808083"/>
          </a:xfrm>
          <a:prstGeom prst="rect">
            <a:avLst/>
          </a:prstGeom>
        </p:spPr>
      </p:pic>
      <p:pic>
        <p:nvPicPr>
          <p:cNvPr id="16" name="Graphic 6">
            <a:extLst>
              <a:ext uri="{FF2B5EF4-FFF2-40B4-BE49-F238E27FC236}">
                <a16:creationId xmlns:a16="http://schemas.microsoft.com/office/drawing/2014/main" id="{F6D9E30F-9D06-2B6E-0C51-A90511BA1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7572" y="4860332"/>
            <a:ext cx="783214" cy="1993157"/>
          </a:xfrm>
          <a:prstGeom prst="rect">
            <a:avLst/>
          </a:prstGeom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ECCFEC70-18D5-62F1-AFA2-61A747589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6734" y="4860331"/>
            <a:ext cx="947943" cy="19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06" y="43543"/>
            <a:ext cx="11973349" cy="67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F5BDB4-1D72-997B-06B5-11313400961F}"/>
              </a:ext>
            </a:extLst>
          </p:cNvPr>
          <p:cNvSpPr txBox="1"/>
          <p:nvPr/>
        </p:nvSpPr>
        <p:spPr>
          <a:xfrm>
            <a:off x="1358442" y="7059"/>
            <a:ext cx="11962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E723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theo mẫu: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E7232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8ABF031-5A1F-FFAC-6377-B4D109FC4850}"/>
              </a:ext>
            </a:extLst>
          </p:cNvPr>
          <p:cNvSpPr/>
          <p:nvPr/>
        </p:nvSpPr>
        <p:spPr>
          <a:xfrm>
            <a:off x="470358" y="59780"/>
            <a:ext cx="888084" cy="59452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D9872A3C-8ADF-1558-8E37-71BEE5C0D1FF}"/>
              </a:ext>
            </a:extLst>
          </p:cNvPr>
          <p:cNvSpPr/>
          <p:nvPr/>
        </p:nvSpPr>
        <p:spPr>
          <a:xfrm>
            <a:off x="52917" y="815492"/>
            <a:ext cx="12028594" cy="1563069"/>
          </a:xfrm>
          <a:prstGeom prst="roundRect">
            <a:avLst/>
          </a:prstGeom>
          <a:solidFill>
            <a:srgbClr val="FEE9D6"/>
          </a:solidFill>
          <a:ln w="25400" cap="flat" cmpd="sng" algn="ctr">
            <a:solidFill>
              <a:srgbClr val="4F81BD">
                <a:shade val="1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Cô giáo chia đều 20 bạn thành 5 nhóm. Hỏi có 32 bạn thì chia được bao nhiêu nhóm như thế?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384828" y="2422565"/>
            <a:ext cx="2769380" cy="2596482"/>
          </a:xfrm>
          <a:prstGeom prst="wedgeRoundRectCallout">
            <a:avLst>
              <a:gd name="adj1" fmla="val 50438"/>
              <a:gd name="adj2" fmla="val 61497"/>
              <a:gd name="adj3" fmla="val 16667"/>
            </a:avLst>
          </a:prstGeom>
          <a:solidFill>
            <a:srgbClr val="BCDAEE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bạn trong 1 nhóm. </a:t>
            </a:r>
            <a:endParaRPr lang="en-US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3534343" y="2471516"/>
            <a:ext cx="3587786" cy="2030178"/>
          </a:xfrm>
          <a:prstGeom prst="wedgeRoundRectCallout">
            <a:avLst>
              <a:gd name="adj1" fmla="val 4415"/>
              <a:gd name="adj2" fmla="val 63851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tìm số nhóm chia được từ 32 bạn.</a:t>
            </a:r>
            <a:endParaRPr lang="en-US" sz="3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3">
            <a:extLst>
              <a:ext uri="{FF2B5EF4-FFF2-40B4-BE49-F238E27FC236}">
                <a16:creationId xmlns:a16="http://schemas.microsoft.com/office/drawing/2014/main" id="{E301FA78-B220-65ED-93D2-A9651EC1C573}"/>
              </a:ext>
            </a:extLst>
          </p:cNvPr>
          <p:cNvSpPr/>
          <p:nvPr/>
        </p:nvSpPr>
        <p:spPr>
          <a:xfrm>
            <a:off x="7339580" y="2468756"/>
            <a:ext cx="4567234" cy="2596961"/>
          </a:xfrm>
          <a:prstGeom prst="wedgeRoundRectCallout">
            <a:avLst>
              <a:gd name="adj1" fmla="val -54445"/>
              <a:gd name="adj2" fmla="val 58219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just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chia được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nhóm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chia được</a:t>
            </a:r>
            <a:r>
              <a:rPr lang="vi-VN" sz="400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 nhóm</a:t>
            </a:r>
            <a:r>
              <a:rPr lang="vi-VN" sz="400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DD939FB2-8EC2-5067-2B4C-F64E8C3E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2957" y="5063052"/>
            <a:ext cx="902980" cy="1808083"/>
          </a:xfrm>
          <a:prstGeom prst="rect">
            <a:avLst/>
          </a:prstGeom>
        </p:spPr>
      </p:pic>
      <p:pic>
        <p:nvPicPr>
          <p:cNvPr id="16" name="Graphic 6">
            <a:extLst>
              <a:ext uri="{FF2B5EF4-FFF2-40B4-BE49-F238E27FC236}">
                <a16:creationId xmlns:a16="http://schemas.microsoft.com/office/drawing/2014/main" id="{F6D9E30F-9D06-2B6E-0C51-A90511BA1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7572" y="4860332"/>
            <a:ext cx="783214" cy="1993157"/>
          </a:xfrm>
          <a:prstGeom prst="rect">
            <a:avLst/>
          </a:prstGeom>
        </p:spPr>
      </p:pic>
      <p:pic>
        <p:nvPicPr>
          <p:cNvPr id="17" name="Graphic 6">
            <a:extLst>
              <a:ext uri="{FF2B5EF4-FFF2-40B4-BE49-F238E27FC236}">
                <a16:creationId xmlns:a16="http://schemas.microsoft.com/office/drawing/2014/main" id="{ECCFEC70-18D5-62F1-AFA2-61A747589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6734" y="4860331"/>
            <a:ext cx="947943" cy="19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835" y="-164430"/>
            <a:ext cx="11611627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781030E8-3AEB-7AA4-65BB-238E0A35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0325" y="2304790"/>
            <a:ext cx="1622874" cy="45889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3515" y="396791"/>
            <a:ext cx="1020184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 smtClean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RÚT VỀ ĐƠN VỊ thường được giải theo mấy bước?</a:t>
            </a:r>
            <a:endParaRPr lang="en-US" sz="4400" b="1" cap="none" spc="0">
              <a:ln w="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80E2B1-E30C-AA1F-4FCE-E9C0923A7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835" y="4659630"/>
            <a:ext cx="970007" cy="19422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ABFAC9-06C2-7B47-8928-970A43059AF5}"/>
              </a:ext>
            </a:extLst>
          </p:cNvPr>
          <p:cNvSpPr/>
          <p:nvPr/>
        </p:nvSpPr>
        <p:spPr>
          <a:xfrm>
            <a:off x="831096" y="396791"/>
            <a:ext cx="1069310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liên quan đến RÚT VỀ ĐƠN VỊ thường được giải theo 2 bước: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8005A-87CC-7920-ED57-7D38D48B7B97}"/>
              </a:ext>
            </a:extLst>
          </p:cNvPr>
          <p:cNvSpPr/>
          <p:nvPr/>
        </p:nvSpPr>
        <p:spPr>
          <a:xfrm>
            <a:off x="1377571" y="2403558"/>
            <a:ext cx="9269448" cy="830997"/>
          </a:xfrm>
          <a:prstGeom prst="rect">
            <a:avLst/>
          </a:prstGeom>
          <a:solidFill>
            <a:srgbClr val="FFE5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Rút về đơn </a:t>
            </a:r>
            <a:r>
              <a:rPr lang="en-US" sz="4800" b="1" cap="none" spc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49FE2-0747-D7D1-443C-2AA71AF75757}"/>
              </a:ext>
            </a:extLst>
          </p:cNvPr>
          <p:cNvSpPr/>
          <p:nvPr/>
        </p:nvSpPr>
        <p:spPr>
          <a:xfrm>
            <a:off x="1340097" y="3733216"/>
            <a:ext cx="9269448" cy="830997"/>
          </a:xfrm>
          <a:prstGeom prst="rect">
            <a:avLst/>
          </a:prstGeom>
          <a:solidFill>
            <a:srgbClr val="FFE5FF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Tìm kết quả bài </a:t>
            </a:r>
            <a:r>
              <a:rPr lang="en-US" sz="4800" b="1" cap="none" spc="0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7600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397" y="304069"/>
            <a:ext cx="11057206" cy="613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BFAC9-06C2-7B47-8928-970A43059AF5}"/>
              </a:ext>
            </a:extLst>
          </p:cNvPr>
          <p:cNvSpPr/>
          <p:nvPr/>
        </p:nvSpPr>
        <p:spPr>
          <a:xfrm>
            <a:off x="2222220" y="876996"/>
            <a:ext cx="77475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>
                  <a:noFill/>
                </a:ln>
                <a:solidFill>
                  <a:srgbClr val="0000FF"/>
                </a:solidFill>
                <a:latin typeface="SVN-Kitten" pitchFamily="50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8005A-87CC-7920-ED57-7D38D48B7B97}"/>
              </a:ext>
            </a:extLst>
          </p:cNvPr>
          <p:cNvSpPr/>
          <p:nvPr/>
        </p:nvSpPr>
        <p:spPr>
          <a:xfrm>
            <a:off x="2635175" y="1982554"/>
            <a:ext cx="66617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Làm bài vào </a:t>
            </a:r>
            <a:r>
              <a:rPr lang="en-US" sz="4400" b="1" cap="none" spc="0" smtClean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lang="en-US" sz="4400" b="1" cap="none" spc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49FE2-0747-D7D1-443C-2AA71AF75757}"/>
              </a:ext>
            </a:extLst>
          </p:cNvPr>
          <p:cNvSpPr/>
          <p:nvPr/>
        </p:nvSpPr>
        <p:spPr>
          <a:xfrm>
            <a:off x="2635175" y="2867866"/>
            <a:ext cx="66617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cap="none" spc="0">
                <a:ln w="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Chuẩn bị bài tiếp theo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095A89D-39C2-D2B0-4A1F-8A3A23A26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933" y="3634869"/>
            <a:ext cx="4338194" cy="32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3d businesswoman charac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2" b="92173" l="160" r="79712">
                        <a14:foregroundMark x1="48722" y1="22684" x2="48722" y2="11821"/>
                        <a14:foregroundMark x1="13259" y1="75080" x2="479" y2="73962"/>
                        <a14:foregroundMark x1="7348" y1="83227" x2="160" y2="92332"/>
                        <a14:foregroundMark x1="69169" y1="62780" x2="79712" y2="58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9585" r="15197" b="11694"/>
          <a:stretch/>
        </p:blipFill>
        <p:spPr bwMode="auto">
          <a:xfrm flipH="1">
            <a:off x="7047809" y="1943100"/>
            <a:ext cx="4260269" cy="39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438855"/>
            <a:ext cx="710963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/>
            <a:r>
              <a:rPr lang="en-US" sz="12000" b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ĐỘNG</a:t>
            </a:r>
            <a:endParaRPr lang="en-US" sz="12000" b="1" cap="none" spc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6000">
                    <a:srgbClr val="FF0066"/>
                  </a:gs>
                  <a:gs pos="100000">
                    <a:srgbClr val="FF00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glow rad="139700">
                  <a:schemeClr val="bg1"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m-thanh-chuyen-canh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1774B33-69B3-1C1F-273D-2D19BA183A3F}"/>
              </a:ext>
            </a:extLst>
          </p:cNvPr>
          <p:cNvGrpSpPr/>
          <p:nvPr/>
        </p:nvGrpSpPr>
        <p:grpSpPr>
          <a:xfrm>
            <a:off x="199586" y="1085729"/>
            <a:ext cx="10178854" cy="5132191"/>
            <a:chOff x="8372036" y="182759"/>
            <a:chExt cx="3731474" cy="2448123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BA4D952-DB56-99EF-D15A-01F25173547B}"/>
                </a:ext>
              </a:extLst>
            </p:cNvPr>
            <p:cNvSpPr/>
            <p:nvPr/>
          </p:nvSpPr>
          <p:spPr>
            <a:xfrm>
              <a:off x="8372036" y="182759"/>
              <a:ext cx="3731474" cy="2448123"/>
            </a:xfrm>
            <a:custGeom>
              <a:avLst/>
              <a:gdLst/>
              <a:ahLst/>
              <a:cxnLst/>
              <a:rect l="l" t="t" r="r" b="b"/>
              <a:pathLst>
                <a:path w="2117494" h="1503421">
                  <a:moveTo>
                    <a:pt x="0" y="0"/>
                  </a:moveTo>
                  <a:lnTo>
                    <a:pt x="2117495" y="0"/>
                  </a:lnTo>
                  <a:lnTo>
                    <a:pt x="2117495" y="1503421"/>
                  </a:lnTo>
                  <a:lnTo>
                    <a:pt x="0" y="1503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D879CD-D1AE-780F-8AF2-EF00BD8D8368}"/>
                </a:ext>
              </a:extLst>
            </p:cNvPr>
            <p:cNvSpPr txBox="1"/>
            <p:nvPr/>
          </p:nvSpPr>
          <p:spPr>
            <a:xfrm>
              <a:off x="8735475" y="746160"/>
              <a:ext cx="3004596" cy="132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8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đều 12 cái bánh cho 3 bạn. Hỏi 5 bạn sẽ được bao nhiêu cái bánh?</a:t>
              </a:r>
              <a:endParaRPr lang="en-US" sz="5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4239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8687" y="1439704"/>
            <a:ext cx="514275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</a:p>
          <a:p>
            <a:pPr algn="ctr"/>
            <a:r>
              <a:rPr lang="en-US" sz="12000" b="1" smtClean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600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bg1"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12000" b="1" cap="none" spc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6000">
                    <a:srgbClr val="FF0066"/>
                  </a:gs>
                  <a:gs pos="100000">
                    <a:srgbClr val="FF0000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glow rad="139700">
                  <a:schemeClr val="bg1"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Free vector little girl on whit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195684"/>
            <a:ext cx="4591315" cy="44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m-thanh-chuyen-canh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52500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457" y="130629"/>
            <a:ext cx="11800114" cy="66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8">
            <a:extLst>
              <a:ext uri="{FF2B5EF4-FFF2-40B4-BE49-F238E27FC236}">
                <a16:creationId xmlns:a16="http://schemas.microsoft.com/office/drawing/2014/main" id="{781030E8-3AEB-7AA4-65BB-238E0A35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0080" y="2424700"/>
            <a:ext cx="2765213" cy="40344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5735" y="130629"/>
            <a:ext cx="112895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ln w="0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u="sng" smtClean="0">
                <a:ln w="0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4400" b="1" smtClean="0">
                <a:ln w="0"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đều 12 cái bánh cho 3 bạn. Hỏi có 24 cái bánh cùng loại thì chia được cho bao nhiêu bạn?</a:t>
            </a:r>
            <a:endParaRPr kumimoji="0" lang="en-US" sz="4400" b="1" i="0" u="none" strike="noStrike" kern="1200" cap="none" spc="0" normalizeH="0" baseline="0" noProof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1356270" y="2267257"/>
            <a:ext cx="7623810" cy="36639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 sự giống nhau giữa hai bài toán 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40720" y="857250"/>
            <a:ext cx="80918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08" y="112734"/>
            <a:ext cx="11974882" cy="665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08" y="112734"/>
            <a:ext cx="1197488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4000" b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đều 12 cái bánh cho 3 bạn. Hỏi có 24 cái bánh cùng loại thì chia được cho bao nhiêu bạn?</a:t>
            </a:r>
            <a:endParaRPr kumimoji="0" lang="en-US" sz="4000" b="1" i="0" u="none" strike="noStrike" kern="1200" cap="none" spc="0" normalizeH="0" baseline="0" noProof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87696"/>
              </p:ext>
            </p:extLst>
          </p:nvPr>
        </p:nvGraphicFramePr>
        <p:xfrm>
          <a:off x="189282" y="1514141"/>
          <a:ext cx="11796733" cy="531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78">
                  <a:extLst>
                    <a:ext uri="{9D8B030D-6E8A-4147-A177-3AD203B41FA5}">
                      <a16:colId xmlns:a16="http://schemas.microsoft.com/office/drawing/2014/main" val="2743843626"/>
                    </a:ext>
                  </a:extLst>
                </a:gridCol>
                <a:gridCol w="3970751">
                  <a:extLst>
                    <a:ext uri="{9D8B030D-6E8A-4147-A177-3AD203B41FA5}">
                      <a16:colId xmlns:a16="http://schemas.microsoft.com/office/drawing/2014/main" val="2473029235"/>
                    </a:ext>
                  </a:extLst>
                </a:gridCol>
                <a:gridCol w="3707704">
                  <a:extLst>
                    <a:ext uri="{9D8B030D-6E8A-4147-A177-3AD203B41FA5}">
                      <a16:colId xmlns:a16="http://schemas.microsoft.com/office/drawing/2014/main" val="3913413428"/>
                    </a:ext>
                  </a:extLst>
                </a:gridCol>
              </a:tblGrid>
              <a:tr h="66397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6479"/>
                  </a:ext>
                </a:extLst>
              </a:tr>
              <a:tr h="46478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581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52" y="2103039"/>
            <a:ext cx="375780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số cái bánh của 1 bạn:</a:t>
            </a:r>
          </a:p>
          <a:p>
            <a:pPr algn="ctr"/>
            <a:r>
              <a:rPr lang="en-US" sz="5600" b="1" cap="none" spc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: 3 = 4 (cái bánh)</a:t>
            </a:r>
            <a:endParaRPr lang="en-US" sz="5600" b="1" cap="none" spc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6198" y="2103038"/>
            <a:ext cx="375780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cái bánh c</a:t>
            </a:r>
            <a:r>
              <a:rPr lang="en-US" sz="56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 được </a:t>
            </a:r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… bạn</a:t>
            </a:r>
            <a:endParaRPr lang="en-US" sz="56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9349" y="935879"/>
            <a:ext cx="10459233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strike="noStrike" kern="1200" cap="none" spc="0" normalizeH="0" baseline="0" noProof="0" smtClean="0">
                <a:ln w="9525">
                  <a:noFill/>
                  <a:prstDash val="solid"/>
                </a:ln>
                <a:effectLst>
                  <a:glow rad="139700">
                    <a:prstClr val="white">
                      <a:alpha val="40000"/>
                    </a:prst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5000" b="1" i="0" strike="noStrike" kern="1200" cap="none" spc="0" normalizeH="0" noProof="0" smtClean="0">
                <a:ln w="9525">
                  <a:noFill/>
                  <a:prstDash val="solid"/>
                </a:ln>
                <a:effectLst>
                  <a:glow rad="139700">
                    <a:prstClr val="white">
                      <a:alpha val="40000"/>
                    </a:prst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Tư ngày 27 tháng 9 năm 2023</a:t>
            </a:r>
            <a:endParaRPr kumimoji="0" lang="en-US" sz="5000" b="1" i="0" strike="noStrike" kern="1200" cap="none" spc="0" normalizeH="0" baseline="0" noProof="0" smtClean="0">
              <a:ln w="9525">
                <a:noFill/>
                <a:prstDash val="solid"/>
              </a:ln>
              <a:effectLst>
                <a:glow rad="139700">
                  <a:prstClr val="white">
                    <a:alpha val="40000"/>
                  </a:prst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smtClean="0">
                <a:ln w="9525">
                  <a:noFill/>
                  <a:prstDash val="solid"/>
                </a:ln>
                <a:effectLst>
                  <a:glow rad="139700">
                    <a:prstClr val="white">
                      <a:alpha val="40000"/>
                    </a:prst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mtClean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glow rad="139700">
                    <a:prstClr val="white">
                      <a:alpha val="4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Bài toán liên quan đến rút về đơn vị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strike="noStrike" kern="1200" cap="none" spc="0" normalizeH="0" baseline="0" noProof="0" smtClean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glow rad="139700">
                    <a:prstClr val="white">
                      <a:alpha val="4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(tiếp</a:t>
            </a:r>
            <a:r>
              <a:rPr kumimoji="0" lang="en-US" sz="6600" b="1" i="0" strike="noStrike" kern="1200" cap="none" spc="0" normalizeH="0" noProof="0" smtClean="0">
                <a:ln w="9525">
                  <a:noFill/>
                  <a:prstDash val="solid"/>
                </a:ln>
                <a:solidFill>
                  <a:srgbClr val="0000FF"/>
                </a:solidFill>
                <a:effectLst>
                  <a:glow rad="139700">
                    <a:prstClr val="white">
                      <a:alpha val="40000"/>
                    </a:prst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theo) – Tiết 1</a:t>
            </a:r>
            <a:endParaRPr kumimoji="0" lang="en-US" sz="6600" b="1" i="0" strike="noStrike" kern="1200" cap="none" spc="0" normalizeH="0" baseline="0" noProof="0">
              <a:ln w="9525">
                <a:noFill/>
                <a:prstDash val="solid"/>
              </a:ln>
              <a:solidFill>
                <a:srgbClr val="0000FF"/>
              </a:solidFill>
              <a:effectLst>
                <a:glow rad="139700">
                  <a:prstClr val="white">
                    <a:alpha val="40000"/>
                  </a:prst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m-thanh-chuyen-canh-www_thuthuat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2500" y="6343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3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08" y="112734"/>
            <a:ext cx="11974882" cy="665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08" y="112734"/>
            <a:ext cx="1197488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  <a:r>
              <a:rPr lang="en-US" sz="4000" b="1" smtClean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đều 12 cái bánh cho 3 bạn. Hỏi có 24 cái bánh cùng loại thì chia được cho bao nhiêu bạn?</a:t>
            </a:r>
            <a:endParaRPr kumimoji="0" lang="en-US" sz="4000" b="1" i="0" u="none" strike="noStrike" kern="1200" cap="none" spc="0" normalizeH="0" baseline="0" noProof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87696"/>
              </p:ext>
            </p:extLst>
          </p:nvPr>
        </p:nvGraphicFramePr>
        <p:xfrm>
          <a:off x="189282" y="1514141"/>
          <a:ext cx="11796733" cy="531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78">
                  <a:extLst>
                    <a:ext uri="{9D8B030D-6E8A-4147-A177-3AD203B41FA5}">
                      <a16:colId xmlns:a16="http://schemas.microsoft.com/office/drawing/2014/main" val="2743843626"/>
                    </a:ext>
                  </a:extLst>
                </a:gridCol>
                <a:gridCol w="3970751">
                  <a:extLst>
                    <a:ext uri="{9D8B030D-6E8A-4147-A177-3AD203B41FA5}">
                      <a16:colId xmlns:a16="http://schemas.microsoft.com/office/drawing/2014/main" val="2473029235"/>
                    </a:ext>
                  </a:extLst>
                </a:gridCol>
                <a:gridCol w="3707704">
                  <a:extLst>
                    <a:ext uri="{9D8B030D-6E8A-4147-A177-3AD203B41FA5}">
                      <a16:colId xmlns:a16="http://schemas.microsoft.com/office/drawing/2014/main" val="3913413428"/>
                    </a:ext>
                  </a:extLst>
                </a:gridCol>
              </a:tblGrid>
              <a:tr h="66397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26479"/>
                  </a:ext>
                </a:extLst>
              </a:tr>
              <a:tr h="46478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95817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52" y="2103039"/>
            <a:ext cx="375780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số cái bánh của 1 bạn:</a:t>
            </a:r>
          </a:p>
          <a:p>
            <a:pPr algn="ctr"/>
            <a:r>
              <a:rPr lang="en-US" sz="5600" b="1" cap="none" spc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: 3 = 4 (cái bánh)</a:t>
            </a:r>
            <a:endParaRPr lang="en-US" sz="5600" b="1" cap="none" spc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6198" y="2103038"/>
            <a:ext cx="375780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600" b="1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cái bánh c</a:t>
            </a:r>
            <a:r>
              <a:rPr lang="en-US" sz="5600" b="1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 được </a:t>
            </a:r>
            <a:r>
              <a:rPr lang="en-US" sz="5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… bạn</a:t>
            </a:r>
            <a:endParaRPr lang="en-US" sz="56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228904" y="1988506"/>
            <a:ext cx="3880981" cy="2899776"/>
          </a:xfrm>
          <a:prstGeom prst="cloudCallout">
            <a:avLst>
              <a:gd name="adj1" fmla="val -59144"/>
              <a:gd name="adj2" fmla="val 40670"/>
            </a:avLst>
          </a:prstGeom>
          <a:solidFill>
            <a:srgbClr val="FF7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6</a:t>
            </a:r>
            <a:endParaRPr lang="en-US" sz="4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882</Words>
  <Application>Microsoft Office PowerPoint</Application>
  <PresentationFormat>Widescreen</PresentationFormat>
  <Paragraphs>168</Paragraphs>
  <Slides>23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#9Slide05 Agile Script Calligra</vt:lpstr>
      <vt:lpstr>SVN-Kitten</vt:lpstr>
      <vt:lpstr>VNI-Times</vt:lpstr>
      <vt:lpstr>Calibri Light</vt:lpstr>
      <vt:lpstr>#9Slide05 Authentica Regular</vt:lpstr>
      <vt:lpstr>Times New Roman</vt:lpstr>
      <vt:lpstr>Wingdings</vt:lpstr>
      <vt:lpstr>#9Slide03 AllRoundGothic</vt:lpstr>
      <vt:lpstr>Calibri</vt:lpstr>
      <vt:lpstr>Arial</vt:lpstr>
      <vt:lpstr>HP001</vt:lpstr>
      <vt:lpstr>SimSun</vt:lpstr>
      <vt:lpstr>Office Theme</vt:lpstr>
      <vt:lpstr>3_Office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Chau</cp:keywords>
  <dc:description>KTUTS</dc:description>
  <cp:lastModifiedBy>Acer</cp:lastModifiedBy>
  <cp:revision>37</cp:revision>
  <dcterms:created xsi:type="dcterms:W3CDTF">2023-07-16T09:57:42Z</dcterms:created>
  <dcterms:modified xsi:type="dcterms:W3CDTF">2023-09-26T10:54:57Z</dcterms:modified>
  <cp:version>C01</cp:version>
</cp:coreProperties>
</file>