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2" r:id="rId1"/>
  </p:sldMasterIdLst>
  <p:notesMasterIdLst>
    <p:notesMasterId r:id="rId21"/>
  </p:notesMasterIdLst>
  <p:sldIdLst>
    <p:sldId id="342" r:id="rId2"/>
    <p:sldId id="351" r:id="rId3"/>
    <p:sldId id="334" r:id="rId4"/>
    <p:sldId id="347" r:id="rId5"/>
    <p:sldId id="306" r:id="rId6"/>
    <p:sldId id="353" r:id="rId7"/>
    <p:sldId id="344" r:id="rId8"/>
    <p:sldId id="338" r:id="rId9"/>
    <p:sldId id="339" r:id="rId10"/>
    <p:sldId id="340" r:id="rId11"/>
    <p:sldId id="354" r:id="rId12"/>
    <p:sldId id="355" r:id="rId13"/>
    <p:sldId id="345" r:id="rId14"/>
    <p:sldId id="356" r:id="rId15"/>
    <p:sldId id="357" r:id="rId16"/>
    <p:sldId id="358" r:id="rId17"/>
    <p:sldId id="297" r:id="rId18"/>
    <p:sldId id="346" r:id="rId19"/>
    <p:sldId id="361" r:id="rId20"/>
  </p:sldIdLst>
  <p:sldSz cx="9144000" cy="6858000" type="screen4x3"/>
  <p:notesSz cx="6858000" cy="9144000"/>
  <p:embeddedFontLst>
    <p:embeddedFont>
      <p:font typeface="UNI Chu truyen thong" panose="020B0604020202020204" charset="0"/>
      <p:regular r:id="rId22"/>
    </p:embeddedFont>
    <p:embeddedFont>
      <p:font typeface="Arial Black" panose="020B0A04020102020204" pitchFamily="34" charset="0"/>
      <p:bold r:id="rId23"/>
    </p:embeddedFont>
    <p:embeddedFont>
      <p:font typeface=".VnTime" panose="020B0604020202020204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CC0000"/>
    <a:srgbClr val="D1D2CC"/>
    <a:srgbClr val="DFECFB"/>
    <a:srgbClr val="B5D4F7"/>
    <a:srgbClr val="FECC9A"/>
    <a:srgbClr val="FFFF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364" autoAdjust="0"/>
  </p:normalViewPr>
  <p:slideViewPr>
    <p:cSldViewPr>
      <p:cViewPr varScale="1">
        <p:scale>
          <a:sx n="89" d="100"/>
          <a:sy n="89" d="100"/>
        </p:scale>
        <p:origin x="133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9EF4348-B2FB-48B2-A519-23840C46A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44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42BC66-0C71-4091-8FC2-8D1AC2FB192F}" type="slidenum">
              <a:rPr lang="en-US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8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DF1448-9B27-41C5-8E5A-E9ADC89B505D}" type="slidenum">
              <a:rPr lang="en-US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8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DF1448-9B27-41C5-8E5A-E9ADC89B505D}" type="slidenum">
              <a:rPr lang="en-US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13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DEFF44-4BE6-4EAF-8220-0700AA180A2D}" type="slidenum">
              <a:rPr lang="en-US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12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4F4377-14A8-42BC-978E-6450F835F15A}" type="slidenum">
              <a:rPr lang="en-US">
                <a:latin typeface="Arial" pitchFamily="34" charset="0"/>
              </a:rPr>
              <a:pPr/>
              <a:t>17</a:t>
            </a:fld>
            <a:endParaRPr lang="en-US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60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48CC3D-2BE7-4954-B79A-8EAF62C74032}" type="slidenum">
              <a:rPr lang="en-US">
                <a:latin typeface="Arial" pitchFamily="34" charset="0"/>
              </a:rPr>
              <a:pPr/>
              <a:t>19</a:t>
            </a:fld>
            <a:endParaRPr lang="en-US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4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2AC09-280B-4317-8B43-CE7D579A1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510A1-90D2-4B52-9C65-092CAE0AD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FBDA4-C802-4595-B92C-97964161B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137E8-16DD-46AC-AE31-70F4AD4B1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41A840-2B91-4C53-9D2C-0248A82EF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20575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0D52B-76E3-4A84-8827-3B2955A08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AC9E0-28FF-45EC-8D2B-99F7A6C4A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4C1F-3C9E-4D9D-A52D-01397DB51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4914-0C0B-42DB-8815-F340C22AF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6FA5-4A2E-46FB-A52C-170968284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11248-BA7A-4B7C-92B8-C1DB3BAB2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147EA-AD4A-45FE-BC01-E2AA13B23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97A5-2E31-42B0-9731-CC42573C5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6CE0AD01-6F58-4B2B-8166-D28309006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ransition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3200400"/>
            <a:ext cx="65532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MÔN: Tập đọc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06065" y="4198509"/>
            <a:ext cx="56567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i="1" dirty="0">
                <a:solidFill>
                  <a:srgbClr val="FF0000"/>
                </a:solidFill>
                <a:latin typeface="+mj-lt"/>
              </a:rPr>
              <a:t>Hạt gạo làng ta</a:t>
            </a:r>
          </a:p>
        </p:txBody>
      </p:sp>
      <p:sp>
        <p:nvSpPr>
          <p:cNvPr id="8" name="WordArt 18"/>
          <p:cNvSpPr>
            <a:spLocks noChangeArrowheads="1" noChangeShapeType="1" noTextEdit="1"/>
          </p:cNvSpPr>
          <p:nvPr/>
        </p:nvSpPr>
        <p:spPr bwMode="auto">
          <a:xfrm>
            <a:off x="1371600" y="1066800"/>
            <a:ext cx="6070600" cy="173082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9045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Chào mừng các em đến với tiết học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7" descr="quang"/>
          <p:cNvPicPr>
            <a:picLocks noChangeAspect="1" noChangeArrowheads="1"/>
          </p:cNvPicPr>
          <p:nvPr/>
        </p:nvPicPr>
        <p:blipFill>
          <a:blip r:embed="rId2">
            <a:lum bright="12000" contrast="42000"/>
          </a:blip>
          <a:srcRect/>
          <a:stretch>
            <a:fillRect/>
          </a:stretch>
        </p:blipFill>
        <p:spPr bwMode="auto">
          <a:xfrm>
            <a:off x="661139" y="762000"/>
            <a:ext cx="7891397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0" y="5859523"/>
            <a:ext cx="1315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00CC"/>
                </a:solidFill>
              </a:rPr>
              <a:t>Trành</a:t>
            </a:r>
          </a:p>
        </p:txBody>
      </p:sp>
      <p:cxnSp>
        <p:nvCxnSpPr>
          <p:cNvPr id="6" name="Curved Connector 5"/>
          <p:cNvCxnSpPr/>
          <p:nvPr/>
        </p:nvCxnSpPr>
        <p:spPr bwMode="auto">
          <a:xfrm rot="5400000">
            <a:off x="7353300" y="3695700"/>
            <a:ext cx="1524000" cy="12954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b="1" dirty="0">
                <a:solidFill>
                  <a:srgbClr val="FF0066"/>
                </a:solidFill>
              </a:rPr>
              <a:t>             </a:t>
            </a:r>
            <a:r>
              <a:rPr lang="en-US" sz="2000" dirty="0">
                <a:solidFill>
                  <a:srgbClr val="0000FF"/>
                </a:solidFill>
              </a:rPr>
              <a:t/>
            </a:r>
            <a:br>
              <a:rPr lang="en-US" sz="2000" dirty="0">
                <a:solidFill>
                  <a:srgbClr val="0000FF"/>
                </a:solidFill>
              </a:rPr>
            </a:b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0" y="1371600"/>
            <a:ext cx="19812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</a:rPr>
              <a:t>  Luyện đọc</a:t>
            </a: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838200" y="2990850"/>
            <a:ext cx="3657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Hạt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gạo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làng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ta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>
                <a:solidFill>
                  <a:srgbClr val="0000FF"/>
                </a:solidFill>
              </a:rPr>
              <a:t>Có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vị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phù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sa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>
                <a:solidFill>
                  <a:srgbClr val="0000FF"/>
                </a:solidFill>
              </a:rPr>
              <a:t>Của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sông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Kinh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Thầy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>
                <a:solidFill>
                  <a:srgbClr val="0000FF"/>
                </a:solidFill>
              </a:rPr>
              <a:t>Có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hương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sen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thơm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>
                <a:solidFill>
                  <a:srgbClr val="0000FF"/>
                </a:solidFill>
              </a:rPr>
              <a:t>Trong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hồ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nước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đầy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>
                <a:solidFill>
                  <a:srgbClr val="0000FF"/>
                </a:solidFill>
              </a:rPr>
              <a:t>Có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lời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mẹ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hát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>
                <a:solidFill>
                  <a:srgbClr val="0000FF"/>
                </a:solidFill>
              </a:rPr>
              <a:t>Ngọt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bùi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đắng</a:t>
            </a:r>
            <a:r>
              <a:rPr lang="en-US" sz="2400" b="1">
                <a:solidFill>
                  <a:srgbClr val="0000FF"/>
                </a:solidFill>
              </a:rPr>
              <a:t> cay…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46119" name="AutoShape 7"/>
          <p:cNvSpPr>
            <a:spLocks noChangeArrowheads="1"/>
          </p:cNvSpPr>
          <p:nvPr/>
        </p:nvSpPr>
        <p:spPr bwMode="auto">
          <a:xfrm>
            <a:off x="533400" y="3429000"/>
            <a:ext cx="352425" cy="609600"/>
          </a:xfrm>
          <a:prstGeom prst="curvedRightArrow">
            <a:avLst>
              <a:gd name="adj1" fmla="val 34595"/>
              <a:gd name="adj2" fmla="val 69189"/>
              <a:gd name="adj3" fmla="val 33333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6120" name="AutoShape 8"/>
          <p:cNvSpPr>
            <a:spLocks noChangeArrowheads="1"/>
          </p:cNvSpPr>
          <p:nvPr/>
        </p:nvSpPr>
        <p:spPr bwMode="auto">
          <a:xfrm>
            <a:off x="533400" y="4191000"/>
            <a:ext cx="352425" cy="609600"/>
          </a:xfrm>
          <a:prstGeom prst="curvedRightArrow">
            <a:avLst>
              <a:gd name="adj1" fmla="val 34595"/>
              <a:gd name="adj2" fmla="val 69189"/>
              <a:gd name="adj3" fmla="val 3333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6121" name="AutoShape 9"/>
          <p:cNvSpPr>
            <a:spLocks noChangeArrowheads="1"/>
          </p:cNvSpPr>
          <p:nvPr/>
        </p:nvSpPr>
        <p:spPr bwMode="auto">
          <a:xfrm>
            <a:off x="561975" y="4953000"/>
            <a:ext cx="352425" cy="609600"/>
          </a:xfrm>
          <a:prstGeom prst="curvedRightArrow">
            <a:avLst>
              <a:gd name="adj1" fmla="val 34595"/>
              <a:gd name="adj2" fmla="val 69189"/>
              <a:gd name="adj3" fmla="val 3333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6126" name="Rectangle 14"/>
          <p:cNvSpPr>
            <a:spLocks noChangeArrowheads="1"/>
          </p:cNvSpPr>
          <p:nvPr/>
        </p:nvSpPr>
        <p:spPr bwMode="auto">
          <a:xfrm>
            <a:off x="1905000" y="2133600"/>
            <a:ext cx="6400800" cy="533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/>
              <a:t>Đọc</a:t>
            </a:r>
            <a:r>
              <a:rPr lang="en-US" sz="2800" b="1" dirty="0"/>
              <a:t> </a:t>
            </a:r>
            <a:r>
              <a:rPr lang="en-US" sz="2800" b="1" dirty="0" err="1"/>
              <a:t>vắt</a:t>
            </a:r>
            <a:r>
              <a:rPr lang="en-US" sz="2800" b="1" dirty="0"/>
              <a:t> </a:t>
            </a:r>
            <a:r>
              <a:rPr lang="en-US" sz="2800" b="1" dirty="0" err="1"/>
              <a:t>dòng</a:t>
            </a:r>
            <a:r>
              <a:rPr lang="en-US" sz="2800" b="1" dirty="0"/>
              <a:t> </a:t>
            </a:r>
            <a:r>
              <a:rPr lang="en-US" sz="2800" b="1" dirty="0" err="1"/>
              <a:t>những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thơ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1600" b="1" dirty="0"/>
              <a:t>:</a:t>
            </a:r>
          </a:p>
        </p:txBody>
      </p:sp>
      <p:sp>
        <p:nvSpPr>
          <p:cNvPr id="346127" name="Rectangle 15"/>
          <p:cNvSpPr>
            <a:spLocks noChangeArrowheads="1"/>
          </p:cNvSpPr>
          <p:nvPr/>
        </p:nvSpPr>
        <p:spPr bwMode="auto">
          <a:xfrm>
            <a:off x="5486400" y="2971800"/>
            <a:ext cx="4572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Hạt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gạo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làng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ta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>
                <a:solidFill>
                  <a:srgbClr val="0000FF"/>
                </a:solidFill>
              </a:rPr>
              <a:t>Có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bão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tháng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bảy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>
                <a:solidFill>
                  <a:srgbClr val="0000FF"/>
                </a:solidFill>
              </a:rPr>
              <a:t>Có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mưa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tháng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ba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>
                <a:solidFill>
                  <a:srgbClr val="0000FF"/>
                </a:solidFill>
              </a:rPr>
              <a:t>Giọt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mồ</a:t>
            </a:r>
            <a:r>
              <a:rPr lang="en-US" sz="2400" b="1" dirty="0">
                <a:solidFill>
                  <a:srgbClr val="0000FF"/>
                </a:solidFill>
              </a:rPr>
              <a:t>  </a:t>
            </a:r>
            <a:r>
              <a:rPr lang="en-US" sz="2400" b="1" dirty="0" err="1">
                <a:solidFill>
                  <a:srgbClr val="0000FF"/>
                </a:solidFill>
              </a:rPr>
              <a:t>hôi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sa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>
                <a:solidFill>
                  <a:srgbClr val="0000FF"/>
                </a:solidFill>
              </a:rPr>
              <a:t>Những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trưa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tháng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sáu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>
                <a:solidFill>
                  <a:srgbClr val="0000FF"/>
                </a:solidFill>
              </a:rPr>
              <a:t>Nước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như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nấu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>
                <a:solidFill>
                  <a:srgbClr val="0000FF"/>
                </a:solidFill>
              </a:rPr>
              <a:t>Chết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cả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cá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cờ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>
                <a:solidFill>
                  <a:srgbClr val="0000FF"/>
                </a:solidFill>
              </a:rPr>
              <a:t>Cua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ngoi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lên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bờ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>
                <a:solidFill>
                  <a:srgbClr val="0000FF"/>
                </a:solidFill>
              </a:rPr>
              <a:t>Mẹ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em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xuống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cấy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...</a:t>
            </a:r>
          </a:p>
        </p:txBody>
      </p:sp>
      <p:sp>
        <p:nvSpPr>
          <p:cNvPr id="346128" name="AutoShape 16"/>
          <p:cNvSpPr>
            <a:spLocks noChangeArrowheads="1"/>
          </p:cNvSpPr>
          <p:nvPr/>
        </p:nvSpPr>
        <p:spPr bwMode="auto">
          <a:xfrm>
            <a:off x="5105400" y="3429000"/>
            <a:ext cx="457200" cy="6858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46129" name="AutoShape 17"/>
          <p:cNvSpPr>
            <a:spLocks noChangeArrowheads="1"/>
          </p:cNvSpPr>
          <p:nvPr/>
        </p:nvSpPr>
        <p:spPr bwMode="auto">
          <a:xfrm>
            <a:off x="5105400" y="4267200"/>
            <a:ext cx="457200" cy="6858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46130" name="AutoShape 18"/>
          <p:cNvSpPr>
            <a:spLocks noChangeArrowheads="1"/>
          </p:cNvSpPr>
          <p:nvPr/>
        </p:nvSpPr>
        <p:spPr bwMode="auto">
          <a:xfrm>
            <a:off x="5029200" y="4953000"/>
            <a:ext cx="457200" cy="6858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46131" name="AutoShape 19"/>
          <p:cNvSpPr>
            <a:spLocks noChangeArrowheads="1"/>
          </p:cNvSpPr>
          <p:nvPr/>
        </p:nvSpPr>
        <p:spPr bwMode="auto">
          <a:xfrm>
            <a:off x="5029200" y="5715000"/>
            <a:ext cx="457200" cy="6858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7722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8" grpId="0"/>
      <p:bldP spid="346119" grpId="0" animBg="1"/>
      <p:bldP spid="346120" grpId="0" animBg="1"/>
      <p:bldP spid="346121" grpId="0" animBg="1"/>
      <p:bldP spid="346126" grpId="0" animBg="1"/>
      <p:bldP spid="346127" grpId="0"/>
      <p:bldP spid="346128" grpId="0" animBg="1"/>
      <p:bldP spid="346129" grpId="0" animBg="1"/>
      <p:bldP spid="346130" grpId="0" animBg="1"/>
      <p:bldP spid="3461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23899" y="431601"/>
            <a:ext cx="3925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990033"/>
                </a:solidFill>
                <a:latin typeface="+mn-lt"/>
              </a:rPr>
              <a:t>Tìm hiểu bài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0375" y="1720819"/>
            <a:ext cx="83788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+mn-lt"/>
              </a:rPr>
              <a:t>1. Đọc khổ thơ 1, em hiểu hạt gạo được làm nên từ những gì?</a:t>
            </a:r>
          </a:p>
          <a:p>
            <a:pPr algn="just"/>
            <a:r>
              <a:rPr lang="en-US" sz="4000" b="1" dirty="0">
                <a:solidFill>
                  <a:srgbClr val="0000CC"/>
                </a:solidFill>
                <a:latin typeface="+mn-lt"/>
              </a:rPr>
              <a:t> =&gt; Hạt gạo được làm nên từ vị phù sa, nước trong hồ, công lao của mẹ…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81000" y="1600200"/>
            <a:ext cx="685800" cy="838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8369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71600" y="2111064"/>
            <a:ext cx="747912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Giọt mồ hôi sa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Những trưa tháng sáu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Nước như ai nấu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Chết cả cá cờ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Cua ngoi lên bờ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Mẹ em xuống cấy...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4999" y="762000"/>
            <a:ext cx="89884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2. Những hình ảnh nào nói lên nỗi vất vả của người nông dân để làm ra hạt gạo?</a:t>
            </a:r>
          </a:p>
        </p:txBody>
      </p:sp>
      <p:sp>
        <p:nvSpPr>
          <p:cNvPr id="6" name="AutoShape 2" descr="https://scontent.fdad3-2.fna.fbcdn.net/v/t34.0-12/23972358_910246229124985_2100003105_n.jpg?_nc_eui2=v1%3AAeGOjblsLuaJSlpu0cFR9Ewwsvib9nkHrIbv6e7EJnX6UgiOAwt31T08BvPyJFu10-S1pAeo2fmg0YBkDBlfCubWhSuqxJIr9jE2bqsiCTeXYQ&amp;oh=d6c67b75b06b25ea18c78dec5488f963&amp;oe=5A1BC6B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9" y="914400"/>
            <a:ext cx="8229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Tuổi nhỏ đã góp công sức như thế nào để làm ra hạt gạo? </a:t>
            </a: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28600" y="2360950"/>
            <a:ext cx="86919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-Các bạn nhỏ đã cùng mọi người tát nước chống hạn, bắt sâu, bón phân cho lúa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28600" y="799475"/>
            <a:ext cx="685800" cy="838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1034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9" y="914400"/>
            <a:ext cx="8539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Vì sao tác giả gọi hạt gạo là “hạt vàng”?</a:t>
            </a: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28600" y="2360950"/>
            <a:ext cx="869197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Tác giả gọi hạt gạo là “hạt vàng” vì hạt gạo rất quý, được làm nên từ công sức của bao người.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1990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75620"/>
            <a:ext cx="5062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Bài thơ nói lên điều gì ?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286000"/>
            <a:ext cx="82628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Hạt gạo được làm nên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838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Text Box 8"/>
          <p:cNvSpPr txBox="1">
            <a:spLocks noChangeArrowheads="1"/>
          </p:cNvSpPr>
          <p:nvPr/>
        </p:nvSpPr>
        <p:spPr bwMode="auto">
          <a:xfrm>
            <a:off x="762000" y="228600"/>
            <a:ext cx="7543800" cy="646331"/>
          </a:xfrm>
          <a:prstGeom prst="rect">
            <a:avLst/>
          </a:prstGeom>
          <a:solidFill>
            <a:srgbClr val="FECC9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i="1" dirty="0" err="1">
                <a:solidFill>
                  <a:srgbClr val="0000CC"/>
                </a:solidFill>
                <a:latin typeface="+mn-lt"/>
              </a:rPr>
              <a:t>Đọc</a:t>
            </a:r>
            <a:r>
              <a:rPr lang="en-US" sz="3600" b="1" i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+mn-lt"/>
              </a:rPr>
              <a:t>diễn</a:t>
            </a:r>
            <a:r>
              <a:rPr lang="en-US" sz="3600" b="1" i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+mn-lt"/>
              </a:rPr>
              <a:t>cảm</a:t>
            </a:r>
            <a:r>
              <a:rPr lang="en-US" sz="3600" b="1" i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+mn-lt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+mn-lt"/>
              </a:rPr>
              <a:t>học</a:t>
            </a:r>
            <a:r>
              <a:rPr lang="en-US" sz="3600" b="1" i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+mn-lt"/>
              </a:rPr>
              <a:t>thuộc</a:t>
            </a:r>
            <a:r>
              <a:rPr lang="en-US" sz="3600" b="1" i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+mn-lt"/>
              </a:rPr>
              <a:t>lòng</a:t>
            </a:r>
            <a:endParaRPr lang="en-US" sz="3600" b="1" i="1" dirty="0">
              <a:solidFill>
                <a:srgbClr val="0000CC"/>
              </a:solidFill>
              <a:latin typeface="+mn-lt"/>
            </a:endParaRPr>
          </a:p>
        </p:txBody>
      </p:sp>
      <p:grpSp>
        <p:nvGrpSpPr>
          <p:cNvPr id="2053" name="Group 9"/>
          <p:cNvGrpSpPr>
            <a:grpSpLocks/>
          </p:cNvGrpSpPr>
          <p:nvPr/>
        </p:nvGrpSpPr>
        <p:grpSpPr bwMode="auto">
          <a:xfrm>
            <a:off x="6510338" y="2801938"/>
            <a:ext cx="0" cy="0"/>
            <a:chOff x="62566" y="4800"/>
            <a:chExt cx="2439" cy="480"/>
          </a:xfrm>
        </p:grpSpPr>
        <p:graphicFrame>
          <p:nvGraphicFramePr>
            <p:cNvPr id="2050" name="Object 10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4" name="Equation" r:id="rId4" imgW="291973" imgH="203112" progId="">
                    <p:embed/>
                  </p:oleObj>
                </mc:Choice>
                <mc:Fallback>
                  <p:oleObj name="Equation" r:id="rId4" imgW="291973" imgH="203112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39" y="4800"/>
                          <a:ext cx="366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11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5" name="Equation" r:id="rId6" imgW="241195" imgH="203112" progId="">
                    <p:embed/>
                  </p:oleObj>
                </mc:Choice>
                <mc:Fallback>
                  <p:oleObj name="Equation" r:id="rId6" imgW="241195" imgH="203112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66" y="5016"/>
                          <a:ext cx="36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6324600" y="44196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sz="280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14381" name="Text Box 13"/>
          <p:cNvSpPr txBox="1">
            <a:spLocks noChangeArrowheads="1"/>
          </p:cNvSpPr>
          <p:nvPr/>
        </p:nvSpPr>
        <p:spPr bwMode="auto">
          <a:xfrm>
            <a:off x="2667000" y="914400"/>
            <a:ext cx="41148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latin typeface="+mn-lt"/>
              </a:rPr>
              <a:t>Hạt gạo làng ta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latin typeface="+mn-lt"/>
              </a:rPr>
              <a:t>Có bão tháng bảy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latin typeface="+mn-lt"/>
              </a:rPr>
              <a:t>Có mưa tháng ba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latin typeface="+mn-lt"/>
              </a:rPr>
              <a:t>Giọt mồ hôi sa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latin typeface="+mn-lt"/>
              </a:rPr>
              <a:t>Những trưa tháng sáu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latin typeface="+mn-lt"/>
              </a:rPr>
              <a:t>Nước như ai nấu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latin typeface="+mn-lt"/>
              </a:rPr>
              <a:t>Chết cả cá cờ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latin typeface="+mn-lt"/>
              </a:rPr>
              <a:t>Cua ngoi lên bờ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latin typeface="+mn-lt"/>
              </a:rPr>
              <a:t>Mẹ em xuống cấy…</a:t>
            </a:r>
          </a:p>
        </p:txBody>
      </p:sp>
      <p:sp>
        <p:nvSpPr>
          <p:cNvPr id="314382" name="AutoShape 14"/>
          <p:cNvSpPr>
            <a:spLocks noChangeArrowheads="1"/>
          </p:cNvSpPr>
          <p:nvPr/>
        </p:nvSpPr>
        <p:spPr bwMode="auto">
          <a:xfrm>
            <a:off x="2514600" y="3124200"/>
            <a:ext cx="228600" cy="762000"/>
          </a:xfrm>
          <a:prstGeom prst="curvedRightArrow">
            <a:avLst>
              <a:gd name="adj1" fmla="val 66667"/>
              <a:gd name="adj2" fmla="val 133333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14383" name="AutoShape 15"/>
          <p:cNvSpPr>
            <a:spLocks noChangeArrowheads="1"/>
          </p:cNvSpPr>
          <p:nvPr/>
        </p:nvSpPr>
        <p:spPr bwMode="auto">
          <a:xfrm>
            <a:off x="2514600" y="4343400"/>
            <a:ext cx="228600" cy="762000"/>
          </a:xfrm>
          <a:prstGeom prst="curvedRightArrow">
            <a:avLst>
              <a:gd name="adj1" fmla="val 66667"/>
              <a:gd name="adj2" fmla="val 133333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14386" name="Line 18"/>
          <p:cNvSpPr>
            <a:spLocks noChangeShapeType="1"/>
          </p:cNvSpPr>
          <p:nvPr/>
        </p:nvSpPr>
        <p:spPr bwMode="auto">
          <a:xfrm>
            <a:off x="3924300" y="64770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14388" name="Line 20"/>
          <p:cNvSpPr>
            <a:spLocks noChangeShapeType="1"/>
          </p:cNvSpPr>
          <p:nvPr/>
        </p:nvSpPr>
        <p:spPr bwMode="auto">
          <a:xfrm>
            <a:off x="3352800" y="19812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14389" name="Line 21"/>
          <p:cNvSpPr>
            <a:spLocks noChangeShapeType="1"/>
          </p:cNvSpPr>
          <p:nvPr/>
        </p:nvSpPr>
        <p:spPr bwMode="auto">
          <a:xfrm>
            <a:off x="3429000" y="26670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14390" name="Line 22"/>
          <p:cNvSpPr>
            <a:spLocks noChangeShapeType="1"/>
          </p:cNvSpPr>
          <p:nvPr/>
        </p:nvSpPr>
        <p:spPr bwMode="auto">
          <a:xfrm>
            <a:off x="4624388" y="45720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14391" name="Line 23"/>
          <p:cNvSpPr>
            <a:spLocks noChangeShapeType="1"/>
          </p:cNvSpPr>
          <p:nvPr/>
        </p:nvSpPr>
        <p:spPr bwMode="auto">
          <a:xfrm>
            <a:off x="2895600" y="51816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14392" name="Line 24"/>
          <p:cNvSpPr>
            <a:spLocks noChangeShapeType="1"/>
          </p:cNvSpPr>
          <p:nvPr/>
        </p:nvSpPr>
        <p:spPr bwMode="auto">
          <a:xfrm>
            <a:off x="3581400" y="58674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14393" name="Line 25"/>
          <p:cNvSpPr>
            <a:spLocks noChangeShapeType="1"/>
          </p:cNvSpPr>
          <p:nvPr/>
        </p:nvSpPr>
        <p:spPr bwMode="auto">
          <a:xfrm>
            <a:off x="2895600" y="33528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2362200" y="1828800"/>
            <a:ext cx="304800" cy="762000"/>
          </a:xfrm>
          <a:prstGeom prst="curvedRightArrow">
            <a:avLst>
              <a:gd name="adj1" fmla="val 66667"/>
              <a:gd name="adj2" fmla="val 133333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2438400" y="5638800"/>
            <a:ext cx="228600" cy="762000"/>
          </a:xfrm>
          <a:prstGeom prst="curvedRightArrow">
            <a:avLst>
              <a:gd name="adj1" fmla="val 66667"/>
              <a:gd name="adj2" fmla="val 133333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CC"/>
              </a:solidFill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3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3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3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3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3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3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3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3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81" grpId="0"/>
      <p:bldP spid="314382" grpId="0" animBg="1"/>
      <p:bldP spid="314383" grpId="0" animBg="1"/>
      <p:bldP spid="314386" grpId="0" animBg="1"/>
      <p:bldP spid="314388" grpId="0" animBg="1"/>
      <p:bldP spid="314389" grpId="0" animBg="1"/>
      <p:bldP spid="314390" grpId="0" animBg="1"/>
      <p:bldP spid="314391" grpId="0" animBg="1"/>
      <p:bldP spid="314392" grpId="0" animBg="1"/>
      <p:bldP spid="314393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986677"/>
            <a:ext cx="8001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Bài hát: Hạt gạo làng ta</a:t>
            </a:r>
          </a:p>
          <a:p>
            <a:pPr algn="ctr"/>
            <a:r>
              <a:rPr lang="en-US" sz="54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54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Hat-Gao-Lang-Ta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029200"/>
            <a:ext cx="1676400" cy="16764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5000" b="1" dirty="0" err="1">
                <a:solidFill>
                  <a:srgbClr val="0000CC"/>
                </a:solidFill>
              </a:rPr>
              <a:t>Dặn</a:t>
            </a:r>
            <a:r>
              <a:rPr lang="en-US" sz="5000" b="1" dirty="0">
                <a:solidFill>
                  <a:srgbClr val="0000CC"/>
                </a:solidFill>
              </a:rPr>
              <a:t> </a:t>
            </a:r>
            <a:r>
              <a:rPr lang="en-US" sz="5000" b="1" dirty="0" err="1">
                <a:solidFill>
                  <a:srgbClr val="0000CC"/>
                </a:solidFill>
              </a:rPr>
              <a:t>dò</a:t>
            </a:r>
            <a:endParaRPr lang="en-US" sz="5000" b="1" dirty="0">
              <a:solidFill>
                <a:srgbClr val="0000CC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91600" cy="3657600"/>
          </a:xfrm>
          <a:noFill/>
        </p:spPr>
        <p:txBody>
          <a:bodyPr/>
          <a:lstStyle/>
          <a:p>
            <a:pPr eaLnBrk="1" hangingPunct="1">
              <a:buNone/>
            </a:pPr>
            <a:r>
              <a:rPr lang="en-US" sz="4000" b="1" i="1" dirty="0">
                <a:solidFill>
                  <a:srgbClr val="0000CC"/>
                </a:solidFill>
              </a:rPr>
              <a:t>	Về nhà học thuộc lòng bài thơ đã học và chuẩn bị bài sau:</a:t>
            </a:r>
          </a:p>
          <a:p>
            <a:pPr eaLnBrk="1" hangingPunct="1">
              <a:buFontTx/>
              <a:buNone/>
            </a:pPr>
            <a:r>
              <a:rPr lang="en-US" sz="4000" b="1" i="1" dirty="0">
                <a:solidFill>
                  <a:srgbClr val="0000CC"/>
                </a:solidFill>
              </a:rPr>
              <a:t>   “</a:t>
            </a:r>
            <a:r>
              <a:rPr lang="en-US" sz="4000" b="1" i="1" dirty="0" err="1">
                <a:solidFill>
                  <a:srgbClr val="0000CC"/>
                </a:solidFill>
              </a:rPr>
              <a:t>Buôn</a:t>
            </a:r>
            <a:r>
              <a:rPr lang="en-US" sz="4000" b="1" i="1" dirty="0">
                <a:solidFill>
                  <a:srgbClr val="0000CC"/>
                </a:solidFill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</a:rPr>
              <a:t>Chư</a:t>
            </a:r>
            <a:r>
              <a:rPr lang="en-US" sz="4000" b="1" i="1" dirty="0">
                <a:solidFill>
                  <a:srgbClr val="0000CC"/>
                </a:solidFill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</a:rPr>
              <a:t>Lênh</a:t>
            </a:r>
            <a:r>
              <a:rPr lang="en-US" sz="4000" b="1" i="1" dirty="0">
                <a:solidFill>
                  <a:srgbClr val="0000CC"/>
                </a:solidFill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</a:rPr>
              <a:t>đón</a:t>
            </a:r>
            <a:r>
              <a:rPr lang="en-US" sz="4000" b="1" i="1" dirty="0">
                <a:solidFill>
                  <a:srgbClr val="0000CC"/>
                </a:solidFill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</a:rPr>
              <a:t>cô</a:t>
            </a:r>
            <a:r>
              <a:rPr lang="en-US" sz="4000" b="1" i="1" dirty="0">
                <a:solidFill>
                  <a:srgbClr val="0000CC"/>
                </a:solidFill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</a:rPr>
              <a:t>giáo</a:t>
            </a:r>
            <a:r>
              <a:rPr lang="en-US" sz="4000" b="1" i="1" dirty="0">
                <a:solidFill>
                  <a:srgbClr val="0000CC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70525785"/>
      </p:ext>
    </p:extLst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xmlns="" id="{B2F718C1-5280-4814-BA42-D20F6DC89B58}"/>
              </a:ext>
            </a:extLst>
          </p:cNvPr>
          <p:cNvSpPr/>
          <p:nvPr/>
        </p:nvSpPr>
        <p:spPr bwMode="auto">
          <a:xfrm>
            <a:off x="342900" y="152400"/>
            <a:ext cx="3810000" cy="1143000"/>
          </a:xfrm>
          <a:prstGeom prst="flowChartPunchedTa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199571" y="4876800"/>
            <a:ext cx="8610600" cy="12618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/>
            <a:r>
              <a:rPr lang="en-US" sz="4800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  <a:sym typeface="Wingdings" pitchFamily="2" charset="2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  <a:sym typeface="Wingdings" pitchFamily="2" charset="2"/>
              </a:rPr>
              <a:t>nghĩ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  <a:sym typeface="Wingdings" pitchFamily="2" charset="2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  <a:sym typeface="Wingdings" pitchFamily="2" charset="2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  <a:sym typeface="Wingdings" pitchFamily="2" charset="2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  <a:sym typeface="Wingdings" pitchFamily="2" charset="2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  <a:sym typeface="Wingdings" pitchFamily="2" charset="2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  <a:sym typeface="Wingdings" pitchFamily="2" charset="2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  <a:sym typeface="Wingdings" pitchFamily="2" charset="2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  <a:sym typeface="Wingdings" pitchFamily="2" charset="2"/>
              </a:rPr>
              <a:t>chuyện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  <a:sym typeface="Wingdings" pitchFamily="2" charset="2"/>
              </a:rPr>
              <a:t>này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?</a:t>
            </a:r>
            <a:endParaRPr lang="en-US" sz="2800" b="1" dirty="0">
              <a:latin typeface="Arial" charset="0"/>
              <a:sym typeface="Wingdings" pitchFamily="2" charset="2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13859" y="3505200"/>
            <a:ext cx="8596312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Đọc đoạn 2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Chuỗi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ngọc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lam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002A25-789F-4109-85ED-2C0A8A3A8EEB}"/>
              </a:ext>
            </a:extLst>
          </p:cNvPr>
          <p:cNvSpPr txBox="1"/>
          <p:nvPr/>
        </p:nvSpPr>
        <p:spPr>
          <a:xfrm>
            <a:off x="800100" y="296317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00CC"/>
                </a:solidFill>
              </a:rPr>
              <a:t>Khởi</a:t>
            </a:r>
            <a:r>
              <a:rPr lang="en-US" sz="4400" dirty="0">
                <a:solidFill>
                  <a:srgbClr val="0000CC"/>
                </a:solidFill>
              </a:rPr>
              <a:t> </a:t>
            </a:r>
            <a:r>
              <a:rPr lang="en-US" sz="4400" dirty="0" err="1">
                <a:solidFill>
                  <a:srgbClr val="0000CC"/>
                </a:solidFill>
              </a:rPr>
              <a:t>động</a:t>
            </a:r>
            <a:endParaRPr lang="en-US" sz="4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820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Pictur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0"/>
            <a:ext cx="449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untitl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00450"/>
            <a:ext cx="46482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Pictur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657600"/>
            <a:ext cx="4495800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0" y="0"/>
            <a:ext cx="9906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724400" y="0"/>
            <a:ext cx="9906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/>
              <a:t>2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0" y="3581400"/>
            <a:ext cx="9906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/>
              <a:t>3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24400" y="3733800"/>
            <a:ext cx="9906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/>
              <a:t>4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295400" y="13953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latin typeface="UNI Chu truyen thong" pitchFamily="66" charset="0"/>
              </a:rPr>
              <a:t>Thứ</a:t>
            </a:r>
            <a:r>
              <a:rPr lang="en-US" sz="3200" b="1" dirty="0">
                <a:latin typeface="UNI Chu truyen thong" pitchFamily="66" charset="0"/>
              </a:rPr>
              <a:t>    </a:t>
            </a:r>
            <a:r>
              <a:rPr lang="en-US" sz="3200" b="1" dirty="0" err="1">
                <a:latin typeface="UNI Chu truyen thong" pitchFamily="66" charset="0"/>
              </a:rPr>
              <a:t>ngày</a:t>
            </a:r>
            <a:r>
              <a:rPr lang="en-US" sz="3200" b="1" dirty="0">
                <a:latin typeface="UNI Chu truyen thong" pitchFamily="66" charset="0"/>
              </a:rPr>
              <a:t>    </a:t>
            </a:r>
            <a:r>
              <a:rPr lang="en-US" sz="3200" b="1" dirty="0" err="1">
                <a:latin typeface="UNI Chu truyen thong" pitchFamily="66" charset="0"/>
              </a:rPr>
              <a:t>tháng</a:t>
            </a:r>
            <a:r>
              <a:rPr lang="en-US" sz="3200" b="1" dirty="0">
                <a:latin typeface="UNI Chu truyen thong" pitchFamily="66" charset="0"/>
              </a:rPr>
              <a:t>  năm 2021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657600" y="485106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latin typeface="UNI Chu truyen thong" pitchFamily="66" charset="0"/>
              </a:rPr>
              <a:t>Tập</a:t>
            </a:r>
            <a:r>
              <a:rPr lang="en-US" sz="3200" b="1" u="sng" dirty="0">
                <a:latin typeface="UNI Chu truyen thong" pitchFamily="66" charset="0"/>
              </a:rPr>
              <a:t> </a:t>
            </a:r>
            <a:r>
              <a:rPr lang="en-US" sz="3200" b="1" u="sng" dirty="0" err="1">
                <a:latin typeface="UNI Chu truyen thong" pitchFamily="66" charset="0"/>
              </a:rPr>
              <a:t>đọc</a:t>
            </a:r>
            <a:endParaRPr lang="en-US" sz="3200" b="1" u="sng" dirty="0">
              <a:latin typeface="UNI Chu truyen thong" pitchFamily="66" charset="0"/>
            </a:endParaRP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2133600" y="823399"/>
            <a:ext cx="518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>
                <a:solidFill>
                  <a:srgbClr val="FF0000"/>
                </a:solidFill>
                <a:latin typeface="UNI Chu truyen thong" pitchFamily="66" charset="0"/>
              </a:rPr>
              <a:t>Hạt</a:t>
            </a:r>
            <a:r>
              <a:rPr lang="en-US" sz="4000" b="1" i="1" dirty="0">
                <a:solidFill>
                  <a:srgbClr val="FF0000"/>
                </a:solidFill>
                <a:latin typeface="UNI Chu truyen thong" pitchFamily="66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UNI Chu truyen thong" pitchFamily="66" charset="0"/>
              </a:rPr>
              <a:t>gạo</a:t>
            </a:r>
            <a:r>
              <a:rPr lang="en-US" sz="4000" b="1" i="1" dirty="0">
                <a:solidFill>
                  <a:srgbClr val="FF0000"/>
                </a:solidFill>
                <a:latin typeface="UNI Chu truyen thong" pitchFamily="66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UNI Chu truyen thong" pitchFamily="66" charset="0"/>
              </a:rPr>
              <a:t>làng</a:t>
            </a:r>
            <a:r>
              <a:rPr lang="en-US" sz="4000" b="1" i="1" dirty="0">
                <a:solidFill>
                  <a:srgbClr val="FF0000"/>
                </a:solidFill>
                <a:latin typeface="UNI Chu truyen thong" pitchFamily="66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UNI Chu truyen thong" pitchFamily="66" charset="0"/>
              </a:rPr>
              <a:t>ta</a:t>
            </a:r>
            <a:endParaRPr lang="en-US" sz="4000" b="1" i="1" dirty="0">
              <a:solidFill>
                <a:srgbClr val="FF0000"/>
              </a:solidFill>
              <a:latin typeface="UNI Chu truyen thong" pitchFamily="66" charset="0"/>
            </a:endParaRP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609600" y="16764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1423257"/>
            <a:ext cx="2925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UNI Chu truyen thong" pitchFamily="66" charset="0"/>
              </a:rPr>
              <a:t> </a:t>
            </a:r>
            <a:r>
              <a:rPr lang="en-US" sz="2800" b="1" i="1" dirty="0" err="1">
                <a:latin typeface="UNI Chu truyen thong" pitchFamily="66" charset="0"/>
              </a:rPr>
              <a:t>Trần</a:t>
            </a:r>
            <a:r>
              <a:rPr lang="en-US" sz="2800" b="1" i="1" dirty="0">
                <a:latin typeface="UNI Chu truyen thong" pitchFamily="66" charset="0"/>
              </a:rPr>
              <a:t> </a:t>
            </a:r>
            <a:r>
              <a:rPr lang="en-US" sz="2800" b="1" i="1" dirty="0" err="1">
                <a:latin typeface="UNI Chu truyen thong" pitchFamily="66" charset="0"/>
              </a:rPr>
              <a:t>Đăng</a:t>
            </a:r>
            <a:r>
              <a:rPr lang="en-US" sz="2800" b="1" i="1" dirty="0">
                <a:latin typeface="UNI Chu truyen thong" pitchFamily="66" charset="0"/>
              </a:rPr>
              <a:t> </a:t>
            </a:r>
            <a:r>
              <a:rPr lang="en-US" sz="2800" b="1" i="1" dirty="0" err="1">
                <a:latin typeface="UNI Chu truyen thong" pitchFamily="66" charset="0"/>
              </a:rPr>
              <a:t>Khoa</a:t>
            </a:r>
            <a:endParaRPr lang="en-US" sz="2800" b="1" i="1" dirty="0">
              <a:latin typeface="UNI Chu truyen thong" pitchFamily="66" charset="0"/>
            </a:endParaRPr>
          </a:p>
        </p:txBody>
      </p:sp>
      <p:pic>
        <p:nvPicPr>
          <p:cNvPr id="11" name="Picture 7" descr="Tran-Dang-Kh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36576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05200" y="1981200"/>
            <a:ext cx="5486400" cy="6019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Đăng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Khoa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1958,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quê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Trực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Trì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xã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Quốc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Tuấn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huyện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tỉnh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Hải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Dương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báo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biên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Tạp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chí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nghệ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đội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hội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Hội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lẽ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"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Hạt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gạo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ta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",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1968,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nhạc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sĩ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Bính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phổ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nhạc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(1971).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6172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Trần Đăng Khoa</a:t>
            </a:r>
            <a:endParaRPr lang="en-US" sz="28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990600" y="2450812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990033"/>
                </a:solidFill>
                <a:latin typeface="+mn-lt"/>
              </a:rPr>
              <a:t>Luyện đọc</a:t>
            </a:r>
          </a:p>
        </p:txBody>
      </p:sp>
      <p:sp>
        <p:nvSpPr>
          <p:cNvPr id="324614" name="Text Box 6"/>
          <p:cNvSpPr txBox="1">
            <a:spLocks noChangeArrowheads="1"/>
          </p:cNvSpPr>
          <p:nvPr/>
        </p:nvSpPr>
        <p:spPr bwMode="auto">
          <a:xfrm>
            <a:off x="5379357" y="2450812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990033"/>
                </a:solidFill>
                <a:latin typeface="+mn-lt"/>
              </a:rPr>
              <a:t> Tìm hiểu bài</a:t>
            </a:r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 flipH="1">
            <a:off x="4648198" y="2450811"/>
            <a:ext cx="23813" cy="4477265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609600" y="16764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+mn-lt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/>
      <p:bldP spid="8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48006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C0000"/>
                </a:solidFill>
              </a:rPr>
              <a:t>  Bài thơ có mấy khổ thơ?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5546" y="2590800"/>
            <a:ext cx="5865254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C0000"/>
                </a:solidFill>
              </a:rPr>
              <a:t>  Luyện đọc nối tiếp 5 khổ thơ</a:t>
            </a:r>
          </a:p>
        </p:txBody>
      </p:sp>
    </p:spTree>
    <p:extLst>
      <p:ext uri="{BB962C8B-B14F-4D97-AF65-F5344CB8AC3E}">
        <p14:creationId xmlns:p14="http://schemas.microsoft.com/office/powerpoint/2010/main" val="256126826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14400" y="2307787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 dirty="0">
                <a:solidFill>
                  <a:srgbClr val="990033"/>
                </a:solidFill>
                <a:latin typeface="+mn-lt"/>
              </a:rPr>
              <a:t>Luyện đọc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257800" y="2366188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 dirty="0">
                <a:solidFill>
                  <a:srgbClr val="990033"/>
                </a:solidFill>
                <a:latin typeface="+mn-lt"/>
              </a:rPr>
              <a:t>Tìm hiểu bài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701540" y="2600174"/>
            <a:ext cx="45719" cy="3413909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57200" y="2874763"/>
            <a:ext cx="3886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sz="3600" dirty="0"/>
              <a:t>ai </a:t>
            </a:r>
            <a:r>
              <a:rPr lang="en-US" sz="3600" dirty="0" err="1"/>
              <a:t>nấu</a:t>
            </a:r>
            <a:endParaRPr lang="en-US" sz="3600" dirty="0"/>
          </a:p>
          <a:p>
            <a:pPr>
              <a:spcBef>
                <a:spcPct val="50000"/>
              </a:spcBef>
            </a:pPr>
            <a:r>
              <a:rPr lang="en-US" sz="3600" dirty="0">
                <a:latin typeface="+mn-lt"/>
              </a:rPr>
              <a:t> -  </a:t>
            </a:r>
            <a:r>
              <a:rPr lang="en-US" sz="3600" dirty="0" err="1">
                <a:latin typeface="+mn-lt"/>
              </a:rPr>
              <a:t>trút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trên</a:t>
            </a:r>
            <a:endParaRPr lang="en-US" sz="3600" dirty="0">
              <a:latin typeface="+mn-lt"/>
            </a:endParaRPr>
          </a:p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sz="3600" dirty="0" err="1"/>
              <a:t>quang</a:t>
            </a:r>
            <a:r>
              <a:rPr lang="en-US" sz="3600" dirty="0"/>
              <a:t> </a:t>
            </a:r>
            <a:r>
              <a:rPr lang="en-US" sz="3600" dirty="0" err="1"/>
              <a:t>trành</a:t>
            </a:r>
            <a:endParaRPr lang="en-US" sz="3600" dirty="0"/>
          </a:p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sz="3600" dirty="0" err="1"/>
              <a:t>quết</a:t>
            </a:r>
            <a:r>
              <a:rPr lang="en-US" sz="3600" dirty="0"/>
              <a:t> </a:t>
            </a:r>
            <a:r>
              <a:rPr lang="en-US" sz="3600" dirty="0" err="1"/>
              <a:t>đất</a:t>
            </a:r>
            <a:endParaRPr lang="en-US" sz="3600" dirty="0"/>
          </a:p>
          <a:p>
            <a:pPr marL="571500" indent="-571500">
              <a:spcBef>
                <a:spcPct val="50000"/>
              </a:spcBef>
              <a:buFontTx/>
              <a:buChar char="-"/>
            </a:pPr>
            <a:endParaRPr lang="en-US" sz="3600" dirty="0"/>
          </a:p>
          <a:p>
            <a:pPr marL="571500" indent="-571500">
              <a:spcBef>
                <a:spcPct val="50000"/>
              </a:spcBef>
              <a:buFontTx/>
              <a:buChar char="-"/>
            </a:pPr>
            <a:endParaRPr lang="en-US" sz="3600" dirty="0">
              <a:latin typeface="+mn-lt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latin typeface="+mn-lt"/>
              </a:rPr>
              <a:t>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ng kinh th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52550"/>
            <a:ext cx="8001000" cy="466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1353800" y="2057400"/>
            <a:ext cx="152400" cy="76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19400" y="60198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0000CC"/>
                </a:solidFill>
              </a:rPr>
              <a:t>    </a:t>
            </a:r>
            <a:r>
              <a:rPr lang="en-US" sz="2800" b="1" i="1" dirty="0" err="1">
                <a:solidFill>
                  <a:srgbClr val="0000CC"/>
                </a:solidFill>
              </a:rPr>
              <a:t>Sông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Kinh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Thầy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3" descr="h2+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153406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00400" y="5879812"/>
            <a:ext cx="31646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</a:rPr>
              <a:t>Hào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giao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thông</a:t>
            </a:r>
            <a:endParaRPr lang="en-US" sz="32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129273359,D:\New Folder (2)\HAT GAO LANG TA\Tap doc  Hat gao lang ta\Media.ppcx"/>
  <p:tag name="PPSNARRATIONPROPS" val="D:\eleanning 2013\Hat gao lang ta - be Minh Hanh.mp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129273359,D:\New Folder (2)\HAT GAO LANG TA\Tap doc  Hat gao lang ta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2292</TotalTime>
  <Words>470</Words>
  <Application>Microsoft Office PowerPoint</Application>
  <PresentationFormat>On-screen Show (4:3)</PresentationFormat>
  <Paragraphs>89</Paragraphs>
  <Slides>19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UNI Chu truyen thong</vt:lpstr>
      <vt:lpstr>Arial Black</vt:lpstr>
      <vt:lpstr>Times New Roman</vt:lpstr>
      <vt:lpstr>.VnTime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Company>Trong Phat Computer 93 NTT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Phi Hung</dc:creator>
  <cp:lastModifiedBy>admin</cp:lastModifiedBy>
  <cp:revision>198</cp:revision>
  <dcterms:created xsi:type="dcterms:W3CDTF">2008-06-06T02:16:08Z</dcterms:created>
  <dcterms:modified xsi:type="dcterms:W3CDTF">2021-12-21T16:43:18Z</dcterms:modified>
</cp:coreProperties>
</file>