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99" r:id="rId3"/>
    <p:sldId id="269" r:id="rId4"/>
    <p:sldId id="270" r:id="rId5"/>
    <p:sldId id="285" r:id="rId6"/>
    <p:sldId id="291" r:id="rId7"/>
    <p:sldId id="271" r:id="rId8"/>
    <p:sldId id="272" r:id="rId9"/>
    <p:sldId id="273" r:id="rId10"/>
    <p:sldId id="286" r:id="rId11"/>
    <p:sldId id="274" r:id="rId12"/>
    <p:sldId id="292" r:id="rId13"/>
    <p:sldId id="297" r:id="rId14"/>
    <p:sldId id="293" r:id="rId15"/>
    <p:sldId id="288" r:id="rId16"/>
    <p:sldId id="296" r:id="rId17"/>
    <p:sldId id="289" r:id="rId18"/>
    <p:sldId id="287" r:id="rId19"/>
    <p:sldId id="280" r:id="rId20"/>
    <p:sldId id="282"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181" autoAdjust="0"/>
  </p:normalViewPr>
  <p:slideViewPr>
    <p:cSldViewPr snapToGrid="0">
      <p:cViewPr varScale="1">
        <p:scale>
          <a:sx n="89" d="100"/>
          <a:sy n="89" d="100"/>
        </p:scale>
        <p:origin x="437"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36FD7-8719-4F1D-A620-87256FBADBCC}" type="datetimeFigureOut">
              <a:rPr lang="en-US" smtClean="0"/>
              <a:t>12/28/2021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D943D-A2B2-4F41-A283-27A3CA2CCE01}" type="slidenum">
              <a:rPr lang="en-US" smtClean="0"/>
              <a:t>‹#›</a:t>
            </a:fld>
            <a:endParaRPr lang="en-US"/>
          </a:p>
        </p:txBody>
      </p:sp>
    </p:spTree>
    <p:extLst>
      <p:ext uri="{BB962C8B-B14F-4D97-AF65-F5344CB8AC3E}">
        <p14:creationId xmlns:p14="http://schemas.microsoft.com/office/powerpoint/2010/main" val="256487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253301A-F911-4D72-95C9-3F2CD2F16BC2}" type="slidenum">
              <a:rPr lang="en-US" sz="1200" smtClean="0">
                <a:solidFill>
                  <a:srgbClr val="000000"/>
                </a:solidFill>
                <a:latin typeface="Calibri" panose="020F0502020204030204" pitchFamily="34" charset="0"/>
                <a:cs typeface="Arial" panose="020B0604020202020204" pitchFamily="34" charset="0"/>
              </a:rPr>
              <a:pPr/>
              <a:t>1</a:t>
            </a:fld>
            <a:endParaRPr lang="en-US" sz="1200" smtClean="0">
              <a:solidFill>
                <a:srgbClr val="000000"/>
              </a:solidFill>
              <a:latin typeface="Calibri" panose="020F0502020204030204" pitchFamily="34" charset="0"/>
              <a:cs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2773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F006E94B-25E9-416F-80C9-D907A477EDB4}" type="datetimeFigureOut">
              <a:rPr lang="en-US"/>
              <a:pPr>
                <a:defRPr/>
              </a:pPr>
              <a:t>12/28/2021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94841B40-C70A-4FCB-8E7C-85E2AD57C564}" type="slidenum">
              <a:rPr lang="en-US"/>
              <a:pPr>
                <a:defRPr/>
              </a:pPr>
              <a:t>‹#›</a:t>
            </a:fld>
            <a:endParaRPr lang="en-US"/>
          </a:p>
        </p:txBody>
      </p:sp>
    </p:spTree>
    <p:extLst>
      <p:ext uri="{BB962C8B-B14F-4D97-AF65-F5344CB8AC3E}">
        <p14:creationId xmlns:p14="http://schemas.microsoft.com/office/powerpoint/2010/main" val="227170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268F70C1-BF67-4A59-A6F3-7DF9B651AC63}" type="datetimeFigureOut">
              <a:rPr lang="en-US"/>
              <a:pPr>
                <a:defRPr/>
              </a:pPr>
              <a:t>12/28/2021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779CB709-38BB-4E93-9F54-72CA4D81E062}" type="slidenum">
              <a:rPr lang="en-US"/>
              <a:pPr>
                <a:defRPr/>
              </a:pPr>
              <a:t>‹#›</a:t>
            </a:fld>
            <a:endParaRPr lang="en-US"/>
          </a:p>
        </p:txBody>
      </p:sp>
    </p:spTree>
    <p:extLst>
      <p:ext uri="{BB962C8B-B14F-4D97-AF65-F5344CB8AC3E}">
        <p14:creationId xmlns:p14="http://schemas.microsoft.com/office/powerpoint/2010/main" val="367695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29DF6B52-4322-44AC-B691-D989B6A09F00}" type="datetimeFigureOut">
              <a:rPr lang="en-US"/>
              <a:pPr>
                <a:defRPr/>
              </a:pPr>
              <a:t>12/28/2021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71106EDF-F642-40C1-A0DA-5A5084BC5414}" type="slidenum">
              <a:rPr lang="en-US"/>
              <a:pPr>
                <a:defRPr/>
              </a:pPr>
              <a:t>‹#›</a:t>
            </a:fld>
            <a:endParaRPr lang="en-US"/>
          </a:p>
        </p:txBody>
      </p:sp>
    </p:spTree>
    <p:extLst>
      <p:ext uri="{BB962C8B-B14F-4D97-AF65-F5344CB8AC3E}">
        <p14:creationId xmlns:p14="http://schemas.microsoft.com/office/powerpoint/2010/main" val="194892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B68AE128-9401-42C5-BD25-9D36596AECCE}" type="datetimeFigureOut">
              <a:rPr lang="en-US"/>
              <a:pPr>
                <a:defRPr/>
              </a:pPr>
              <a:t>12/28/2021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4E2ADC0C-BF23-4139-9E4A-30CD37B69C12}" type="slidenum">
              <a:rPr lang="en-US"/>
              <a:pPr>
                <a:defRPr/>
              </a:pPr>
              <a:t>‹#›</a:t>
            </a:fld>
            <a:endParaRPr lang="en-US"/>
          </a:p>
        </p:txBody>
      </p:sp>
    </p:spTree>
    <p:extLst>
      <p:ext uri="{BB962C8B-B14F-4D97-AF65-F5344CB8AC3E}">
        <p14:creationId xmlns:p14="http://schemas.microsoft.com/office/powerpoint/2010/main" val="182770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A8857BEE-4321-4587-A718-7A0C60E26725}" type="datetimeFigureOut">
              <a:rPr lang="en-US"/>
              <a:pPr>
                <a:defRPr/>
              </a:pPr>
              <a:t>12/28/2021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3D90893E-9CCB-401D-B481-01DC15A2426F}" type="slidenum">
              <a:rPr lang="en-US"/>
              <a:pPr>
                <a:defRPr/>
              </a:pPr>
              <a:t>‹#›</a:t>
            </a:fld>
            <a:endParaRPr lang="en-US"/>
          </a:p>
        </p:txBody>
      </p:sp>
    </p:spTree>
    <p:extLst>
      <p:ext uri="{BB962C8B-B14F-4D97-AF65-F5344CB8AC3E}">
        <p14:creationId xmlns:p14="http://schemas.microsoft.com/office/powerpoint/2010/main" val="275638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BE4CF174-C7D0-49A1-A223-686EC9DBFF85}" type="datetimeFigureOut">
              <a:rPr lang="en-US"/>
              <a:pPr>
                <a:defRPr/>
              </a:pPr>
              <a:t>12/28/2021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E42A0C08-1EC4-4F97-B8FA-FF652A7AE9F6}" type="slidenum">
              <a:rPr lang="en-US"/>
              <a:pPr>
                <a:defRPr/>
              </a:pPr>
              <a:t>‹#›</a:t>
            </a:fld>
            <a:endParaRPr lang="en-US"/>
          </a:p>
        </p:txBody>
      </p:sp>
    </p:spTree>
    <p:extLst>
      <p:ext uri="{BB962C8B-B14F-4D97-AF65-F5344CB8AC3E}">
        <p14:creationId xmlns:p14="http://schemas.microsoft.com/office/powerpoint/2010/main" val="1156368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8672F72E-CC1B-4C39-BF87-7F8FA919A279}" type="datetimeFigureOut">
              <a:rPr lang="en-US"/>
              <a:pPr>
                <a:defRPr/>
              </a:pPr>
              <a:t>12/28/2021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A4DCA944-12E3-4569-B18C-7AE7CCC0334A}" type="slidenum">
              <a:rPr lang="en-US"/>
              <a:pPr>
                <a:defRPr/>
              </a:pPr>
              <a:t>‹#›</a:t>
            </a:fld>
            <a:endParaRPr lang="en-US"/>
          </a:p>
        </p:txBody>
      </p:sp>
    </p:spTree>
    <p:extLst>
      <p:ext uri="{BB962C8B-B14F-4D97-AF65-F5344CB8AC3E}">
        <p14:creationId xmlns:p14="http://schemas.microsoft.com/office/powerpoint/2010/main" val="365049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1A975CE2-5813-409E-A02F-54B146807CB3}" type="datetimeFigureOut">
              <a:rPr lang="en-US"/>
              <a:pPr>
                <a:defRPr/>
              </a:pPr>
              <a:t>12/28/2021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92189CC0-8FE7-44E8-97C5-9C752BED4DB8}" type="slidenum">
              <a:rPr lang="en-US"/>
              <a:pPr>
                <a:defRPr/>
              </a:pPr>
              <a:t>‹#›</a:t>
            </a:fld>
            <a:endParaRPr lang="en-US"/>
          </a:p>
        </p:txBody>
      </p:sp>
    </p:spTree>
    <p:extLst>
      <p:ext uri="{BB962C8B-B14F-4D97-AF65-F5344CB8AC3E}">
        <p14:creationId xmlns:p14="http://schemas.microsoft.com/office/powerpoint/2010/main" val="7344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07932B48-DF74-4563-AA60-144B8F96EA94}" type="datetimeFigureOut">
              <a:rPr lang="en-US"/>
              <a:pPr>
                <a:defRPr/>
              </a:pPr>
              <a:t>12/28/2021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BFF6DA7B-DBA3-49AF-B75F-2FA9CEC9D1DE}" type="slidenum">
              <a:rPr lang="en-US"/>
              <a:pPr>
                <a:defRPr/>
              </a:pPr>
              <a:t>‹#›</a:t>
            </a:fld>
            <a:endParaRPr lang="en-US"/>
          </a:p>
        </p:txBody>
      </p:sp>
    </p:spTree>
    <p:extLst>
      <p:ext uri="{BB962C8B-B14F-4D97-AF65-F5344CB8AC3E}">
        <p14:creationId xmlns:p14="http://schemas.microsoft.com/office/powerpoint/2010/main" val="84447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4F1A8F54-484C-4BA5-B768-86BA954D0317}" type="datetimeFigureOut">
              <a:rPr lang="en-US"/>
              <a:pPr>
                <a:defRPr/>
              </a:pPr>
              <a:t>12/28/2021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D18FA724-234B-4693-B2DC-D30645155804}" type="slidenum">
              <a:rPr lang="en-US"/>
              <a:pPr>
                <a:defRPr/>
              </a:pPr>
              <a:t>‹#›</a:t>
            </a:fld>
            <a:endParaRPr lang="en-US"/>
          </a:p>
        </p:txBody>
      </p:sp>
    </p:spTree>
    <p:extLst>
      <p:ext uri="{BB962C8B-B14F-4D97-AF65-F5344CB8AC3E}">
        <p14:creationId xmlns:p14="http://schemas.microsoft.com/office/powerpoint/2010/main" val="282334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E12AA6A4-BD37-4397-86D6-C455AEAEA251}" type="datetimeFigureOut">
              <a:rPr lang="en-US"/>
              <a:pPr>
                <a:defRPr/>
              </a:pPr>
              <a:t>12/28/2021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mn-cs"/>
              </a:defRPr>
            </a:lvl1pPr>
          </a:lstStyle>
          <a:p>
            <a:pPr>
              <a:defRPr/>
            </a:pPr>
            <a:fld id="{57C64A45-B350-474F-960C-D42A03AE74ED}" type="slidenum">
              <a:rPr lang="en-US"/>
              <a:pPr>
                <a:defRPr/>
              </a:pPr>
              <a:t>‹#›</a:t>
            </a:fld>
            <a:endParaRPr lang="en-US"/>
          </a:p>
        </p:txBody>
      </p:sp>
    </p:spTree>
    <p:extLst>
      <p:ext uri="{BB962C8B-B14F-4D97-AF65-F5344CB8AC3E}">
        <p14:creationId xmlns:p14="http://schemas.microsoft.com/office/powerpoint/2010/main" val="94144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t>12/28/2021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cs typeface="Arial" panose="020B0604020202020204" pitchFamily="34" charset="0"/>
              </a:defRPr>
            </a:lvl1pPr>
          </a:lstStyle>
          <a:p>
            <a:pPr>
              <a:defRPr/>
            </a:pPr>
            <a:fld id="{A1A46082-F36A-4D93-A2D3-711A1EE401DD}" type="datetimeFigureOut">
              <a:rPr lang="en-US"/>
              <a:pPr>
                <a:defRPr/>
              </a:pPr>
              <a:t>12/28/2021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a:cs typeface="Arial" panose="020B0604020202020204" pitchFamily="34" charset="0"/>
              </a:defRPr>
            </a:lvl1pPr>
          </a:lstStyle>
          <a:p>
            <a:pPr>
              <a:defRPr/>
            </a:pPr>
            <a:fld id="{E2D3704A-80A2-487C-8F21-713C6905CB7B}" type="slidenum">
              <a:rPr lang="en-US"/>
              <a:pPr>
                <a:defRPr/>
              </a:pPr>
              <a:t>‹#›</a:t>
            </a:fld>
            <a:endParaRPr lang="en-US"/>
          </a:p>
        </p:txBody>
      </p:sp>
    </p:spTree>
    <p:extLst>
      <p:ext uri="{BB962C8B-B14F-4D97-AF65-F5344CB8AC3E}">
        <p14:creationId xmlns:p14="http://schemas.microsoft.com/office/powerpoint/2010/main" val="1504422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3124200" y="1028700"/>
            <a:ext cx="62293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Chào</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mừng</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các</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em</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đến</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với</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tiết</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học</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a:solidFill>
                  <a:srgbClr val="FF0000"/>
                </a:solidFill>
                <a:effectLst>
                  <a:outerShdw blurRad="38100" dist="38100" dir="2700000" algn="tl">
                    <a:srgbClr val="C0C0C0"/>
                  </a:outerShdw>
                </a:effectLst>
                <a:latin typeface="Times New Roman" pitchFamily="18" charset="0"/>
                <a:cs typeface="Arial" panose="020B0604020202020204" pitchFamily="34" charset="0"/>
              </a:rPr>
              <a:t>hôm</a:t>
            </a:r>
            <a:r>
              <a:rPr lang="en-US" sz="3600" b="1" dirty="0">
                <a:solidFill>
                  <a:srgbClr val="FF0000"/>
                </a:solidFill>
                <a:effectLst>
                  <a:outerShdw blurRad="38100" dist="38100" dir="2700000" algn="tl">
                    <a:srgbClr val="C0C0C0"/>
                  </a:outerShdw>
                </a:effectLst>
                <a:latin typeface="Times New Roman" pitchFamily="18" charset="0"/>
                <a:cs typeface="Arial" panose="020B0604020202020204" pitchFamily="34" charset="0"/>
              </a:rPr>
              <a:t> nay!</a:t>
            </a:r>
          </a:p>
        </p:txBody>
      </p:sp>
      <p:sp>
        <p:nvSpPr>
          <p:cNvPr id="98310" name="Rectangle 6"/>
          <p:cNvSpPr>
            <a:spLocks noChangeArrowheads="1"/>
          </p:cNvSpPr>
          <p:nvPr/>
        </p:nvSpPr>
        <p:spPr bwMode="auto">
          <a:xfrm>
            <a:off x="2838450" y="1028700"/>
            <a:ext cx="19431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b="1">
              <a:solidFill>
                <a:srgbClr val="FF9900"/>
              </a:solidFill>
              <a:effectLst>
                <a:outerShdw blurRad="38100" dist="38100" dir="2700000" algn="tl">
                  <a:srgbClr val="C0C0C0"/>
                </a:outerShdw>
              </a:effectLst>
              <a:cs typeface="Arial" panose="020B0604020202020204" pitchFamily="34" charset="0"/>
            </a:endParaRPr>
          </a:p>
        </p:txBody>
      </p:sp>
      <p:sp>
        <p:nvSpPr>
          <p:cNvPr id="98314" name="Text Box 10"/>
          <p:cNvSpPr txBox="1">
            <a:spLocks noChangeArrowheads="1"/>
          </p:cNvSpPr>
          <p:nvPr/>
        </p:nvSpPr>
        <p:spPr bwMode="auto">
          <a:xfrm>
            <a:off x="3609975" y="2195513"/>
            <a:ext cx="50371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b="1" dirty="0" err="1">
                <a:solidFill>
                  <a:srgbClr val="7030A0"/>
                </a:solidFill>
                <a:effectLst>
                  <a:outerShdw blurRad="38100" dist="38100" dir="2700000" algn="tl">
                    <a:srgbClr val="C0C0C0"/>
                  </a:outerShdw>
                </a:effectLst>
                <a:latin typeface="Times New Roman" pitchFamily="18" charset="0"/>
                <a:cs typeface="Arial" panose="020B0604020202020204" pitchFamily="34" charset="0"/>
              </a:rPr>
              <a:t>Tập</a:t>
            </a:r>
            <a:r>
              <a:rPr lang="en-US" sz="3600" b="1" dirty="0">
                <a:solidFill>
                  <a:srgbClr val="7030A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làm</a:t>
            </a:r>
            <a:r>
              <a:rPr lang="en-US" sz="3600" b="1" dirty="0"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văn</a:t>
            </a:r>
            <a:r>
              <a:rPr lang="en-US" sz="3600" b="1" dirty="0"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a:solidFill>
                  <a:srgbClr val="7030A0"/>
                </a:solidFill>
                <a:effectLst>
                  <a:outerShdw blurRad="38100" dist="38100" dir="2700000" algn="tl">
                    <a:srgbClr val="C0C0C0"/>
                  </a:outerShdw>
                </a:effectLst>
                <a:latin typeface="Times New Roman" pitchFamily="18" charset="0"/>
                <a:cs typeface="Arial" panose="020B0604020202020204" pitchFamily="34" charset="0"/>
              </a:rPr>
              <a:t>- Lớp 5</a:t>
            </a:r>
          </a:p>
        </p:txBody>
      </p:sp>
    </p:spTree>
    <p:extLst>
      <p:ext uri="{BB962C8B-B14F-4D97-AF65-F5344CB8AC3E}">
        <p14:creationId xmlns:p14="http://schemas.microsoft.com/office/powerpoint/2010/main" val="168656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864526" y="2152499"/>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4526" y="2680130"/>
            <a:ext cx="10870274" cy="3108543"/>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Gợi</a:t>
            </a:r>
            <a:r>
              <a:rPr lang="en-US" sz="2800" b="1" dirty="0">
                <a:solidFill>
                  <a:srgbClr val="FF0000"/>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thân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trong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thầy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bè</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yêu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cần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qua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việc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ví</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mẹ</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nấu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cơm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bố</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anh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tập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hát</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Nhớ</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đoạn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cs typeface="Times New Roman" panose="02020603050405020304" pitchFamily="18" charset="0"/>
              </a:rPr>
              <a:t> chi </a:t>
            </a:r>
            <a:r>
              <a:rPr lang="en-US" sz="2800" b="1" dirty="0" err="1">
                <a:solidFill>
                  <a:srgbClr val="7030A0"/>
                </a:solidFill>
                <a:latin typeface="Times New Roman" panose="02020603050405020304" pitchFamily="18" charset="0"/>
                <a:cs typeface="Times New Roman" panose="02020603050405020304" pitchFamily="18" charset="0"/>
              </a:rPr>
              <a:t>tiết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chính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chọn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6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1000"/>
                                        <p:tgtEl>
                                          <p:spTgt spid="14">
                                            <p:txEl>
                                              <p:pRg st="2" end="2"/>
                                            </p:txEl>
                                          </p:spTgt>
                                        </p:tgtEl>
                                      </p:cBhvr>
                                    </p:animEffect>
                                    <p:anim calcmode="lin" valueType="num">
                                      <p:cBhvr>
                                        <p:cTn id="1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0" y="0"/>
            <a:ext cx="12192000" cy="6858000"/>
            <a:chOff x="0" y="0"/>
            <a:chExt cx="5760" cy="4320"/>
          </a:xfrm>
        </p:grpSpPr>
        <p:pic>
          <p:nvPicPr>
            <p:cNvPr id="20495"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2" name="Text Box 10"/>
          <p:cNvSpPr txBox="1">
            <a:spLocks noChangeArrowheads="1"/>
          </p:cNvSpPr>
          <p:nvPr/>
        </p:nvSpPr>
        <p:spPr bwMode="auto">
          <a:xfrm>
            <a:off x="3149601" y="101601"/>
            <a:ext cx="49103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6000" b="1">
                <a:solidFill>
                  <a:srgbClr val="FF0000"/>
                </a:solidFill>
                <a:latin typeface="Times New Roman" pitchFamily="18" charset="0"/>
                <a:cs typeface="Times New Roman" pitchFamily="18" charset="0"/>
              </a:rPr>
              <a:t>Người được tả</a:t>
            </a:r>
          </a:p>
        </p:txBody>
      </p:sp>
      <p:pic>
        <p:nvPicPr>
          <p:cNvPr id="64532" name="Picture 20"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636295"/>
            <a:ext cx="5994400" cy="48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3" name="Picture 21"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7" y="1636295"/>
            <a:ext cx="5592233" cy="479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934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4522"/>
                                        </p:tgtEl>
                                        <p:attrNameLst>
                                          <p:attrName>style.visibility</p:attrName>
                                        </p:attrNameLst>
                                      </p:cBhvr>
                                      <p:to>
                                        <p:strVal val="visible"/>
                                      </p:to>
                                    </p:set>
                                    <p:animEffect transition="in" filter="fade">
                                      <p:cBhvr>
                                        <p:cTn id="7" dur="2250"/>
                                        <p:tgtEl>
                                          <p:spTgt spid="64522"/>
                                        </p:tgtEl>
                                      </p:cBhvr>
                                    </p:animEffect>
                                    <p:anim calcmode="lin" valueType="num">
                                      <p:cBhvr>
                                        <p:cTn id="8" dur="2250" fill="hold"/>
                                        <p:tgtEl>
                                          <p:spTgt spid="64522"/>
                                        </p:tgtEl>
                                        <p:attrNameLst>
                                          <p:attrName>ppt_x</p:attrName>
                                        </p:attrNameLst>
                                      </p:cBhvr>
                                      <p:tavLst>
                                        <p:tav tm="0">
                                          <p:val>
                                            <p:strVal val="#ppt_x-.1"/>
                                          </p:val>
                                        </p:tav>
                                        <p:tav tm="100000">
                                          <p:val>
                                            <p:strVal val="#ppt_x"/>
                                          </p:val>
                                        </p:tav>
                                      </p:tavLst>
                                    </p:anim>
                                    <p:anim calcmode="lin" valueType="num">
                                      <p:cBhvr>
                                        <p:cTn id="9" dur="2250" fill="hold"/>
                                        <p:tgtEl>
                                          <p:spTgt spid="64522"/>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500"/>
                            </p:stCondLst>
                            <p:childTnLst>
                              <p:par>
                                <p:cTn id="11" presetID="35" presetClass="entr" presetSubtype="0" fill="hold" nodeType="afterEffect">
                                  <p:stCondLst>
                                    <p:cond delay="0"/>
                                  </p:stCondLst>
                                  <p:childTnLst>
                                    <p:set>
                                      <p:cBhvr>
                                        <p:cTn id="12" dur="1" fill="hold">
                                          <p:stCondLst>
                                            <p:cond delay="0"/>
                                          </p:stCondLst>
                                        </p:cTn>
                                        <p:tgtEl>
                                          <p:spTgt spid="64532"/>
                                        </p:tgtEl>
                                        <p:attrNameLst>
                                          <p:attrName>style.visibility</p:attrName>
                                        </p:attrNameLst>
                                      </p:cBhvr>
                                      <p:to>
                                        <p:strVal val="visible"/>
                                      </p:to>
                                    </p:set>
                                    <p:animEffect transition="in" filter="fade">
                                      <p:cBhvr>
                                        <p:cTn id="13" dur="2000"/>
                                        <p:tgtEl>
                                          <p:spTgt spid="64532"/>
                                        </p:tgtEl>
                                      </p:cBhvr>
                                    </p:animEffect>
                                    <p:anim calcmode="lin" valueType="num">
                                      <p:cBhvr>
                                        <p:cTn id="14" dur="2000" fill="hold"/>
                                        <p:tgtEl>
                                          <p:spTgt spid="64532"/>
                                        </p:tgtEl>
                                        <p:attrNameLst>
                                          <p:attrName>style.rotation</p:attrName>
                                        </p:attrNameLst>
                                      </p:cBhvr>
                                      <p:tavLst>
                                        <p:tav tm="0">
                                          <p:val>
                                            <p:fltVal val="720"/>
                                          </p:val>
                                        </p:tav>
                                        <p:tav tm="100000">
                                          <p:val>
                                            <p:fltVal val="0"/>
                                          </p:val>
                                        </p:tav>
                                      </p:tavLst>
                                    </p:anim>
                                    <p:anim calcmode="lin" valueType="num">
                                      <p:cBhvr>
                                        <p:cTn id="15" dur="2000" fill="hold"/>
                                        <p:tgtEl>
                                          <p:spTgt spid="64532"/>
                                        </p:tgtEl>
                                        <p:attrNameLst>
                                          <p:attrName>ppt_h</p:attrName>
                                        </p:attrNameLst>
                                      </p:cBhvr>
                                      <p:tavLst>
                                        <p:tav tm="0">
                                          <p:val>
                                            <p:fltVal val="0"/>
                                          </p:val>
                                        </p:tav>
                                        <p:tav tm="100000">
                                          <p:val>
                                            <p:strVal val="#ppt_h"/>
                                          </p:val>
                                        </p:tav>
                                      </p:tavLst>
                                    </p:anim>
                                    <p:anim calcmode="lin" valueType="num">
                                      <p:cBhvr>
                                        <p:cTn id="16" dur="2000" fill="hold"/>
                                        <p:tgtEl>
                                          <p:spTgt spid="64532"/>
                                        </p:tgtEl>
                                        <p:attrNameLst>
                                          <p:attrName>ppt_w</p:attrName>
                                        </p:attrNameLst>
                                      </p:cBhvr>
                                      <p:tavLst>
                                        <p:tav tm="0">
                                          <p:val>
                                            <p:fltVal val="0"/>
                                          </p:val>
                                        </p:tav>
                                        <p:tav tm="100000">
                                          <p:val>
                                            <p:strVal val="#ppt_w"/>
                                          </p:val>
                                        </p:tav>
                                      </p:tavLst>
                                    </p:anim>
                                  </p:childTnLst>
                                </p:cTn>
                              </p:par>
                            </p:childTnLst>
                          </p:cTn>
                        </p:par>
                        <p:par>
                          <p:cTn id="17" fill="hold" nodeType="afterGroup">
                            <p:stCondLst>
                              <p:cond delay="6500"/>
                            </p:stCondLst>
                            <p:childTnLst>
                              <p:par>
                                <p:cTn id="18" presetID="34" presetClass="entr" presetSubtype="0" fill="hold" nodeType="afterEffect">
                                  <p:stCondLst>
                                    <p:cond delay="0"/>
                                  </p:stCondLst>
                                  <p:childTnLst>
                                    <p:set>
                                      <p:cBhvr>
                                        <p:cTn id="19" dur="1" fill="hold">
                                          <p:stCondLst>
                                            <p:cond delay="0"/>
                                          </p:stCondLst>
                                        </p:cTn>
                                        <p:tgtEl>
                                          <p:spTgt spid="64533"/>
                                        </p:tgtEl>
                                        <p:attrNameLst>
                                          <p:attrName>style.visibility</p:attrName>
                                        </p:attrNameLst>
                                      </p:cBhvr>
                                      <p:to>
                                        <p:strVal val="visible"/>
                                      </p:to>
                                    </p:set>
                                    <p:anim from="(-#ppt_w/2)" to="(#ppt_x)" calcmode="lin" valueType="num">
                                      <p:cBhvr>
                                        <p:cTn id="20" dur="1350" fill="hold">
                                          <p:stCondLst>
                                            <p:cond delay="0"/>
                                          </p:stCondLst>
                                        </p:cTn>
                                        <p:tgtEl>
                                          <p:spTgt spid="64533"/>
                                        </p:tgtEl>
                                        <p:attrNameLst>
                                          <p:attrName>ppt_x</p:attrName>
                                        </p:attrNameLst>
                                      </p:cBhvr>
                                    </p:anim>
                                    <p:anim from="0" to="-1.0" calcmode="lin" valueType="num">
                                      <p:cBhvr>
                                        <p:cTn id="21" dur="450" decel="50000" autoRev="1" fill="hold">
                                          <p:stCondLst>
                                            <p:cond delay="1350"/>
                                          </p:stCondLst>
                                        </p:cTn>
                                        <p:tgtEl>
                                          <p:spTgt spid="64533"/>
                                        </p:tgtEl>
                                        <p:attrNameLst>
                                          <p:attrName>xshear</p:attrName>
                                        </p:attrNameLst>
                                      </p:cBhvr>
                                    </p:anim>
                                    <p:animScale>
                                      <p:cBhvr>
                                        <p:cTn id="22" dur="450" decel="100000" autoRev="1" fill="hold">
                                          <p:stCondLst>
                                            <p:cond delay="1350"/>
                                          </p:stCondLst>
                                        </p:cTn>
                                        <p:tgtEl>
                                          <p:spTgt spid="64533"/>
                                        </p:tgtEl>
                                      </p:cBhvr>
                                      <p:from x="100000" y="100000"/>
                                      <p:to x="80000" y="100000"/>
                                    </p:animScale>
                                    <p:anim by="(#ppt_h/3+#ppt_w*0.1)" calcmode="lin" valueType="num">
                                      <p:cBhvr additive="sum">
                                        <p:cTn id="23" dur="450" decel="100000" autoRev="1" fill="hold">
                                          <p:stCondLst>
                                            <p:cond delay="1350"/>
                                          </p:stCondLst>
                                        </p:cTn>
                                        <p:tgtEl>
                                          <p:spTgt spid="645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0" y="0"/>
            <a:ext cx="12192000" cy="6858000"/>
            <a:chOff x="0" y="0"/>
            <a:chExt cx="5760" cy="4320"/>
          </a:xfrm>
        </p:grpSpPr>
        <p:pic>
          <p:nvPicPr>
            <p:cNvPr id="20495"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2" name="Text Box 10"/>
          <p:cNvSpPr txBox="1">
            <a:spLocks noChangeArrowheads="1"/>
          </p:cNvSpPr>
          <p:nvPr/>
        </p:nvSpPr>
        <p:spPr bwMode="auto">
          <a:xfrm>
            <a:off x="3149601" y="101601"/>
            <a:ext cx="49103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6000" b="1">
                <a:solidFill>
                  <a:srgbClr val="FF0000"/>
                </a:solidFill>
                <a:latin typeface="Times New Roman" pitchFamily="18" charset="0"/>
                <a:cs typeface="Times New Roman" pitchFamily="18" charset="0"/>
              </a:rPr>
              <a:t>Người được tả</a:t>
            </a:r>
          </a:p>
        </p:txBody>
      </p:sp>
      <p:pic>
        <p:nvPicPr>
          <p:cNvPr id="10" name="Picture 23" descr="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8" y="1431758"/>
            <a:ext cx="580724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LamTruong1-e08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68" y="1431758"/>
            <a:ext cx="51695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350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4522"/>
                                        </p:tgtEl>
                                        <p:attrNameLst>
                                          <p:attrName>style.visibility</p:attrName>
                                        </p:attrNameLst>
                                      </p:cBhvr>
                                      <p:to>
                                        <p:strVal val="visible"/>
                                      </p:to>
                                    </p:set>
                                    <p:animEffect transition="in" filter="fade">
                                      <p:cBhvr>
                                        <p:cTn id="7" dur="2250"/>
                                        <p:tgtEl>
                                          <p:spTgt spid="64522"/>
                                        </p:tgtEl>
                                      </p:cBhvr>
                                    </p:animEffect>
                                    <p:anim calcmode="lin" valueType="num">
                                      <p:cBhvr>
                                        <p:cTn id="8" dur="2250" fill="hold"/>
                                        <p:tgtEl>
                                          <p:spTgt spid="64522"/>
                                        </p:tgtEl>
                                        <p:attrNameLst>
                                          <p:attrName>ppt_x</p:attrName>
                                        </p:attrNameLst>
                                      </p:cBhvr>
                                      <p:tavLst>
                                        <p:tav tm="0">
                                          <p:val>
                                            <p:strVal val="#ppt_x-.1"/>
                                          </p:val>
                                        </p:tav>
                                        <p:tav tm="100000">
                                          <p:val>
                                            <p:strVal val="#ppt_x"/>
                                          </p:val>
                                        </p:tav>
                                      </p:tavLst>
                                    </p:anim>
                                    <p:anim calcmode="lin" valueType="num">
                                      <p:cBhvr>
                                        <p:cTn id="9" dur="2250" fill="hold"/>
                                        <p:tgtEl>
                                          <p:spTgt spid="64522"/>
                                        </p:tgtEl>
                                        <p:attrNameLst>
                                          <p:attrName>ppt_y</p:attrName>
                                        </p:attrNameLst>
                                      </p:cBhvr>
                                      <p:tavLst>
                                        <p:tav tm="0">
                                          <p:val>
                                            <p:strVal val="#ppt_y"/>
                                          </p:val>
                                        </p:tav>
                                        <p:tav tm="100000">
                                          <p:val>
                                            <p:strVal val="#ppt_y"/>
                                          </p:val>
                                        </p:tav>
                                      </p:tavLst>
                                    </p:anim>
                                  </p:childTnLst>
                                </p:cTn>
                              </p:par>
                            </p:childTnLst>
                          </p:cTn>
                        </p:par>
                        <p:par>
                          <p:cTn id="10" fill="hold">
                            <p:stCondLst>
                              <p:cond delay="4500"/>
                            </p:stCondLst>
                            <p:childTnLst>
                              <p:par>
                                <p:cTn id="11" presetID="29"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5000"/>
                            </p:stCondLst>
                            <p:childTnLst>
                              <p:par>
                                <p:cTn id="17" presetID="2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0" y="101601"/>
            <a:ext cx="1219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6000" b="1">
                <a:solidFill>
                  <a:srgbClr val="FF0000"/>
                </a:solidFill>
                <a:latin typeface="Times New Roman" pitchFamily="18" charset="0"/>
                <a:cs typeface="Times New Roman" pitchFamily="18" charset="0"/>
              </a:rPr>
              <a:t>Người được tả đang làm gì?</a:t>
            </a:r>
          </a:p>
        </p:txBody>
      </p:sp>
      <p:pic>
        <p:nvPicPr>
          <p:cNvPr id="70663" name="Picture 7" descr="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2133600"/>
            <a:ext cx="4978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tải xuố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2133600"/>
            <a:ext cx="619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9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anim calcmode="lin" valueType="num">
                                      <p:cBhvr>
                                        <p:cTn id="8" dur="500" fill="hold"/>
                                        <p:tgtEl>
                                          <p:spTgt spid="70660"/>
                                        </p:tgtEl>
                                        <p:attrNameLst>
                                          <p:attrName>ppt_x</p:attrName>
                                        </p:attrNameLst>
                                      </p:cBhvr>
                                      <p:tavLst>
                                        <p:tav tm="0">
                                          <p:val>
                                            <p:strVal val="#ppt_x-.1"/>
                                          </p:val>
                                        </p:tav>
                                        <p:tav tm="100000">
                                          <p:val>
                                            <p:strVal val="#ppt_x"/>
                                          </p:val>
                                        </p:tav>
                                      </p:tavLst>
                                    </p:anim>
                                    <p:anim calcmode="lin" valueType="num">
                                      <p:cBhvr>
                                        <p:cTn id="9" dur="500" fill="hold"/>
                                        <p:tgtEl>
                                          <p:spTgt spid="7066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500"/>
                            </p:stCondLst>
                            <p:childTnLst>
                              <p:par>
                                <p:cTn id="11" presetID="18" presetClass="entr" presetSubtype="12" fill="hold" nodeType="afterEffect">
                                  <p:stCondLst>
                                    <p:cond delay="0"/>
                                  </p:stCondLst>
                                  <p:childTnLst>
                                    <p:set>
                                      <p:cBhvr>
                                        <p:cTn id="12" dur="1" fill="hold">
                                          <p:stCondLst>
                                            <p:cond delay="0"/>
                                          </p:stCondLst>
                                        </p:cTn>
                                        <p:tgtEl>
                                          <p:spTgt spid="70663"/>
                                        </p:tgtEl>
                                        <p:attrNameLst>
                                          <p:attrName>style.visibility</p:attrName>
                                        </p:attrNameLst>
                                      </p:cBhvr>
                                      <p:to>
                                        <p:strVal val="visible"/>
                                      </p:to>
                                    </p:set>
                                    <p:animEffect transition="in" filter="strips(downLeft)">
                                      <p:cBhvr>
                                        <p:cTn id="13" dur="500"/>
                                        <p:tgtEl>
                                          <p:spTgt spid="70663"/>
                                        </p:tgtEl>
                                      </p:cBhvr>
                                    </p:animEffect>
                                  </p:childTnLst>
                                </p:cTn>
                              </p:par>
                            </p:childTnLst>
                          </p:cTn>
                        </p:par>
                        <p:par>
                          <p:cTn id="14" fill="hold" nodeType="afterGroup">
                            <p:stCondLst>
                              <p:cond delay="2000"/>
                            </p:stCondLst>
                            <p:childTnLst>
                              <p:par>
                                <p:cTn id="15" presetID="18" presetClass="entr" presetSubtype="12" fill="hold" nodeType="afterEffect">
                                  <p:stCondLst>
                                    <p:cond delay="0"/>
                                  </p:stCondLst>
                                  <p:childTnLst>
                                    <p:set>
                                      <p:cBhvr>
                                        <p:cTn id="16" dur="1" fill="hold">
                                          <p:stCondLst>
                                            <p:cond delay="0"/>
                                          </p:stCondLst>
                                        </p:cTn>
                                        <p:tgtEl>
                                          <p:spTgt spid="70664"/>
                                        </p:tgtEl>
                                        <p:attrNameLst>
                                          <p:attrName>style.visibility</p:attrName>
                                        </p:attrNameLst>
                                      </p:cBhvr>
                                      <p:to>
                                        <p:strVal val="visible"/>
                                      </p:to>
                                    </p:set>
                                    <p:animEffect transition="in" filter="strips(downLeft)">
                                      <p:cBhvr>
                                        <p:cTn id="17" dur="5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tải xuốn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4" y="1136073"/>
            <a:ext cx="4876799" cy="479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tải xuốn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490" y="1136072"/>
            <a:ext cx="5437909" cy="47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505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anim to="" calcmode="lin" valueType="num">
                                      <p:cBhvr>
                                        <p:cTn id="7" dur="1" fill="hold"/>
                                        <p:tgtEl>
                                          <p:spTgt spid="7373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3733"/>
                                        </p:tgtEl>
                                        <p:attrNameLst>
                                          <p:attrName>style.visibility</p:attrName>
                                        </p:attrNameLst>
                                      </p:cBhvr>
                                      <p:to>
                                        <p:strVal val="visible"/>
                                      </p:to>
                                    </p:set>
                                    <p:anim to="" calcmode="lin" valueType="num">
                                      <p:cBhvr>
                                        <p:cTn id="10" dur="1" fill="hold"/>
                                        <p:tgtEl>
                                          <p:spTgt spid="737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tải xuốn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31" y="914400"/>
            <a:ext cx="10118557"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591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fade">
                                      <p:cBhvr>
                                        <p:cTn id="7" dur="770" decel="100000"/>
                                        <p:tgtEl>
                                          <p:spTgt spid="72708"/>
                                        </p:tgtEl>
                                      </p:cBhvr>
                                    </p:animEffect>
                                    <p:animScale>
                                      <p:cBhvr>
                                        <p:cTn id="8" dur="770" decel="100000"/>
                                        <p:tgtEl>
                                          <p:spTgt spid="72708"/>
                                        </p:tgtEl>
                                      </p:cBhvr>
                                      <p:from x="10000" y="10000"/>
                                      <p:to x="200000" y="450000"/>
                                    </p:animScale>
                                    <p:animScale>
                                      <p:cBhvr>
                                        <p:cTn id="9" dur="1230" accel="100000" fill="hold">
                                          <p:stCondLst>
                                            <p:cond delay="770"/>
                                          </p:stCondLst>
                                        </p:cTn>
                                        <p:tgtEl>
                                          <p:spTgt spid="72708"/>
                                        </p:tgtEl>
                                      </p:cBhvr>
                                      <p:from x="200000" y="450000"/>
                                      <p:to x="100000" y="100000"/>
                                    </p:animScale>
                                    <p:set>
                                      <p:cBhvr>
                                        <p:cTn id="10" dur="770" fill="hold"/>
                                        <p:tgtEl>
                                          <p:spTgt spid="72708"/>
                                        </p:tgtEl>
                                        <p:attrNameLst>
                                          <p:attrName>ppt_x</p:attrName>
                                        </p:attrNameLst>
                                      </p:cBhvr>
                                      <p:to>
                                        <p:strVal val="(0.5)"/>
                                      </p:to>
                                    </p:set>
                                    <p:anim from="(0.5)" to="(#ppt_x)" calcmode="lin" valueType="num">
                                      <p:cBhvr>
                                        <p:cTn id="11" dur="1230" accel="100000" fill="hold">
                                          <p:stCondLst>
                                            <p:cond delay="770"/>
                                          </p:stCondLst>
                                        </p:cTn>
                                        <p:tgtEl>
                                          <p:spTgt spid="72708"/>
                                        </p:tgtEl>
                                        <p:attrNameLst>
                                          <p:attrName>ppt_x</p:attrName>
                                        </p:attrNameLst>
                                      </p:cBhvr>
                                    </p:anim>
                                    <p:set>
                                      <p:cBhvr>
                                        <p:cTn id="12" dur="770" fill="hold"/>
                                        <p:tgtEl>
                                          <p:spTgt spid="72708"/>
                                        </p:tgtEl>
                                        <p:attrNameLst>
                                          <p:attrName>ppt_y</p:attrName>
                                        </p:attrNameLst>
                                      </p:cBhvr>
                                      <p:to>
                                        <p:strVal val="(#ppt_y+0.4)"/>
                                      </p:to>
                                    </p:set>
                                    <p:anim from="(#ppt_y+0.4)" to="(#ppt_y)" calcmode="lin" valueType="num">
                                      <p:cBhvr>
                                        <p:cTn id="13" dur="1230" accel="100000" fill="hold">
                                          <p:stCondLst>
                                            <p:cond delay="770"/>
                                          </p:stCondLst>
                                        </p:cTn>
                                        <p:tgtEl>
                                          <p:spTgt spid="7270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63" name="Picture 31" descr="tải xuố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27018"/>
            <a:ext cx="731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82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4" y="1884218"/>
            <a:ext cx="4953000" cy="38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amrf07800002999-ad8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5" y="1884218"/>
            <a:ext cx="5555673" cy="38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334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to="" calcmode="lin" valueType="num">
                                      <p:cBhvr>
                                        <p:cTn id="7" dur="1" fill="hold"/>
                                        <p:tgtEl>
                                          <p:spTgt spid="747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4757"/>
                                        </p:tgtEl>
                                        <p:attrNameLst>
                                          <p:attrName>style.visibility</p:attrName>
                                        </p:attrNameLst>
                                      </p:cBhvr>
                                      <p:to>
                                        <p:strVal val="visible"/>
                                      </p:to>
                                    </p:set>
                                    <p:anim to="" calcmode="lin" valueType="num">
                                      <p:cBhvr>
                                        <p:cTn id="10" dur="1" fill="hold"/>
                                        <p:tgtEl>
                                          <p:spTgt spid="74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64526" y="2680130"/>
            <a:ext cx="10870274" cy="3108543"/>
          </a:xfrm>
          <a:prstGeom prst="rect">
            <a:avLst/>
          </a:prstGeom>
          <a:noFill/>
        </p:spPr>
        <p:txBody>
          <a:bodyPr wrap="square" rtlCol="0">
            <a:spAutoFit/>
          </a:bodyPr>
          <a:lstStyle/>
          <a:p>
            <a:r>
              <a:rPr lang="en-US" sz="2800" b="1" dirty="0" err="1">
                <a:solidFill>
                  <a:schemeClr val="accent6">
                    <a:lumMod val="75000"/>
                  </a:schemeClr>
                </a:solidFill>
                <a:latin typeface="Times New Roman" panose="02020603050405020304" pitchFamily="18" charset="0"/>
                <a:cs typeface="Times New Roman" panose="02020603050405020304" pitchFamily="18" charset="0"/>
              </a:rPr>
              <a:t>Gợi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thầy</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bè</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thích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cần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ví</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nấu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đang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Nhớ</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quan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vào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chi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chọn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864526" y="2116403"/>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3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4526" y="2032517"/>
            <a:ext cx="10986654" cy="5093702"/>
          </a:xfrm>
          <a:prstGeom prst="rect">
            <a:avLst/>
          </a:prstGeom>
          <a:noFill/>
        </p:spPr>
        <p:txBody>
          <a:bodyPr wrap="square" rtlCol="0">
            <a:spAutoFit/>
          </a:bodyPr>
          <a:lstStyle/>
          <a:p>
            <a:r>
              <a:rPr lang="en-US" sz="2500" dirty="0">
                <a:latin typeface="+mj-lt"/>
              </a:rPr>
              <a:t>       </a:t>
            </a:r>
            <a:r>
              <a:rPr lang="vi-VN" sz="2500" dirty="0">
                <a:solidFill>
                  <a:srgbClr val="002060"/>
                </a:solidFill>
                <a:latin typeface="+mj-lt"/>
              </a:rPr>
              <a:t>Cô giáo em cao cao, dáng người thon gọn, mặc áo dài rất đẹp. </a:t>
            </a:r>
            <a:r>
              <a:rPr lang="en-US" sz="2500" dirty="0" err="1">
                <a:solidFill>
                  <a:srgbClr val="002060"/>
                </a:solidFill>
                <a:latin typeface="+mj-lt"/>
                <a:cs typeface="Times New Roman" pitchFamily="18" charset="0"/>
              </a:rPr>
              <a:t>Cô</a:t>
            </a:r>
            <a:r>
              <a:rPr lang="en-US" sz="2500" dirty="0">
                <a:solidFill>
                  <a:srgbClr val="002060"/>
                </a:solidFill>
                <a:latin typeface="+mj-lt"/>
              </a:rPr>
              <a:t> b</a:t>
            </a:r>
            <a:r>
              <a:rPr lang="vi-VN" sz="2500" dirty="0">
                <a:solidFill>
                  <a:srgbClr val="002060"/>
                </a:solidFill>
                <a:latin typeface="+mj-lt"/>
              </a:rPr>
              <a:t>ước vào lớp</a:t>
            </a:r>
            <a:r>
              <a:rPr lang="en-US" sz="2500" dirty="0">
                <a:solidFill>
                  <a:srgbClr val="002060"/>
                </a:solidFill>
                <a:latin typeface="+mj-lt"/>
              </a:rPr>
              <a:t>, </a:t>
            </a:r>
            <a:r>
              <a:rPr lang="vi-VN" sz="2500" dirty="0">
                <a:solidFill>
                  <a:srgbClr val="002060"/>
                </a:solidFill>
                <a:latin typeface="+mj-lt"/>
              </a:rPr>
              <a:t>dịu dàng mời cả lớp ngồi xuống. Bắt đầu giờ học, cô nhẹ nhàng viết lên bảng dòng chữ</a:t>
            </a:r>
            <a:r>
              <a:rPr lang="en-US" sz="2500" dirty="0">
                <a:solidFill>
                  <a:srgbClr val="002060"/>
                </a:solidFill>
                <a:latin typeface="+mj-lt"/>
              </a:rPr>
              <a:t> </a:t>
            </a:r>
            <a:r>
              <a:rPr lang="en-US" sz="2500" dirty="0" err="1">
                <a:solidFill>
                  <a:srgbClr val="002060"/>
                </a:solidFill>
                <a:latin typeface="+mj-lt"/>
                <a:cs typeface="Times New Roman" pitchFamily="18" charset="0"/>
              </a:rPr>
              <a:t>rất</a:t>
            </a:r>
            <a:r>
              <a:rPr lang="en-US" sz="2500" dirty="0">
                <a:solidFill>
                  <a:srgbClr val="002060"/>
                </a:solidFill>
                <a:latin typeface="+mj-lt"/>
                <a:cs typeface="Times New Roman" pitchFamily="18" charset="0"/>
              </a:rPr>
              <a:t> </a:t>
            </a:r>
            <a:r>
              <a:rPr lang="en-US" sz="2500" dirty="0" err="1">
                <a:solidFill>
                  <a:srgbClr val="002060"/>
                </a:solidFill>
                <a:latin typeface="+mj-lt"/>
                <a:cs typeface="Times New Roman" pitchFamily="18" charset="0"/>
              </a:rPr>
              <a:t>đẹp</a:t>
            </a:r>
            <a:r>
              <a:rPr lang="en-US" sz="2500" dirty="0">
                <a:solidFill>
                  <a:srgbClr val="002060"/>
                </a:solidFill>
                <a:latin typeface="+mj-lt"/>
                <a:cs typeface="Times New Roman" pitchFamily="18" charset="0"/>
              </a:rPr>
              <a:t>,</a:t>
            </a:r>
            <a:r>
              <a:rPr lang="vi-VN" sz="2500" dirty="0">
                <a:solidFill>
                  <a:srgbClr val="002060"/>
                </a:solidFill>
                <a:latin typeface="+mj-lt"/>
                <a:cs typeface="Times New Roman" pitchFamily="18" charset="0"/>
              </a:rPr>
              <a:t> </a:t>
            </a:r>
            <a:r>
              <a:rPr lang="vi-VN" sz="2500" dirty="0">
                <a:solidFill>
                  <a:srgbClr val="002060"/>
                </a:solidFill>
                <a:latin typeface="+mj-lt"/>
              </a:rPr>
              <a:t>mềm mại. Cô giảng bài rất dễ hiểu. Giọng đọc của cô ấm áp và truyền cảm. Khi giảng bài, khuôn mặt của cô luôn tươi cười biểu lộ sự thân thiện. Bàn tay cô nhẹ nhàng đánh nhịp theo từng câu văn, câu thơ. Đôi mắt cô luôn nhìn thẳng về phía học sinh thể hiện sự cổ vũ, động viên chúng em. Cô giảng bài say sưa đến nỗi trán cô lấm tấm những giọt mồ hôi mà cô vẫn không để ý. Thỉnh thoảng cô đi xuống lớp xem chúng em ghi bài, thảo luận nhóm. Trong bài giảng, cô thường đặt câu hỏi từ dễ đến khó để kích thích sự suy nghĩ của tất cả học sinh trong lớp</a:t>
            </a:r>
            <a:r>
              <a:rPr lang="en-US" sz="2500" dirty="0">
                <a:solidFill>
                  <a:srgbClr val="002060"/>
                </a:solidFill>
                <a:latin typeface="+mj-lt"/>
              </a:rPr>
              <a:t>.</a:t>
            </a:r>
            <a:r>
              <a:rPr lang="vi-VN" sz="2500" dirty="0">
                <a:solidFill>
                  <a:srgbClr val="002060"/>
                </a:solidFill>
                <a:latin typeface="+mj-lt"/>
              </a:rPr>
              <a:t>Trong những giờ học căng thẳng, cô thường kể cho chúng em nghe những mẩu chuyện ngắn rất hay và bổ ích. Cả lớp em ai cũng yêu quý và kính trọng cô.</a:t>
            </a:r>
            <a:br>
              <a:rPr lang="vi-VN" sz="2500" dirty="0">
                <a:solidFill>
                  <a:srgbClr val="002060"/>
                </a:solidFill>
                <a:latin typeface="+mj-lt"/>
              </a:rPr>
            </a:br>
            <a:r>
              <a:rPr lang="vi-VN" sz="2500" dirty="0"/>
              <a:t/>
            </a:r>
            <a:br>
              <a:rPr lang="vi-VN" sz="2500" dirty="0"/>
            </a:br>
            <a:endParaRPr lang="vi-VN" sz="2500" dirty="0">
              <a:latin typeface="Times New Roman" panose="02020603050405020304" pitchFamily="18" charset="0"/>
              <a:cs typeface="Times New Roman" panose="02020603050405020304" pitchFamily="18" charset="0"/>
            </a:endParaRPr>
          </a:p>
        </p:txBody>
      </p:sp>
      <p:grpSp>
        <p:nvGrpSpPr>
          <p:cNvPr id="6" name="Group 19"/>
          <p:cNvGrpSpPr>
            <a:grpSpLocks/>
          </p:cNvGrpSpPr>
          <p:nvPr/>
        </p:nvGrpSpPr>
        <p:grpSpPr bwMode="auto">
          <a:xfrm>
            <a:off x="0" y="0"/>
            <a:ext cx="12192000" cy="6858000"/>
            <a:chOff x="0" y="0"/>
            <a:chExt cx="9216" cy="5184"/>
          </a:xfrm>
        </p:grpSpPr>
        <p:pic>
          <p:nvPicPr>
            <p:cNvPr id="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781182" y="1570852"/>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9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10"/>
          <p:cNvSpPr txBox="1">
            <a:spLocks noChangeArrowheads="1"/>
          </p:cNvSpPr>
          <p:nvPr/>
        </p:nvSpPr>
        <p:spPr bwMode="auto">
          <a:xfrm>
            <a:off x="3308050" y="64789"/>
            <a:ext cx="503713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b="1" dirty="0" err="1">
                <a:solidFill>
                  <a:srgbClr val="7030A0"/>
                </a:solidFill>
                <a:effectLst>
                  <a:outerShdw blurRad="38100" dist="38100" dir="2700000" algn="tl">
                    <a:srgbClr val="C0C0C0"/>
                  </a:outerShdw>
                </a:effectLst>
                <a:latin typeface="Times New Roman" pitchFamily="18" charset="0"/>
                <a:cs typeface="Arial" panose="020B0604020202020204" pitchFamily="34" charset="0"/>
              </a:rPr>
              <a:t>Tập</a:t>
            </a:r>
            <a:r>
              <a:rPr lang="en-US" sz="3600" b="1" dirty="0">
                <a:solidFill>
                  <a:srgbClr val="7030A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làm</a:t>
            </a:r>
            <a:r>
              <a:rPr lang="en-US" sz="3600" b="1" dirty="0"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 </a:t>
            </a:r>
            <a:r>
              <a:rPr lang="en-US" sz="3600" b="1" err="1"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văn</a:t>
            </a:r>
            <a:r>
              <a:rPr lang="en-US" sz="3600" b="1"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 </a:t>
            </a:r>
            <a:endParaRPr lang="en-US" sz="3600" b="1">
              <a:solidFill>
                <a:srgbClr val="7030A0"/>
              </a:solidFill>
              <a:effectLst>
                <a:outerShdw blurRad="38100" dist="38100" dir="2700000" algn="tl">
                  <a:srgbClr val="C0C0C0"/>
                </a:outerShdw>
              </a:effectLst>
              <a:latin typeface="Times New Roman" pitchFamily="18" charset="0"/>
              <a:cs typeface="Arial" panose="020B0604020202020204" pitchFamily="34" charset="0"/>
            </a:endParaRPr>
          </a:p>
          <a:p>
            <a:pPr algn="ctr">
              <a:spcBef>
                <a:spcPct val="50000"/>
              </a:spcBef>
              <a:defRPr/>
            </a:pPr>
            <a:r>
              <a:rPr lang="en-US" sz="3600" b="1" smtClean="0">
                <a:solidFill>
                  <a:srgbClr val="7030A0"/>
                </a:solidFill>
                <a:effectLst>
                  <a:outerShdw blurRad="38100" dist="38100" dir="2700000" algn="tl">
                    <a:srgbClr val="C0C0C0"/>
                  </a:outerShdw>
                </a:effectLst>
                <a:latin typeface="Times New Roman" pitchFamily="18" charset="0"/>
                <a:cs typeface="Arial" panose="020B0604020202020204" pitchFamily="34" charset="0"/>
              </a:rPr>
              <a:t>Luyện tập tả người (VBTTV/trang 105)</a:t>
            </a:r>
            <a:endParaRPr lang="en-US" sz="3600" b="1" dirty="0">
              <a:solidFill>
                <a:srgbClr val="7030A0"/>
              </a:solidFill>
              <a:effectLst>
                <a:outerShdw blurRad="38100" dist="38100" dir="2700000" algn="tl">
                  <a:srgbClr val="C0C0C0"/>
                </a:outerShdw>
              </a:effectLst>
              <a:latin typeface="Times New Roman" pitchFamily="18" charset="0"/>
              <a:cs typeface="Arial" panose="020B0604020202020204" pitchFamily="34" charset="0"/>
            </a:endParaRPr>
          </a:p>
        </p:txBody>
      </p:sp>
      <p:sp>
        <p:nvSpPr>
          <p:cNvPr id="12" name="Text Box 9"/>
          <p:cNvSpPr txBox="1">
            <a:spLocks noChangeArrowheads="1"/>
          </p:cNvSpPr>
          <p:nvPr/>
        </p:nvSpPr>
        <p:spPr bwMode="auto">
          <a:xfrm>
            <a:off x="599090" y="2154630"/>
            <a:ext cx="112918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Bài 1: </a:t>
            </a:r>
            <a:r>
              <a:rPr lang="en-US" altLang="en-US" sz="2400" b="1" dirty="0" err="1">
                <a:solidFill>
                  <a:srgbClr val="002060"/>
                </a:solidFill>
                <a:latin typeface="Times New Roman" panose="02020603050405020304" pitchFamily="18" charset="0"/>
                <a:cs typeface="Times New Roman" panose="02020603050405020304" pitchFamily="18" charset="0"/>
              </a:rPr>
              <a:t>Đọc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bài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văn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sau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và</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thực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hiện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các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yêu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cầu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nêu</a:t>
            </a:r>
            <a:r>
              <a:rPr lang="en-US" altLang="en-US" sz="2400" b="1" dirty="0">
                <a:solidFill>
                  <a:srgbClr val="002060"/>
                </a:solidFill>
                <a:latin typeface="Times New Roman" panose="02020603050405020304" pitchFamily="18" charset="0"/>
                <a:cs typeface="Times New Roman" panose="02020603050405020304" pitchFamily="18" charset="0"/>
              </a:rPr>
              <a:t> ở </a:t>
            </a:r>
            <a:r>
              <a:rPr lang="en-US" altLang="en-US" sz="2400" b="1" dirty="0" err="1">
                <a:solidFill>
                  <a:srgbClr val="002060"/>
                </a:solidFill>
                <a:latin typeface="Times New Roman" panose="02020603050405020304" pitchFamily="18" charset="0"/>
                <a:cs typeface="Times New Roman" panose="02020603050405020304" pitchFamily="18" charset="0"/>
              </a:rPr>
              <a:t>bên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dưới</a:t>
            </a:r>
            <a:r>
              <a:rPr lang="en-US" altLang="en-US" sz="2400" b="1" dirty="0">
                <a:solidFill>
                  <a:srgbClr val="002060"/>
                </a:solidFill>
                <a:latin typeface="Times New Roman" panose="02020603050405020304" pitchFamily="18" charset="0"/>
                <a:cs typeface="Times New Roman" panose="02020603050405020304" pitchFamily="18" charset="0"/>
              </a:rPr>
              <a:t>:</a:t>
            </a:r>
          </a:p>
        </p:txBody>
      </p:sp>
      <p:sp>
        <p:nvSpPr>
          <p:cNvPr id="13" name="Rectangle 12"/>
          <p:cNvSpPr>
            <a:spLocks noChangeArrowheads="1"/>
          </p:cNvSpPr>
          <p:nvPr/>
        </p:nvSpPr>
        <p:spPr bwMode="auto">
          <a:xfrm>
            <a:off x="599090" y="2637376"/>
            <a:ext cx="90554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spcBef>
                <a:spcPct val="50000"/>
              </a:spcBef>
              <a:buClr>
                <a:srgbClr val="0033CC"/>
              </a:buClr>
            </a:pP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Các đoạn: </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4" name="Rectangle 21"/>
          <p:cNvSpPr>
            <a:spLocks noChangeArrowheads="1"/>
          </p:cNvSpPr>
          <p:nvPr/>
        </p:nvSpPr>
        <p:spPr bwMode="auto">
          <a:xfrm>
            <a:off x="589976" y="3099585"/>
            <a:ext cx="88471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latin typeface="Times New Roman" panose="02020603050405020304" pitchFamily="18" charset="0"/>
              </a:rPr>
              <a:t>Đoạn 1: “Từ đầu ...  lưng bác cứ loang ra mãi”</a:t>
            </a:r>
          </a:p>
        </p:txBody>
      </p:sp>
      <p:sp>
        <p:nvSpPr>
          <p:cNvPr id="15" name="Rectangle 22"/>
          <p:cNvSpPr>
            <a:spLocks noChangeArrowheads="1"/>
          </p:cNvSpPr>
          <p:nvPr/>
        </p:nvSpPr>
        <p:spPr bwMode="auto">
          <a:xfrm>
            <a:off x="599090" y="3535755"/>
            <a:ext cx="73310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latin typeface="Times New Roman" panose="02020603050405020304" pitchFamily="18" charset="0"/>
              </a:rPr>
              <a:t>Đoạn 2: từ “Mảng đường hình... khéo như vá áo ấy”</a:t>
            </a:r>
          </a:p>
        </p:txBody>
      </p:sp>
      <p:sp>
        <p:nvSpPr>
          <p:cNvPr id="16" name="Rectangle 23"/>
          <p:cNvSpPr>
            <a:spLocks noChangeArrowheads="1"/>
          </p:cNvSpPr>
          <p:nvPr/>
        </p:nvSpPr>
        <p:spPr bwMode="auto">
          <a:xfrm>
            <a:off x="589976" y="3971925"/>
            <a:ext cx="8763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latin typeface="Times New Roman" panose="02020603050405020304" pitchFamily="18" charset="0"/>
              </a:rPr>
              <a:t>Đoạn 3: Phần còn lại.</a:t>
            </a:r>
          </a:p>
        </p:txBody>
      </p:sp>
      <p:sp>
        <p:nvSpPr>
          <p:cNvPr id="17" name="Rectangle 16"/>
          <p:cNvSpPr/>
          <p:nvPr/>
        </p:nvSpPr>
        <p:spPr>
          <a:xfrm>
            <a:off x="954315" y="4406492"/>
            <a:ext cx="5923416" cy="523220"/>
          </a:xfrm>
          <a:prstGeom prst="rect">
            <a:avLst/>
          </a:prstGeom>
        </p:spPr>
        <p:txBody>
          <a:bodyPr wrap="none">
            <a:spAutoFit/>
          </a:bodyPr>
          <a:lstStyle/>
          <a:p>
            <a:r>
              <a:rPr lang="en-US" altLang="en-US" sz="2800" b="1">
                <a:latin typeface="Times New Roman" panose="02020603050405020304" pitchFamily="18" charset="0"/>
              </a:rPr>
              <a:t> </a:t>
            </a:r>
            <a:r>
              <a:rPr lang="en-US" altLang="en-US" sz="2800" b="1" smtClean="0">
                <a:latin typeface="Times New Roman" panose="02020603050405020304" pitchFamily="18" charset="0"/>
              </a:rPr>
              <a:t>   </a:t>
            </a:r>
            <a:r>
              <a:rPr lang="en-US" altLang="en-US" sz="2800" b="1" smtClean="0">
                <a:solidFill>
                  <a:srgbClr val="0070C0"/>
                </a:solidFill>
                <a:latin typeface="Times New Roman" panose="02020603050405020304" pitchFamily="18" charset="0"/>
              </a:rPr>
              <a:t>Nêu </a:t>
            </a:r>
            <a:r>
              <a:rPr lang="en-US" altLang="en-US" sz="2800" b="1" dirty="0" err="1">
                <a:solidFill>
                  <a:srgbClr val="0070C0"/>
                </a:solidFill>
                <a:latin typeface="Times New Roman" panose="02020603050405020304" pitchFamily="18" charset="0"/>
              </a:rPr>
              <a:t>nội</a:t>
            </a:r>
            <a:r>
              <a:rPr lang="en-US" altLang="en-US" sz="2800" b="1" dirty="0">
                <a:solidFill>
                  <a:srgbClr val="0070C0"/>
                </a:solidFill>
                <a:latin typeface="Times New Roman" panose="02020603050405020304" pitchFamily="18" charset="0"/>
              </a:rPr>
              <a:t> dung </a:t>
            </a:r>
            <a:r>
              <a:rPr lang="en-US" altLang="en-US" sz="2800" b="1" dirty="0" err="1">
                <a:solidFill>
                  <a:srgbClr val="0070C0"/>
                </a:solidFill>
                <a:latin typeface="Times New Roman" panose="02020603050405020304" pitchFamily="18" charset="0"/>
              </a:rPr>
              <a:t>chính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của</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từng</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đoạn</a:t>
            </a:r>
            <a:r>
              <a:rPr lang="en-US" altLang="en-US" sz="2800" b="1" dirty="0">
                <a:solidFill>
                  <a:srgbClr val="0070C0"/>
                </a:solidFill>
                <a:latin typeface="Times New Roman" panose="02020603050405020304" pitchFamily="18" charset="0"/>
              </a:rPr>
              <a:t>.</a:t>
            </a:r>
          </a:p>
        </p:txBody>
      </p:sp>
      <p:sp>
        <p:nvSpPr>
          <p:cNvPr id="18" name="TextBox 17"/>
          <p:cNvSpPr txBox="1"/>
          <p:nvPr/>
        </p:nvSpPr>
        <p:spPr>
          <a:xfrm>
            <a:off x="1381010" y="4929712"/>
            <a:ext cx="68302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Đoạn 1: Tả bác Tâm đang vá đường.</a:t>
            </a:r>
          </a:p>
        </p:txBody>
      </p:sp>
      <p:sp>
        <p:nvSpPr>
          <p:cNvPr id="19" name="TextBox 18"/>
          <p:cNvSpPr txBox="1"/>
          <p:nvPr/>
        </p:nvSpPr>
        <p:spPr>
          <a:xfrm>
            <a:off x="1394860" y="5471141"/>
            <a:ext cx="68302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Đoạn 2: Tả kết quả lao động của bác Tâm.</a:t>
            </a:r>
          </a:p>
        </p:txBody>
      </p:sp>
      <p:sp>
        <p:nvSpPr>
          <p:cNvPr id="20" name="TextBox 19"/>
          <p:cNvSpPr txBox="1"/>
          <p:nvPr/>
        </p:nvSpPr>
        <p:spPr>
          <a:xfrm>
            <a:off x="1408714" y="6046834"/>
            <a:ext cx="9339483"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Đoạn 3: Tả bác Tâm đứng trước mảng đường vừa vá xong.</a:t>
            </a:r>
          </a:p>
        </p:txBody>
      </p:sp>
    </p:spTree>
    <p:extLst>
      <p:ext uri="{BB962C8B-B14F-4D97-AF65-F5344CB8AC3E}">
        <p14:creationId xmlns:p14="http://schemas.microsoft.com/office/powerpoint/2010/main" val="6663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40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500"/>
                                        <p:tgtEl>
                                          <p:spTgt spid="15">
                                            <p:txEl>
                                              <p:pRg st="0" end="0"/>
                                            </p:txEl>
                                          </p:spTgt>
                                        </p:tgtEl>
                                      </p:cBhvr>
                                    </p:animEffect>
                                    <p:anim calcmode="lin" valueType="num">
                                      <p:cBhvr>
                                        <p:cTn id="21" dur="500" fill="hold"/>
                                        <p:tgtEl>
                                          <p:spTgt spid="15">
                                            <p:txEl>
                                              <p:pRg st="0" end="0"/>
                                            </p:txEl>
                                          </p:spTgt>
                                        </p:tgtEl>
                                        <p:attrNameLst>
                                          <p:attrName>ppt_x</p:attrName>
                                        </p:attrNameLst>
                                      </p:cBhvr>
                                      <p:tavLst>
                                        <p:tav tm="0">
                                          <p:val>
                                            <p:strVal val="#ppt_x-.1"/>
                                          </p:val>
                                        </p:tav>
                                        <p:tav tm="100000">
                                          <p:val>
                                            <p:strVal val="#ppt_x"/>
                                          </p:val>
                                        </p:tav>
                                      </p:tavLst>
                                    </p:anim>
                                    <p:anim calcmode="lin" valueType="num">
                                      <p:cBhvr>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6800"/>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anim calcmode="lin" valueType="num">
                                      <p:cBhvr>
                                        <p:cTn id="27" dur="500" fill="hold"/>
                                        <p:tgtEl>
                                          <p:spTgt spid="16"/>
                                        </p:tgtEl>
                                        <p:attrNameLst>
                                          <p:attrName>ppt_x</p:attrName>
                                        </p:attrNameLst>
                                      </p:cBhvr>
                                      <p:tavLst>
                                        <p:tav tm="0">
                                          <p:val>
                                            <p:strVal val="#ppt_x-.1"/>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lowers_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6400800" y="1752600"/>
            <a:ext cx="33528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bg1"/>
              </a:solidFill>
              <a:cs typeface="Arial" charset="0"/>
            </a:endParaRPr>
          </a:p>
        </p:txBody>
      </p:sp>
      <p:pic>
        <p:nvPicPr>
          <p:cNvPr id="18" name="Picture 17" descr="42-15212624.jpg"/>
          <p:cNvPicPr>
            <a:picLocks noChangeAspect="1"/>
          </p:cNvPicPr>
          <p:nvPr/>
        </p:nvPicPr>
        <p:blipFill>
          <a:blip r:embed="rId4"/>
          <a:stretch>
            <a:fillRect/>
          </a:stretch>
        </p:blipFill>
        <p:spPr>
          <a:xfrm>
            <a:off x="5698067" y="1301751"/>
            <a:ext cx="5080000" cy="318052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363200" y="556260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Administrator\Downloads\thu-gian-cuoi-tuan-voi-tuyen-chon-hinh-anh-canh-dong-hoa-dep-lang-man-duoi-anh-binh-minh-2.jpg"/>
          <p:cNvPicPr>
            <a:picLocks noChangeAspect="1" noChangeArrowheads="1"/>
          </p:cNvPicPr>
          <p:nvPr/>
        </p:nvPicPr>
        <p:blipFill>
          <a:blip r:embed="rId6" cstate="print"/>
          <a:srcRect/>
          <a:stretch>
            <a:fillRect/>
          </a:stretch>
        </p:blipFill>
        <p:spPr bwMode="auto">
          <a:xfrm>
            <a:off x="0" y="0"/>
            <a:ext cx="4064000" cy="2438400"/>
          </a:xfrm>
          <a:prstGeom prst="rect">
            <a:avLst/>
          </a:prstGeom>
          <a:ln>
            <a:noFill/>
          </a:ln>
          <a:effectLst>
            <a:softEdge rad="112500"/>
          </a:effectLst>
        </p:spPr>
      </p:pic>
      <p:sp>
        <p:nvSpPr>
          <p:cNvPr id="17416" name="WordArt 21"/>
          <p:cNvSpPr>
            <a:spLocks noChangeArrowheads="1" noChangeShapeType="1" noTextEdit="1"/>
          </p:cNvSpPr>
          <p:nvPr/>
        </p:nvSpPr>
        <p:spPr bwMode="auto">
          <a:xfrm>
            <a:off x="304800" y="1447800"/>
            <a:ext cx="10668000" cy="3962400"/>
          </a:xfrm>
          <a:prstGeom prst="rect">
            <a:avLst/>
          </a:prstGeom>
        </p:spPr>
        <p:txBody>
          <a:bodyPr wrap="none" fromWordArt="1">
            <a:prstTxWarp prst="textCascadeUp">
              <a:avLst>
                <a:gd name="adj" fmla="val 44444"/>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2238126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83323" y="34031"/>
            <a:ext cx="11020097" cy="6494085"/>
          </a:xfrm>
          <a:prstGeom prst="rect">
            <a:avLst/>
          </a:prstGeom>
        </p:spPr>
        <p:txBody>
          <a:bodyPr wrap="square">
            <a:spAutoFit/>
          </a:bodyPr>
          <a:lstStyle/>
          <a:p>
            <a:pPr algn="ctr"/>
            <a:r>
              <a:rPr lang="en-US" altLang="en-US" sz="2800" dirty="0" err="1">
                <a:solidFill>
                  <a:srgbClr val="0000FF"/>
                </a:solidFill>
                <a:latin typeface="Times New Roman" panose="02020603050405020304" pitchFamily="18" charset="0"/>
              </a:rPr>
              <a:t>Công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đường</a:t>
            </a:r>
            <a:endParaRPr lang="en-US" altLang="en-US" sz="2800" dirty="0">
              <a:solidFill>
                <a:srgbClr val="0000FF"/>
              </a:solidFill>
              <a:latin typeface="Times New Roman" panose="02020603050405020304" pitchFamily="18" charset="0"/>
            </a:endParaRPr>
          </a:p>
          <a:p>
            <a:r>
              <a:rPr lang="en-US" altLang="en-US" sz="2600" dirty="0">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của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chăm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bằng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dày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y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khổng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đội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nón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khăn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trùm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gần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kín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hở</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mỗi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mũi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cầm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chiếc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xếp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bọc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chỗ</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đập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chúng</a:t>
            </a:r>
            <a:r>
              <a:rPr lang="en-US" altLang="en-US" sz="2600" dirty="0">
                <a:solidFill>
                  <a:srgbClr val="002060"/>
                </a:solidFill>
                <a:latin typeface="Times New Roman" panose="02020603050405020304" pitchFamily="18" charset="0"/>
              </a:rPr>
              <a:t> ken </a:t>
            </a:r>
            <a:r>
              <a:rPr lang="en-US" altLang="en-US" sz="2600" dirty="0" err="1">
                <a:solidFill>
                  <a:srgbClr val="002060"/>
                </a:solidFill>
                <a:latin typeface="Times New Roman" panose="02020603050405020304" pitchFamily="18" charset="0"/>
              </a:rPr>
              <a:t>chắc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nhau</a:t>
            </a:r>
            <a:r>
              <a:rPr lang="en-US" altLang="en-US" sz="2600" dirty="0">
                <a:solidFill>
                  <a:srgbClr val="002060"/>
                </a:solidFill>
                <a:latin typeface="Times New Roman" panose="02020603050405020304" pitchFamily="18" charset="0"/>
              </a:rPr>
              <a:t>. Hai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nhịp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kia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có</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ướt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đẫm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hôi</a:t>
            </a:r>
            <a:r>
              <a:rPr lang="en-US" altLang="en-US" sz="2600" dirty="0">
                <a:solidFill>
                  <a:srgbClr val="002060"/>
                </a:solidFill>
                <a:latin typeface="Times New Roman" panose="02020603050405020304" pitchFamily="18" charset="0"/>
              </a:rPr>
              <a:t> ở </a:t>
            </a:r>
            <a:r>
              <a:rPr lang="en-US" altLang="en-US" sz="2600" dirty="0" err="1">
                <a:solidFill>
                  <a:srgbClr val="002060"/>
                </a:solidFill>
                <a:latin typeface="Times New Roman" panose="02020603050405020304" pitchFamily="18" charset="0"/>
              </a:rPr>
              <a:t>lưng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loang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mãi</a:t>
            </a:r>
            <a:r>
              <a:rPr lang="en-US" altLang="en-US" sz="2600" dirty="0">
                <a:solidFill>
                  <a:srgbClr val="002060"/>
                </a:solidFill>
                <a:latin typeface="Times New Roman" panose="02020603050405020304" pitchFamily="18" charset="0"/>
              </a:rPr>
              <a:t>. </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hiện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ổ </a:t>
            </a:r>
            <a:r>
              <a:rPr lang="en-US" altLang="en-US" sz="2600" dirty="0" err="1">
                <a:solidFill>
                  <a:srgbClr val="002060"/>
                </a:solidFill>
                <a:latin typeface="Times New Roman" panose="02020603050405020304" pitchFamily="18" charset="0"/>
              </a:rPr>
              <a:t>gà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lúc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trước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say </a:t>
            </a:r>
            <a:r>
              <a:rPr lang="en-US" altLang="en-US" sz="2600" dirty="0" err="1">
                <a:solidFill>
                  <a:srgbClr val="002060"/>
                </a:solidFill>
                <a:latin typeface="Times New Roman" panose="02020603050405020304" pitchFamily="18" charset="0"/>
              </a:rPr>
              <a:t>sưa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ngắm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miếng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thơm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mùi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rồi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ôm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cổ</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Đẹp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vươn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vai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liền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nheo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nhìn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chói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nụ</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rạng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khuôn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a:t>
            </a:r>
            <a:r>
              <a:rPr lang="en-US" altLang="en-US" sz="2600" i="1" dirty="0">
                <a:solidFill>
                  <a:srgbClr val="FF0000"/>
                </a:solidFill>
                <a:latin typeface="Times New Roman" panose="02020603050405020304" pitchFamily="18" charset="0"/>
              </a:rPr>
              <a:t>					                                                        </a:t>
            </a:r>
            <a:r>
              <a:rPr lang="en-US" altLang="en-US" sz="2600" i="1" dirty="0">
                <a:latin typeface="Times New Roman" panose="02020603050405020304" pitchFamily="18" charset="0"/>
              </a:rPr>
              <a:t>Theo</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Nguyễn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Thị</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Xuyến</a:t>
            </a:r>
            <a:endParaRPr lang="en-US" altLang="en-US" sz="2600" dirty="0">
              <a:latin typeface="Times New Roman" panose="02020603050405020304" pitchFamily="18" charset="0"/>
            </a:endParaRPr>
          </a:p>
        </p:txBody>
      </p:sp>
    </p:spTree>
    <p:extLst>
      <p:ext uri="{BB962C8B-B14F-4D97-AF65-F5344CB8AC3E}">
        <p14:creationId xmlns:p14="http://schemas.microsoft.com/office/powerpoint/2010/main" val="33546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
            <a:ext cx="4286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505200"/>
            <a:ext cx="4289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3517900"/>
            <a:ext cx="42418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3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1936839"/>
            <a:ext cx="11291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1" name="Rectangle 10"/>
          <p:cNvSpPr>
            <a:spLocks noChangeArrowheads="1"/>
          </p:cNvSpPr>
          <p:nvPr/>
        </p:nvSpPr>
        <p:spPr bwMode="auto">
          <a:xfrm>
            <a:off x="599090" y="2485491"/>
            <a:ext cx="9055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2800" b="1" dirty="0">
                <a:latin typeface="Times New Roman" panose="02020603050405020304" pitchFamily="18" charset="0"/>
              </a:rPr>
              <a:t> </a:t>
            </a:r>
            <a:r>
              <a:rPr lang="en-US" altLang="en-US" sz="2800" b="1" dirty="0" err="1">
                <a:solidFill>
                  <a:srgbClr val="0070C0"/>
                </a:solidFill>
                <a:latin typeface="Times New Roman" panose="02020603050405020304" pitchFamily="18" charset="0"/>
              </a:rPr>
              <a:t>Xác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định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đoạn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của</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bài</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văn</a:t>
            </a:r>
            <a:r>
              <a:rPr lang="en-US" altLang="en-US" sz="2800" b="1" dirty="0">
                <a:solidFill>
                  <a:srgbClr val="0070C0"/>
                </a:solidFill>
                <a:latin typeface="Times New Roman" panose="02020603050405020304" pitchFamily="18" charset="0"/>
              </a:rPr>
              <a:t>.</a:t>
            </a:r>
          </a:p>
        </p:txBody>
      </p:sp>
      <p:sp>
        <p:nvSpPr>
          <p:cNvPr id="12" name="Rectangle 11"/>
          <p:cNvSpPr>
            <a:spLocks noChangeArrowheads="1"/>
          </p:cNvSpPr>
          <p:nvPr/>
        </p:nvSpPr>
        <p:spPr bwMode="auto">
          <a:xfrm>
            <a:off x="583150" y="3008711"/>
            <a:ext cx="109727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b="1" dirty="0">
                <a:solidFill>
                  <a:schemeClr val="accent6">
                    <a:lumMod val="75000"/>
                  </a:schemeClr>
                </a:solidFill>
                <a:latin typeface="Times New Roman" panose="02020603050405020304" pitchFamily="18" charset="0"/>
              </a:rPr>
              <a:t>b) </a:t>
            </a:r>
            <a:r>
              <a:rPr lang="en-US" altLang="en-US" sz="2800" b="1" dirty="0" err="1">
                <a:solidFill>
                  <a:schemeClr val="accent6">
                    <a:lumMod val="75000"/>
                  </a:schemeClr>
                </a:solidFill>
                <a:latin typeface="Times New Roman" panose="02020603050405020304" pitchFamily="18" charset="0"/>
              </a:rPr>
              <a:t>Nêu</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nội</a:t>
            </a:r>
            <a:r>
              <a:rPr lang="en-US" altLang="en-US" sz="2800" b="1" dirty="0">
                <a:solidFill>
                  <a:schemeClr val="accent6">
                    <a:lumMod val="75000"/>
                  </a:schemeClr>
                </a:solidFill>
                <a:latin typeface="Times New Roman" panose="02020603050405020304" pitchFamily="18" charset="0"/>
              </a:rPr>
              <a:t> dung </a:t>
            </a:r>
            <a:r>
              <a:rPr lang="en-US" altLang="en-US" sz="2800" b="1" dirty="0" err="1">
                <a:solidFill>
                  <a:schemeClr val="accent6">
                    <a:lumMod val="75000"/>
                  </a:schemeClr>
                </a:solidFill>
                <a:latin typeface="Times New Roman" panose="02020603050405020304" pitchFamily="18" charset="0"/>
              </a:rPr>
              <a:t>chính</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của</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từng</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đoạn</a:t>
            </a:r>
            <a:r>
              <a:rPr lang="en-US" altLang="en-US" sz="2800" b="1" dirty="0">
                <a:solidFill>
                  <a:schemeClr val="accent6">
                    <a:lumMod val="75000"/>
                  </a:schemeClr>
                </a:solidFill>
                <a:latin typeface="Times New Roman" panose="02020603050405020304" pitchFamily="18" charset="0"/>
              </a:rPr>
              <a:t>.</a:t>
            </a:r>
          </a:p>
          <a:p>
            <a:r>
              <a:rPr lang="en-US" altLang="en-US" sz="2800" b="1" dirty="0">
                <a:solidFill>
                  <a:srgbClr val="7030A0"/>
                </a:solidFill>
                <a:latin typeface="Times New Roman" panose="02020603050405020304" pitchFamily="18" charset="0"/>
              </a:rPr>
              <a:t>c) </a:t>
            </a:r>
            <a:r>
              <a:rPr lang="en-US" altLang="en-US" sz="2800" b="1" dirty="0" err="1">
                <a:solidFill>
                  <a:srgbClr val="7030A0"/>
                </a:solidFill>
                <a:latin typeface="Times New Roman" panose="02020603050405020304" pitchFamily="18" charset="0"/>
              </a:rPr>
              <a:t>Tìm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những</a:t>
            </a:r>
            <a:r>
              <a:rPr lang="en-US" altLang="en-US" sz="2800" b="1" dirty="0">
                <a:solidFill>
                  <a:srgbClr val="7030A0"/>
                </a:solidFill>
                <a:latin typeface="Times New Roman" panose="02020603050405020304" pitchFamily="18" charset="0"/>
              </a:rPr>
              <a:t> chi </a:t>
            </a:r>
            <a:r>
              <a:rPr lang="en-US" altLang="en-US" sz="2800" b="1" dirty="0" err="1">
                <a:solidFill>
                  <a:srgbClr val="7030A0"/>
                </a:solidFill>
                <a:latin typeface="Times New Roman" panose="02020603050405020304" pitchFamily="18" charset="0"/>
              </a:rPr>
              <a:t>tiết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tả</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hoạt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động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của</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bác</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Tâm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trong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bài</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văn</a:t>
            </a:r>
            <a:r>
              <a:rPr lang="en-US" altLang="en-US" sz="2800" b="1" dirty="0">
                <a:solidFill>
                  <a:srgbClr val="7030A0"/>
                </a:solidFill>
                <a:latin typeface="Times New Roman" panose="02020603050405020304" pitchFamily="18" charset="0"/>
              </a:rPr>
              <a:t>.</a:t>
            </a:r>
          </a:p>
        </p:txBody>
      </p:sp>
    </p:spTree>
    <p:extLst>
      <p:ext uri="{BB962C8B-B14F-4D97-AF65-F5344CB8AC3E}">
        <p14:creationId xmlns:p14="http://schemas.microsoft.com/office/powerpoint/2010/main" val="20111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2154630"/>
            <a:ext cx="112918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Bài 1: </a:t>
            </a:r>
            <a:r>
              <a:rPr lang="en-US" altLang="en-US" sz="2400" b="1" dirty="0" err="1">
                <a:solidFill>
                  <a:srgbClr val="002060"/>
                </a:solidFill>
                <a:latin typeface="Times New Roman" panose="02020603050405020304" pitchFamily="18" charset="0"/>
                <a:cs typeface="Times New Roman" panose="02020603050405020304" pitchFamily="18" charset="0"/>
              </a:rPr>
              <a:t>Đọc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bài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văn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sau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và</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thực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hiện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các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yêu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cầu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nêu</a:t>
            </a:r>
            <a:r>
              <a:rPr lang="en-US" altLang="en-US" sz="2400" b="1" dirty="0">
                <a:solidFill>
                  <a:srgbClr val="002060"/>
                </a:solidFill>
                <a:latin typeface="Times New Roman" panose="02020603050405020304" pitchFamily="18" charset="0"/>
                <a:cs typeface="Times New Roman" panose="02020603050405020304" pitchFamily="18" charset="0"/>
              </a:rPr>
              <a:t> ở </a:t>
            </a:r>
            <a:r>
              <a:rPr lang="en-US" altLang="en-US" sz="2400" b="1" dirty="0" err="1">
                <a:solidFill>
                  <a:srgbClr val="002060"/>
                </a:solidFill>
                <a:latin typeface="Times New Roman" panose="02020603050405020304" pitchFamily="18" charset="0"/>
                <a:cs typeface="Times New Roman" panose="02020603050405020304" pitchFamily="18" charset="0"/>
              </a:rPr>
              <a:t>bên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dưới</a:t>
            </a:r>
            <a:r>
              <a:rPr lang="en-US" altLang="en-US" sz="2400" b="1"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a:spLocks noChangeArrowheads="1"/>
          </p:cNvSpPr>
          <p:nvPr/>
        </p:nvSpPr>
        <p:spPr bwMode="auto">
          <a:xfrm>
            <a:off x="599090" y="2637376"/>
            <a:ext cx="90554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spcBef>
                <a:spcPct val="50000"/>
              </a:spcBef>
              <a:buClr>
                <a:srgbClr val="0033CC"/>
              </a:buClr>
            </a:pP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Các đoạn: </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5" name="Rectangle 21"/>
          <p:cNvSpPr>
            <a:spLocks noChangeArrowheads="1"/>
          </p:cNvSpPr>
          <p:nvPr/>
        </p:nvSpPr>
        <p:spPr bwMode="auto">
          <a:xfrm>
            <a:off x="589976" y="3099585"/>
            <a:ext cx="88471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rPr>
              <a:t>Đoạn 1: “Từ đầu ...  lưng bác cứ loang ra mãi”</a:t>
            </a:r>
          </a:p>
        </p:txBody>
      </p:sp>
      <p:sp>
        <p:nvSpPr>
          <p:cNvPr id="16" name="Rectangle 22"/>
          <p:cNvSpPr>
            <a:spLocks noChangeArrowheads="1"/>
          </p:cNvSpPr>
          <p:nvPr/>
        </p:nvSpPr>
        <p:spPr bwMode="auto">
          <a:xfrm>
            <a:off x="599090" y="3535755"/>
            <a:ext cx="73310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rPr>
              <a:t>Đoạn 2: từ “Mảng đường hình... khéo như vá áo ấy”</a:t>
            </a:r>
          </a:p>
        </p:txBody>
      </p:sp>
      <p:sp>
        <p:nvSpPr>
          <p:cNvPr id="17" name="Rectangle 23"/>
          <p:cNvSpPr>
            <a:spLocks noChangeArrowheads="1"/>
          </p:cNvSpPr>
          <p:nvPr/>
        </p:nvSpPr>
        <p:spPr bwMode="auto">
          <a:xfrm>
            <a:off x="589976" y="3971925"/>
            <a:ext cx="8763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solidFill>
                  <a:srgbClr val="009900"/>
                </a:solidFill>
                <a:latin typeface="Times New Roman" panose="02020603050405020304" pitchFamily="18" charset="0"/>
              </a:rPr>
              <a:t>Đoạn 3: Phần còn lại.</a:t>
            </a:r>
          </a:p>
        </p:txBody>
      </p:sp>
    </p:spTree>
    <p:extLst>
      <p:ext uri="{BB962C8B-B14F-4D97-AF65-F5344CB8AC3E}">
        <p14:creationId xmlns:p14="http://schemas.microsoft.com/office/powerpoint/2010/main" val="27678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40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anim calcmode="lin" valueType="num">
                                      <p:cBhvr>
                                        <p:cTn id="21" dur="500" fill="hold"/>
                                        <p:tgtEl>
                                          <p:spTgt spid="16">
                                            <p:txEl>
                                              <p:pRg st="0" end="0"/>
                                            </p:txEl>
                                          </p:spTgt>
                                        </p:tgtEl>
                                        <p:attrNameLst>
                                          <p:attrName>ppt_x</p:attrName>
                                        </p:attrNameLst>
                                      </p:cBhvr>
                                      <p:tavLst>
                                        <p:tav tm="0">
                                          <p:val>
                                            <p:strVal val="#ppt_x-.1"/>
                                          </p:val>
                                        </p:tav>
                                        <p:tav tm="100000">
                                          <p:val>
                                            <p:strVal val="#ppt_x"/>
                                          </p:val>
                                        </p:tav>
                                      </p:tavLst>
                                    </p:anim>
                                    <p:anim calcmode="lin" valueType="num">
                                      <p:cBhvr>
                                        <p:cTn id="2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6800"/>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1"/>
                                          </p:val>
                                        </p:tav>
                                        <p:tav tm="100000">
                                          <p:val>
                                            <p:strVal val="#ppt_x"/>
                                          </p:val>
                                        </p:tav>
                                      </p:tavLst>
                                    </p:anim>
                                    <p:anim calcmode="lin" valueType="num">
                                      <p:cBhvr>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696072" y="180025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a:solidFill>
                  <a:srgbClr val="002060"/>
                </a:solidFill>
                <a:latin typeface="Times New Roman" panose="02020603050405020304" pitchFamily="18" charset="0"/>
              </a:rPr>
              <a:t>Bài 1</a:t>
            </a:r>
            <a:r>
              <a:rPr lang="en-US" altLang="en-US" sz="2800" b="1" dirty="0">
                <a:solidFill>
                  <a:srgbClr val="002060"/>
                </a:solidFill>
                <a:latin typeface="Times New Roman" panose="02020603050405020304" pitchFamily="18" charset="0"/>
              </a:rPr>
              <a:t>:</a:t>
            </a:r>
            <a:r>
              <a:rPr lang="en-US" altLang="en-US" sz="2800" b="1">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695523" y="2306626"/>
            <a:ext cx="5923416" cy="523220"/>
          </a:xfrm>
          <a:prstGeom prst="rect">
            <a:avLst/>
          </a:prstGeom>
        </p:spPr>
        <p:txBody>
          <a:bodyPr wrap="none">
            <a:spAutoFit/>
          </a:bodyPr>
          <a:lstStyle/>
          <a:p>
            <a:r>
              <a:rPr lang="en-US" altLang="en-US" sz="2800" b="1">
                <a:solidFill>
                  <a:srgbClr val="0000FF"/>
                </a:solidFill>
                <a:latin typeface="Times New Roman" panose="02020603050405020304" pitchFamily="18" charset="0"/>
              </a:rPr>
              <a:t> </a:t>
            </a:r>
            <a:r>
              <a:rPr lang="en-US" altLang="en-US" sz="2800" b="1" smtClean="0">
                <a:solidFill>
                  <a:srgbClr val="0000FF"/>
                </a:solidFill>
                <a:latin typeface="Times New Roman" panose="02020603050405020304" pitchFamily="18" charset="0"/>
              </a:rPr>
              <a:t>   Nêu </a:t>
            </a:r>
            <a:r>
              <a:rPr lang="en-US" altLang="en-US" sz="2800" b="1" dirty="0" err="1">
                <a:solidFill>
                  <a:srgbClr val="0000FF"/>
                </a:solidFill>
                <a:latin typeface="Times New Roman" panose="02020603050405020304" pitchFamily="18" charset="0"/>
              </a:rPr>
              <a:t>nội</a:t>
            </a:r>
            <a:r>
              <a:rPr lang="en-US" altLang="en-US" sz="2800" b="1" dirty="0">
                <a:solidFill>
                  <a:srgbClr val="0000FF"/>
                </a:solidFill>
                <a:latin typeface="Times New Roman" panose="02020603050405020304" pitchFamily="18" charset="0"/>
              </a:rPr>
              <a:t> dung </a:t>
            </a:r>
            <a:r>
              <a:rPr lang="en-US" altLang="en-US" sz="2800" b="1" dirty="0" err="1">
                <a:solidFill>
                  <a:srgbClr val="0000FF"/>
                </a:solidFill>
                <a:latin typeface="Times New Roman" panose="02020603050405020304" pitchFamily="18" charset="0"/>
              </a:rPr>
              <a:t>chính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đoạn</a:t>
            </a:r>
            <a:r>
              <a:rPr lang="en-US" altLang="en-US" sz="2800" b="1" dirty="0">
                <a:solidFill>
                  <a:srgbClr val="0000FF"/>
                </a:solidFill>
                <a:latin typeface="Times New Roman" panose="02020603050405020304" pitchFamily="18" charset="0"/>
              </a:rPr>
              <a:t>.</a:t>
            </a:r>
          </a:p>
        </p:txBody>
      </p:sp>
      <p:sp>
        <p:nvSpPr>
          <p:cNvPr id="4" name="TextBox 3"/>
          <p:cNvSpPr txBox="1"/>
          <p:nvPr/>
        </p:nvSpPr>
        <p:spPr>
          <a:xfrm>
            <a:off x="1122218" y="2915293"/>
            <a:ext cx="6830291"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Đoạn 1: Tả bác Tâm đang vá đường.</a:t>
            </a:r>
          </a:p>
        </p:txBody>
      </p:sp>
      <p:sp>
        <p:nvSpPr>
          <p:cNvPr id="13" name="TextBox 12"/>
          <p:cNvSpPr txBox="1"/>
          <p:nvPr/>
        </p:nvSpPr>
        <p:spPr>
          <a:xfrm>
            <a:off x="1136068" y="3456722"/>
            <a:ext cx="6830291" cy="523220"/>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Đoạn 2: Tả kết quả lao động của bác Tâm.</a:t>
            </a:r>
          </a:p>
        </p:txBody>
      </p:sp>
      <p:sp>
        <p:nvSpPr>
          <p:cNvPr id="14" name="TextBox 13"/>
          <p:cNvSpPr txBox="1"/>
          <p:nvPr/>
        </p:nvSpPr>
        <p:spPr>
          <a:xfrm>
            <a:off x="1149922" y="4032415"/>
            <a:ext cx="9339483" cy="523220"/>
          </a:xfrm>
          <a:prstGeom prst="rect">
            <a:avLst/>
          </a:prstGeom>
          <a:noFill/>
        </p:spPr>
        <p:txBody>
          <a:bodyPr wrap="square" rtlCol="0">
            <a:spAutoFit/>
          </a:bodyPr>
          <a:lstStyle/>
          <a:p>
            <a:r>
              <a:rPr lang="en-US" sz="2800" b="1">
                <a:solidFill>
                  <a:schemeClr val="accent6">
                    <a:lumMod val="75000"/>
                  </a:schemeClr>
                </a:solidFill>
                <a:latin typeface="Times New Roman" panose="02020603050405020304" pitchFamily="18" charset="0"/>
                <a:cs typeface="Times New Roman" panose="02020603050405020304" pitchFamily="18" charset="0"/>
              </a:rPr>
              <a:t>Đoạn 3: Tả bác Tâm đứng trước mảng đường vừa vá xong.</a:t>
            </a:r>
          </a:p>
        </p:txBody>
      </p:sp>
    </p:spTree>
    <p:extLst>
      <p:ext uri="{BB962C8B-B14F-4D97-AF65-F5344CB8AC3E}">
        <p14:creationId xmlns:p14="http://schemas.microsoft.com/office/powerpoint/2010/main" val="1781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896311" y="420374"/>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896311" y="930141"/>
            <a:ext cx="10972800" cy="523220"/>
          </a:xfrm>
          <a:prstGeom prst="rect">
            <a:avLst/>
          </a:prstGeom>
        </p:spPr>
        <p:txBody>
          <a:bodyPr wrap="square">
            <a:spAutoFit/>
          </a:bodyPr>
          <a:lstStyle/>
          <a:p>
            <a:r>
              <a:rPr lang="en-US" altLang="en-US" sz="2800" b="1" dirty="0">
                <a:solidFill>
                  <a:srgbClr val="0000FF"/>
                </a:solidFill>
                <a:latin typeface="Times New Roman" panose="02020603050405020304" pitchFamily="18" charset="0"/>
              </a:rPr>
              <a:t>b</a:t>
            </a:r>
            <a:r>
              <a:rPr lang="en-US" altLang="en-US" sz="2800" b="1" smtClean="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Tìm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những</a:t>
            </a:r>
            <a:r>
              <a:rPr lang="en-US" altLang="en-US" sz="2800" b="1" dirty="0">
                <a:solidFill>
                  <a:srgbClr val="0000FF"/>
                </a:solidFill>
                <a:latin typeface="Times New Roman" panose="02020603050405020304" pitchFamily="18" charset="0"/>
              </a:rPr>
              <a:t> chi </a:t>
            </a:r>
            <a:r>
              <a:rPr lang="en-US" altLang="en-US" sz="2800" b="1" dirty="0" err="1">
                <a:solidFill>
                  <a:srgbClr val="0000FF"/>
                </a:solidFill>
                <a:latin typeface="Times New Roman" panose="02020603050405020304" pitchFamily="18" charset="0"/>
              </a:rPr>
              <a:t>tiết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động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bác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Tâm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a:t>
            </a:r>
          </a:p>
        </p:txBody>
      </p:sp>
      <p:sp>
        <p:nvSpPr>
          <p:cNvPr id="3" name="Rectangle 2"/>
          <p:cNvSpPr/>
          <p:nvPr/>
        </p:nvSpPr>
        <p:spPr>
          <a:xfrm>
            <a:off x="1223287" y="1453361"/>
            <a:ext cx="10535256" cy="1200329"/>
          </a:xfrm>
          <a:prstGeom prst="rect">
            <a:avLst/>
          </a:prstGeom>
        </p:spPr>
        <p:txBody>
          <a:bodyPr wrap="none">
            <a:spAutoFit/>
          </a:bodyPr>
          <a:lstStyle/>
          <a:p>
            <a:r>
              <a:rPr lang="en-US" altLang="en-US" sz="2400" b="1" smtClean="0">
                <a:solidFill>
                  <a:srgbClr val="002060"/>
                </a:solidFill>
                <a:latin typeface="Times New Roman" panose="02020603050405020304" pitchFamily="18" charset="0"/>
              </a:rPr>
              <a:t>Cầm </a:t>
            </a:r>
            <a:r>
              <a:rPr lang="en-US" altLang="en-US" sz="2400" b="1">
                <a:solidFill>
                  <a:srgbClr val="002060"/>
                </a:solidFill>
                <a:latin typeface="Times New Roman" panose="02020603050405020304" pitchFamily="18" charset="0"/>
              </a:rPr>
              <a:t>một chiếc </a:t>
            </a:r>
            <a:r>
              <a:rPr lang="en-US" altLang="en-US" sz="2400" b="1" smtClean="0">
                <a:solidFill>
                  <a:srgbClr val="002060"/>
                </a:solidFill>
                <a:latin typeface="Times New Roman" panose="02020603050405020304" pitchFamily="18" charset="0"/>
              </a:rPr>
              <a:t>búa, </a:t>
            </a:r>
            <a:r>
              <a:rPr lang="en-US" altLang="en-US" sz="2400" b="1">
                <a:solidFill>
                  <a:srgbClr val="002060"/>
                </a:solidFill>
                <a:latin typeface="Times New Roman" panose="02020603050405020304" pitchFamily="18" charset="0"/>
              </a:rPr>
              <a:t>xếp rất khéo những viên </a:t>
            </a:r>
            <a:r>
              <a:rPr lang="en-US" altLang="en-US" sz="2400" b="1" smtClean="0">
                <a:solidFill>
                  <a:srgbClr val="002060"/>
                </a:solidFill>
                <a:latin typeface="Times New Roman" panose="02020603050405020304" pitchFamily="18" charset="0"/>
              </a:rPr>
              <a:t>đá, </a:t>
            </a:r>
            <a:r>
              <a:rPr lang="en-US" altLang="en-US" sz="2400" b="1">
                <a:solidFill>
                  <a:srgbClr val="002060"/>
                </a:solidFill>
                <a:latin typeface="Times New Roman" panose="02020603050405020304" pitchFamily="18" charset="0"/>
              </a:rPr>
              <a:t>đưa lên hạ xuống nhịp </a:t>
            </a:r>
            <a:r>
              <a:rPr lang="en-US" altLang="en-US" sz="2400" b="1" smtClean="0">
                <a:solidFill>
                  <a:srgbClr val="002060"/>
                </a:solidFill>
                <a:latin typeface="Times New Roman" panose="02020603050405020304" pitchFamily="18" charset="0"/>
              </a:rPr>
              <a:t>nhàng.</a:t>
            </a:r>
            <a:r>
              <a:rPr lang="en-US" altLang="en-US" sz="2400" b="1">
                <a:solidFill>
                  <a:srgbClr val="002060"/>
                </a:solidFill>
                <a:latin typeface="Times New Roman" panose="02020603050405020304" pitchFamily="18" charset="0"/>
              </a:rPr>
              <a:t> </a:t>
            </a:r>
            <a:endParaRPr lang="en-US" altLang="en-US" sz="2400" b="1" smtClean="0">
              <a:solidFill>
                <a:srgbClr val="002060"/>
              </a:solidFill>
              <a:latin typeface="Times New Roman" panose="02020603050405020304" pitchFamily="18" charset="0"/>
            </a:endParaRPr>
          </a:p>
          <a:p>
            <a:r>
              <a:rPr lang="en-US" altLang="en-US" sz="2400" b="1" smtClean="0">
                <a:solidFill>
                  <a:srgbClr val="002060"/>
                </a:solidFill>
                <a:latin typeface="Times New Roman" panose="02020603050405020304" pitchFamily="18" charset="0"/>
              </a:rPr>
              <a:t>Bác </a:t>
            </a:r>
            <a:r>
              <a:rPr lang="en-US" altLang="en-US" sz="2400" b="1">
                <a:solidFill>
                  <a:srgbClr val="002060"/>
                </a:solidFill>
                <a:latin typeface="Times New Roman" panose="02020603050405020304" pitchFamily="18" charset="0"/>
              </a:rPr>
              <a:t>Tâm đứng lên, vươn vai mấy cái liền. Bác nheo mắt nhìn mặt đường</a:t>
            </a:r>
            <a:endParaRPr lang="en-US" altLang="en-US" sz="2400" b="1" smtClean="0">
              <a:solidFill>
                <a:srgbClr val="002060"/>
              </a:solidFill>
              <a:latin typeface="Times New Roman" panose="02020603050405020304" pitchFamily="18" charset="0"/>
            </a:endParaRPr>
          </a:p>
          <a:p>
            <a:r>
              <a:rPr lang="en-US" altLang="en-US" sz="2400" b="1" smtClean="0">
                <a:solidFill>
                  <a:srgbClr val="002060"/>
                </a:solidFill>
                <a:latin typeface="Times New Roman" panose="02020603050405020304" pitchFamily="18" charset="0"/>
              </a:rPr>
              <a:t> </a:t>
            </a:r>
            <a:endParaRPr lang="en-US"/>
          </a:p>
        </p:txBody>
      </p:sp>
    </p:spTree>
    <p:extLst>
      <p:ext uri="{BB962C8B-B14F-4D97-AF65-F5344CB8AC3E}">
        <p14:creationId xmlns:p14="http://schemas.microsoft.com/office/powerpoint/2010/main" val="26978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17584" y="0"/>
            <a:ext cx="10160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rPr>
              <a:t>Công nhân sửa đường</a:t>
            </a:r>
          </a:p>
          <a:p>
            <a:pPr algn="just" eaLnBrk="1" hangingPunct="1"/>
            <a:r>
              <a:rPr lang="en-US" altLang="en-US" b="1">
                <a:latin typeface="Times New Roman" panose="02020603050405020304" pitchFamily="18" charset="0"/>
              </a:rPr>
              <a:t>	</a:t>
            </a:r>
            <a:r>
              <a:rPr lang="en-US" altLang="en-US" sz="2400" b="1">
                <a:solidFill>
                  <a:srgbClr val="002060"/>
                </a:solidFill>
                <a:latin typeface="Times New Roman" panose="02020603050405020304" pitchFamily="18" charset="0"/>
              </a:rPr>
              <a:t>Bác Tâm, mẹ của Thư, đang chăm chú làm việc. Bác đi một đôi găng tay bằng vải rất dày. Vì thế, tay bác y như tay một người khổng lồ. Bác đội nón, khăn trùm gần kín mặt, chỉ để hở mỗi cái mũi và đôi mắt. Tay phải bác cầm một chiếc búa. Tay trái bác xếp rất khéo những viên đá bọc nhựa đường đen nhánh vào chỗ trũng. Bác đập búa đều đều xuống những viên đá để chúng ken chắc vào nhau. Hai tay bác đưa lên hạ xuống nhịp nhàng. Dường như bác đang làm một việc gì đấy rất nhẹ nhàng chứ không phải là công việc vá đường vất vả kia. Chỉ có mảng áo ướt đẫm mồ hôi ở lưng bác là cứ loang ra mãi. </a:t>
            </a:r>
          </a:p>
          <a:p>
            <a:pPr algn="just" eaLnBrk="1" hangingPunct="1"/>
            <a:r>
              <a:rPr lang="en-US" altLang="en-US" sz="2400" b="1">
                <a:solidFill>
                  <a:srgbClr val="002060"/>
                </a:solidFill>
                <a:latin typeface="Times New Roman" panose="02020603050405020304" pitchFamily="18" charset="0"/>
              </a:rPr>
              <a:t>	Mảng đường hình chữ nhật đen nhánh hiện lên, thay thế cho cái ổ gà quái ác lúc trước. Thư say sưa ngắm miếng vá hình chữ nhật, thơm mùi nhựa đường hăng hắc ấy, rồi ôm cổ mẹ:</a:t>
            </a:r>
          </a:p>
          <a:p>
            <a:pPr algn="just" eaLnBrk="1" hangingPunct="1"/>
            <a:r>
              <a:rPr lang="en-US" altLang="en-US" sz="2400" b="1">
                <a:solidFill>
                  <a:srgbClr val="002060"/>
                </a:solidFill>
                <a:latin typeface="Times New Roman" panose="02020603050405020304" pitchFamily="18" charset="0"/>
              </a:rPr>
              <a:t> Đẹp quá! Mẹ vá đường cũng khéo như vá áo ấy!</a:t>
            </a:r>
          </a:p>
          <a:p>
            <a:pPr algn="just" eaLnBrk="1" hangingPunct="1"/>
            <a:r>
              <a:rPr lang="en-US" altLang="en-US" sz="2400" b="1">
                <a:solidFill>
                  <a:srgbClr val="002060"/>
                </a:solidFill>
                <a:latin typeface="Times New Roman" panose="02020603050405020304" pitchFamily="18" charset="0"/>
              </a:rPr>
              <a:t>	Bác Tâm đứng lên, vươn vai mấy cái liền. Bác nheo mắt nhìn mặt đường. Nắng chói chang. Một nụ cười làm rạng rỡ khuôn mặt bác.</a:t>
            </a:r>
            <a:r>
              <a:rPr lang="en-US" altLang="en-US" sz="2200" b="1" i="1">
                <a:solidFill>
                  <a:srgbClr val="FF0000"/>
                </a:solidFill>
                <a:latin typeface="Times New Roman" panose="02020603050405020304" pitchFamily="18" charset="0"/>
              </a:rPr>
              <a:t>					</a:t>
            </a:r>
            <a:r>
              <a:rPr lang="en-US" altLang="en-US" sz="2200" b="1" i="1">
                <a:solidFill>
                  <a:srgbClr val="0000FF"/>
                </a:solidFill>
                <a:latin typeface="Times New Roman" panose="02020603050405020304" pitchFamily="18" charset="0"/>
              </a:rPr>
              <a:t>	    </a:t>
            </a:r>
            <a:r>
              <a:rPr lang="en-US" altLang="en-US" sz="2000" b="1" i="1">
                <a:solidFill>
                  <a:srgbClr val="0000FF"/>
                </a:solidFill>
                <a:latin typeface="Times New Roman" panose="02020603050405020304" pitchFamily="18" charset="0"/>
              </a:rPr>
              <a:t>Theo</a:t>
            </a:r>
            <a:r>
              <a:rPr lang="en-US" altLang="en-US" sz="2000" b="1">
                <a:solidFill>
                  <a:srgbClr val="0000FF"/>
                </a:solidFill>
                <a:latin typeface="Times New Roman" panose="02020603050405020304" pitchFamily="18" charset="0"/>
              </a:rPr>
              <a:t> Nguyễn Thị Xuyến</a:t>
            </a:r>
          </a:p>
        </p:txBody>
      </p:sp>
      <p:sp>
        <p:nvSpPr>
          <p:cNvPr id="59402" name="Line 10"/>
          <p:cNvSpPr>
            <a:spLocks noChangeShapeType="1"/>
          </p:cNvSpPr>
          <p:nvPr/>
        </p:nvSpPr>
        <p:spPr bwMode="auto">
          <a:xfrm>
            <a:off x="1342720" y="1928090"/>
            <a:ext cx="2438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3" name="Line 11"/>
          <p:cNvSpPr>
            <a:spLocks noChangeShapeType="1"/>
          </p:cNvSpPr>
          <p:nvPr/>
        </p:nvSpPr>
        <p:spPr bwMode="auto">
          <a:xfrm>
            <a:off x="5846602" y="1900380"/>
            <a:ext cx="469900"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2"/>
          <p:cNvSpPr>
            <a:spLocks noChangeShapeType="1"/>
          </p:cNvSpPr>
          <p:nvPr/>
        </p:nvSpPr>
        <p:spPr bwMode="auto">
          <a:xfrm>
            <a:off x="6959584" y="1910771"/>
            <a:ext cx="2807855" cy="346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5" name="Line 13"/>
          <p:cNvSpPr>
            <a:spLocks noChangeShapeType="1"/>
          </p:cNvSpPr>
          <p:nvPr/>
        </p:nvSpPr>
        <p:spPr bwMode="auto">
          <a:xfrm>
            <a:off x="7111983" y="2646216"/>
            <a:ext cx="3985491"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Line 14"/>
          <p:cNvSpPr>
            <a:spLocks noChangeShapeType="1"/>
          </p:cNvSpPr>
          <p:nvPr/>
        </p:nvSpPr>
        <p:spPr bwMode="auto">
          <a:xfrm>
            <a:off x="2105875" y="5576454"/>
            <a:ext cx="56803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7" name="Line 15"/>
          <p:cNvSpPr>
            <a:spLocks noChangeShapeType="1"/>
          </p:cNvSpPr>
          <p:nvPr/>
        </p:nvSpPr>
        <p:spPr bwMode="auto">
          <a:xfrm>
            <a:off x="8026384" y="5590309"/>
            <a:ext cx="2438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8" name="Line 16"/>
          <p:cNvSpPr>
            <a:spLocks noChangeShapeType="1"/>
          </p:cNvSpPr>
          <p:nvPr/>
        </p:nvSpPr>
        <p:spPr bwMode="auto">
          <a:xfrm>
            <a:off x="10635658" y="5590309"/>
            <a:ext cx="475671"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1131439" y="5951682"/>
            <a:ext cx="835891"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522466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strips(downRight)">
                                      <p:cBhvr>
                                        <p:cTn id="7" dur="500"/>
                                        <p:tgtEl>
                                          <p:spTgt spid="59402"/>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59403"/>
                                        </p:tgtEl>
                                        <p:attrNameLst>
                                          <p:attrName>style.visibility</p:attrName>
                                        </p:attrNameLst>
                                      </p:cBhvr>
                                      <p:to>
                                        <p:strVal val="visible"/>
                                      </p:to>
                                    </p:set>
                                    <p:animEffect transition="in" filter="strips(downRight)">
                                      <p:cBhvr>
                                        <p:cTn id="11" dur="500"/>
                                        <p:tgtEl>
                                          <p:spTgt spid="59403"/>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59404"/>
                                        </p:tgtEl>
                                        <p:attrNameLst>
                                          <p:attrName>style.visibility</p:attrName>
                                        </p:attrNameLst>
                                      </p:cBhvr>
                                      <p:to>
                                        <p:strVal val="visible"/>
                                      </p:to>
                                    </p:set>
                                    <p:animEffect transition="in" filter="strips(downRight)">
                                      <p:cBhvr>
                                        <p:cTn id="15" dur="500"/>
                                        <p:tgtEl>
                                          <p:spTgt spid="59404"/>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59405"/>
                                        </p:tgtEl>
                                        <p:attrNameLst>
                                          <p:attrName>style.visibility</p:attrName>
                                        </p:attrNameLst>
                                      </p:cBhvr>
                                      <p:to>
                                        <p:strVal val="visible"/>
                                      </p:to>
                                    </p:set>
                                    <p:animEffect transition="in" filter="strips(downRight)">
                                      <p:cBhvr>
                                        <p:cTn id="19" dur="500"/>
                                        <p:tgtEl>
                                          <p:spTgt spid="59405"/>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59406"/>
                                        </p:tgtEl>
                                        <p:attrNameLst>
                                          <p:attrName>style.visibility</p:attrName>
                                        </p:attrNameLst>
                                      </p:cBhvr>
                                      <p:to>
                                        <p:strVal val="visible"/>
                                      </p:to>
                                    </p:set>
                                    <p:animEffect transition="in" filter="strips(downRight)">
                                      <p:cBhvr>
                                        <p:cTn id="23" dur="500"/>
                                        <p:tgtEl>
                                          <p:spTgt spid="59406"/>
                                        </p:tgtEl>
                                      </p:cBhvr>
                                    </p:animEffect>
                                  </p:childTnLst>
                                </p:cTn>
                              </p:par>
                            </p:childTnLst>
                          </p:cTn>
                        </p:par>
                        <p:par>
                          <p:cTn id="24" fill="hold" nodeType="afterGroup">
                            <p:stCondLst>
                              <p:cond delay="2500"/>
                            </p:stCondLst>
                            <p:childTnLst>
                              <p:par>
                                <p:cTn id="25" presetID="18" presetClass="entr" presetSubtype="6" fill="hold" nodeType="afterEffect">
                                  <p:stCondLst>
                                    <p:cond delay="0"/>
                                  </p:stCondLst>
                                  <p:childTnLst>
                                    <p:set>
                                      <p:cBhvr>
                                        <p:cTn id="26" dur="1" fill="hold">
                                          <p:stCondLst>
                                            <p:cond delay="0"/>
                                          </p:stCondLst>
                                        </p:cTn>
                                        <p:tgtEl>
                                          <p:spTgt spid="59407"/>
                                        </p:tgtEl>
                                        <p:attrNameLst>
                                          <p:attrName>style.visibility</p:attrName>
                                        </p:attrNameLst>
                                      </p:cBhvr>
                                      <p:to>
                                        <p:strVal val="visible"/>
                                      </p:to>
                                    </p:set>
                                    <p:animEffect transition="in" filter="strips(downRight)">
                                      <p:cBhvr>
                                        <p:cTn id="27" dur="500"/>
                                        <p:tgtEl>
                                          <p:spTgt spid="59407"/>
                                        </p:tgtEl>
                                      </p:cBhvr>
                                    </p:animEffect>
                                  </p:childTnLst>
                                </p:cTn>
                              </p:par>
                            </p:childTnLst>
                          </p:cTn>
                        </p:par>
                        <p:par>
                          <p:cTn id="28" fill="hold" nodeType="afterGroup">
                            <p:stCondLst>
                              <p:cond delay="3000"/>
                            </p:stCondLst>
                            <p:childTnLst>
                              <p:par>
                                <p:cTn id="29" presetID="18" presetClass="entr" presetSubtype="6" fill="hold" nodeType="afterEffect">
                                  <p:stCondLst>
                                    <p:cond delay="0"/>
                                  </p:stCondLst>
                                  <p:childTnLst>
                                    <p:set>
                                      <p:cBhvr>
                                        <p:cTn id="30" dur="1" fill="hold">
                                          <p:stCondLst>
                                            <p:cond delay="0"/>
                                          </p:stCondLst>
                                        </p:cTn>
                                        <p:tgtEl>
                                          <p:spTgt spid="59408"/>
                                        </p:tgtEl>
                                        <p:attrNameLst>
                                          <p:attrName>style.visibility</p:attrName>
                                        </p:attrNameLst>
                                      </p:cBhvr>
                                      <p:to>
                                        <p:strVal val="visible"/>
                                      </p:to>
                                    </p:set>
                                    <p:animEffect transition="in" filter="strips(downRight)">
                                      <p:cBhvr>
                                        <p:cTn id="31" dur="500"/>
                                        <p:tgtEl>
                                          <p:spTgt spid="59408"/>
                                        </p:tgtEl>
                                      </p:cBhvr>
                                    </p:animEffect>
                                  </p:childTnLst>
                                </p:cTn>
                              </p:par>
                            </p:childTnLst>
                          </p:cTn>
                        </p:par>
                        <p:par>
                          <p:cTn id="32" fill="hold">
                            <p:stCondLst>
                              <p:cond delay="3500"/>
                            </p:stCondLst>
                            <p:childTnLst>
                              <p:par>
                                <p:cTn id="33" presetID="18" presetClass="entr" presetSubtype="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trips(down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985</TotalTime>
  <Words>856</Words>
  <Application>Microsoft Office PowerPoint</Application>
  <PresentationFormat>Widescreen</PresentationFormat>
  <Paragraphs>59</Paragraphs>
  <Slides>20</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Impact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81</cp:revision>
  <dcterms:created xsi:type="dcterms:W3CDTF">2017-11-24T09:12:01Z</dcterms:created>
  <dcterms:modified xsi:type="dcterms:W3CDTF">2021-12-28T13:37:39Z</dcterms:modified>
</cp:coreProperties>
</file>