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68" r:id="rId2"/>
    <p:sldId id="2631" r:id="rId3"/>
    <p:sldId id="2630" r:id="rId4"/>
    <p:sldId id="2007577355" r:id="rId5"/>
    <p:sldId id="2007577354" r:id="rId6"/>
    <p:sldId id="2632" r:id="rId7"/>
    <p:sldId id="2633" r:id="rId8"/>
    <p:sldId id="589" r:id="rId9"/>
    <p:sldId id="2627" r:id="rId10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4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69" d="100"/>
          <a:sy n="69" d="100"/>
        </p:scale>
        <p:origin x="48" y="66"/>
      </p:cViewPr>
      <p:guideLst>
        <p:guide orient="horz" pos="2184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695F3C-5EB6-40EA-B084-C41DBCEA8295}" type="datetimeFigureOut">
              <a:rPr lang="vi-VN" smtClean="0"/>
              <a:t>04/03/2024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C8A3ED-6682-478E-AF48-DC9D16D09B5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080863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33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A7A35F-0CF6-4635-9024-F86C254021B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337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35994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本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PPT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模板部分元素使用了幻灯片母版制作。如果需要修改，点击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视图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幻灯片母版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修改；完成后关闭编辑母版即可。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4C0232-94FA-4EBE-BB9B-79FBE486032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64880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562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6E5206-4DE8-4E35-BE1B-AFB0DE63FE1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5628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33264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4D6952-E9E3-49E8-9EEE-A501EBDCC0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986F2D-5AC3-42DF-BBAE-BF5ECC701E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353B63-CD7A-4C8B-87BA-287D83D44E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BBA10-15FF-4BC7-B4C3-4FE3A0CA78C4}" type="datetimeFigureOut">
              <a:rPr lang="vi-VN" smtClean="0"/>
              <a:t>04/03/2024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14A773-BF5E-4E7E-B954-E59B2F6851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0F0759-0E73-40C0-930C-130CC42656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068A6-88C0-4891-9652-DF56ECB1659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602188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84D2D8-11B1-4F50-8803-62FF29457C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311F9D2-CA9B-4E54-9B9F-FEE2C3175B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C30529-5B77-419C-9693-A872F76F8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BBA10-15FF-4BC7-B4C3-4FE3A0CA78C4}" type="datetimeFigureOut">
              <a:rPr lang="vi-VN" smtClean="0"/>
              <a:t>04/03/2024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9A00CB-7AF8-450E-876A-577567078D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9F288C-B307-4779-AB79-4424833B9D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068A6-88C0-4891-9652-DF56ECB1659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104496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CF9AF5C-AA58-4481-B7A9-60D4B1EFC7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8E955A5-C352-4CC8-A902-51277E3193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248798-C70D-4E77-966D-87F9BD2A62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BBA10-15FF-4BC7-B4C3-4FE3A0CA78C4}" type="datetimeFigureOut">
              <a:rPr lang="vi-VN" smtClean="0"/>
              <a:t>04/03/2024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DC9ADC-88F4-43A4-98D4-69E9513F0F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9EA286-4D9C-4173-86E7-59E41A4D96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068A6-88C0-4891-9652-DF56ECB1659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757909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首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67CB1063-1667-4B1C-AA1B-C6532DA3286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60" r="54"/>
          <a:stretch/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A1E8ED1C-1DAC-45C9-88C6-0DFF9C7B7F1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2273" y="-150920"/>
            <a:ext cx="4799416" cy="1958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5300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3000">
        <p14:ripple/>
      </p:transition>
    </mc:Choice>
    <mc:Fallback xmlns="">
      <p:transition spd="slow" advClick="0" advTm="3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FFC5D1-A50F-4AD1-9DEF-2966B7F5D7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64FE3F-C898-40C2-8CE7-AFA5A9D585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026CD8-03C7-49D4-AA72-558ECC4364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BBA10-15FF-4BC7-B4C3-4FE3A0CA78C4}" type="datetimeFigureOut">
              <a:rPr lang="vi-VN" smtClean="0"/>
              <a:t>04/03/2024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7FAD81-AD59-4327-82B9-72D0B42F03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73264C-55DC-4B20-A166-8AE5DC8CD6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068A6-88C0-4891-9652-DF56ECB1659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997139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01A2D5-FB0D-41EB-926B-0BEF90261A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8B918F-7B9B-41F4-8F8E-6BBFCC83D5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2EE2FF-A030-4919-BC3F-182890597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BBA10-15FF-4BC7-B4C3-4FE3A0CA78C4}" type="datetimeFigureOut">
              <a:rPr lang="vi-VN" smtClean="0"/>
              <a:t>04/03/2024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7EB276-8FB2-4459-AA22-BF01729144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94947F-EF29-4772-B766-AF2C99C2E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068A6-88C0-4891-9652-DF56ECB1659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777910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6B7084-4B2E-4971-9960-FF6AA7C9A9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541ED2-7268-4D6C-B359-A8D07010994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05407D0-2C11-4D23-9C1D-BB1ED19D94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E6695C9-05E4-4D20-8C7C-CDAEFD08DD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BBA10-15FF-4BC7-B4C3-4FE3A0CA78C4}" type="datetimeFigureOut">
              <a:rPr lang="vi-VN" smtClean="0"/>
              <a:t>04/03/2024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B13DAA-6A1A-41D5-A897-4B977BDF29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D27729-44E6-411C-A4DD-813BF11765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068A6-88C0-4891-9652-DF56ECB1659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720807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073B76-F1E8-4133-A229-47278B9ADC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ADAAFC-745A-4331-8634-D50424916E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01E3A9-859F-418B-B676-0B02B489F0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064AA01-305F-43AE-A8C6-24A782F727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A3FF5F4-D268-46F8-993F-39CB232658A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E4F9166-0FEE-4454-B5DE-8780721F48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BBA10-15FF-4BC7-B4C3-4FE3A0CA78C4}" type="datetimeFigureOut">
              <a:rPr lang="vi-VN" smtClean="0"/>
              <a:t>04/03/2024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5A234CA-13ED-4B60-BD52-706D1B1336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B7A3007-2305-4530-9F49-315165AD1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068A6-88C0-4891-9652-DF56ECB1659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65214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01EF80-4ACB-4B53-8C76-BA3428E50C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E59AC69-DB06-4BBD-A805-F3CEFBA2FD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BBA10-15FF-4BC7-B4C3-4FE3A0CA78C4}" type="datetimeFigureOut">
              <a:rPr lang="vi-VN" smtClean="0"/>
              <a:t>04/03/2024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26F8441-FD26-4CE4-9A5E-45F93C13A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83EF723-FB1B-4E5F-90FE-ABA648B2BC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068A6-88C0-4891-9652-DF56ECB1659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199495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6C81133-4DBB-4035-8686-71DD23EF51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BBA10-15FF-4BC7-B4C3-4FE3A0CA78C4}" type="datetimeFigureOut">
              <a:rPr lang="vi-VN" smtClean="0"/>
              <a:t>04/03/2024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0E2672F-8780-4170-AED0-05F3FBEFC0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433BA0-D6CE-47A9-A8F3-622BFF515D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068A6-88C0-4891-9652-DF56ECB1659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227043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1E5A7E-7CB1-4201-B043-F2E0B9D7FB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64D701-9129-483E-987E-2012F46069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CE90BBA-F0B5-4D9B-A66B-64E5E857C7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2CB003D-313C-48F6-8103-4A9F5F209D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BBA10-15FF-4BC7-B4C3-4FE3A0CA78C4}" type="datetimeFigureOut">
              <a:rPr lang="vi-VN" smtClean="0"/>
              <a:t>04/03/2024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DBF561-42A9-46F5-B225-4FCEA0021A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54083F-F2D9-4EDB-8BAA-60EFEECEC2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068A6-88C0-4891-9652-DF56ECB1659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662564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EF08E5-87FD-41EB-A58E-C058D11C47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967D018-7353-4F4D-93A1-C58AD6993CB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7072ED-F0B8-4CC4-AF90-0418B649F0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6658309-31F8-4193-B1E9-2A3B2741FA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BBA10-15FF-4BC7-B4C3-4FE3A0CA78C4}" type="datetimeFigureOut">
              <a:rPr lang="vi-VN" smtClean="0"/>
              <a:t>04/03/2024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BDDB6C-C1E4-4EC1-9F2A-9D9CBB314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90A34AD-43DD-4F89-82DE-B53A4DAA32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068A6-88C0-4891-9652-DF56ECB1659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07107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B4780F5-BE8D-4BAF-B167-8C776A89E2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60462E-8A5E-4823-9A63-63E15C433C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30183D-1749-4643-90A3-4253944720F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FBBA10-15FF-4BC7-B4C3-4FE3A0CA78C4}" type="datetimeFigureOut">
              <a:rPr lang="vi-VN" smtClean="0"/>
              <a:t>04/03/2024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AB4930-5B64-4C1C-ABEB-75ADD0089A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75B012-02FD-4D31-8E20-6E2EDE1625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5068A6-88C0-4891-9652-DF56ECB1659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460122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mp3"/><Relationship Id="rId7" Type="http://schemas.openxmlformats.org/officeDocument/2006/relationships/image" Target="../media/image5.png"/><Relationship Id="rId2" Type="http://schemas.microsoft.com/office/2007/relationships/media" Target="../media/media1.mp3"/><Relationship Id="rId1" Type="http://schemas.openxmlformats.org/officeDocument/2006/relationships/tags" Target="../tags/tag1.xml"/><Relationship Id="rId6" Type="http://schemas.openxmlformats.org/officeDocument/2006/relationships/image" Target="../media/image4.png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23" y="38100"/>
            <a:ext cx="12192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378660" y="889147"/>
            <a:ext cx="6072079" cy="3108804"/>
          </a:xfrm>
          <a:prstGeom prst="rect">
            <a:avLst/>
          </a:prstGeom>
          <a:noFill/>
        </p:spPr>
        <p:txBody>
          <a:bodyPr wrap="none" lIns="122190" tIns="61089" rIns="122190" bIns="61089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ctr" defTabSz="9557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700" b="1" i="0" u="none" strike="noStrike" kern="1200" cap="none" spc="0" normalizeH="0" baseline="0" noProof="0">
                <a:ln/>
                <a:solidFill>
                  <a:srgbClr val="FF0000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Môn</a:t>
            </a:r>
            <a:r>
              <a:rPr kumimoji="0" lang="en-US" sz="9700" b="1" i="0" u="none" strike="noStrike" kern="1200" cap="none" spc="0" normalizeH="0" noProof="0">
                <a:ln/>
                <a:solidFill>
                  <a:srgbClr val="FF0000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</a:t>
            </a:r>
          </a:p>
          <a:p>
            <a:pPr marL="0" marR="0" lvl="0" indent="0" algn="ctr" defTabSz="9557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700" b="1" i="0" u="none" strike="noStrike" kern="1200" cap="none" spc="0" normalizeH="0" noProof="0">
                <a:ln/>
                <a:solidFill>
                  <a:srgbClr val="FF0000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Tiếng việt</a:t>
            </a:r>
            <a:endParaRPr kumimoji="0" lang="en-US" sz="9700" b="1" i="0" u="none" strike="noStrike" kern="1200" cap="none" spc="0" normalizeH="0" baseline="0" noProof="0" dirty="0">
              <a:ln/>
              <a:solidFill>
                <a:srgbClr val="FF0000"/>
              </a:solidFill>
              <a:effectLst/>
              <a:uLnTx/>
              <a:uFillTx/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4626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EAC7BFEA-95CA-4B1E-BBFF-D3AA9AFD10C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2699" y="3059000"/>
            <a:ext cx="2746933" cy="4140598"/>
          </a:xfrm>
          <a:prstGeom prst="rect">
            <a:avLst/>
          </a:prstGeom>
        </p:spPr>
      </p:pic>
      <p:sp>
        <p:nvSpPr>
          <p:cNvPr id="22" name="PA_文本框 5">
            <a:extLst>
              <a:ext uri="{FF2B5EF4-FFF2-40B4-BE49-F238E27FC236}">
                <a16:creationId xmlns:a16="http://schemas.microsoft.com/office/drawing/2014/main" id="{FF2BEE31-BD2B-475E-BD06-B0557CBE348D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3325052" y="1832294"/>
            <a:ext cx="4842992" cy="2020746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1500" b="1" i="0" u="none" strike="noStrike" kern="1200" cap="none" spc="30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SGK-TV" pitchFamily="2" charset="0"/>
                <a:ea typeface="方正有猫在_GBK"/>
                <a:cs typeface="Arial-SGK-TV" pitchFamily="2" charset="0"/>
              </a:rPr>
              <a:t>TIẾT</a:t>
            </a:r>
            <a:r>
              <a:rPr kumimoji="0" lang="en-US" altLang="zh-CN" sz="11500" b="1" i="0" u="none" strike="noStrike" kern="1200" cap="none" spc="300" normalizeH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SGK-TV" pitchFamily="2" charset="0"/>
                <a:ea typeface="方正有猫在_GBK"/>
                <a:cs typeface="Arial-SGK-TV" pitchFamily="2" charset="0"/>
              </a:rPr>
              <a:t> 3</a:t>
            </a:r>
            <a:endParaRPr kumimoji="0" lang="zh-CN" altLang="en-US" sz="11500" b="1" i="0" u="none" strike="noStrike" kern="1200" cap="none" spc="30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SGK-TV" pitchFamily="2" charset="0"/>
              <a:ea typeface="方正有猫在_GBK"/>
              <a:cs typeface="Arial-SGK-TV" pitchFamily="2" charset="0"/>
            </a:endParaRPr>
          </a:p>
        </p:txBody>
      </p:sp>
      <p:pic>
        <p:nvPicPr>
          <p:cNvPr id="11" name="7be17">
            <a:hlinkClick r:id="" action="ppaction://media"/>
            <a:extLst>
              <a:ext uri="{FF2B5EF4-FFF2-40B4-BE49-F238E27FC236}">
                <a16:creationId xmlns:a16="http://schemas.microsoft.com/office/drawing/2014/main" id="{5E67A754-1E7E-442E-9D88-B7C089067D22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582400" y="-130492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605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14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2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9E03B2FC-4ADF-4337-9114-DEFD71A7FBFC}"/>
              </a:ext>
            </a:extLst>
          </p:cNvPr>
          <p:cNvGrpSpPr/>
          <p:nvPr/>
        </p:nvGrpSpPr>
        <p:grpSpPr>
          <a:xfrm>
            <a:off x="140908" y="154476"/>
            <a:ext cx="12408345" cy="759925"/>
            <a:chOff x="140908" y="154476"/>
            <a:chExt cx="12408345" cy="759925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A74BB4B0-BED5-4068-BB34-0EFD26E07A8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0908" y="154476"/>
              <a:ext cx="759925" cy="759925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5F922B51-D66B-43D8-BBEC-4EE609261440}"/>
                </a:ext>
              </a:extLst>
            </p:cNvPr>
            <p:cNvSpPr txBox="1"/>
            <p:nvPr/>
          </p:nvSpPr>
          <p:spPr>
            <a:xfrm>
              <a:off x="900833" y="272828"/>
              <a:ext cx="1164842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 defTabSz="913958">
                <a:defRPr/>
              </a:pPr>
              <a:r>
                <a:rPr lang="en-US" sz="2800" b="1">
                  <a:solidFill>
                    <a:srgbClr val="F05986"/>
                  </a:solidFill>
                  <a:latin typeface="Arial-SGK-TV" pitchFamily="2" charset="0"/>
                  <a:cs typeface="Arial-SGK-TV" pitchFamily="2" charset="0"/>
                </a:rPr>
                <a:t>3. </a:t>
              </a:r>
              <a:r>
                <a:rPr lang="en-US" sz="2800" b="1">
                  <a:latin typeface="Arial-SGK-TV" pitchFamily="2" charset="0"/>
                  <a:cs typeface="Arial-SGK-TV" pitchFamily="2" charset="0"/>
                </a:rPr>
                <a:t>Thực hiện các yêu cầu dưới đây:</a:t>
              </a:r>
              <a:endParaRPr lang="en-US" sz="2800" b="1" dirty="0">
                <a:latin typeface="Arial-SGK-TV" pitchFamily="2" charset="0"/>
                <a:cs typeface="Arial-SGK-TV" pitchFamily="2" charset="0"/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F2FCE4B5-D436-41E6-834E-96A4037BAEA7}"/>
              </a:ext>
            </a:extLst>
          </p:cNvPr>
          <p:cNvSpPr txBox="1"/>
          <p:nvPr/>
        </p:nvSpPr>
        <p:spPr>
          <a:xfrm>
            <a:off x="402672" y="897623"/>
            <a:ext cx="63420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913958">
              <a:defRPr/>
            </a:pPr>
            <a:r>
              <a:rPr lang="en-US" sz="2800" b="1">
                <a:solidFill>
                  <a:srgbClr val="F05986"/>
                </a:solidFill>
                <a:latin typeface="Arial-SGK-TV" pitchFamily="2" charset="0"/>
                <a:cs typeface="Arial-SGK-TV" pitchFamily="2" charset="0"/>
              </a:rPr>
              <a:t>a. </a:t>
            </a:r>
            <a:r>
              <a:rPr lang="en-US" sz="2800" b="1">
                <a:latin typeface="Arial-SGK-TV" pitchFamily="2" charset="0"/>
                <a:cs typeface="Arial-SGK-TV" pitchFamily="2" charset="0"/>
              </a:rPr>
              <a:t>Chọn lời giải phù hợp cho mỗi từ</a:t>
            </a:r>
            <a:endParaRPr lang="en-US" sz="2800" b="1" dirty="0"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10" name="Picture 9" descr="A picture containing text, businesscard, screenshot&#10;&#10;Description automatically generated">
            <a:extLst>
              <a:ext uri="{FF2B5EF4-FFF2-40B4-BE49-F238E27FC236}">
                <a16:creationId xmlns:a16="http://schemas.microsoft.com/office/drawing/2014/main" id="{6BA28DA1-E5B7-456F-98AB-F38EB31436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6362" y="1614487"/>
            <a:ext cx="9439275" cy="3705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644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9FB8E1E-2D76-49CE-A185-658D65ADC4F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12"/>
          <a:stretch/>
        </p:blipFill>
        <p:spPr>
          <a:xfrm>
            <a:off x="77630" y="0"/>
            <a:ext cx="601837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CC79469-C84C-43D0-B7E0-882D11AAE242}"/>
              </a:ext>
            </a:extLst>
          </p:cNvPr>
          <p:cNvSpPr/>
          <p:nvPr/>
        </p:nvSpPr>
        <p:spPr>
          <a:xfrm>
            <a:off x="1687389" y="2805657"/>
            <a:ext cx="2586326" cy="16458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12384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Hoạt động </a:t>
            </a:r>
          </a:p>
          <a:p>
            <a:pPr marL="0" marR="0" lvl="0" indent="0" algn="ctr" defTabSz="12384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cá nhân</a:t>
            </a:r>
            <a:endParaRPr kumimoji="0" lang="en-US" sz="3200" b="1" i="0" u="none" strike="noStrike" kern="1200" cap="none" spc="0" normalizeH="0" baseline="0" noProof="0" dirty="0">
              <a:ln w="22225">
                <a:solidFill>
                  <a:srgbClr val="ED7D31"/>
                </a:solidFill>
                <a:prstDash val="solid"/>
              </a:ln>
              <a:solidFill>
                <a:srgbClr val="FF0000"/>
              </a:solidFill>
              <a:effectLst/>
              <a:uLnTx/>
              <a:uFillTx/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194D86C8-BCF7-49D9-B428-272630AEBB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857625"/>
            <a:ext cx="6257925" cy="3000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7805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9E03B2FC-4ADF-4337-9114-DEFD71A7FBFC}"/>
              </a:ext>
            </a:extLst>
          </p:cNvPr>
          <p:cNvGrpSpPr/>
          <p:nvPr/>
        </p:nvGrpSpPr>
        <p:grpSpPr>
          <a:xfrm>
            <a:off x="140908" y="154476"/>
            <a:ext cx="12408345" cy="759925"/>
            <a:chOff x="140908" y="154476"/>
            <a:chExt cx="12408345" cy="759925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A74BB4B0-BED5-4068-BB34-0EFD26E07A8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0908" y="154476"/>
              <a:ext cx="759925" cy="759925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5F922B51-D66B-43D8-BBEC-4EE609261440}"/>
                </a:ext>
              </a:extLst>
            </p:cNvPr>
            <p:cNvSpPr txBox="1"/>
            <p:nvPr/>
          </p:nvSpPr>
          <p:spPr>
            <a:xfrm>
              <a:off x="900833" y="272828"/>
              <a:ext cx="1164842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 defTabSz="913958">
                <a:defRPr/>
              </a:pPr>
              <a:r>
                <a:rPr lang="en-US" sz="2800" b="1">
                  <a:solidFill>
                    <a:srgbClr val="F05986"/>
                  </a:solidFill>
                  <a:latin typeface="Arial-SGK-TV" pitchFamily="2" charset="0"/>
                  <a:cs typeface="Arial-SGK-TV" pitchFamily="2" charset="0"/>
                </a:rPr>
                <a:t>3. </a:t>
              </a:r>
              <a:r>
                <a:rPr lang="en-US" sz="2800" b="1">
                  <a:latin typeface="Arial-SGK-TV" pitchFamily="2" charset="0"/>
                  <a:cs typeface="Arial-SGK-TV" pitchFamily="2" charset="0"/>
                </a:rPr>
                <a:t>Thực hiện các yêu cầu dưới đây:</a:t>
              </a:r>
              <a:endParaRPr lang="en-US" sz="2800" b="1" dirty="0">
                <a:latin typeface="Arial-SGK-TV" pitchFamily="2" charset="0"/>
                <a:cs typeface="Arial-SGK-TV" pitchFamily="2" charset="0"/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F2FCE4B5-D436-41E6-834E-96A4037BAEA7}"/>
              </a:ext>
            </a:extLst>
          </p:cNvPr>
          <p:cNvSpPr txBox="1"/>
          <p:nvPr/>
        </p:nvSpPr>
        <p:spPr>
          <a:xfrm>
            <a:off x="402672" y="897623"/>
            <a:ext cx="63420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913958">
              <a:defRPr/>
            </a:pPr>
            <a:r>
              <a:rPr lang="en-US" sz="2800" b="1">
                <a:solidFill>
                  <a:srgbClr val="F05986"/>
                </a:solidFill>
                <a:latin typeface="Arial-SGK-TV" pitchFamily="2" charset="0"/>
                <a:cs typeface="Arial-SGK-TV" pitchFamily="2" charset="0"/>
              </a:rPr>
              <a:t>a. </a:t>
            </a:r>
            <a:r>
              <a:rPr lang="en-US" sz="2800" b="1">
                <a:latin typeface="Arial-SGK-TV" pitchFamily="2" charset="0"/>
                <a:cs typeface="Arial-SGK-TV" pitchFamily="2" charset="0"/>
              </a:rPr>
              <a:t>Chọn lời giải phù hợp cho mỗi từ</a:t>
            </a:r>
            <a:endParaRPr lang="en-US" sz="2800" b="1" dirty="0"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10" name="Picture 9" descr="A picture containing text, businesscard, screenshot&#10;&#10;Description automatically generated">
            <a:extLst>
              <a:ext uri="{FF2B5EF4-FFF2-40B4-BE49-F238E27FC236}">
                <a16:creationId xmlns:a16="http://schemas.microsoft.com/office/drawing/2014/main" id="{6BA28DA1-E5B7-456F-98AB-F38EB31436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6362" y="1614487"/>
            <a:ext cx="9439275" cy="3705225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81C6CB6-511F-459D-BDBC-CFB011DAA819}"/>
              </a:ext>
            </a:extLst>
          </p:cNvPr>
          <p:cNvCxnSpPr>
            <a:cxnSpLocks/>
          </p:cNvCxnSpPr>
          <p:nvPr/>
        </p:nvCxnSpPr>
        <p:spPr>
          <a:xfrm>
            <a:off x="3573710" y="2415941"/>
            <a:ext cx="517027" cy="218493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7AD0524-1F01-4E2E-9426-31600436CED1}"/>
              </a:ext>
            </a:extLst>
          </p:cNvPr>
          <p:cNvCxnSpPr>
            <a:cxnSpLocks/>
          </p:cNvCxnSpPr>
          <p:nvPr/>
        </p:nvCxnSpPr>
        <p:spPr>
          <a:xfrm flipV="1">
            <a:off x="3686476" y="2415941"/>
            <a:ext cx="606391" cy="1092467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4164C6BD-0551-40BE-83AC-1A27B9F7200C}"/>
              </a:ext>
            </a:extLst>
          </p:cNvPr>
          <p:cNvCxnSpPr>
            <a:cxnSpLocks/>
          </p:cNvCxnSpPr>
          <p:nvPr/>
        </p:nvCxnSpPr>
        <p:spPr>
          <a:xfrm flipV="1">
            <a:off x="3674775" y="3508408"/>
            <a:ext cx="541090" cy="107825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7364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9E03B2FC-4ADF-4337-9114-DEFD71A7FBFC}"/>
              </a:ext>
            </a:extLst>
          </p:cNvPr>
          <p:cNvGrpSpPr/>
          <p:nvPr/>
        </p:nvGrpSpPr>
        <p:grpSpPr>
          <a:xfrm>
            <a:off x="140908" y="154476"/>
            <a:ext cx="12408345" cy="759925"/>
            <a:chOff x="140908" y="154476"/>
            <a:chExt cx="12408345" cy="759925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A74BB4B0-BED5-4068-BB34-0EFD26E07A8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0908" y="154476"/>
              <a:ext cx="759925" cy="759925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5F922B51-D66B-43D8-BBEC-4EE609261440}"/>
                </a:ext>
              </a:extLst>
            </p:cNvPr>
            <p:cNvSpPr txBox="1"/>
            <p:nvPr/>
          </p:nvSpPr>
          <p:spPr>
            <a:xfrm>
              <a:off x="900833" y="272828"/>
              <a:ext cx="1164842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 defTabSz="913958">
                <a:defRPr/>
              </a:pPr>
              <a:r>
                <a:rPr lang="en-US" sz="2800" b="1">
                  <a:solidFill>
                    <a:srgbClr val="F05986"/>
                  </a:solidFill>
                  <a:latin typeface="Arial-SGK-TV" pitchFamily="2" charset="0"/>
                  <a:cs typeface="Arial-SGK-TV" pitchFamily="2" charset="0"/>
                </a:rPr>
                <a:t>3. </a:t>
              </a:r>
              <a:r>
                <a:rPr lang="en-US" sz="2800" b="1">
                  <a:latin typeface="Arial-SGK-TV" pitchFamily="2" charset="0"/>
                  <a:cs typeface="Arial-SGK-TV" pitchFamily="2" charset="0"/>
                </a:rPr>
                <a:t>Thực hiện các yêu cầu dưới đây:</a:t>
              </a:r>
              <a:endParaRPr lang="en-US" sz="2800" b="1" dirty="0">
                <a:latin typeface="Arial-SGK-TV" pitchFamily="2" charset="0"/>
                <a:cs typeface="Arial-SGK-TV" pitchFamily="2" charset="0"/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F2FCE4B5-D436-41E6-834E-96A4037BAEA7}"/>
              </a:ext>
            </a:extLst>
          </p:cNvPr>
          <p:cNvSpPr txBox="1"/>
          <p:nvPr/>
        </p:nvSpPr>
        <p:spPr>
          <a:xfrm>
            <a:off x="402672" y="897623"/>
            <a:ext cx="78437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913958">
              <a:defRPr/>
            </a:pPr>
            <a:r>
              <a:rPr lang="en-US" sz="2800" b="1">
                <a:solidFill>
                  <a:srgbClr val="F05986"/>
                </a:solidFill>
                <a:latin typeface="Arial-SGK-TV" pitchFamily="2" charset="0"/>
                <a:cs typeface="Arial-SGK-TV" pitchFamily="2" charset="0"/>
              </a:rPr>
              <a:t>b. </a:t>
            </a:r>
            <a:r>
              <a:rPr lang="en-US" sz="2800" b="1">
                <a:latin typeface="Arial-SGK-TV" pitchFamily="2" charset="0"/>
                <a:cs typeface="Arial-SGK-TV" pitchFamily="2" charset="0"/>
              </a:rPr>
              <a:t>Tìm 2 – 3 từ ngữ chỉ nơi thân quen với em. </a:t>
            </a:r>
            <a:endParaRPr lang="en-US" sz="2800" b="1" dirty="0"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6637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9E03B2FC-4ADF-4337-9114-DEFD71A7FBFC}"/>
              </a:ext>
            </a:extLst>
          </p:cNvPr>
          <p:cNvGrpSpPr/>
          <p:nvPr/>
        </p:nvGrpSpPr>
        <p:grpSpPr>
          <a:xfrm>
            <a:off x="140908" y="154476"/>
            <a:ext cx="12408345" cy="759925"/>
            <a:chOff x="140908" y="154476"/>
            <a:chExt cx="12408345" cy="759925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A74BB4B0-BED5-4068-BB34-0EFD26E07A8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0908" y="154476"/>
              <a:ext cx="759925" cy="759925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5F922B51-D66B-43D8-BBEC-4EE609261440}"/>
                </a:ext>
              </a:extLst>
            </p:cNvPr>
            <p:cNvSpPr txBox="1"/>
            <p:nvPr/>
          </p:nvSpPr>
          <p:spPr>
            <a:xfrm>
              <a:off x="900833" y="272828"/>
              <a:ext cx="1164842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 defTabSz="913958">
                <a:defRPr/>
              </a:pPr>
              <a:r>
                <a:rPr lang="en-US" sz="2800" b="1">
                  <a:solidFill>
                    <a:srgbClr val="F05986"/>
                  </a:solidFill>
                  <a:latin typeface="Arial-SGK-TV" pitchFamily="2" charset="0"/>
                  <a:cs typeface="Arial-SGK-TV" pitchFamily="2" charset="0"/>
                </a:rPr>
                <a:t>4. </a:t>
              </a:r>
              <a:r>
                <a:rPr lang="en-US" sz="2800" b="1">
                  <a:latin typeface="Arial-SGK-TV" pitchFamily="2" charset="0"/>
                  <a:cs typeface="Arial-SGK-TV" pitchFamily="2" charset="0"/>
                </a:rPr>
                <a:t>Chọn từ ngữ trong khung phù hợp với mỗi </a:t>
              </a:r>
              <a:endParaRPr lang="en-US" sz="2800" b="1" dirty="0">
                <a:latin typeface="Arial-SGK-TV" pitchFamily="2" charset="0"/>
                <a:cs typeface="Arial-SGK-TV" pitchFamily="2" charset="0"/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F2FCE4B5-D436-41E6-834E-96A4037BAEA7}"/>
              </a:ext>
            </a:extLst>
          </p:cNvPr>
          <p:cNvSpPr txBox="1"/>
          <p:nvPr/>
        </p:nvSpPr>
        <p:spPr>
          <a:xfrm>
            <a:off x="3036815" y="914401"/>
            <a:ext cx="4957893" cy="523220"/>
          </a:xfrm>
          <a:custGeom>
            <a:avLst/>
            <a:gdLst>
              <a:gd name="connsiteX0" fmla="*/ 0 w 4957893"/>
              <a:gd name="connsiteY0" fmla="*/ 0 h 523220"/>
              <a:gd name="connsiteX1" fmla="*/ 650035 w 4957893"/>
              <a:gd name="connsiteY1" fmla="*/ 0 h 523220"/>
              <a:gd name="connsiteX2" fmla="*/ 1300070 w 4957893"/>
              <a:gd name="connsiteY2" fmla="*/ 0 h 523220"/>
              <a:gd name="connsiteX3" fmla="*/ 1900526 w 4957893"/>
              <a:gd name="connsiteY3" fmla="*/ 0 h 523220"/>
              <a:gd name="connsiteX4" fmla="*/ 2352245 w 4957893"/>
              <a:gd name="connsiteY4" fmla="*/ 0 h 523220"/>
              <a:gd name="connsiteX5" fmla="*/ 2952701 w 4957893"/>
              <a:gd name="connsiteY5" fmla="*/ 0 h 523220"/>
              <a:gd name="connsiteX6" fmla="*/ 3354841 w 4957893"/>
              <a:gd name="connsiteY6" fmla="*/ 0 h 523220"/>
              <a:gd name="connsiteX7" fmla="*/ 3756981 w 4957893"/>
              <a:gd name="connsiteY7" fmla="*/ 0 h 523220"/>
              <a:gd name="connsiteX8" fmla="*/ 4208700 w 4957893"/>
              <a:gd name="connsiteY8" fmla="*/ 0 h 523220"/>
              <a:gd name="connsiteX9" fmla="*/ 4957893 w 4957893"/>
              <a:gd name="connsiteY9" fmla="*/ 0 h 523220"/>
              <a:gd name="connsiteX10" fmla="*/ 4957893 w 4957893"/>
              <a:gd name="connsiteY10" fmla="*/ 523220 h 523220"/>
              <a:gd name="connsiteX11" fmla="*/ 4307858 w 4957893"/>
              <a:gd name="connsiteY11" fmla="*/ 523220 h 523220"/>
              <a:gd name="connsiteX12" fmla="*/ 3905718 w 4957893"/>
              <a:gd name="connsiteY12" fmla="*/ 523220 h 523220"/>
              <a:gd name="connsiteX13" fmla="*/ 3404420 w 4957893"/>
              <a:gd name="connsiteY13" fmla="*/ 523220 h 523220"/>
              <a:gd name="connsiteX14" fmla="*/ 2803964 w 4957893"/>
              <a:gd name="connsiteY14" fmla="*/ 523220 h 523220"/>
              <a:gd name="connsiteX15" fmla="*/ 2203508 w 4957893"/>
              <a:gd name="connsiteY15" fmla="*/ 523220 h 523220"/>
              <a:gd name="connsiteX16" fmla="*/ 1652631 w 4957893"/>
              <a:gd name="connsiteY16" fmla="*/ 523220 h 523220"/>
              <a:gd name="connsiteX17" fmla="*/ 1250491 w 4957893"/>
              <a:gd name="connsiteY17" fmla="*/ 523220 h 523220"/>
              <a:gd name="connsiteX18" fmla="*/ 699614 w 4957893"/>
              <a:gd name="connsiteY18" fmla="*/ 523220 h 523220"/>
              <a:gd name="connsiteX19" fmla="*/ 0 w 4957893"/>
              <a:gd name="connsiteY19" fmla="*/ 523220 h 523220"/>
              <a:gd name="connsiteX20" fmla="*/ 0 w 4957893"/>
              <a:gd name="connsiteY20" fmla="*/ 0 h 523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957893" h="523220" extrusionOk="0">
                <a:moveTo>
                  <a:pt x="0" y="0"/>
                </a:moveTo>
                <a:cubicBezTo>
                  <a:pt x="213145" y="-4307"/>
                  <a:pt x="494280" y="63068"/>
                  <a:pt x="650035" y="0"/>
                </a:cubicBezTo>
                <a:cubicBezTo>
                  <a:pt x="805790" y="-63068"/>
                  <a:pt x="1133988" y="53914"/>
                  <a:pt x="1300070" y="0"/>
                </a:cubicBezTo>
                <a:cubicBezTo>
                  <a:pt x="1466152" y="-53914"/>
                  <a:pt x="1635083" y="52779"/>
                  <a:pt x="1900526" y="0"/>
                </a:cubicBezTo>
                <a:cubicBezTo>
                  <a:pt x="2165969" y="-52779"/>
                  <a:pt x="2218648" y="17341"/>
                  <a:pt x="2352245" y="0"/>
                </a:cubicBezTo>
                <a:cubicBezTo>
                  <a:pt x="2485842" y="-17341"/>
                  <a:pt x="2675554" y="7783"/>
                  <a:pt x="2952701" y="0"/>
                </a:cubicBezTo>
                <a:cubicBezTo>
                  <a:pt x="3229848" y="-7783"/>
                  <a:pt x="3180156" y="43558"/>
                  <a:pt x="3354841" y="0"/>
                </a:cubicBezTo>
                <a:cubicBezTo>
                  <a:pt x="3529526" y="-43558"/>
                  <a:pt x="3644135" y="9539"/>
                  <a:pt x="3756981" y="0"/>
                </a:cubicBezTo>
                <a:cubicBezTo>
                  <a:pt x="3869827" y="-9539"/>
                  <a:pt x="3999553" y="45744"/>
                  <a:pt x="4208700" y="0"/>
                </a:cubicBezTo>
                <a:cubicBezTo>
                  <a:pt x="4417847" y="-45744"/>
                  <a:pt x="4590967" y="74508"/>
                  <a:pt x="4957893" y="0"/>
                </a:cubicBezTo>
                <a:cubicBezTo>
                  <a:pt x="5007906" y="260311"/>
                  <a:pt x="4943441" y="276858"/>
                  <a:pt x="4957893" y="523220"/>
                </a:cubicBezTo>
                <a:cubicBezTo>
                  <a:pt x="4735748" y="539383"/>
                  <a:pt x="4606217" y="488615"/>
                  <a:pt x="4307858" y="523220"/>
                </a:cubicBezTo>
                <a:cubicBezTo>
                  <a:pt x="4009499" y="557825"/>
                  <a:pt x="4020159" y="522406"/>
                  <a:pt x="3905718" y="523220"/>
                </a:cubicBezTo>
                <a:cubicBezTo>
                  <a:pt x="3791277" y="524034"/>
                  <a:pt x="3574169" y="473832"/>
                  <a:pt x="3404420" y="523220"/>
                </a:cubicBezTo>
                <a:cubicBezTo>
                  <a:pt x="3234671" y="572608"/>
                  <a:pt x="3001678" y="515994"/>
                  <a:pt x="2803964" y="523220"/>
                </a:cubicBezTo>
                <a:cubicBezTo>
                  <a:pt x="2606250" y="530446"/>
                  <a:pt x="2442599" y="468638"/>
                  <a:pt x="2203508" y="523220"/>
                </a:cubicBezTo>
                <a:cubicBezTo>
                  <a:pt x="1964417" y="577802"/>
                  <a:pt x="1893060" y="477535"/>
                  <a:pt x="1652631" y="523220"/>
                </a:cubicBezTo>
                <a:cubicBezTo>
                  <a:pt x="1412202" y="568905"/>
                  <a:pt x="1348696" y="501234"/>
                  <a:pt x="1250491" y="523220"/>
                </a:cubicBezTo>
                <a:cubicBezTo>
                  <a:pt x="1152286" y="545206"/>
                  <a:pt x="938687" y="514298"/>
                  <a:pt x="699614" y="523220"/>
                </a:cubicBezTo>
                <a:cubicBezTo>
                  <a:pt x="460541" y="532142"/>
                  <a:pt x="216726" y="459123"/>
                  <a:pt x="0" y="523220"/>
                </a:cubicBezTo>
                <a:cubicBezTo>
                  <a:pt x="-29070" y="393111"/>
                  <a:pt x="42086" y="203579"/>
                  <a:pt x="0" y="0"/>
                </a:cubicBezTo>
                <a:close/>
              </a:path>
            </a:pathLst>
          </a:custGeom>
          <a:noFill/>
          <a:ln w="28575"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xmlns="" sd="2525034617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 defTabSz="913958">
              <a:defRPr/>
            </a:pPr>
            <a:r>
              <a:rPr lang="en-US" sz="2800" b="1">
                <a:solidFill>
                  <a:srgbClr val="F05986"/>
                </a:solidFill>
                <a:latin typeface="Arial-SGK-TV" pitchFamily="2" charset="0"/>
                <a:cs typeface="Arial-SGK-TV" pitchFamily="2" charset="0"/>
              </a:rPr>
              <a:t>thềm, nhà, gian nhà, vườn</a:t>
            </a:r>
            <a:endParaRPr lang="en-US" sz="2800" b="1" dirty="0"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77EFDF4-BC45-47E8-82EA-948B7355B2B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9543" b="32693" l="54797" r="58647">
                        <a14:foregroundMark x1="55789" y1="31688" x2="57193" y2="32250"/>
                        <a14:foregroundMark x1="55877" y1="31188" x2="56491" y2="32000"/>
                        <a14:foregroundMark x1="55877" y1="31250" x2="56579" y2="31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316" t="29149" r="40872" b="66913"/>
          <a:stretch/>
        </p:blipFill>
        <p:spPr>
          <a:xfrm>
            <a:off x="8524118" y="47835"/>
            <a:ext cx="746255" cy="857271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3AA55E92-6112-4274-9CD5-AF6A014F81BE}"/>
              </a:ext>
            </a:extLst>
          </p:cNvPr>
          <p:cNvGrpSpPr/>
          <p:nvPr/>
        </p:nvGrpSpPr>
        <p:grpSpPr>
          <a:xfrm>
            <a:off x="419450" y="2032552"/>
            <a:ext cx="11648420" cy="2893355"/>
            <a:chOff x="419450" y="2032552"/>
            <a:chExt cx="11648420" cy="2893355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57FABE67-5FA5-4133-80F4-F4FC47057AAD}"/>
                </a:ext>
              </a:extLst>
            </p:cNvPr>
            <p:cNvSpPr txBox="1"/>
            <p:nvPr/>
          </p:nvSpPr>
          <p:spPr>
            <a:xfrm>
              <a:off x="419450" y="2248251"/>
              <a:ext cx="11648420" cy="26776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 defTabSz="913958">
                <a:defRPr/>
              </a:pPr>
              <a:r>
                <a:rPr lang="en-US" sz="2800" b="1">
                  <a:latin typeface="Arial-SGK-TV" pitchFamily="2" charset="0"/>
                  <a:cs typeface="Arial-SGK-TV" pitchFamily="2" charset="0"/>
                </a:rPr>
                <a:t>     Thanh bước lên     , nhìn vào trong nhà. Cảnh tượng      cũ không có gì thay đổi.</a:t>
              </a:r>
            </a:p>
            <a:p>
              <a:pPr algn="just" defTabSz="913958">
                <a:defRPr/>
              </a:pPr>
              <a:r>
                <a:rPr lang="en-US" sz="2800" b="1">
                  <a:latin typeface="Arial-SGK-TV" pitchFamily="2" charset="0"/>
                  <a:cs typeface="Arial-SGK-TV" pitchFamily="2" charset="0"/>
                </a:rPr>
                <a:t>     Nghe tiếng Thanh, bà chống gậy trúc đi từ ngoài      vào. Bà nhìn Thanh âu yếm:</a:t>
              </a:r>
            </a:p>
            <a:p>
              <a:pPr algn="just" defTabSz="913958">
                <a:defRPr/>
              </a:pPr>
              <a:r>
                <a:rPr lang="en-US" sz="2800" b="1">
                  <a:latin typeface="Arial-SGK-TV" pitchFamily="2" charset="0"/>
                  <a:cs typeface="Arial-SGK-TV" pitchFamily="2" charset="0"/>
                </a:rPr>
                <a:t>    - Đi vào trong      kẻo nắng, cháu!</a:t>
              </a:r>
            </a:p>
            <a:p>
              <a:pPr algn="r" defTabSz="913958">
                <a:defRPr/>
              </a:pPr>
              <a:r>
                <a:rPr lang="en-US" sz="2800" b="1">
                  <a:latin typeface="Arial-SGK-TV" pitchFamily="2" charset="0"/>
                  <a:cs typeface="Arial-SGK-TV" pitchFamily="2" charset="0"/>
                </a:rPr>
                <a:t>Theo Thạch Lam                                             </a:t>
              </a:r>
              <a:endParaRPr lang="en-US" sz="2800" b="1" dirty="0">
                <a:latin typeface="Arial-SGK-TV" pitchFamily="2" charset="0"/>
                <a:cs typeface="Arial-SGK-TV" pitchFamily="2" charset="0"/>
              </a:endParaRPr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45DA6A1C-F31C-492D-877E-C3D8022BA80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29543" b="32693" l="54797" r="58647">
                          <a14:foregroundMark x1="55789" y1="31688" x2="57193" y2="32250"/>
                          <a14:foregroundMark x1="55877" y1="31188" x2="56491" y2="32000"/>
                          <a14:foregroundMark x1="55877" y1="31250" x2="56579" y2="3175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316" t="29149" r="40872" b="66913"/>
            <a:stretch/>
          </p:blipFill>
          <p:spPr>
            <a:xfrm>
              <a:off x="3514987" y="2032553"/>
              <a:ext cx="746255" cy="857271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3AAE1C30-2B80-43A2-A2B4-D9DA01EB533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29543" b="32693" l="54797" r="58647">
                          <a14:foregroundMark x1="55789" y1="31688" x2="57193" y2="32250"/>
                          <a14:foregroundMark x1="55877" y1="31188" x2="56491" y2="32000"/>
                          <a14:foregroundMark x1="55877" y1="31250" x2="56579" y2="3175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316" t="29149" r="40872" b="66913"/>
            <a:stretch/>
          </p:blipFill>
          <p:spPr>
            <a:xfrm>
              <a:off x="9691587" y="2032552"/>
              <a:ext cx="746255" cy="857271"/>
            </a:xfrm>
            <a:prstGeom prst="rect">
              <a:avLst/>
            </a:prstGeom>
          </p:spPr>
        </p:pic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C3DA64E2-D063-4ACB-B13B-3B5C4D4D945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9543" b="32693" l="54797" r="58647">
                        <a14:foregroundMark x1="55789" y1="31688" x2="57193" y2="32250"/>
                        <a14:foregroundMark x1="55877" y1="31188" x2="56491" y2="32000"/>
                        <a14:foregroundMark x1="55877" y1="31250" x2="56579" y2="31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316" t="29149" r="40872" b="66913"/>
          <a:stretch/>
        </p:blipFill>
        <p:spPr>
          <a:xfrm>
            <a:off x="9165278" y="2843182"/>
            <a:ext cx="746255" cy="85727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C27A806-EC52-4DFB-AD23-DD6DD6E3C9F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9543" b="32693" l="54797" r="58647">
                        <a14:foregroundMark x1="55789" y1="31688" x2="57193" y2="32250"/>
                        <a14:foregroundMark x1="55877" y1="31188" x2="56491" y2="32000"/>
                        <a14:foregroundMark x1="55877" y1="31250" x2="56579" y2="31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316" t="29149" r="40872" b="66913"/>
          <a:stretch/>
        </p:blipFill>
        <p:spPr>
          <a:xfrm>
            <a:off x="3058508" y="3700453"/>
            <a:ext cx="746255" cy="857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4999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8A2C16C7-A7F6-4367-AABD-FE78D163FCF6}"/>
              </a:ext>
            </a:extLst>
          </p:cNvPr>
          <p:cNvGrpSpPr/>
          <p:nvPr/>
        </p:nvGrpSpPr>
        <p:grpSpPr>
          <a:xfrm>
            <a:off x="77630" y="0"/>
            <a:ext cx="6018370" cy="6858000"/>
            <a:chOff x="1133201" y="2042272"/>
            <a:chExt cx="8010799" cy="4488469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512"/>
            <a:stretch/>
          </p:blipFill>
          <p:spPr>
            <a:xfrm>
              <a:off x="1133201" y="2042272"/>
              <a:ext cx="8010799" cy="4488469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3275883" y="3878537"/>
              <a:ext cx="3442550" cy="10772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123847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srgbClr val="FF0000"/>
                  </a:solidFill>
                  <a:effectLst/>
                  <a:uLnTx/>
                  <a:uFillTx/>
                  <a:latin typeface="Arial-SGK-TV" pitchFamily="2" charset="0"/>
                  <a:cs typeface="Arial-SGK-TV" pitchFamily="2" charset="0"/>
                </a:rPr>
                <a:t>Hoạt động </a:t>
              </a:r>
            </a:p>
            <a:p>
              <a:pPr marL="0" marR="0" lvl="0" indent="0" algn="ctr" defTabSz="123847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srgbClr val="FF0000"/>
                  </a:solidFill>
                  <a:effectLst/>
                  <a:uLnTx/>
                  <a:uFillTx/>
                  <a:latin typeface="Arial-SGK-TV" pitchFamily="2" charset="0"/>
                  <a:cs typeface="Arial-SGK-TV" pitchFamily="2" charset="0"/>
                </a:rPr>
                <a:t>cá nhân</a:t>
              </a:r>
              <a:endParaRPr kumimoji="0" lang="en-US" sz="32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endParaRPr>
            </a:p>
          </p:txBody>
        </p:sp>
      </p:grpSp>
      <p:pic>
        <p:nvPicPr>
          <p:cNvPr id="6" name="Picture 5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E2004A4A-16F2-408E-889E-A22BED73BB3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542097"/>
            <a:ext cx="5819775" cy="3214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347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ABC1334-3178-4065-BC97-E31A56F75860}"/>
              </a:ext>
            </a:extLst>
          </p:cNvPr>
          <p:cNvSpPr txBox="1"/>
          <p:nvPr/>
        </p:nvSpPr>
        <p:spPr>
          <a:xfrm>
            <a:off x="419450" y="2248251"/>
            <a:ext cx="1164842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913958">
              <a:defRPr/>
            </a:pPr>
            <a:r>
              <a:rPr lang="en-US" sz="2800" b="1">
                <a:latin typeface="Arial-SGK-TV" pitchFamily="2" charset="0"/>
                <a:cs typeface="Arial-SGK-TV" pitchFamily="2" charset="0"/>
              </a:rPr>
              <a:t>     Thanh bước lên </a:t>
            </a:r>
            <a:r>
              <a:rPr lang="en-US" sz="2800" b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thềm</a:t>
            </a:r>
            <a:r>
              <a:rPr lang="en-US" sz="2800" b="1">
                <a:latin typeface="Arial-SGK-TV" pitchFamily="2" charset="0"/>
                <a:cs typeface="Arial-SGK-TV" pitchFamily="2" charset="0"/>
              </a:rPr>
              <a:t>, nhìn vào trong nhà. Cảnh tượng </a:t>
            </a:r>
            <a:r>
              <a:rPr lang="en-US" sz="2800" b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gian nhà      </a:t>
            </a:r>
            <a:r>
              <a:rPr lang="en-US" sz="2800" b="1">
                <a:latin typeface="Arial-SGK-TV" pitchFamily="2" charset="0"/>
                <a:cs typeface="Arial-SGK-TV" pitchFamily="2" charset="0"/>
              </a:rPr>
              <a:t>cũ không có gì thay đổi.</a:t>
            </a:r>
          </a:p>
          <a:p>
            <a:pPr algn="just" defTabSz="913958">
              <a:defRPr/>
            </a:pPr>
            <a:r>
              <a:rPr lang="en-US" sz="2800" b="1">
                <a:latin typeface="Arial-SGK-TV" pitchFamily="2" charset="0"/>
                <a:cs typeface="Arial-SGK-TV" pitchFamily="2" charset="0"/>
              </a:rPr>
              <a:t>     Nghe tiếng Thanh, bà chống gậy trúc đi từ ngoài </a:t>
            </a:r>
            <a:r>
              <a:rPr lang="en-US" sz="2800" b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vườn</a:t>
            </a:r>
            <a:r>
              <a:rPr lang="en-US" sz="2800" b="1">
                <a:latin typeface="Arial-SGK-TV" pitchFamily="2" charset="0"/>
                <a:cs typeface="Arial-SGK-TV" pitchFamily="2" charset="0"/>
              </a:rPr>
              <a:t> vào. Bà nhìn Thanh âu yếm:</a:t>
            </a:r>
          </a:p>
          <a:p>
            <a:pPr algn="just" defTabSz="913958">
              <a:defRPr/>
            </a:pPr>
            <a:r>
              <a:rPr lang="en-US" sz="2800" b="1">
                <a:latin typeface="Arial-SGK-TV" pitchFamily="2" charset="0"/>
                <a:cs typeface="Arial-SGK-TV" pitchFamily="2" charset="0"/>
              </a:rPr>
              <a:t>    - Đi vào trong</a:t>
            </a:r>
            <a:r>
              <a:rPr lang="en-US" sz="2800" b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nhà </a:t>
            </a:r>
            <a:r>
              <a:rPr lang="en-US" sz="2800" b="1">
                <a:latin typeface="Arial-SGK-TV" pitchFamily="2" charset="0"/>
                <a:cs typeface="Arial-SGK-TV" pitchFamily="2" charset="0"/>
              </a:rPr>
              <a:t>kẻo nắng, cháu!</a:t>
            </a:r>
          </a:p>
          <a:p>
            <a:pPr algn="r" defTabSz="913958">
              <a:defRPr/>
            </a:pPr>
            <a:r>
              <a:rPr lang="en-US" sz="2800" b="1">
                <a:latin typeface="Arial-SGK-TV" pitchFamily="2" charset="0"/>
                <a:cs typeface="Arial-SGK-TV" pitchFamily="2" charset="0"/>
              </a:rPr>
              <a:t>Theo Thạch Lam                                             </a:t>
            </a:r>
            <a:endParaRPr lang="en-US" sz="2800" b="1" dirty="0">
              <a:latin typeface="Arial-SGK-TV" pitchFamily="2" charset="0"/>
              <a:cs typeface="Arial-SGK-TV" pitchFamily="2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ED728216-D883-44D9-AE77-9CC2FA51F578}"/>
              </a:ext>
            </a:extLst>
          </p:cNvPr>
          <p:cNvGrpSpPr/>
          <p:nvPr/>
        </p:nvGrpSpPr>
        <p:grpSpPr>
          <a:xfrm>
            <a:off x="593296" y="250728"/>
            <a:ext cx="12408345" cy="759925"/>
            <a:chOff x="140908" y="154476"/>
            <a:chExt cx="12408345" cy="759925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113D65B9-2C22-43B7-94F3-639D02EF63E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0908" y="154476"/>
              <a:ext cx="759925" cy="759925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DDF13D01-1624-4C6E-93E4-952FC304B08A}"/>
                </a:ext>
              </a:extLst>
            </p:cNvPr>
            <p:cNvSpPr txBox="1"/>
            <p:nvPr/>
          </p:nvSpPr>
          <p:spPr>
            <a:xfrm>
              <a:off x="900833" y="272828"/>
              <a:ext cx="1164842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 defTabSz="913958">
                <a:defRPr/>
              </a:pPr>
              <a:r>
                <a:rPr lang="en-US" sz="2800" b="1">
                  <a:solidFill>
                    <a:srgbClr val="F05986"/>
                  </a:solidFill>
                  <a:latin typeface="Arial-SGK-TV" pitchFamily="2" charset="0"/>
                  <a:cs typeface="Arial-SGK-TV" pitchFamily="2" charset="0"/>
                </a:rPr>
                <a:t>4. </a:t>
              </a:r>
              <a:r>
                <a:rPr lang="en-US" sz="2800" b="1">
                  <a:latin typeface="Arial-SGK-TV" pitchFamily="2" charset="0"/>
                  <a:cs typeface="Arial-SGK-TV" pitchFamily="2" charset="0"/>
                </a:rPr>
                <a:t>Chọn từ ngữ trong khung phù hợp với mỗi </a:t>
              </a:r>
              <a:endParaRPr lang="en-US" sz="2800" b="1" dirty="0">
                <a:latin typeface="Arial-SGK-TV" pitchFamily="2" charset="0"/>
                <a:cs typeface="Arial-SGK-TV" pitchFamily="2" charset="0"/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B5F4C3F9-039D-4297-A8B8-519C6D308FAC}"/>
              </a:ext>
            </a:extLst>
          </p:cNvPr>
          <p:cNvSpPr txBox="1"/>
          <p:nvPr/>
        </p:nvSpPr>
        <p:spPr>
          <a:xfrm>
            <a:off x="3489203" y="1010653"/>
            <a:ext cx="4957893" cy="523220"/>
          </a:xfrm>
          <a:custGeom>
            <a:avLst/>
            <a:gdLst>
              <a:gd name="connsiteX0" fmla="*/ 0 w 4957893"/>
              <a:gd name="connsiteY0" fmla="*/ 0 h 523220"/>
              <a:gd name="connsiteX1" fmla="*/ 650035 w 4957893"/>
              <a:gd name="connsiteY1" fmla="*/ 0 h 523220"/>
              <a:gd name="connsiteX2" fmla="*/ 1300070 w 4957893"/>
              <a:gd name="connsiteY2" fmla="*/ 0 h 523220"/>
              <a:gd name="connsiteX3" fmla="*/ 1900526 w 4957893"/>
              <a:gd name="connsiteY3" fmla="*/ 0 h 523220"/>
              <a:gd name="connsiteX4" fmla="*/ 2352245 w 4957893"/>
              <a:gd name="connsiteY4" fmla="*/ 0 h 523220"/>
              <a:gd name="connsiteX5" fmla="*/ 2952701 w 4957893"/>
              <a:gd name="connsiteY5" fmla="*/ 0 h 523220"/>
              <a:gd name="connsiteX6" fmla="*/ 3354841 w 4957893"/>
              <a:gd name="connsiteY6" fmla="*/ 0 h 523220"/>
              <a:gd name="connsiteX7" fmla="*/ 3756981 w 4957893"/>
              <a:gd name="connsiteY7" fmla="*/ 0 h 523220"/>
              <a:gd name="connsiteX8" fmla="*/ 4208700 w 4957893"/>
              <a:gd name="connsiteY8" fmla="*/ 0 h 523220"/>
              <a:gd name="connsiteX9" fmla="*/ 4957893 w 4957893"/>
              <a:gd name="connsiteY9" fmla="*/ 0 h 523220"/>
              <a:gd name="connsiteX10" fmla="*/ 4957893 w 4957893"/>
              <a:gd name="connsiteY10" fmla="*/ 523220 h 523220"/>
              <a:gd name="connsiteX11" fmla="*/ 4307858 w 4957893"/>
              <a:gd name="connsiteY11" fmla="*/ 523220 h 523220"/>
              <a:gd name="connsiteX12" fmla="*/ 3905718 w 4957893"/>
              <a:gd name="connsiteY12" fmla="*/ 523220 h 523220"/>
              <a:gd name="connsiteX13" fmla="*/ 3404420 w 4957893"/>
              <a:gd name="connsiteY13" fmla="*/ 523220 h 523220"/>
              <a:gd name="connsiteX14" fmla="*/ 2803964 w 4957893"/>
              <a:gd name="connsiteY14" fmla="*/ 523220 h 523220"/>
              <a:gd name="connsiteX15" fmla="*/ 2203508 w 4957893"/>
              <a:gd name="connsiteY15" fmla="*/ 523220 h 523220"/>
              <a:gd name="connsiteX16" fmla="*/ 1652631 w 4957893"/>
              <a:gd name="connsiteY16" fmla="*/ 523220 h 523220"/>
              <a:gd name="connsiteX17" fmla="*/ 1250491 w 4957893"/>
              <a:gd name="connsiteY17" fmla="*/ 523220 h 523220"/>
              <a:gd name="connsiteX18" fmla="*/ 699614 w 4957893"/>
              <a:gd name="connsiteY18" fmla="*/ 523220 h 523220"/>
              <a:gd name="connsiteX19" fmla="*/ 0 w 4957893"/>
              <a:gd name="connsiteY19" fmla="*/ 523220 h 523220"/>
              <a:gd name="connsiteX20" fmla="*/ 0 w 4957893"/>
              <a:gd name="connsiteY20" fmla="*/ 0 h 523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957893" h="523220" extrusionOk="0">
                <a:moveTo>
                  <a:pt x="0" y="0"/>
                </a:moveTo>
                <a:cubicBezTo>
                  <a:pt x="213145" y="-4307"/>
                  <a:pt x="494280" y="63068"/>
                  <a:pt x="650035" y="0"/>
                </a:cubicBezTo>
                <a:cubicBezTo>
                  <a:pt x="805790" y="-63068"/>
                  <a:pt x="1133988" y="53914"/>
                  <a:pt x="1300070" y="0"/>
                </a:cubicBezTo>
                <a:cubicBezTo>
                  <a:pt x="1466152" y="-53914"/>
                  <a:pt x="1635083" y="52779"/>
                  <a:pt x="1900526" y="0"/>
                </a:cubicBezTo>
                <a:cubicBezTo>
                  <a:pt x="2165969" y="-52779"/>
                  <a:pt x="2218648" y="17341"/>
                  <a:pt x="2352245" y="0"/>
                </a:cubicBezTo>
                <a:cubicBezTo>
                  <a:pt x="2485842" y="-17341"/>
                  <a:pt x="2675554" y="7783"/>
                  <a:pt x="2952701" y="0"/>
                </a:cubicBezTo>
                <a:cubicBezTo>
                  <a:pt x="3229848" y="-7783"/>
                  <a:pt x="3180156" y="43558"/>
                  <a:pt x="3354841" y="0"/>
                </a:cubicBezTo>
                <a:cubicBezTo>
                  <a:pt x="3529526" y="-43558"/>
                  <a:pt x="3644135" y="9539"/>
                  <a:pt x="3756981" y="0"/>
                </a:cubicBezTo>
                <a:cubicBezTo>
                  <a:pt x="3869827" y="-9539"/>
                  <a:pt x="3999553" y="45744"/>
                  <a:pt x="4208700" y="0"/>
                </a:cubicBezTo>
                <a:cubicBezTo>
                  <a:pt x="4417847" y="-45744"/>
                  <a:pt x="4590967" y="74508"/>
                  <a:pt x="4957893" y="0"/>
                </a:cubicBezTo>
                <a:cubicBezTo>
                  <a:pt x="5007906" y="260311"/>
                  <a:pt x="4943441" y="276858"/>
                  <a:pt x="4957893" y="523220"/>
                </a:cubicBezTo>
                <a:cubicBezTo>
                  <a:pt x="4735748" y="539383"/>
                  <a:pt x="4606217" y="488615"/>
                  <a:pt x="4307858" y="523220"/>
                </a:cubicBezTo>
                <a:cubicBezTo>
                  <a:pt x="4009499" y="557825"/>
                  <a:pt x="4020159" y="522406"/>
                  <a:pt x="3905718" y="523220"/>
                </a:cubicBezTo>
                <a:cubicBezTo>
                  <a:pt x="3791277" y="524034"/>
                  <a:pt x="3574169" y="473832"/>
                  <a:pt x="3404420" y="523220"/>
                </a:cubicBezTo>
                <a:cubicBezTo>
                  <a:pt x="3234671" y="572608"/>
                  <a:pt x="3001678" y="515994"/>
                  <a:pt x="2803964" y="523220"/>
                </a:cubicBezTo>
                <a:cubicBezTo>
                  <a:pt x="2606250" y="530446"/>
                  <a:pt x="2442599" y="468638"/>
                  <a:pt x="2203508" y="523220"/>
                </a:cubicBezTo>
                <a:cubicBezTo>
                  <a:pt x="1964417" y="577802"/>
                  <a:pt x="1893060" y="477535"/>
                  <a:pt x="1652631" y="523220"/>
                </a:cubicBezTo>
                <a:cubicBezTo>
                  <a:pt x="1412202" y="568905"/>
                  <a:pt x="1348696" y="501234"/>
                  <a:pt x="1250491" y="523220"/>
                </a:cubicBezTo>
                <a:cubicBezTo>
                  <a:pt x="1152286" y="545206"/>
                  <a:pt x="938687" y="514298"/>
                  <a:pt x="699614" y="523220"/>
                </a:cubicBezTo>
                <a:cubicBezTo>
                  <a:pt x="460541" y="532142"/>
                  <a:pt x="216726" y="459123"/>
                  <a:pt x="0" y="523220"/>
                </a:cubicBezTo>
                <a:cubicBezTo>
                  <a:pt x="-29070" y="393111"/>
                  <a:pt x="42086" y="203579"/>
                  <a:pt x="0" y="0"/>
                </a:cubicBezTo>
                <a:close/>
              </a:path>
            </a:pathLst>
          </a:custGeom>
          <a:noFill/>
          <a:ln w="28575"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xmlns="" sd="2525034617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 defTabSz="913958">
              <a:defRPr/>
            </a:pPr>
            <a:r>
              <a:rPr lang="en-US" sz="2800" b="1">
                <a:solidFill>
                  <a:srgbClr val="F05986"/>
                </a:solidFill>
                <a:latin typeface="Arial-SGK-TV" pitchFamily="2" charset="0"/>
                <a:cs typeface="Arial-SGK-TV" pitchFamily="2" charset="0"/>
              </a:rPr>
              <a:t>thềm, nhà, gian nhà, vườn</a:t>
            </a:r>
            <a:endParaRPr lang="en-US" sz="2800" b="1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B9484DA-B9A3-439B-800D-8E76088B4FA2}"/>
              </a:ext>
            </a:extLst>
          </p:cNvPr>
          <p:cNvSpPr/>
          <p:nvPr/>
        </p:nvSpPr>
        <p:spPr>
          <a:xfrm>
            <a:off x="3782728" y="2248251"/>
            <a:ext cx="924026" cy="5232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6D951EB-3DFA-48F5-9A2F-7283D1E76885}"/>
              </a:ext>
            </a:extLst>
          </p:cNvPr>
          <p:cNvSpPr/>
          <p:nvPr/>
        </p:nvSpPr>
        <p:spPr>
          <a:xfrm>
            <a:off x="10480306" y="2248251"/>
            <a:ext cx="1587563" cy="5232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54913C4-77C1-477E-A4EB-3440632F0792}"/>
              </a:ext>
            </a:extLst>
          </p:cNvPr>
          <p:cNvSpPr/>
          <p:nvPr/>
        </p:nvSpPr>
        <p:spPr>
          <a:xfrm>
            <a:off x="9633283" y="3080901"/>
            <a:ext cx="924026" cy="5232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27F7655-1BFB-4CA5-88C6-E7B5D000FFC7}"/>
              </a:ext>
            </a:extLst>
          </p:cNvPr>
          <p:cNvSpPr/>
          <p:nvPr/>
        </p:nvSpPr>
        <p:spPr>
          <a:xfrm>
            <a:off x="3203608" y="4009068"/>
            <a:ext cx="790876" cy="3799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80798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681</TotalTime>
  <Words>281</Words>
  <Application>Microsoft Office PowerPoint</Application>
  <PresentationFormat>Widescreen</PresentationFormat>
  <Paragraphs>29</Paragraphs>
  <Slides>9</Slides>
  <Notes>3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Arial</vt:lpstr>
      <vt:lpstr>Arial-SGK-TV</vt:lpstr>
      <vt:lpstr>Calibri</vt:lpstr>
      <vt:lpstr>Calibri Light</vt:lpstr>
      <vt:lpstr>等线</vt:lpstr>
      <vt:lpstr>Times New Roman</vt:lpstr>
      <vt:lpstr>方正有猫在_GBK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Thanh Tin Hoc</dc:creator>
  <cp:lastModifiedBy>Windows User</cp:lastModifiedBy>
  <cp:revision>54</cp:revision>
  <dcterms:created xsi:type="dcterms:W3CDTF">2021-07-24T14:35:03Z</dcterms:created>
  <dcterms:modified xsi:type="dcterms:W3CDTF">2024-03-04T15:32:27Z</dcterms:modified>
</cp:coreProperties>
</file>