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5"/>
  </p:notesMasterIdLst>
  <p:sldIdLst>
    <p:sldId id="294" r:id="rId2"/>
    <p:sldId id="295" r:id="rId3"/>
    <p:sldId id="296" r:id="rId4"/>
    <p:sldId id="303" r:id="rId5"/>
    <p:sldId id="304" r:id="rId6"/>
    <p:sldId id="479" r:id="rId7"/>
    <p:sldId id="480" r:id="rId8"/>
    <p:sldId id="481" r:id="rId9"/>
    <p:sldId id="354" r:id="rId10"/>
    <p:sldId id="482" r:id="rId11"/>
    <p:sldId id="329" r:id="rId12"/>
    <p:sldId id="306" r:id="rId13"/>
    <p:sldId id="483" r:id="rId14"/>
    <p:sldId id="484" r:id="rId15"/>
    <p:sldId id="485" r:id="rId16"/>
    <p:sldId id="362" r:id="rId17"/>
    <p:sldId id="360" r:id="rId18"/>
    <p:sldId id="365" r:id="rId19"/>
    <p:sldId id="486" r:id="rId20"/>
    <p:sldId id="507" r:id="rId21"/>
    <p:sldId id="508" r:id="rId22"/>
    <p:sldId id="509" r:id="rId23"/>
    <p:sldId id="510" r:id="rId24"/>
    <p:sldId id="511" r:id="rId25"/>
    <p:sldId id="512" r:id="rId26"/>
    <p:sldId id="514" r:id="rId27"/>
    <p:sldId id="515" r:id="rId28"/>
    <p:sldId id="517" r:id="rId29"/>
    <p:sldId id="519" r:id="rId30"/>
    <p:sldId id="521" r:id="rId31"/>
    <p:sldId id="477" r:id="rId32"/>
    <p:sldId id="326" r:id="rId33"/>
    <p:sldId id="32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7B80"/>
    <a:srgbClr val="F0F0F0"/>
    <a:srgbClr val="E9345E"/>
    <a:srgbClr val="FECC49"/>
    <a:srgbClr val="FF5B62"/>
    <a:srgbClr val="FE395E"/>
    <a:srgbClr val="FFE2F5"/>
    <a:srgbClr val="9933FF"/>
    <a:srgbClr val="FF33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354683-4FDF-43B4-944D-CCE8B463B9EF}" v="13" dt="2023-05-12T06:27:48.3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95" autoAdjust="0"/>
    <p:restoredTop sz="81604" autoAdjust="0"/>
  </p:normalViewPr>
  <p:slideViewPr>
    <p:cSldViewPr snapToGrid="0">
      <p:cViewPr>
        <p:scale>
          <a:sx n="40" d="100"/>
          <a:sy n="40" d="100"/>
        </p:scale>
        <p:origin x="2208" y="79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256636-240A-40AF-9BCB-0797B6D990C1}" type="datetimeFigureOut">
              <a:rPr lang="en-US" smtClean="0"/>
              <a:t>01/09/2023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E8968-0AD4-4A98-931E-E8D0A08F7B57}" type="slidenum">
              <a:rPr lang="en-US" smtClean="0"/>
              <a:t>‹#›</a:t>
            </a:fld>
            <a:endParaRPr lang="en-US"/>
          </a:p>
        </p:txBody>
      </p:sp>
    </p:spTree>
    <p:extLst>
      <p:ext uri="{BB962C8B-B14F-4D97-AF65-F5344CB8AC3E}">
        <p14:creationId xmlns:p14="http://schemas.microsoft.com/office/powerpoint/2010/main" val="68215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84F96-5C9A-479A-BCF6-7F5CE8033E92}" type="slidenum">
              <a:rPr lang="en-US" smtClean="0"/>
              <a:t>1</a:t>
            </a:fld>
            <a:endParaRPr lang="en-US"/>
          </a:p>
        </p:txBody>
      </p:sp>
    </p:spTree>
    <p:extLst>
      <p:ext uri="{BB962C8B-B14F-4D97-AF65-F5344CB8AC3E}">
        <p14:creationId xmlns:p14="http://schemas.microsoft.com/office/powerpoint/2010/main" val="1269253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84F96-5C9A-479A-BCF6-7F5CE8033E92}" type="slidenum">
              <a:rPr lang="en-US" smtClean="0"/>
              <a:t>13</a:t>
            </a:fld>
            <a:endParaRPr lang="en-US"/>
          </a:p>
        </p:txBody>
      </p:sp>
    </p:spTree>
    <p:extLst>
      <p:ext uri="{BB962C8B-B14F-4D97-AF65-F5344CB8AC3E}">
        <p14:creationId xmlns:p14="http://schemas.microsoft.com/office/powerpoint/2010/main" val="614283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84F96-5C9A-479A-BCF6-7F5CE8033E92}" type="slidenum">
              <a:rPr lang="en-US" smtClean="0"/>
              <a:t>33</a:t>
            </a:fld>
            <a:endParaRPr lang="en-US"/>
          </a:p>
        </p:txBody>
      </p:sp>
    </p:spTree>
    <p:extLst>
      <p:ext uri="{BB962C8B-B14F-4D97-AF65-F5344CB8AC3E}">
        <p14:creationId xmlns:p14="http://schemas.microsoft.com/office/powerpoint/2010/main" val="4269013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84F96-5C9A-479A-BCF6-7F5CE8033E92}" type="slidenum">
              <a:rPr lang="en-US" smtClean="0"/>
              <a:t>3</a:t>
            </a:fld>
            <a:endParaRPr lang="en-US"/>
          </a:p>
        </p:txBody>
      </p:sp>
    </p:spTree>
    <p:extLst>
      <p:ext uri="{BB962C8B-B14F-4D97-AF65-F5344CB8AC3E}">
        <p14:creationId xmlns:p14="http://schemas.microsoft.com/office/powerpoint/2010/main" val="539673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84F96-5C9A-479A-BCF6-7F5CE8033E92}" type="slidenum">
              <a:rPr lang="en-US" smtClean="0"/>
              <a:t>4</a:t>
            </a:fld>
            <a:endParaRPr lang="en-US"/>
          </a:p>
        </p:txBody>
      </p:sp>
    </p:spTree>
    <p:extLst>
      <p:ext uri="{BB962C8B-B14F-4D97-AF65-F5344CB8AC3E}">
        <p14:creationId xmlns:p14="http://schemas.microsoft.com/office/powerpoint/2010/main" val="279472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84F96-5C9A-479A-BCF6-7F5CE8033E92}" type="slidenum">
              <a:rPr lang="en-US" smtClean="0"/>
              <a:t>5</a:t>
            </a:fld>
            <a:endParaRPr lang="en-US"/>
          </a:p>
        </p:txBody>
      </p:sp>
    </p:spTree>
    <p:extLst>
      <p:ext uri="{BB962C8B-B14F-4D97-AF65-F5344CB8AC3E}">
        <p14:creationId xmlns:p14="http://schemas.microsoft.com/office/powerpoint/2010/main" val="1465422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84F96-5C9A-479A-BCF6-7F5CE8033E92}" type="slidenum">
              <a:rPr lang="en-US" smtClean="0"/>
              <a:t>6</a:t>
            </a:fld>
            <a:endParaRPr lang="en-US"/>
          </a:p>
        </p:txBody>
      </p:sp>
    </p:spTree>
    <p:extLst>
      <p:ext uri="{BB962C8B-B14F-4D97-AF65-F5344CB8AC3E}">
        <p14:creationId xmlns:p14="http://schemas.microsoft.com/office/powerpoint/2010/main" val="1926519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84F96-5C9A-479A-BCF6-7F5CE8033E92}" type="slidenum">
              <a:rPr lang="en-US" smtClean="0"/>
              <a:t>7</a:t>
            </a:fld>
            <a:endParaRPr lang="en-US"/>
          </a:p>
        </p:txBody>
      </p:sp>
    </p:spTree>
    <p:extLst>
      <p:ext uri="{BB962C8B-B14F-4D97-AF65-F5344CB8AC3E}">
        <p14:creationId xmlns:p14="http://schemas.microsoft.com/office/powerpoint/2010/main" val="1462672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84F96-5C9A-479A-BCF6-7F5CE8033E92}" type="slidenum">
              <a:rPr lang="en-US" smtClean="0"/>
              <a:t>8</a:t>
            </a:fld>
            <a:endParaRPr lang="en-US"/>
          </a:p>
        </p:txBody>
      </p:sp>
    </p:spTree>
    <p:extLst>
      <p:ext uri="{BB962C8B-B14F-4D97-AF65-F5344CB8AC3E}">
        <p14:creationId xmlns:p14="http://schemas.microsoft.com/office/powerpoint/2010/main" val="1233038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84F96-5C9A-479A-BCF6-7F5CE8033E92}" type="slidenum">
              <a:rPr lang="en-US" smtClean="0"/>
              <a:t>9</a:t>
            </a:fld>
            <a:endParaRPr lang="en-US"/>
          </a:p>
        </p:txBody>
      </p:sp>
    </p:spTree>
    <p:extLst>
      <p:ext uri="{BB962C8B-B14F-4D97-AF65-F5344CB8AC3E}">
        <p14:creationId xmlns:p14="http://schemas.microsoft.com/office/powerpoint/2010/main" val="745317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84F96-5C9A-479A-BCF6-7F5CE8033E92}" type="slidenum">
              <a:rPr lang="en-US" smtClean="0"/>
              <a:t>12</a:t>
            </a:fld>
            <a:endParaRPr lang="en-US"/>
          </a:p>
        </p:txBody>
      </p:sp>
    </p:spTree>
    <p:extLst>
      <p:ext uri="{BB962C8B-B14F-4D97-AF65-F5344CB8AC3E}">
        <p14:creationId xmlns:p14="http://schemas.microsoft.com/office/powerpoint/2010/main" val="1856375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p:txBody>
          <a:bodyPr/>
          <a:lstStyle/>
          <a:p>
            <a:fld id="{660E195E-081F-4D3E-A7E8-91A17843D2FD}" type="datetimeFigureOut">
              <a:rPr lang="en-US" smtClean="0"/>
              <a:t>01/09/2023</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20741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p:txBody>
          <a:bodyPr/>
          <a:lstStyle/>
          <a:p>
            <a:fld id="{660E195E-081F-4D3E-A7E8-91A17843D2FD}" type="datetimeFigureOut">
              <a:rPr lang="en-US" smtClean="0"/>
              <a:t>01/09/2023</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866337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p:txBody>
          <a:bodyPr/>
          <a:lstStyle/>
          <a:p>
            <a:fld id="{660E195E-081F-4D3E-A7E8-91A17843D2FD}" type="datetimeFigureOut">
              <a:rPr lang="en-US" smtClean="0"/>
              <a:t>01/09/2023</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40071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2203937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750293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77599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620365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p:txBody>
          <a:bodyPr/>
          <a:lstStyle/>
          <a:p>
            <a:fld id="{660E195E-081F-4D3E-A7E8-91A17843D2FD}" type="datetimeFigureOut">
              <a:rPr lang="en-US" smtClean="0"/>
              <a:t>01/09/2023</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650257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p:txBody>
          <a:bodyPr/>
          <a:lstStyle/>
          <a:p>
            <a:fld id="{660E195E-081F-4D3E-A7E8-91A17843D2FD}" type="datetimeFigureOut">
              <a:rPr lang="en-US" smtClean="0"/>
              <a:t>01/09/2023</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571433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p:txBody>
          <a:bodyPr/>
          <a:lstStyle/>
          <a:p>
            <a:fld id="{660E195E-081F-4D3E-A7E8-91A17843D2FD}" type="datetimeFigureOut">
              <a:rPr lang="en-US" smtClean="0"/>
              <a:t>01/09/2023</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943078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p:txBody>
          <a:bodyPr/>
          <a:lstStyle/>
          <a:p>
            <a:fld id="{660E195E-081F-4D3E-A7E8-91A17843D2FD}" type="datetimeFigureOut">
              <a:rPr lang="en-US" smtClean="0"/>
              <a:t>01/09/2023</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77728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p:txBody>
          <a:bodyPr/>
          <a:lstStyle/>
          <a:p>
            <a:fld id="{660E195E-081F-4D3E-A7E8-91A17843D2FD}" type="datetimeFigureOut">
              <a:rPr lang="en-US" smtClean="0"/>
              <a:t>01/09/2023</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85012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E71E2-9D74-49FB-8E3C-2843B3545079}"/>
              </a:ext>
            </a:extLst>
          </p:cNvPr>
          <p:cNvSpPr>
            <a:spLocks noGrp="1"/>
          </p:cNvSpPr>
          <p:nvPr>
            <p:ph type="dt" sz="half" idx="10"/>
          </p:nvPr>
        </p:nvSpPr>
        <p:spPr/>
        <p:txBody>
          <a:bodyPr/>
          <a:lstStyle/>
          <a:p>
            <a:fld id="{660E195E-081F-4D3E-A7E8-91A17843D2FD}" type="datetimeFigureOut">
              <a:rPr lang="en-US" smtClean="0"/>
              <a:t>01/09/2023</a:t>
            </a:fld>
            <a:endParaRPr lang="en-US"/>
          </a:p>
        </p:txBody>
      </p:sp>
      <p:sp>
        <p:nvSpPr>
          <p:cNvPr id="3" name="Footer Placeholder 2">
            <a:extLst>
              <a:ext uri="{FF2B5EF4-FFF2-40B4-BE49-F238E27FC236}">
                <a16:creationId xmlns:a16="http://schemas.microsoft.com/office/drawing/2014/main" id="{2C06DE47-0EDD-46AE-BDD8-14CDC20FFF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739EA8-FAFF-44B5-A3EE-9B583679C94F}"/>
              </a:ext>
            </a:extLst>
          </p:cNvPr>
          <p:cNvSpPr>
            <a:spLocks noGrp="1"/>
          </p:cNvSpPr>
          <p:nvPr>
            <p:ph type="sldNum" sz="quarter" idx="12"/>
          </p:nvPr>
        </p:nvSpPr>
        <p:spPr/>
        <p:txBody>
          <a:bodyPr/>
          <a:lstStyle/>
          <a:p>
            <a:fld id="{19CE5E69-702F-42C4-A6EC-9164BA9293F3}" type="slidenum">
              <a:rPr lang="en-US" smtClean="0"/>
              <a:t>‹#›</a:t>
            </a:fld>
            <a:endParaRPr lang="en-US"/>
          </a:p>
        </p:txBody>
      </p:sp>
      <p:pic>
        <p:nvPicPr>
          <p:cNvPr id="6" name="Picture 5" descr="Logo&#10;&#10;Description automatically generated">
            <a:extLst>
              <a:ext uri="{FF2B5EF4-FFF2-40B4-BE49-F238E27FC236}">
                <a16:creationId xmlns:a16="http://schemas.microsoft.com/office/drawing/2014/main" id="{777A6374-E53A-46DF-951B-86EF1B860F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 b="-5"/>
          <a:stretch/>
        </p:blipFill>
        <p:spPr>
          <a:xfrm>
            <a:off x="-3349610" y="-358760"/>
            <a:ext cx="2854310" cy="2854310"/>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3180581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p:txBody>
          <a:bodyPr/>
          <a:lstStyle/>
          <a:p>
            <a:fld id="{660E195E-081F-4D3E-A7E8-91A17843D2FD}" type="datetimeFigureOut">
              <a:rPr lang="en-US" smtClean="0"/>
              <a:t>01/09/2023</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650461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p:txBody>
          <a:bodyPr/>
          <a:lstStyle/>
          <a:p>
            <a:fld id="{660E195E-081F-4D3E-A7E8-91A17843D2FD}" type="datetimeFigureOut">
              <a:rPr lang="en-US" smtClean="0"/>
              <a:t>01/09/2023</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661397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C8D7870-F724-8B6A-B078-79AC4BA5AC8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83517D7-8D52-4152-83CF-750A103935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F45884-1A5C-487E-80D6-76AE19A570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E77B09-4043-48FC-B9BB-A496EBFDB2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0E195E-081F-4D3E-A7E8-91A17843D2FD}" type="datetimeFigureOut">
              <a:rPr lang="en-US" smtClean="0"/>
              <a:t>01/09/2023</a:t>
            </a:fld>
            <a:endParaRPr lang="en-US"/>
          </a:p>
        </p:txBody>
      </p:sp>
      <p:sp>
        <p:nvSpPr>
          <p:cNvPr id="5" name="Footer Placeholder 4">
            <a:extLst>
              <a:ext uri="{FF2B5EF4-FFF2-40B4-BE49-F238E27FC236}">
                <a16:creationId xmlns:a16="http://schemas.microsoft.com/office/drawing/2014/main" id="{0B9A2558-1CE0-489A-8222-3220F926F4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4E362CA-C862-46B4-A6BF-A83B8A1294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CE5E69-702F-42C4-A6EC-9164BA9293F3}" type="slidenum">
              <a:rPr lang="en-US" smtClean="0"/>
              <a:t>‹#›</a:t>
            </a:fld>
            <a:endParaRPr lang="en-US"/>
          </a:p>
        </p:txBody>
      </p:sp>
    </p:spTree>
    <p:extLst>
      <p:ext uri="{BB962C8B-B14F-4D97-AF65-F5344CB8AC3E}">
        <p14:creationId xmlns:p14="http://schemas.microsoft.com/office/powerpoint/2010/main" val="38846177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15.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microsoft.com/office/2007/relationships/hdphoto" Target="../media/hdphoto6.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png"/><Relationship Id="rId11" Type="http://schemas.microsoft.com/office/2007/relationships/hdphoto" Target="../media/hdphoto1.wdp"/><Relationship Id="rId5" Type="http://schemas.microsoft.com/office/2007/relationships/hdphoto" Target="../media/hdphoto4.wdp"/><Relationship Id="rId10" Type="http://schemas.openxmlformats.org/officeDocument/2006/relationships/image" Target="../media/image3.png"/><Relationship Id="rId4" Type="http://schemas.openxmlformats.org/officeDocument/2006/relationships/image" Target="../media/image12.png"/><Relationship Id="rId9" Type="http://schemas.microsoft.com/office/2007/relationships/hdphoto" Target="../media/hdphoto7.wdp"/></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4.wdp"/><Relationship Id="rId10" Type="http://schemas.microsoft.com/office/2007/relationships/hdphoto" Target="../media/hdphoto8.wdp"/><Relationship Id="rId4" Type="http://schemas.openxmlformats.org/officeDocument/2006/relationships/image" Target="../media/image12.png"/><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png"/><Relationship Id="rId7" Type="http://schemas.openxmlformats.org/officeDocument/2006/relationships/image" Target="../media/image16.png"/><Relationship Id="rId12" Type="http://schemas.microsoft.com/office/2007/relationships/hdphoto" Target="../media/hdphoto9.wdp"/><Relationship Id="rId2" Type="http://schemas.openxmlformats.org/officeDocument/2006/relationships/image" Target="../media/image14.png"/><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20.png"/><Relationship Id="rId5" Type="http://schemas.openxmlformats.org/officeDocument/2006/relationships/image" Target="../media/image15.png"/><Relationship Id="rId10" Type="http://schemas.microsoft.com/office/2007/relationships/hdphoto" Target="../media/hdphoto8.wdp"/><Relationship Id="rId4" Type="http://schemas.microsoft.com/office/2007/relationships/hdphoto" Target="../media/hdphoto1.wdp"/><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9.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2.png"/><Relationship Id="rId4" Type="http://schemas.microsoft.com/office/2007/relationships/hdphoto" Target="../media/hdphoto9.wdp"/></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9.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2.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20.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7.xml"/><Relationship Id="rId4" Type="http://schemas.microsoft.com/office/2007/relationships/hdphoto" Target="../media/hdphoto10.wdp"/></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7.xml"/><Relationship Id="rId4" Type="http://schemas.microsoft.com/office/2007/relationships/hdphoto" Target="../media/hdphoto11.wdp"/></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7.xml"/><Relationship Id="rId5" Type="http://schemas.microsoft.com/office/2007/relationships/hdphoto" Target="../media/hdphoto10.wdp"/><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4.wdp"/><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4.wdp"/><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4.wdp"/><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7332B4-931C-4966-A62C-3CD88852041C}"/>
              </a:ext>
            </a:extLst>
          </p:cNvPr>
          <p:cNvPicPr>
            <a:picLocks noChangeAspect="1"/>
          </p:cNvPicPr>
          <p:nvPr/>
        </p:nvPicPr>
        <p:blipFill rotWithShape="1">
          <a:blip r:embed="rId3"/>
          <a:srcRect l="15000" t="19472" r="17039" b="12597"/>
          <a:stretch/>
        </p:blipFill>
        <p:spPr>
          <a:xfrm>
            <a:off x="0" y="-1"/>
            <a:ext cx="12192000" cy="6851531"/>
          </a:xfrm>
          <a:prstGeom prst="rect">
            <a:avLst/>
          </a:prstGeom>
        </p:spPr>
      </p:pic>
      <p:sp>
        <p:nvSpPr>
          <p:cNvPr id="3" name="Oval 2">
            <a:extLst>
              <a:ext uri="{FF2B5EF4-FFF2-40B4-BE49-F238E27FC236}">
                <a16:creationId xmlns:a16="http://schemas.microsoft.com/office/drawing/2014/main" id="{5443DB02-BFE5-40DC-BA4A-21689B320318}"/>
              </a:ext>
            </a:extLst>
          </p:cNvPr>
          <p:cNvSpPr/>
          <p:nvPr/>
        </p:nvSpPr>
        <p:spPr>
          <a:xfrm>
            <a:off x="-185819" y="6470"/>
            <a:ext cx="2574734" cy="2250832"/>
          </a:xfrm>
          <a:prstGeom prst="ellipse">
            <a:avLst/>
          </a:prstGeom>
          <a:solidFill>
            <a:srgbClr val="BC5369"/>
          </a:solidFill>
          <a:ln>
            <a:solidFill>
              <a:srgbClr val="BC5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2AB075C-82CC-4ED4-8514-8FE3C2AEFD58}"/>
              </a:ext>
            </a:extLst>
          </p:cNvPr>
          <p:cNvSpPr/>
          <p:nvPr/>
        </p:nvSpPr>
        <p:spPr>
          <a:xfrm>
            <a:off x="1157820" y="-60049"/>
            <a:ext cx="2574734" cy="2250832"/>
          </a:xfrm>
          <a:prstGeom prst="ellipse">
            <a:avLst/>
          </a:prstGeom>
          <a:solidFill>
            <a:srgbClr val="BC5369"/>
          </a:solidFill>
          <a:ln>
            <a:solidFill>
              <a:srgbClr val="BC5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3254071B-344B-4C26-A400-0FE8525F528E}"/>
              </a:ext>
            </a:extLst>
          </p:cNvPr>
          <p:cNvGrpSpPr/>
          <p:nvPr/>
        </p:nvGrpSpPr>
        <p:grpSpPr>
          <a:xfrm rot="20575962">
            <a:off x="543197" y="1435764"/>
            <a:ext cx="2705080" cy="1206515"/>
            <a:chOff x="1489752" y="1807029"/>
            <a:chExt cx="2265819" cy="1206515"/>
          </a:xfrm>
        </p:grpSpPr>
        <p:sp>
          <p:nvSpPr>
            <p:cNvPr id="12" name="TextBox 11">
              <a:extLst>
                <a:ext uri="{FF2B5EF4-FFF2-40B4-BE49-F238E27FC236}">
                  <a16:creationId xmlns:a16="http://schemas.microsoft.com/office/drawing/2014/main" id="{56A49920-694E-43FD-B6C5-6245CDE84C12}"/>
                </a:ext>
              </a:extLst>
            </p:cNvPr>
            <p:cNvSpPr txBox="1"/>
            <p:nvPr/>
          </p:nvSpPr>
          <p:spPr>
            <a:xfrm>
              <a:off x="1491343" y="1807029"/>
              <a:ext cx="2264228" cy="1200329"/>
            </a:xfrm>
            <a:prstGeom prst="rect">
              <a:avLst/>
            </a:prstGeom>
            <a:noFill/>
          </p:spPr>
          <p:txBody>
            <a:bodyPr wrap="square" rtlCol="0">
              <a:prstTxWarp prst="textArchUp">
                <a:avLst/>
              </a:prstTxWarp>
              <a:spAutoFit/>
            </a:bodyPr>
            <a:lstStyle/>
            <a:p>
              <a:pPr algn="ctr"/>
              <a:r>
                <a:rPr lang="en-US" sz="7200">
                  <a:ln w="127000">
                    <a:solidFill>
                      <a:schemeClr val="bg1"/>
                    </a:solidFill>
                  </a:ln>
                  <a:latin typeface="UTM Edwardian" panose="02040603050506020204" pitchFamily="18" charset="0"/>
                  <a:ea typeface="LNTH-LuoLuoNotangYuanTi 1" pitchFamily="2" charset="-128"/>
                  <a:cs typeface="LNTH-LuoLuoNotangYuanTi 1" pitchFamily="2" charset="-128"/>
                </a:rPr>
                <a:t>Chủ đề</a:t>
              </a:r>
              <a:endParaRPr lang="en-US" sz="7200" dirty="0">
                <a:ln w="127000">
                  <a:solidFill>
                    <a:schemeClr val="bg1"/>
                  </a:solidFill>
                </a:ln>
                <a:latin typeface="UTM Edwardian" panose="02040603050506020204" pitchFamily="18" charset="0"/>
                <a:ea typeface="LNTH-LuoLuoNotangYuanTi 1" pitchFamily="2" charset="-128"/>
                <a:cs typeface="LNTH-LuoLuoNotangYuanTi 1" pitchFamily="2" charset="-128"/>
              </a:endParaRPr>
            </a:p>
          </p:txBody>
        </p:sp>
        <p:sp>
          <p:nvSpPr>
            <p:cNvPr id="13" name="TextBox 12">
              <a:extLst>
                <a:ext uri="{FF2B5EF4-FFF2-40B4-BE49-F238E27FC236}">
                  <a16:creationId xmlns:a16="http://schemas.microsoft.com/office/drawing/2014/main" id="{5CE915E0-03C5-4E5C-8832-DA3F4BF8B698}"/>
                </a:ext>
              </a:extLst>
            </p:cNvPr>
            <p:cNvSpPr txBox="1"/>
            <p:nvPr/>
          </p:nvSpPr>
          <p:spPr>
            <a:xfrm>
              <a:off x="1489752" y="1813215"/>
              <a:ext cx="2264228" cy="1200329"/>
            </a:xfrm>
            <a:prstGeom prst="rect">
              <a:avLst/>
            </a:prstGeom>
            <a:noFill/>
          </p:spPr>
          <p:txBody>
            <a:bodyPr wrap="square" rtlCol="0">
              <a:prstTxWarp prst="textArchUp">
                <a:avLst/>
              </a:prstTxWarp>
              <a:spAutoFit/>
            </a:bodyPr>
            <a:lstStyle/>
            <a:p>
              <a:pPr algn="ctr"/>
              <a:r>
                <a:rPr lang="en-US" sz="7200">
                  <a:ln w="0"/>
                  <a:solidFill>
                    <a:srgbClr val="6B222D"/>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Chủ đề</a:t>
              </a:r>
              <a:endParaRPr lang="en-US" sz="7200" dirty="0">
                <a:ln w="0"/>
                <a:solidFill>
                  <a:srgbClr val="6B222D"/>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endParaRPr>
            </a:p>
          </p:txBody>
        </p:sp>
      </p:grpSp>
      <p:grpSp>
        <p:nvGrpSpPr>
          <p:cNvPr id="7" name="Group 6">
            <a:extLst>
              <a:ext uri="{FF2B5EF4-FFF2-40B4-BE49-F238E27FC236}">
                <a16:creationId xmlns:a16="http://schemas.microsoft.com/office/drawing/2014/main" id="{5E0DFB65-3033-5204-5D95-709EEF556E5E}"/>
              </a:ext>
            </a:extLst>
          </p:cNvPr>
          <p:cNvGrpSpPr/>
          <p:nvPr/>
        </p:nvGrpSpPr>
        <p:grpSpPr>
          <a:xfrm>
            <a:off x="2664030" y="2035785"/>
            <a:ext cx="7125429" cy="3162734"/>
            <a:chOff x="1652209" y="2338192"/>
            <a:chExt cx="6591905" cy="3162734"/>
          </a:xfrm>
        </p:grpSpPr>
        <p:sp>
          <p:nvSpPr>
            <p:cNvPr id="15" name="TextBox 14">
              <a:extLst>
                <a:ext uri="{FF2B5EF4-FFF2-40B4-BE49-F238E27FC236}">
                  <a16:creationId xmlns:a16="http://schemas.microsoft.com/office/drawing/2014/main" id="{8966BFC4-9918-4354-EEAC-046691C9CCA3}"/>
                </a:ext>
              </a:extLst>
            </p:cNvPr>
            <p:cNvSpPr txBox="1"/>
            <p:nvPr/>
          </p:nvSpPr>
          <p:spPr>
            <a:xfrm>
              <a:off x="1652209" y="2361605"/>
              <a:ext cx="6591905" cy="3139321"/>
            </a:xfrm>
            <a:prstGeom prst="rect">
              <a:avLst/>
            </a:prstGeom>
            <a:noFill/>
          </p:spPr>
          <p:txBody>
            <a:bodyPr wrap="square" rtlCol="0">
              <a:spAutoFit/>
            </a:bodyPr>
            <a:lstStyle/>
            <a:p>
              <a:pPr algn="ctr"/>
              <a:r>
                <a:rPr lang="en-US" sz="6600">
                  <a:ln w="254000">
                    <a:solidFill>
                      <a:schemeClr val="bg1"/>
                    </a:solidFill>
                  </a:ln>
                  <a:solidFill>
                    <a:srgbClr val="CC99FF"/>
                  </a:solidFill>
                  <a:effectLst>
                    <a:innerShdw blurRad="63500" dist="50800" dir="2700000">
                      <a:prstClr val="black">
                        <a:alpha val="50000"/>
                      </a:prstClr>
                    </a:innerShdw>
                  </a:effectLst>
                  <a:latin typeface="iCiel Pony" panose="02000000000000000000" pitchFamily="2" charset="0"/>
                </a:rPr>
                <a:t>THIẾT LẬP VÀ DUY TRÌ QUAN HỆ BẠN BÈ</a:t>
              </a:r>
              <a:endParaRPr lang="en-US" sz="6600" dirty="0">
                <a:ln w="254000">
                  <a:solidFill>
                    <a:schemeClr val="bg1"/>
                  </a:solidFill>
                </a:ln>
                <a:solidFill>
                  <a:srgbClr val="CC99FF"/>
                </a:solidFill>
                <a:effectLst>
                  <a:innerShdw blurRad="63500" dist="50800" dir="2700000">
                    <a:prstClr val="black">
                      <a:alpha val="50000"/>
                    </a:prstClr>
                  </a:innerShdw>
                </a:effectLst>
                <a:latin typeface="iCiel Pony" panose="02000000000000000000" pitchFamily="2" charset="0"/>
              </a:endParaRPr>
            </a:p>
          </p:txBody>
        </p:sp>
        <p:sp>
          <p:nvSpPr>
            <p:cNvPr id="16" name="TextBox 15">
              <a:extLst>
                <a:ext uri="{FF2B5EF4-FFF2-40B4-BE49-F238E27FC236}">
                  <a16:creationId xmlns:a16="http://schemas.microsoft.com/office/drawing/2014/main" id="{8E18E4A0-A20E-7B8D-C58D-713F7EA857E3}"/>
                </a:ext>
              </a:extLst>
            </p:cNvPr>
            <p:cNvSpPr txBox="1"/>
            <p:nvPr/>
          </p:nvSpPr>
          <p:spPr>
            <a:xfrm>
              <a:off x="1652209" y="2338192"/>
              <a:ext cx="6591905" cy="3139321"/>
            </a:xfrm>
            <a:prstGeom prst="rect">
              <a:avLst/>
            </a:prstGeom>
            <a:noFill/>
          </p:spPr>
          <p:txBody>
            <a:bodyPr wrap="square" rtlCol="0">
              <a:spAutoFit/>
            </a:bodyPr>
            <a:lstStyle/>
            <a:p>
              <a:pPr algn="ctr"/>
              <a:r>
                <a:rPr lang="en-US" sz="6600">
                  <a:ln w="28575">
                    <a:solidFill>
                      <a:srgbClr val="7030A0"/>
                    </a:solidFill>
                  </a:ln>
                  <a:solidFill>
                    <a:srgbClr val="FFE2F5"/>
                  </a:solidFill>
                  <a:latin typeface="iCiel Pony" panose="02000000000000000000" pitchFamily="2" charset="0"/>
                </a:rPr>
                <a:t>THIẾT LẬP VÀ DUY TRÌ QUAN HỆ BẠN BÈ</a:t>
              </a:r>
              <a:endParaRPr lang="en-US" sz="6600" dirty="0">
                <a:ln w="28575">
                  <a:solidFill>
                    <a:srgbClr val="7030A0"/>
                  </a:solidFill>
                </a:ln>
                <a:solidFill>
                  <a:srgbClr val="FFE2F5"/>
                </a:solidFill>
                <a:latin typeface="iCiel Pony" panose="02000000000000000000" pitchFamily="2" charset="0"/>
              </a:endParaRPr>
            </a:p>
          </p:txBody>
        </p:sp>
      </p:grpSp>
    </p:spTree>
    <p:extLst>
      <p:ext uri="{BB962C8B-B14F-4D97-AF65-F5344CB8AC3E}">
        <p14:creationId xmlns:p14="http://schemas.microsoft.com/office/powerpoint/2010/main" val="29724510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5"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6" dur="1000" fill="hold"/>
                                        <p:tgtEl>
                                          <p:spTgt spid="7"/>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HILDREN STORY kids story illustrtion fish sea">
            <a:extLst>
              <a:ext uri="{FF2B5EF4-FFF2-40B4-BE49-F238E27FC236}">
                <a16:creationId xmlns:a16="http://schemas.microsoft.com/office/drawing/2014/main" id="{32ABD665-9EC1-4294-8458-47791BECF0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323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7B1B84F1-879B-402D-A12B-72877021E84C}"/>
              </a:ext>
            </a:extLst>
          </p:cNvPr>
          <p:cNvGrpSpPr/>
          <p:nvPr/>
        </p:nvGrpSpPr>
        <p:grpSpPr>
          <a:xfrm>
            <a:off x="2956348" y="1109825"/>
            <a:ext cx="5824026" cy="4012983"/>
            <a:chOff x="6620324" y="-1219011"/>
            <a:chExt cx="6261667" cy="7679771"/>
          </a:xfrm>
        </p:grpSpPr>
        <p:pic>
          <p:nvPicPr>
            <p:cNvPr id="4" name="Picture 8" descr="Pink cloud colorful cartoon Royalty Free Vector Image">
              <a:extLst>
                <a:ext uri="{FF2B5EF4-FFF2-40B4-BE49-F238E27FC236}">
                  <a16:creationId xmlns:a16="http://schemas.microsoft.com/office/drawing/2014/main" id="{2328A08A-A178-450D-8599-355DA3B8E6B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0741" b="71944" l="10000" r="90000">
                          <a14:foregroundMark x1="39500" y1="20741" x2="39500" y2="20741"/>
                          <a14:foregroundMark x1="62800" y1="20741" x2="62800" y2="20741"/>
                          <a14:foregroundMark x1="71300" y1="71944" x2="71300" y2="71944"/>
                        </a14:backgroundRemoval>
                      </a14:imgEffect>
                    </a14:imgLayer>
                  </a14:imgProps>
                </a:ext>
                <a:ext uri="{28A0092B-C50C-407E-A947-70E740481C1C}">
                  <a14:useLocalDpi xmlns:a14="http://schemas.microsoft.com/office/drawing/2010/main" val="0"/>
                </a:ext>
              </a:extLst>
            </a:blip>
            <a:srcRect t="16927" b="25246"/>
            <a:stretch/>
          </p:blipFill>
          <p:spPr bwMode="auto">
            <a:xfrm flipH="1">
              <a:off x="6620324" y="-1219011"/>
              <a:ext cx="6261667" cy="76797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3E4BF99-FC02-49F4-AEFF-7CC2DB1576D3}"/>
                </a:ext>
              </a:extLst>
            </p:cNvPr>
            <p:cNvSpPr txBox="1"/>
            <p:nvPr/>
          </p:nvSpPr>
          <p:spPr>
            <a:xfrm>
              <a:off x="7973466" y="780302"/>
              <a:ext cx="3859341" cy="3946311"/>
            </a:xfrm>
            <a:prstGeom prst="rect">
              <a:avLst/>
            </a:prstGeom>
            <a:noFill/>
          </p:spPr>
          <p:txBody>
            <a:bodyPr wrap="square" rtlCol="0">
              <a:spAutoFit/>
            </a:bodyPr>
            <a:lstStyle/>
            <a:p>
              <a:pPr algn="ctr"/>
              <a:r>
                <a:rPr lang="en-US" sz="4800" b="1">
                  <a:solidFill>
                    <a:srgbClr val="C00000"/>
                  </a:solidFill>
                  <a:latin typeface="Calibri" panose="020F0502020204030204" pitchFamily="34" charset="0"/>
                  <a:cs typeface="Calibri" panose="020F0502020204030204" pitchFamily="34" charset="0"/>
                </a:rPr>
                <a:t>HOẠT ĐỘNG </a:t>
              </a:r>
              <a:r>
                <a:rPr lang="en-US" sz="8000" b="1">
                  <a:solidFill>
                    <a:srgbClr val="C00000"/>
                  </a:solidFill>
                  <a:latin typeface="Calibri" panose="020F0502020204030204" pitchFamily="34" charset="0"/>
                  <a:cs typeface="Calibri" panose="020F0502020204030204" pitchFamily="34" charset="0"/>
                </a:rPr>
                <a:t>4</a:t>
              </a:r>
              <a:endParaRPr lang="en-US" sz="4800" b="1" dirty="0">
                <a:solidFill>
                  <a:srgbClr val="C00000"/>
                </a:solidFill>
                <a:latin typeface="Calibri" panose="020F0502020204030204" pitchFamily="34" charset="0"/>
                <a:cs typeface="Calibri" panose="020F0502020204030204" pitchFamily="34" charset="0"/>
              </a:endParaRPr>
            </a:p>
          </p:txBody>
        </p:sp>
      </p:grpSp>
      <p:sp>
        <p:nvSpPr>
          <p:cNvPr id="2" name="Rectangle: Rounded Corners 1">
            <a:extLst>
              <a:ext uri="{FF2B5EF4-FFF2-40B4-BE49-F238E27FC236}">
                <a16:creationId xmlns:a16="http://schemas.microsoft.com/office/drawing/2014/main" id="{DC08A96F-3D25-73DD-7FF9-4AE19C25C3BA}"/>
              </a:ext>
            </a:extLst>
          </p:cNvPr>
          <p:cNvSpPr/>
          <p:nvPr/>
        </p:nvSpPr>
        <p:spPr>
          <a:xfrm>
            <a:off x="2344566" y="5247699"/>
            <a:ext cx="7047590" cy="1207450"/>
          </a:xfrm>
          <a:prstGeom prst="roundRect">
            <a:avLst>
              <a:gd name="adj" fmla="val 99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3630EC4-EE84-516A-3671-4491C4B45147}"/>
              </a:ext>
            </a:extLst>
          </p:cNvPr>
          <p:cNvSpPr txBox="1"/>
          <p:nvPr/>
        </p:nvSpPr>
        <p:spPr>
          <a:xfrm>
            <a:off x="2671768" y="5497481"/>
            <a:ext cx="6393186" cy="707886"/>
          </a:xfrm>
          <a:prstGeom prst="rect">
            <a:avLst/>
          </a:prstGeom>
          <a:noFill/>
        </p:spPr>
        <p:txBody>
          <a:bodyPr wrap="square" rtlCol="0">
            <a:spAutoFit/>
          </a:bodyPr>
          <a:lstStyle/>
          <a:p>
            <a:pPr algn="ctr"/>
            <a:r>
              <a:rPr lang="en-US" sz="4000" b="1" i="1">
                <a:solidFill>
                  <a:srgbClr val="C00000"/>
                </a:solidFill>
                <a:latin typeface="Calibri" panose="020F0502020204030204" pitchFamily="34" charset="0"/>
                <a:cs typeface="Calibri" panose="020F0502020204030204" pitchFamily="34" charset="0"/>
              </a:rPr>
              <a:t>Nhật xét các ý kiến sau.</a:t>
            </a:r>
            <a:endParaRPr lang="en-US" sz="6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3234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FFB630-A60B-4417-9F20-1DF99418E8F3}"/>
              </a:ext>
            </a:extLst>
          </p:cNvPr>
          <p:cNvPicPr>
            <a:picLocks noChangeAspect="1"/>
          </p:cNvPicPr>
          <p:nvPr/>
        </p:nvPicPr>
        <p:blipFill rotWithShape="1">
          <a:blip r:embed="rId2"/>
          <a:srcRect l="15000" t="21285" r="16808" b="10340"/>
          <a:stretch/>
        </p:blipFill>
        <p:spPr>
          <a:xfrm>
            <a:off x="-1" y="-3"/>
            <a:ext cx="12192001" cy="6873090"/>
          </a:xfrm>
          <a:prstGeom prst="rect">
            <a:avLst/>
          </a:prstGeom>
        </p:spPr>
      </p:pic>
      <p:sp>
        <p:nvSpPr>
          <p:cNvPr id="7" name="Rectangle 6">
            <a:extLst>
              <a:ext uri="{FF2B5EF4-FFF2-40B4-BE49-F238E27FC236}">
                <a16:creationId xmlns:a16="http://schemas.microsoft.com/office/drawing/2014/main" id="{316CD8CF-643F-4EAC-A083-B62CF0766F2B}"/>
              </a:ext>
            </a:extLst>
          </p:cNvPr>
          <p:cNvSpPr/>
          <p:nvPr/>
        </p:nvSpPr>
        <p:spPr>
          <a:xfrm>
            <a:off x="9608234" y="1223888"/>
            <a:ext cx="2583766" cy="661182"/>
          </a:xfrm>
          <a:prstGeom prst="rect">
            <a:avLst/>
          </a:prstGeom>
          <a:solidFill>
            <a:srgbClr val="CA85BC"/>
          </a:solidFill>
          <a:ln>
            <a:solidFill>
              <a:srgbClr val="CA85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38A200D-91B9-4128-8DB2-22ED061411FC}"/>
              </a:ext>
            </a:extLst>
          </p:cNvPr>
          <p:cNvSpPr/>
          <p:nvPr/>
        </p:nvSpPr>
        <p:spPr>
          <a:xfrm>
            <a:off x="4804115" y="3263705"/>
            <a:ext cx="2848710" cy="379827"/>
          </a:xfrm>
          <a:prstGeom prst="rect">
            <a:avLst/>
          </a:prstGeom>
          <a:solidFill>
            <a:srgbClr val="5CD0F5"/>
          </a:solidFill>
          <a:ln>
            <a:solidFill>
              <a:srgbClr val="5CD0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44E1B642-B9DA-4016-A4A0-7A71E10876F5}"/>
              </a:ext>
            </a:extLst>
          </p:cNvPr>
          <p:cNvGrpSpPr/>
          <p:nvPr/>
        </p:nvGrpSpPr>
        <p:grpSpPr>
          <a:xfrm>
            <a:off x="3183985" y="-107019"/>
            <a:ext cx="7543885" cy="4660591"/>
            <a:chOff x="6620324" y="-1219011"/>
            <a:chExt cx="6261667" cy="7679771"/>
          </a:xfrm>
        </p:grpSpPr>
        <p:pic>
          <p:nvPicPr>
            <p:cNvPr id="3" name="Picture 8" descr="Pink cloud colorful cartoon Royalty Free Vector Image">
              <a:extLst>
                <a:ext uri="{FF2B5EF4-FFF2-40B4-BE49-F238E27FC236}">
                  <a16:creationId xmlns:a16="http://schemas.microsoft.com/office/drawing/2014/main" id="{D352F0AA-2CD8-4E89-A8B9-AFBF4D668C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0741" b="71944" l="10000" r="90000">
                          <a14:foregroundMark x1="39500" y1="20741" x2="39500" y2="20741"/>
                          <a14:foregroundMark x1="62800" y1="20741" x2="62800" y2="20741"/>
                          <a14:foregroundMark x1="71300" y1="71944" x2="71300" y2="71944"/>
                        </a14:backgroundRemoval>
                      </a14:imgEffect>
                    </a14:imgLayer>
                  </a14:imgProps>
                </a:ext>
                <a:ext uri="{28A0092B-C50C-407E-A947-70E740481C1C}">
                  <a14:useLocalDpi xmlns:a14="http://schemas.microsoft.com/office/drawing/2010/main" val="0"/>
                </a:ext>
              </a:extLst>
            </a:blip>
            <a:srcRect t="16927" b="25246"/>
            <a:stretch/>
          </p:blipFill>
          <p:spPr bwMode="auto">
            <a:xfrm flipH="1">
              <a:off x="6620324" y="-1219011"/>
              <a:ext cx="6261667" cy="76797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8A9BEBA-338B-4B7D-A203-E0B3812E0561}"/>
                </a:ext>
              </a:extLst>
            </p:cNvPr>
            <p:cNvSpPr txBox="1"/>
            <p:nvPr/>
          </p:nvSpPr>
          <p:spPr>
            <a:xfrm>
              <a:off x="8082768" y="438838"/>
              <a:ext cx="3523029" cy="4209406"/>
            </a:xfrm>
            <a:prstGeom prst="rect">
              <a:avLst/>
            </a:prstGeom>
            <a:noFill/>
          </p:spPr>
          <p:txBody>
            <a:bodyPr wrap="square" rtlCol="0">
              <a:spAutoFit/>
            </a:bodyPr>
            <a:lstStyle/>
            <a:p>
              <a:pPr algn="ctr"/>
              <a:r>
                <a:rPr lang="vi-VN" sz="3200" b="1" dirty="0">
                  <a:solidFill>
                    <a:srgbClr val="FF0000"/>
                  </a:solidFill>
                  <a:latin typeface="Calibri" panose="020F0502020204030204" pitchFamily="34" charset="0"/>
                  <a:cs typeface="Calibri" panose="020F0502020204030204" pitchFamily="34" charset="0"/>
                </a:rPr>
                <a:t>Hãy giúp mình chọn ra món ăn ngon nhất </a:t>
              </a:r>
              <a:r>
                <a:rPr lang="vi-VN" sz="3200" b="1">
                  <a:solidFill>
                    <a:srgbClr val="FF0000"/>
                  </a:solidFill>
                  <a:latin typeface="Calibri" panose="020F0502020204030204" pitchFamily="34" charset="0"/>
                  <a:cs typeface="Calibri" panose="020F0502020204030204" pitchFamily="34" charset="0"/>
                </a:rPr>
                <a:t>bằng cách</a:t>
              </a:r>
              <a:r>
                <a:rPr lang="en-US" sz="3200" b="1">
                  <a:solidFill>
                    <a:srgbClr val="FF0000"/>
                  </a:solidFill>
                  <a:latin typeface="Calibri" panose="020F0502020204030204" pitchFamily="34" charset="0"/>
                  <a:cs typeface="Calibri" panose="020F0502020204030204" pitchFamily="34" charset="0"/>
                </a:rPr>
                <a:t> giơ thẻ đồng tình hay không đồng tình với các ý kiến sau</a:t>
              </a:r>
              <a:r>
                <a:rPr lang="vi-VN" sz="3200" b="1">
                  <a:solidFill>
                    <a:srgbClr val="FF0000"/>
                  </a:solidFill>
                  <a:latin typeface="Calibri" panose="020F0502020204030204" pitchFamily="34" charset="0"/>
                  <a:cs typeface="Calibri" panose="020F0502020204030204" pitchFamily="34" charset="0"/>
                </a:rPr>
                <a:t>!</a:t>
              </a:r>
              <a:endParaRPr lang="en-US" sz="3200" b="1" dirty="0">
                <a:solidFill>
                  <a:srgbClr val="FF0000"/>
                </a:solidFill>
                <a:latin typeface="Calibri" panose="020F0502020204030204" pitchFamily="34" charset="0"/>
                <a:cs typeface="Calibri" panose="020F0502020204030204" pitchFamily="34" charset="0"/>
              </a:endParaRPr>
            </a:p>
          </p:txBody>
        </p:sp>
      </p:grpSp>
      <p:sp>
        <p:nvSpPr>
          <p:cNvPr id="9" name="Rectangle 8">
            <a:extLst>
              <a:ext uri="{FF2B5EF4-FFF2-40B4-BE49-F238E27FC236}">
                <a16:creationId xmlns:a16="http://schemas.microsoft.com/office/drawing/2014/main" id="{02AFE183-1177-4233-BD24-4BC841519545}"/>
              </a:ext>
            </a:extLst>
          </p:cNvPr>
          <p:cNvSpPr/>
          <p:nvPr/>
        </p:nvSpPr>
        <p:spPr>
          <a:xfrm>
            <a:off x="9413629" y="5335346"/>
            <a:ext cx="2778371" cy="755967"/>
          </a:xfrm>
          <a:prstGeom prst="rect">
            <a:avLst/>
          </a:prstGeom>
          <a:solidFill>
            <a:srgbClr val="F3F670"/>
          </a:solidFill>
          <a:ln>
            <a:solidFill>
              <a:srgbClr val="F3F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E499C6C-50B6-4232-A8B1-E9832669584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0599" b="84505" l="29063" r="74085">
                        <a14:foregroundMark x1="51245" y1="30729" x2="54100" y2="57292"/>
                        <a14:foregroundMark x1="69912" y1="57682" x2="72328" y2="63021"/>
                        <a14:foregroundMark x1="74158" y1="60547" x2="74158" y2="60547"/>
                        <a14:foregroundMark x1="40703" y1="59635" x2="50732" y2="58724"/>
                        <a14:foregroundMark x1="50732" y1="58724" x2="51684" y2="58724"/>
                        <a14:foregroundMark x1="31479" y1="56641" x2="32211" y2="60286"/>
                        <a14:foregroundMark x1="29063" y1="76563" x2="31991" y2="77083"/>
                        <a14:foregroundMark x1="32064" y1="84505" x2="35212" y2="80859"/>
                        <a14:foregroundMark x1="48316" y1="52995" x2="51537" y2="51432"/>
                        <a14:backgroundMark x1="38873" y1="37891" x2="38873" y2="47526"/>
                        <a14:backgroundMark x1="38214" y1="49870" x2="37189" y2="53906"/>
                        <a14:backgroundMark x1="31991" y1="35677" x2="31259" y2="39323"/>
                        <a14:backgroundMark x1="63104" y1="52344" x2="63104" y2="56771"/>
                        <a14:backgroundMark x1="60688" y1="52865" x2="60688" y2="52865"/>
                        <a14:backgroundMark x1="28404" y1="79167" x2="30381" y2="82422"/>
                      </a14:backgroundRemoval>
                    </a14:imgEffect>
                  </a14:imgLayer>
                </a14:imgProps>
              </a:ext>
            </a:extLst>
          </a:blip>
          <a:srcRect l="27000" t="27476" r="25230" b="11776"/>
          <a:stretch/>
        </p:blipFill>
        <p:spPr>
          <a:xfrm>
            <a:off x="8453125" y="4337598"/>
            <a:ext cx="3928007" cy="2808432"/>
          </a:xfrm>
          <a:prstGeom prst="rect">
            <a:avLst/>
          </a:prstGeom>
        </p:spPr>
      </p:pic>
    </p:spTree>
    <p:extLst>
      <p:ext uri="{BB962C8B-B14F-4D97-AF65-F5344CB8AC3E}">
        <p14:creationId xmlns:p14="http://schemas.microsoft.com/office/powerpoint/2010/main" val="4935436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Picture 116">
            <a:extLst>
              <a:ext uri="{FF2B5EF4-FFF2-40B4-BE49-F238E27FC236}">
                <a16:creationId xmlns:a16="http://schemas.microsoft.com/office/drawing/2014/main" id="{CCC9D915-C291-459D-90F6-253AD1CD23BA}"/>
              </a:ext>
            </a:extLst>
          </p:cNvPr>
          <p:cNvPicPr>
            <a:picLocks noChangeAspect="1"/>
          </p:cNvPicPr>
          <p:nvPr/>
        </p:nvPicPr>
        <p:blipFill rotWithShape="1">
          <a:blip r:embed="rId3"/>
          <a:srcRect l="15692" t="19677" r="16923" b="14450"/>
          <a:stretch/>
        </p:blipFill>
        <p:spPr>
          <a:xfrm>
            <a:off x="-1" y="-1"/>
            <a:ext cx="12209265" cy="6858001"/>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445859" y="299803"/>
            <a:ext cx="11300282" cy="5951095"/>
          </a:xfrm>
          <a:custGeom>
            <a:avLst/>
            <a:gdLst>
              <a:gd name="connsiteX0" fmla="*/ 0 w 11300282"/>
              <a:gd name="connsiteY0" fmla="*/ 593443 h 5951095"/>
              <a:gd name="connsiteX1" fmla="*/ 593443 w 11300282"/>
              <a:gd name="connsiteY1" fmla="*/ 0 h 5951095"/>
              <a:gd name="connsiteX2" fmla="*/ 10706839 w 11300282"/>
              <a:gd name="connsiteY2" fmla="*/ 0 h 5951095"/>
              <a:gd name="connsiteX3" fmla="*/ 11300282 w 11300282"/>
              <a:gd name="connsiteY3" fmla="*/ 593443 h 5951095"/>
              <a:gd name="connsiteX4" fmla="*/ 11300282 w 11300282"/>
              <a:gd name="connsiteY4" fmla="*/ 5357652 h 5951095"/>
              <a:gd name="connsiteX5" fmla="*/ 10706839 w 11300282"/>
              <a:gd name="connsiteY5" fmla="*/ 5951095 h 5951095"/>
              <a:gd name="connsiteX6" fmla="*/ 593443 w 11300282"/>
              <a:gd name="connsiteY6" fmla="*/ 5951095 h 5951095"/>
              <a:gd name="connsiteX7" fmla="*/ 0 w 11300282"/>
              <a:gd name="connsiteY7" fmla="*/ 5357652 h 5951095"/>
              <a:gd name="connsiteX8" fmla="*/ 0 w 11300282"/>
              <a:gd name="connsiteY8" fmla="*/ 593443 h 595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0282" h="5951095" fill="none" extrusionOk="0">
                <a:moveTo>
                  <a:pt x="0" y="593443"/>
                </a:moveTo>
                <a:cubicBezTo>
                  <a:pt x="1718" y="312186"/>
                  <a:pt x="280597" y="25014"/>
                  <a:pt x="593443" y="0"/>
                </a:cubicBezTo>
                <a:cubicBezTo>
                  <a:pt x="3859951" y="72427"/>
                  <a:pt x="5959773" y="61419"/>
                  <a:pt x="10706839" y="0"/>
                </a:cubicBezTo>
                <a:cubicBezTo>
                  <a:pt x="11025351" y="-63595"/>
                  <a:pt x="11284331" y="260868"/>
                  <a:pt x="11300282" y="593443"/>
                </a:cubicBezTo>
                <a:cubicBezTo>
                  <a:pt x="11401158" y="1516433"/>
                  <a:pt x="11192969" y="3234466"/>
                  <a:pt x="11300282" y="5357652"/>
                </a:cubicBezTo>
                <a:cubicBezTo>
                  <a:pt x="11308168" y="5645379"/>
                  <a:pt x="10995098" y="5906825"/>
                  <a:pt x="10706839" y="5951095"/>
                </a:cubicBezTo>
                <a:cubicBezTo>
                  <a:pt x="9046571" y="5980922"/>
                  <a:pt x="3521435" y="5871789"/>
                  <a:pt x="593443" y="5951095"/>
                </a:cubicBezTo>
                <a:cubicBezTo>
                  <a:pt x="305677" y="5946575"/>
                  <a:pt x="-45809" y="5694460"/>
                  <a:pt x="0" y="5357652"/>
                </a:cubicBezTo>
                <a:cubicBezTo>
                  <a:pt x="50037" y="3153735"/>
                  <a:pt x="770" y="1307875"/>
                  <a:pt x="0" y="593443"/>
                </a:cubicBezTo>
                <a:close/>
              </a:path>
              <a:path w="11300282" h="5951095" stroke="0" extrusionOk="0">
                <a:moveTo>
                  <a:pt x="0" y="593443"/>
                </a:moveTo>
                <a:cubicBezTo>
                  <a:pt x="28960" y="273587"/>
                  <a:pt x="273110" y="15452"/>
                  <a:pt x="593443" y="0"/>
                </a:cubicBezTo>
                <a:cubicBezTo>
                  <a:pt x="4973622" y="123000"/>
                  <a:pt x="9280650" y="-96860"/>
                  <a:pt x="10706839" y="0"/>
                </a:cubicBezTo>
                <a:cubicBezTo>
                  <a:pt x="11006364" y="-21511"/>
                  <a:pt x="11326869" y="212093"/>
                  <a:pt x="11300282" y="593443"/>
                </a:cubicBezTo>
                <a:cubicBezTo>
                  <a:pt x="11303455" y="2857118"/>
                  <a:pt x="11394549" y="4737827"/>
                  <a:pt x="11300282" y="5357652"/>
                </a:cubicBezTo>
                <a:cubicBezTo>
                  <a:pt x="11264167" y="5698486"/>
                  <a:pt x="11021840" y="5949009"/>
                  <a:pt x="10706839" y="5951095"/>
                </a:cubicBezTo>
                <a:cubicBezTo>
                  <a:pt x="7365182" y="5790388"/>
                  <a:pt x="5104732" y="5990762"/>
                  <a:pt x="593443" y="5951095"/>
                </a:cubicBezTo>
                <a:cubicBezTo>
                  <a:pt x="235933" y="5945084"/>
                  <a:pt x="-52257" y="5661728"/>
                  <a:pt x="0" y="5357652"/>
                </a:cubicBezTo>
                <a:cubicBezTo>
                  <a:pt x="32216" y="4220716"/>
                  <a:pt x="57206" y="1559850"/>
                  <a:pt x="0" y="593443"/>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2050" name="Picture 2" descr="Kids Thinking Idea Vector Illustration Stock Illustration - Illustration of  background, young: 157365992">
            <a:extLst>
              <a:ext uri="{FF2B5EF4-FFF2-40B4-BE49-F238E27FC236}">
                <a16:creationId xmlns:a16="http://schemas.microsoft.com/office/drawing/2014/main" id="{1EFE6AB5-912C-4D94-8611-4E4ABDEADEE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6937" b="89095" l="6625" r="37250">
                        <a14:foregroundMark x1="18375" y1="52204" x2="27875" y2="55916"/>
                        <a14:foregroundMark x1="7375" y1="68677" x2="7375" y2="68677"/>
                        <a14:foregroundMark x1="17625" y1="83295" x2="23875" y2="86543"/>
                        <a14:foregroundMark x1="35125" y1="68677" x2="37250" y2="69838"/>
                        <a14:foregroundMark x1="36250" y1="66821" x2="36250" y2="66821"/>
                        <a14:foregroundMark x1="36250" y1="66821" x2="36250" y2="66821"/>
                        <a14:foregroundMark x1="34125" y1="66125" x2="34125" y2="66125"/>
                        <a14:foregroundMark x1="34125" y1="66125" x2="34125" y2="66125"/>
                        <a14:foregroundMark x1="6625" y1="67517" x2="9500" y2="69838"/>
                        <a14:foregroundMark x1="9125" y1="65429" x2="11250" y2="74246"/>
                        <a14:foregroundMark x1="20000" y1="89095" x2="23125" y2="89095"/>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5016" t="31596" r="61148" b="12211"/>
          <a:stretch/>
        </p:blipFill>
        <p:spPr bwMode="auto">
          <a:xfrm>
            <a:off x="4098536" y="2943846"/>
            <a:ext cx="4456487" cy="398738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ẠY ONLINE BÀI THƠ BẮP CẢI XANH GV: TĂNG THỊ BIỂN TRƯỜNG MN PHƯỚC THIỀN  THỰC HIỆN - YouTube">
            <a:extLst>
              <a:ext uri="{FF2B5EF4-FFF2-40B4-BE49-F238E27FC236}">
                <a16:creationId xmlns:a16="http://schemas.microsoft.com/office/drawing/2014/main" id="{433881FC-CE24-44C1-BC93-C07A2E6DE82E}"/>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028" b="93056" l="27500" r="97891">
                        <a14:foregroundMark x1="27578" y1="49028" x2="30859" y2="53750"/>
                        <a14:foregroundMark x1="66016" y1="93333" x2="75234" y2="88472"/>
                        <a14:foregroundMark x1="75234" y1="88472" x2="75234" y2="88472"/>
                        <a14:foregroundMark x1="94063" y1="55972" x2="94453" y2="49861"/>
                        <a14:foregroundMark x1="97891" y1="49167" x2="97734" y2="51111"/>
                        <a14:foregroundMark x1="61563" y1="9583" x2="61563" y2="9583"/>
                        <a14:foregroundMark x1="73125" y1="9444" x2="73125" y2="9444"/>
                        <a14:foregroundMark x1="60703" y1="9028" x2="60703" y2="9028"/>
                      </a14:backgroundRemoval>
                    </a14:imgEffect>
                  </a14:imgLayer>
                </a14:imgProps>
              </a:ext>
              <a:ext uri="{28A0092B-C50C-407E-A947-70E740481C1C}">
                <a14:useLocalDpi xmlns:a14="http://schemas.microsoft.com/office/drawing/2010/main" val="0"/>
              </a:ext>
            </a:extLst>
          </a:blip>
          <a:srcRect l="25205"/>
          <a:stretch/>
        </p:blipFill>
        <p:spPr bwMode="auto">
          <a:xfrm>
            <a:off x="2806797" y="4013071"/>
            <a:ext cx="2458506" cy="184893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à Tím Hatsuyume Hoạ - cà tím véc tơ png tải về - Miễn phí trong suốt Màu  Tím png Tải về.">
            <a:extLst>
              <a:ext uri="{FF2B5EF4-FFF2-40B4-BE49-F238E27FC236}">
                <a16:creationId xmlns:a16="http://schemas.microsoft.com/office/drawing/2014/main" id="{6CB5B805-276E-41C3-9C34-22C7DBF07A6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5000" b="90000" l="1667" r="94111">
                        <a14:foregroundMark x1="1667" y1="5000" x2="6000" y2="16154"/>
                        <a14:foregroundMark x1="94111" y1="55192" x2="94111" y2="60000"/>
                        <a14:backgroundMark x1="778" y1="1731" x2="778" y2="1731"/>
                      </a14:backgroundRemoval>
                    </a14:imgEffect>
                  </a14:imgLayer>
                </a14:imgProps>
              </a:ext>
              <a:ext uri="{28A0092B-C50C-407E-A947-70E740481C1C}">
                <a14:useLocalDpi xmlns:a14="http://schemas.microsoft.com/office/drawing/2010/main" val="0"/>
              </a:ext>
            </a:extLst>
          </a:blip>
          <a:srcRect/>
          <a:stretch>
            <a:fillRect/>
          </a:stretch>
        </p:blipFill>
        <p:spPr bwMode="auto">
          <a:xfrm rot="21057133" flipH="1">
            <a:off x="7674091" y="4862147"/>
            <a:ext cx="1504402" cy="869210"/>
          </a:xfrm>
          <a:prstGeom prst="rect">
            <a:avLst/>
          </a:prstGeom>
          <a:noFill/>
          <a:extLst>
            <a:ext uri="{909E8E84-426E-40DD-AFC4-6F175D3DCCD1}">
              <a14:hiddenFill xmlns:a14="http://schemas.microsoft.com/office/drawing/2010/main">
                <a:solidFill>
                  <a:srgbClr val="FFFFFF"/>
                </a:solidFill>
              </a14:hiddenFill>
            </a:ext>
          </a:extLst>
        </p:spPr>
      </p:pic>
      <p:grpSp>
        <p:nvGrpSpPr>
          <p:cNvPr id="123" name="Group 122">
            <a:extLst>
              <a:ext uri="{FF2B5EF4-FFF2-40B4-BE49-F238E27FC236}">
                <a16:creationId xmlns:a16="http://schemas.microsoft.com/office/drawing/2014/main" id="{3EBF0882-7163-4644-B753-1DF7D4B6BCE2}"/>
              </a:ext>
            </a:extLst>
          </p:cNvPr>
          <p:cNvGrpSpPr/>
          <p:nvPr/>
        </p:nvGrpSpPr>
        <p:grpSpPr>
          <a:xfrm flipH="1">
            <a:off x="6391041" y="0"/>
            <a:ext cx="6200893" cy="3774716"/>
            <a:chOff x="6620324" y="-1219011"/>
            <a:chExt cx="6261667" cy="5034332"/>
          </a:xfrm>
        </p:grpSpPr>
        <p:pic>
          <p:nvPicPr>
            <p:cNvPr id="131" name="Picture 8" descr="Pink cloud colorful cartoon Royalty Free Vector Image">
              <a:extLst>
                <a:ext uri="{FF2B5EF4-FFF2-40B4-BE49-F238E27FC236}">
                  <a16:creationId xmlns:a16="http://schemas.microsoft.com/office/drawing/2014/main" id="{BA2D68EF-2F40-4A03-BAC5-4F65AAED779A}"/>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0741" b="71944" l="10000" r="90000">
                          <a14:foregroundMark x1="39500" y1="20741" x2="39500" y2="20741"/>
                          <a14:foregroundMark x1="62800" y1="20741" x2="62800" y2="20741"/>
                          <a14:foregroundMark x1="71300" y1="71944" x2="71300" y2="71944"/>
                        </a14:backgroundRemoval>
                      </a14:imgEffect>
                    </a14:imgLayer>
                  </a14:imgProps>
                </a:ext>
                <a:ext uri="{28A0092B-C50C-407E-A947-70E740481C1C}">
                  <a14:useLocalDpi xmlns:a14="http://schemas.microsoft.com/office/drawing/2010/main" val="0"/>
                </a:ext>
              </a:extLst>
            </a:blip>
            <a:srcRect t="16927" b="25246"/>
            <a:stretch/>
          </p:blipFill>
          <p:spPr bwMode="auto">
            <a:xfrm>
              <a:off x="6620324" y="-1219011"/>
              <a:ext cx="6261667" cy="5034332"/>
            </a:xfrm>
            <a:prstGeom prst="rect">
              <a:avLst/>
            </a:prstGeom>
            <a:noFill/>
            <a:extLst>
              <a:ext uri="{909E8E84-426E-40DD-AFC4-6F175D3DCCD1}">
                <a14:hiddenFill xmlns:a14="http://schemas.microsoft.com/office/drawing/2010/main">
                  <a:solidFill>
                    <a:srgbClr val="FFFFFF"/>
                  </a:solidFill>
                </a14:hiddenFill>
              </a:ext>
            </a:extLst>
          </p:spPr>
        </p:pic>
        <p:sp>
          <p:nvSpPr>
            <p:cNvPr id="132" name="TextBox 131">
              <a:extLst>
                <a:ext uri="{FF2B5EF4-FFF2-40B4-BE49-F238E27FC236}">
                  <a16:creationId xmlns:a16="http://schemas.microsoft.com/office/drawing/2014/main" id="{BB71426B-2CA0-4BED-9427-A9EC53A5A051}"/>
                </a:ext>
              </a:extLst>
            </p:cNvPr>
            <p:cNvSpPr txBox="1"/>
            <p:nvPr/>
          </p:nvSpPr>
          <p:spPr>
            <a:xfrm>
              <a:off x="7875681" y="-339133"/>
              <a:ext cx="3729669" cy="2339741"/>
            </a:xfrm>
            <a:prstGeom prst="rect">
              <a:avLst/>
            </a:prstGeom>
            <a:noFill/>
          </p:spPr>
          <p:txBody>
            <a:bodyPr wrap="square" rtlCol="0">
              <a:spAutoFit/>
            </a:bodyPr>
            <a:lstStyle/>
            <a:p>
              <a:pPr algn="ctr"/>
              <a:r>
                <a:rPr lang="en-US" sz="3600" b="1">
                  <a:latin typeface="Calibri" panose="020F0502020204030204" pitchFamily="34" charset="0"/>
                  <a:cs typeface="Calibri" panose="020F0502020204030204" pitchFamily="34" charset="0"/>
                </a:rPr>
                <a:t>Không nên có thêm nhiều bạn vì sẽ mất thời gian.</a:t>
              </a:r>
              <a:endParaRPr lang="en-US" sz="3600" b="1" dirty="0">
                <a:latin typeface="Calibri" panose="020F0502020204030204" pitchFamily="34" charset="0"/>
                <a:cs typeface="Calibri" panose="020F0502020204030204" pitchFamily="34" charset="0"/>
              </a:endParaRPr>
            </a:p>
          </p:txBody>
        </p:sp>
      </p:grpSp>
      <p:grpSp>
        <p:nvGrpSpPr>
          <p:cNvPr id="133" name="Group 132">
            <a:extLst>
              <a:ext uri="{FF2B5EF4-FFF2-40B4-BE49-F238E27FC236}">
                <a16:creationId xmlns:a16="http://schemas.microsoft.com/office/drawing/2014/main" id="{0FF0A967-B470-4AC3-BE9D-C93EA4A962E8}"/>
              </a:ext>
            </a:extLst>
          </p:cNvPr>
          <p:cNvGrpSpPr/>
          <p:nvPr/>
        </p:nvGrpSpPr>
        <p:grpSpPr>
          <a:xfrm>
            <a:off x="-405028" y="0"/>
            <a:ext cx="6398689" cy="3774716"/>
            <a:chOff x="6620324" y="-1219011"/>
            <a:chExt cx="6261667" cy="5034332"/>
          </a:xfrm>
        </p:grpSpPr>
        <p:pic>
          <p:nvPicPr>
            <p:cNvPr id="134" name="Picture 8" descr="Pink cloud colorful cartoon Royalty Free Vector Image">
              <a:extLst>
                <a:ext uri="{FF2B5EF4-FFF2-40B4-BE49-F238E27FC236}">
                  <a16:creationId xmlns:a16="http://schemas.microsoft.com/office/drawing/2014/main" id="{B384F29B-FC3B-4B19-9840-5358FEE0B729}"/>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0741" b="71944" l="10000" r="90000">
                          <a14:foregroundMark x1="39500" y1="20741" x2="39500" y2="20741"/>
                          <a14:foregroundMark x1="62800" y1="20741" x2="62800" y2="20741"/>
                          <a14:foregroundMark x1="71300" y1="71944" x2="71300" y2="71944"/>
                        </a14:backgroundRemoval>
                      </a14:imgEffect>
                    </a14:imgLayer>
                  </a14:imgProps>
                </a:ext>
                <a:ext uri="{28A0092B-C50C-407E-A947-70E740481C1C}">
                  <a14:useLocalDpi xmlns:a14="http://schemas.microsoft.com/office/drawing/2010/main" val="0"/>
                </a:ext>
              </a:extLst>
            </a:blip>
            <a:srcRect t="16927" b="25246"/>
            <a:stretch/>
          </p:blipFill>
          <p:spPr bwMode="auto">
            <a:xfrm>
              <a:off x="6620324" y="-1219011"/>
              <a:ext cx="6261667" cy="5034332"/>
            </a:xfrm>
            <a:prstGeom prst="rect">
              <a:avLst/>
            </a:prstGeom>
            <a:noFill/>
            <a:extLst>
              <a:ext uri="{909E8E84-426E-40DD-AFC4-6F175D3DCCD1}">
                <a14:hiddenFill xmlns:a14="http://schemas.microsoft.com/office/drawing/2010/main">
                  <a:solidFill>
                    <a:srgbClr val="FFFFFF"/>
                  </a:solidFill>
                </a14:hiddenFill>
              </a:ext>
            </a:extLst>
          </p:spPr>
        </p:pic>
        <p:sp>
          <p:nvSpPr>
            <p:cNvPr id="135" name="TextBox 134">
              <a:extLst>
                <a:ext uri="{FF2B5EF4-FFF2-40B4-BE49-F238E27FC236}">
                  <a16:creationId xmlns:a16="http://schemas.microsoft.com/office/drawing/2014/main" id="{1986C05F-6B78-4A58-B03F-429C56655BA5}"/>
                </a:ext>
              </a:extLst>
            </p:cNvPr>
            <p:cNvSpPr txBox="1"/>
            <p:nvPr/>
          </p:nvSpPr>
          <p:spPr>
            <a:xfrm>
              <a:off x="7551573" y="-152550"/>
              <a:ext cx="3859341" cy="3003907"/>
            </a:xfrm>
            <a:prstGeom prst="rect">
              <a:avLst/>
            </a:prstGeom>
            <a:noFill/>
          </p:spPr>
          <p:txBody>
            <a:bodyPr wrap="square" rtlCol="0">
              <a:spAutoFit/>
            </a:bodyPr>
            <a:lstStyle/>
            <a:p>
              <a:pPr algn="ctr"/>
              <a:r>
                <a:rPr lang="en-US" sz="3200" b="1">
                  <a:latin typeface="Calibri" panose="020F0502020204030204" pitchFamily="34" charset="0"/>
                  <a:cs typeface="Calibri" panose="020F0502020204030204" pitchFamily="34" charset="0"/>
                </a:rPr>
                <a:t>Em sẽ tự tin hơn khi biết cách thiết lập quan hệ bạn bè.</a:t>
              </a:r>
              <a:endParaRPr lang="en-US" sz="3200" b="1" dirty="0">
                <a:latin typeface="Calibri" panose="020F0502020204030204" pitchFamily="34" charset="0"/>
                <a:cs typeface="Calibri" panose="020F0502020204030204" pitchFamily="34" charset="0"/>
              </a:endParaRPr>
            </a:p>
          </p:txBody>
        </p:sp>
      </p:grpSp>
      <p:sp>
        <p:nvSpPr>
          <p:cNvPr id="10" name="Speech Bubble: Oval 9">
            <a:extLst>
              <a:ext uri="{FF2B5EF4-FFF2-40B4-BE49-F238E27FC236}">
                <a16:creationId xmlns:a16="http://schemas.microsoft.com/office/drawing/2014/main" id="{BC9A141F-F6BE-F1E6-AA58-E302E0E885CA}"/>
              </a:ext>
            </a:extLst>
          </p:cNvPr>
          <p:cNvSpPr/>
          <p:nvPr/>
        </p:nvSpPr>
        <p:spPr>
          <a:xfrm>
            <a:off x="9545598" y="3774716"/>
            <a:ext cx="2207597" cy="2433004"/>
          </a:xfrm>
          <a:prstGeom prst="wedgeEllipseCallout">
            <a:avLst>
              <a:gd name="adj1" fmla="val -79930"/>
              <a:gd name="adj2" fmla="val 20731"/>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Calibri bold" panose="020F0702030404030204" pitchFamily="34" charset="0"/>
                <a:ea typeface="Calibri bold" panose="020F0702030404030204" pitchFamily="34" charset="0"/>
                <a:cs typeface="Calibri bold" panose="020F0702030404030204" pitchFamily="34" charset="0"/>
              </a:rPr>
              <a:t>KHÔNG ĐỒNG TÌNH</a:t>
            </a:r>
          </a:p>
        </p:txBody>
      </p:sp>
      <p:sp>
        <p:nvSpPr>
          <p:cNvPr id="11" name="Speech Bubble: Oval 10">
            <a:extLst>
              <a:ext uri="{FF2B5EF4-FFF2-40B4-BE49-F238E27FC236}">
                <a16:creationId xmlns:a16="http://schemas.microsoft.com/office/drawing/2014/main" id="{19270C7E-14E8-F74C-01E6-11D62F657760}"/>
              </a:ext>
            </a:extLst>
          </p:cNvPr>
          <p:cNvSpPr/>
          <p:nvPr/>
        </p:nvSpPr>
        <p:spPr>
          <a:xfrm>
            <a:off x="207957" y="3854509"/>
            <a:ext cx="2207597" cy="2433004"/>
          </a:xfrm>
          <a:prstGeom prst="wedgeEllipseCallout">
            <a:avLst>
              <a:gd name="adj1" fmla="val 65419"/>
              <a:gd name="adj2" fmla="val 30298"/>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Calibri bold" panose="020F0702030404030204" pitchFamily="34" charset="0"/>
                <a:ea typeface="Calibri bold" panose="020F0702030404030204" pitchFamily="34" charset="0"/>
                <a:cs typeface="Calibri bold" panose="020F0702030404030204" pitchFamily="34" charset="0"/>
              </a:rPr>
              <a:t>ĐỒNG TÌNH</a:t>
            </a:r>
          </a:p>
        </p:txBody>
      </p:sp>
    </p:spTree>
    <p:extLst>
      <p:ext uri="{BB962C8B-B14F-4D97-AF65-F5344CB8AC3E}">
        <p14:creationId xmlns:p14="http://schemas.microsoft.com/office/powerpoint/2010/main" val="44805637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1000"/>
                                        <p:tgtEl>
                                          <p:spTgt spid="123"/>
                                        </p:tgtEl>
                                      </p:cBhvr>
                                    </p:animEffect>
                                    <p:anim calcmode="lin" valueType="num">
                                      <p:cBhvr>
                                        <p:cTn id="8" dur="1000" fill="hold"/>
                                        <p:tgtEl>
                                          <p:spTgt spid="123"/>
                                        </p:tgtEl>
                                        <p:attrNameLst>
                                          <p:attrName>ppt_x</p:attrName>
                                        </p:attrNameLst>
                                      </p:cBhvr>
                                      <p:tavLst>
                                        <p:tav tm="0">
                                          <p:val>
                                            <p:strVal val="#ppt_x"/>
                                          </p:val>
                                        </p:tav>
                                        <p:tav tm="100000">
                                          <p:val>
                                            <p:strVal val="#ppt_x"/>
                                          </p:val>
                                        </p:tav>
                                      </p:tavLst>
                                    </p:anim>
                                    <p:anim calcmode="lin" valueType="num">
                                      <p:cBhvr>
                                        <p:cTn id="9" dur="1000" fill="hold"/>
                                        <p:tgtEl>
                                          <p:spTgt spid="1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3"/>
                                        </p:tgtEl>
                                        <p:attrNameLst>
                                          <p:attrName>style.visibility</p:attrName>
                                        </p:attrNameLst>
                                      </p:cBhvr>
                                      <p:to>
                                        <p:strVal val="visible"/>
                                      </p:to>
                                    </p:set>
                                    <p:animEffect transition="in" filter="fade">
                                      <p:cBhvr>
                                        <p:cTn id="21" dur="1000"/>
                                        <p:tgtEl>
                                          <p:spTgt spid="133"/>
                                        </p:tgtEl>
                                      </p:cBhvr>
                                    </p:animEffect>
                                    <p:anim calcmode="lin" valueType="num">
                                      <p:cBhvr>
                                        <p:cTn id="22" dur="1000" fill="hold"/>
                                        <p:tgtEl>
                                          <p:spTgt spid="133"/>
                                        </p:tgtEl>
                                        <p:attrNameLst>
                                          <p:attrName>ppt_x</p:attrName>
                                        </p:attrNameLst>
                                      </p:cBhvr>
                                      <p:tavLst>
                                        <p:tav tm="0">
                                          <p:val>
                                            <p:strVal val="#ppt_x"/>
                                          </p:val>
                                        </p:tav>
                                        <p:tav tm="100000">
                                          <p:val>
                                            <p:strVal val="#ppt_x"/>
                                          </p:val>
                                        </p:tav>
                                      </p:tavLst>
                                    </p:anim>
                                    <p:anim calcmode="lin" valueType="num">
                                      <p:cBhvr>
                                        <p:cTn id="23" dur="1000" fill="hold"/>
                                        <p:tgtEl>
                                          <p:spTgt spid="13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Picture 116">
            <a:extLst>
              <a:ext uri="{FF2B5EF4-FFF2-40B4-BE49-F238E27FC236}">
                <a16:creationId xmlns:a16="http://schemas.microsoft.com/office/drawing/2014/main" id="{CCC9D915-C291-459D-90F6-253AD1CD23BA}"/>
              </a:ext>
            </a:extLst>
          </p:cNvPr>
          <p:cNvPicPr>
            <a:picLocks noChangeAspect="1"/>
          </p:cNvPicPr>
          <p:nvPr/>
        </p:nvPicPr>
        <p:blipFill rotWithShape="1">
          <a:blip r:embed="rId3"/>
          <a:srcRect l="15692" t="19677" r="16923" b="14450"/>
          <a:stretch/>
        </p:blipFill>
        <p:spPr>
          <a:xfrm>
            <a:off x="-1" y="-1"/>
            <a:ext cx="12209265" cy="6858001"/>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445859" y="299803"/>
            <a:ext cx="11300282" cy="5951095"/>
          </a:xfrm>
          <a:custGeom>
            <a:avLst/>
            <a:gdLst>
              <a:gd name="connsiteX0" fmla="*/ 0 w 11300282"/>
              <a:gd name="connsiteY0" fmla="*/ 593443 h 5951095"/>
              <a:gd name="connsiteX1" fmla="*/ 593443 w 11300282"/>
              <a:gd name="connsiteY1" fmla="*/ 0 h 5951095"/>
              <a:gd name="connsiteX2" fmla="*/ 10706839 w 11300282"/>
              <a:gd name="connsiteY2" fmla="*/ 0 h 5951095"/>
              <a:gd name="connsiteX3" fmla="*/ 11300282 w 11300282"/>
              <a:gd name="connsiteY3" fmla="*/ 593443 h 5951095"/>
              <a:gd name="connsiteX4" fmla="*/ 11300282 w 11300282"/>
              <a:gd name="connsiteY4" fmla="*/ 5357652 h 5951095"/>
              <a:gd name="connsiteX5" fmla="*/ 10706839 w 11300282"/>
              <a:gd name="connsiteY5" fmla="*/ 5951095 h 5951095"/>
              <a:gd name="connsiteX6" fmla="*/ 593443 w 11300282"/>
              <a:gd name="connsiteY6" fmla="*/ 5951095 h 5951095"/>
              <a:gd name="connsiteX7" fmla="*/ 0 w 11300282"/>
              <a:gd name="connsiteY7" fmla="*/ 5357652 h 5951095"/>
              <a:gd name="connsiteX8" fmla="*/ 0 w 11300282"/>
              <a:gd name="connsiteY8" fmla="*/ 593443 h 595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0282" h="5951095" fill="none" extrusionOk="0">
                <a:moveTo>
                  <a:pt x="0" y="593443"/>
                </a:moveTo>
                <a:cubicBezTo>
                  <a:pt x="1718" y="312186"/>
                  <a:pt x="280597" y="25014"/>
                  <a:pt x="593443" y="0"/>
                </a:cubicBezTo>
                <a:cubicBezTo>
                  <a:pt x="3859951" y="72427"/>
                  <a:pt x="5959773" y="61419"/>
                  <a:pt x="10706839" y="0"/>
                </a:cubicBezTo>
                <a:cubicBezTo>
                  <a:pt x="11025351" y="-63595"/>
                  <a:pt x="11284331" y="260868"/>
                  <a:pt x="11300282" y="593443"/>
                </a:cubicBezTo>
                <a:cubicBezTo>
                  <a:pt x="11401158" y="1516433"/>
                  <a:pt x="11192969" y="3234466"/>
                  <a:pt x="11300282" y="5357652"/>
                </a:cubicBezTo>
                <a:cubicBezTo>
                  <a:pt x="11308168" y="5645379"/>
                  <a:pt x="10995098" y="5906825"/>
                  <a:pt x="10706839" y="5951095"/>
                </a:cubicBezTo>
                <a:cubicBezTo>
                  <a:pt x="9046571" y="5980922"/>
                  <a:pt x="3521435" y="5871789"/>
                  <a:pt x="593443" y="5951095"/>
                </a:cubicBezTo>
                <a:cubicBezTo>
                  <a:pt x="305677" y="5946575"/>
                  <a:pt x="-45809" y="5694460"/>
                  <a:pt x="0" y="5357652"/>
                </a:cubicBezTo>
                <a:cubicBezTo>
                  <a:pt x="50037" y="3153735"/>
                  <a:pt x="770" y="1307875"/>
                  <a:pt x="0" y="593443"/>
                </a:cubicBezTo>
                <a:close/>
              </a:path>
              <a:path w="11300282" h="5951095" stroke="0" extrusionOk="0">
                <a:moveTo>
                  <a:pt x="0" y="593443"/>
                </a:moveTo>
                <a:cubicBezTo>
                  <a:pt x="28960" y="273587"/>
                  <a:pt x="273110" y="15452"/>
                  <a:pt x="593443" y="0"/>
                </a:cubicBezTo>
                <a:cubicBezTo>
                  <a:pt x="4973622" y="123000"/>
                  <a:pt x="9280650" y="-96860"/>
                  <a:pt x="10706839" y="0"/>
                </a:cubicBezTo>
                <a:cubicBezTo>
                  <a:pt x="11006364" y="-21511"/>
                  <a:pt x="11326869" y="212093"/>
                  <a:pt x="11300282" y="593443"/>
                </a:cubicBezTo>
                <a:cubicBezTo>
                  <a:pt x="11303455" y="2857118"/>
                  <a:pt x="11394549" y="4737827"/>
                  <a:pt x="11300282" y="5357652"/>
                </a:cubicBezTo>
                <a:cubicBezTo>
                  <a:pt x="11264167" y="5698486"/>
                  <a:pt x="11021840" y="5949009"/>
                  <a:pt x="10706839" y="5951095"/>
                </a:cubicBezTo>
                <a:cubicBezTo>
                  <a:pt x="7365182" y="5790388"/>
                  <a:pt x="5104732" y="5990762"/>
                  <a:pt x="593443" y="5951095"/>
                </a:cubicBezTo>
                <a:cubicBezTo>
                  <a:pt x="235933" y="5945084"/>
                  <a:pt x="-52257" y="5661728"/>
                  <a:pt x="0" y="5357652"/>
                </a:cubicBezTo>
                <a:cubicBezTo>
                  <a:pt x="32216" y="4220716"/>
                  <a:pt x="57206" y="1559850"/>
                  <a:pt x="0" y="593443"/>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2050" name="Picture 2" descr="Kids Thinking Idea Vector Illustration Stock Illustration - Illustration of  background, young: 157365992">
            <a:extLst>
              <a:ext uri="{FF2B5EF4-FFF2-40B4-BE49-F238E27FC236}">
                <a16:creationId xmlns:a16="http://schemas.microsoft.com/office/drawing/2014/main" id="{1EFE6AB5-912C-4D94-8611-4E4ABDEADEE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6937" b="89095" l="6625" r="37250">
                        <a14:foregroundMark x1="18375" y1="52204" x2="27875" y2="55916"/>
                        <a14:foregroundMark x1="7375" y1="68677" x2="7375" y2="68677"/>
                        <a14:foregroundMark x1="17625" y1="83295" x2="23875" y2="86543"/>
                        <a14:foregroundMark x1="35125" y1="68677" x2="37250" y2="69838"/>
                        <a14:foregroundMark x1="36250" y1="66821" x2="36250" y2="66821"/>
                        <a14:foregroundMark x1="36250" y1="66821" x2="36250" y2="66821"/>
                        <a14:foregroundMark x1="34125" y1="66125" x2="34125" y2="66125"/>
                        <a14:foregroundMark x1="34125" y1="66125" x2="34125" y2="66125"/>
                        <a14:foregroundMark x1="6625" y1="67517" x2="9500" y2="69838"/>
                        <a14:foregroundMark x1="9125" y1="65429" x2="11250" y2="74246"/>
                        <a14:foregroundMark x1="20000" y1="89095" x2="23125" y2="89095"/>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5016" t="31596" r="61148" b="12211"/>
          <a:stretch/>
        </p:blipFill>
        <p:spPr bwMode="auto">
          <a:xfrm>
            <a:off x="4098536" y="2943846"/>
            <a:ext cx="4456487" cy="3987383"/>
          </a:xfrm>
          <a:prstGeom prst="rect">
            <a:avLst/>
          </a:prstGeom>
          <a:noFill/>
          <a:extLst>
            <a:ext uri="{909E8E84-426E-40DD-AFC4-6F175D3DCCD1}">
              <a14:hiddenFill xmlns:a14="http://schemas.microsoft.com/office/drawing/2010/main">
                <a:solidFill>
                  <a:srgbClr val="FFFFFF"/>
                </a:solidFill>
              </a14:hiddenFill>
            </a:ext>
          </a:extLst>
        </p:spPr>
      </p:pic>
      <p:grpSp>
        <p:nvGrpSpPr>
          <p:cNvPr id="123" name="Group 122">
            <a:extLst>
              <a:ext uri="{FF2B5EF4-FFF2-40B4-BE49-F238E27FC236}">
                <a16:creationId xmlns:a16="http://schemas.microsoft.com/office/drawing/2014/main" id="{3EBF0882-7163-4644-B753-1DF7D4B6BCE2}"/>
              </a:ext>
            </a:extLst>
          </p:cNvPr>
          <p:cNvGrpSpPr/>
          <p:nvPr/>
        </p:nvGrpSpPr>
        <p:grpSpPr>
          <a:xfrm flipH="1">
            <a:off x="6391041" y="0"/>
            <a:ext cx="6200893" cy="3774716"/>
            <a:chOff x="6620324" y="-1219011"/>
            <a:chExt cx="6261667" cy="5034332"/>
          </a:xfrm>
        </p:grpSpPr>
        <p:pic>
          <p:nvPicPr>
            <p:cNvPr id="131" name="Picture 8" descr="Pink cloud colorful cartoon Royalty Free Vector Image">
              <a:extLst>
                <a:ext uri="{FF2B5EF4-FFF2-40B4-BE49-F238E27FC236}">
                  <a16:creationId xmlns:a16="http://schemas.microsoft.com/office/drawing/2014/main" id="{BA2D68EF-2F40-4A03-BAC5-4F65AAED779A}"/>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0741" b="71944" l="10000" r="90000">
                          <a14:foregroundMark x1="39500" y1="20741" x2="39500" y2="20741"/>
                          <a14:foregroundMark x1="62800" y1="20741" x2="62800" y2="20741"/>
                          <a14:foregroundMark x1="71300" y1="71944" x2="71300" y2="71944"/>
                        </a14:backgroundRemoval>
                      </a14:imgEffect>
                    </a14:imgLayer>
                  </a14:imgProps>
                </a:ext>
                <a:ext uri="{28A0092B-C50C-407E-A947-70E740481C1C}">
                  <a14:useLocalDpi xmlns:a14="http://schemas.microsoft.com/office/drawing/2010/main" val="0"/>
                </a:ext>
              </a:extLst>
            </a:blip>
            <a:srcRect t="16927" b="25246"/>
            <a:stretch/>
          </p:blipFill>
          <p:spPr bwMode="auto">
            <a:xfrm>
              <a:off x="6620324" y="-1219011"/>
              <a:ext cx="6261667" cy="5034332"/>
            </a:xfrm>
            <a:prstGeom prst="rect">
              <a:avLst/>
            </a:prstGeom>
            <a:noFill/>
            <a:extLst>
              <a:ext uri="{909E8E84-426E-40DD-AFC4-6F175D3DCCD1}">
                <a14:hiddenFill xmlns:a14="http://schemas.microsoft.com/office/drawing/2010/main">
                  <a:solidFill>
                    <a:srgbClr val="FFFFFF"/>
                  </a:solidFill>
                </a14:hiddenFill>
              </a:ext>
            </a:extLst>
          </p:spPr>
        </p:pic>
        <p:sp>
          <p:nvSpPr>
            <p:cNvPr id="132" name="TextBox 131">
              <a:extLst>
                <a:ext uri="{FF2B5EF4-FFF2-40B4-BE49-F238E27FC236}">
                  <a16:creationId xmlns:a16="http://schemas.microsoft.com/office/drawing/2014/main" id="{BB71426B-2CA0-4BED-9427-A9EC53A5A051}"/>
                </a:ext>
              </a:extLst>
            </p:cNvPr>
            <p:cNvSpPr txBox="1"/>
            <p:nvPr/>
          </p:nvSpPr>
          <p:spPr>
            <a:xfrm>
              <a:off x="7760261" y="85857"/>
              <a:ext cx="3729669" cy="2339741"/>
            </a:xfrm>
            <a:prstGeom prst="rect">
              <a:avLst/>
            </a:prstGeom>
            <a:noFill/>
          </p:spPr>
          <p:txBody>
            <a:bodyPr wrap="square" rtlCol="0">
              <a:spAutoFit/>
            </a:bodyPr>
            <a:lstStyle/>
            <a:p>
              <a:pPr algn="ctr"/>
              <a:r>
                <a:rPr lang="en-US" sz="3600" b="1">
                  <a:latin typeface="Calibri" panose="020F0502020204030204" pitchFamily="34" charset="0"/>
                  <a:cs typeface="Calibri" panose="020F0502020204030204" pitchFamily="34" charset="0"/>
                </a:rPr>
                <a:t>Kết bạn mới để có thêm bạn cùng vui chơi, học tập.</a:t>
              </a:r>
              <a:endParaRPr lang="en-US" sz="3600" b="1" dirty="0">
                <a:latin typeface="Calibri" panose="020F0502020204030204" pitchFamily="34" charset="0"/>
                <a:cs typeface="Calibri" panose="020F0502020204030204" pitchFamily="34" charset="0"/>
              </a:endParaRPr>
            </a:p>
          </p:txBody>
        </p:sp>
      </p:grpSp>
      <p:grpSp>
        <p:nvGrpSpPr>
          <p:cNvPr id="133" name="Group 132">
            <a:extLst>
              <a:ext uri="{FF2B5EF4-FFF2-40B4-BE49-F238E27FC236}">
                <a16:creationId xmlns:a16="http://schemas.microsoft.com/office/drawing/2014/main" id="{0FF0A967-B470-4AC3-BE9D-C93EA4A962E8}"/>
              </a:ext>
            </a:extLst>
          </p:cNvPr>
          <p:cNvGrpSpPr/>
          <p:nvPr/>
        </p:nvGrpSpPr>
        <p:grpSpPr>
          <a:xfrm>
            <a:off x="-405028" y="0"/>
            <a:ext cx="6398689" cy="3774716"/>
            <a:chOff x="6620324" y="-1219011"/>
            <a:chExt cx="6261667" cy="5034332"/>
          </a:xfrm>
        </p:grpSpPr>
        <p:pic>
          <p:nvPicPr>
            <p:cNvPr id="134" name="Picture 8" descr="Pink cloud colorful cartoon Royalty Free Vector Image">
              <a:extLst>
                <a:ext uri="{FF2B5EF4-FFF2-40B4-BE49-F238E27FC236}">
                  <a16:creationId xmlns:a16="http://schemas.microsoft.com/office/drawing/2014/main" id="{B384F29B-FC3B-4B19-9840-5358FEE0B72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0741" b="71944" l="10000" r="90000">
                          <a14:foregroundMark x1="39500" y1="20741" x2="39500" y2="20741"/>
                          <a14:foregroundMark x1="62800" y1="20741" x2="62800" y2="20741"/>
                          <a14:foregroundMark x1="71300" y1="71944" x2="71300" y2="71944"/>
                        </a14:backgroundRemoval>
                      </a14:imgEffect>
                    </a14:imgLayer>
                  </a14:imgProps>
                </a:ext>
                <a:ext uri="{28A0092B-C50C-407E-A947-70E740481C1C}">
                  <a14:useLocalDpi xmlns:a14="http://schemas.microsoft.com/office/drawing/2010/main" val="0"/>
                </a:ext>
              </a:extLst>
            </a:blip>
            <a:srcRect t="16927" b="25246"/>
            <a:stretch/>
          </p:blipFill>
          <p:spPr bwMode="auto">
            <a:xfrm>
              <a:off x="6620324" y="-1219011"/>
              <a:ext cx="6261667" cy="5034332"/>
            </a:xfrm>
            <a:prstGeom prst="rect">
              <a:avLst/>
            </a:prstGeom>
            <a:noFill/>
            <a:extLst>
              <a:ext uri="{909E8E84-426E-40DD-AFC4-6F175D3DCCD1}">
                <a14:hiddenFill xmlns:a14="http://schemas.microsoft.com/office/drawing/2010/main">
                  <a:solidFill>
                    <a:srgbClr val="FFFFFF"/>
                  </a:solidFill>
                </a14:hiddenFill>
              </a:ext>
            </a:extLst>
          </p:spPr>
        </p:pic>
        <p:sp>
          <p:nvSpPr>
            <p:cNvPr id="135" name="TextBox 134">
              <a:extLst>
                <a:ext uri="{FF2B5EF4-FFF2-40B4-BE49-F238E27FC236}">
                  <a16:creationId xmlns:a16="http://schemas.microsoft.com/office/drawing/2014/main" id="{1986C05F-6B78-4A58-B03F-429C56655BA5}"/>
                </a:ext>
              </a:extLst>
            </p:cNvPr>
            <p:cNvSpPr txBox="1"/>
            <p:nvPr/>
          </p:nvSpPr>
          <p:spPr>
            <a:xfrm>
              <a:off x="7583530" y="233418"/>
              <a:ext cx="3859341" cy="1436684"/>
            </a:xfrm>
            <a:prstGeom prst="rect">
              <a:avLst/>
            </a:prstGeom>
            <a:noFill/>
          </p:spPr>
          <p:txBody>
            <a:bodyPr wrap="square" rtlCol="0">
              <a:spAutoFit/>
            </a:bodyPr>
            <a:lstStyle/>
            <a:p>
              <a:pPr algn="ctr"/>
              <a:r>
                <a:rPr lang="en-US" sz="3200" b="1">
                  <a:latin typeface="Calibri" panose="020F0502020204030204" pitchFamily="34" charset="0"/>
                  <a:cs typeface="Calibri" panose="020F0502020204030204" pitchFamily="34" charset="0"/>
                </a:rPr>
                <a:t>Chỉ nên kết bạn với các bạn cùng lớp.</a:t>
              </a:r>
              <a:endParaRPr lang="en-US" sz="3200" b="1" dirty="0">
                <a:latin typeface="Calibri" panose="020F0502020204030204" pitchFamily="34" charset="0"/>
                <a:cs typeface="Calibri" panose="020F0502020204030204" pitchFamily="34" charset="0"/>
              </a:endParaRPr>
            </a:p>
          </p:txBody>
        </p:sp>
      </p:grpSp>
      <p:sp>
        <p:nvSpPr>
          <p:cNvPr id="2" name="Speech Bubble: Oval 1">
            <a:extLst>
              <a:ext uri="{FF2B5EF4-FFF2-40B4-BE49-F238E27FC236}">
                <a16:creationId xmlns:a16="http://schemas.microsoft.com/office/drawing/2014/main" id="{6D660989-8B2C-B2F1-D4E1-49EA787A01EA}"/>
              </a:ext>
            </a:extLst>
          </p:cNvPr>
          <p:cNvSpPr/>
          <p:nvPr/>
        </p:nvSpPr>
        <p:spPr>
          <a:xfrm>
            <a:off x="301164" y="3840804"/>
            <a:ext cx="2207597" cy="2433004"/>
          </a:xfrm>
          <a:prstGeom prst="wedgeEllipseCallout">
            <a:avLst>
              <a:gd name="adj1" fmla="val 68431"/>
              <a:gd name="adj2" fmla="val 26881"/>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Calibri bold" panose="020F0702030404030204" pitchFamily="34" charset="0"/>
                <a:ea typeface="Calibri bold" panose="020F0702030404030204" pitchFamily="34" charset="0"/>
                <a:cs typeface="Calibri bold" panose="020F0702030404030204" pitchFamily="34" charset="0"/>
              </a:rPr>
              <a:t>KHÔNG ĐỒNG TÌNH</a:t>
            </a:r>
          </a:p>
        </p:txBody>
      </p:sp>
      <p:sp>
        <p:nvSpPr>
          <p:cNvPr id="4" name="Speech Bubble: Oval 3">
            <a:extLst>
              <a:ext uri="{FF2B5EF4-FFF2-40B4-BE49-F238E27FC236}">
                <a16:creationId xmlns:a16="http://schemas.microsoft.com/office/drawing/2014/main" id="{3A2CAA9D-9556-BE84-0A8A-2AB5B2E734E4}"/>
              </a:ext>
            </a:extLst>
          </p:cNvPr>
          <p:cNvSpPr/>
          <p:nvPr/>
        </p:nvSpPr>
        <p:spPr>
          <a:xfrm>
            <a:off x="9172674" y="3863714"/>
            <a:ext cx="2207597" cy="2433004"/>
          </a:xfrm>
          <a:prstGeom prst="wedgeEllipseCallout">
            <a:avLst>
              <a:gd name="adj1" fmla="val -90473"/>
              <a:gd name="adj2" fmla="val 38498"/>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Calibri bold" panose="020F0702030404030204" pitchFamily="34" charset="0"/>
                <a:ea typeface="Calibri bold" panose="020F0702030404030204" pitchFamily="34" charset="0"/>
                <a:cs typeface="Calibri bold" panose="020F0702030404030204" pitchFamily="34" charset="0"/>
              </a:rPr>
              <a:t>ĐỒNG TÌNH</a:t>
            </a:r>
          </a:p>
        </p:txBody>
      </p:sp>
      <p:pic>
        <p:nvPicPr>
          <p:cNvPr id="8" name="Picture 2" descr="Cây bút chì và cục tẩy – Sống Cao Thượng">
            <a:extLst>
              <a:ext uri="{FF2B5EF4-FFF2-40B4-BE49-F238E27FC236}">
                <a16:creationId xmlns:a16="http://schemas.microsoft.com/office/drawing/2014/main" id="{D4D51ACB-3239-B807-2F8F-0907E842D2E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968" t="19570" r="52437" b="19140"/>
          <a:stretch/>
        </p:blipFill>
        <p:spPr bwMode="auto">
          <a:xfrm>
            <a:off x="3517172" y="4055652"/>
            <a:ext cx="1162728" cy="17133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Dễ Thương Hộp Sữa Dâu Tây Hoạt Hình Vẽ Tay Phong Cách Hình minh họa Sẵn có  - Tải xuống Hình ảnh Ngay bây giờ - iStock">
            <a:extLst>
              <a:ext uri="{FF2B5EF4-FFF2-40B4-BE49-F238E27FC236}">
                <a16:creationId xmlns:a16="http://schemas.microsoft.com/office/drawing/2014/main" id="{83D794B9-6689-E976-E0A9-79317BBF4059}"/>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856" b="90385" l="9856" r="89904">
                        <a14:foregroundMark x1="55769" y1="90385" x2="55769" y2="90385"/>
                      </a14:backgroundRemoval>
                    </a14:imgEffect>
                  </a14:imgLayer>
                </a14:imgProps>
              </a:ext>
              <a:ext uri="{28A0092B-C50C-407E-A947-70E740481C1C}">
                <a14:useLocalDpi xmlns:a14="http://schemas.microsoft.com/office/drawing/2010/main" val="0"/>
              </a:ext>
            </a:extLst>
          </a:blip>
          <a:srcRect/>
          <a:stretch>
            <a:fillRect/>
          </a:stretch>
        </p:blipFill>
        <p:spPr bwMode="auto">
          <a:xfrm>
            <a:off x="7387188" y="3772339"/>
            <a:ext cx="1996637" cy="1996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662676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fade">
                                      <p:cBhvr>
                                        <p:cTn id="7" dur="1000"/>
                                        <p:tgtEl>
                                          <p:spTgt spid="133"/>
                                        </p:tgtEl>
                                      </p:cBhvr>
                                    </p:animEffect>
                                    <p:anim calcmode="lin" valueType="num">
                                      <p:cBhvr>
                                        <p:cTn id="8" dur="1000" fill="hold"/>
                                        <p:tgtEl>
                                          <p:spTgt spid="133"/>
                                        </p:tgtEl>
                                        <p:attrNameLst>
                                          <p:attrName>ppt_x</p:attrName>
                                        </p:attrNameLst>
                                      </p:cBhvr>
                                      <p:tavLst>
                                        <p:tav tm="0">
                                          <p:val>
                                            <p:strVal val="#ppt_x"/>
                                          </p:val>
                                        </p:tav>
                                        <p:tav tm="100000">
                                          <p:val>
                                            <p:strVal val="#ppt_x"/>
                                          </p:val>
                                        </p:tav>
                                      </p:tavLst>
                                    </p:anim>
                                    <p:anim calcmode="lin" valueType="num">
                                      <p:cBhvr>
                                        <p:cTn id="9" dur="1000" fill="hold"/>
                                        <p:tgtEl>
                                          <p:spTgt spid="1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3"/>
                                        </p:tgtEl>
                                        <p:attrNameLst>
                                          <p:attrName>style.visibility</p:attrName>
                                        </p:attrNameLst>
                                      </p:cBhvr>
                                      <p:to>
                                        <p:strVal val="visible"/>
                                      </p:to>
                                    </p:set>
                                    <p:animEffect transition="in" filter="fade">
                                      <p:cBhvr>
                                        <p:cTn id="21" dur="1000"/>
                                        <p:tgtEl>
                                          <p:spTgt spid="123"/>
                                        </p:tgtEl>
                                      </p:cBhvr>
                                    </p:animEffect>
                                    <p:anim calcmode="lin" valueType="num">
                                      <p:cBhvr>
                                        <p:cTn id="22" dur="1000" fill="hold"/>
                                        <p:tgtEl>
                                          <p:spTgt spid="123"/>
                                        </p:tgtEl>
                                        <p:attrNameLst>
                                          <p:attrName>ppt_x</p:attrName>
                                        </p:attrNameLst>
                                      </p:cBhvr>
                                      <p:tavLst>
                                        <p:tav tm="0">
                                          <p:val>
                                            <p:strVal val="#ppt_x"/>
                                          </p:val>
                                        </p:tav>
                                        <p:tav tm="100000">
                                          <p:val>
                                            <p:strVal val="#ppt_x"/>
                                          </p:val>
                                        </p:tav>
                                      </p:tavLst>
                                    </p:anim>
                                    <p:anim calcmode="lin" valueType="num">
                                      <p:cBhvr>
                                        <p:cTn id="23" dur="1000" fill="hold"/>
                                        <p:tgtEl>
                                          <p:spTgt spid="12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FFB630-A60B-4417-9F20-1DF99418E8F3}"/>
              </a:ext>
            </a:extLst>
          </p:cNvPr>
          <p:cNvPicPr>
            <a:picLocks noChangeAspect="1"/>
          </p:cNvPicPr>
          <p:nvPr/>
        </p:nvPicPr>
        <p:blipFill rotWithShape="1">
          <a:blip r:embed="rId2"/>
          <a:srcRect l="15000" t="21285" r="16808" b="10340"/>
          <a:stretch/>
        </p:blipFill>
        <p:spPr>
          <a:xfrm>
            <a:off x="-1" y="-3"/>
            <a:ext cx="12192001" cy="6873090"/>
          </a:xfrm>
          <a:prstGeom prst="rect">
            <a:avLst/>
          </a:prstGeom>
        </p:spPr>
      </p:pic>
      <p:sp>
        <p:nvSpPr>
          <p:cNvPr id="7" name="Rectangle 6">
            <a:extLst>
              <a:ext uri="{FF2B5EF4-FFF2-40B4-BE49-F238E27FC236}">
                <a16:creationId xmlns:a16="http://schemas.microsoft.com/office/drawing/2014/main" id="{316CD8CF-643F-4EAC-A083-B62CF0766F2B}"/>
              </a:ext>
            </a:extLst>
          </p:cNvPr>
          <p:cNvSpPr/>
          <p:nvPr/>
        </p:nvSpPr>
        <p:spPr>
          <a:xfrm>
            <a:off x="9608234" y="1223888"/>
            <a:ext cx="2583766" cy="661182"/>
          </a:xfrm>
          <a:prstGeom prst="rect">
            <a:avLst/>
          </a:prstGeom>
          <a:solidFill>
            <a:srgbClr val="CA85BC"/>
          </a:solidFill>
          <a:ln>
            <a:solidFill>
              <a:srgbClr val="CA85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38A200D-91B9-4128-8DB2-22ED061411FC}"/>
              </a:ext>
            </a:extLst>
          </p:cNvPr>
          <p:cNvSpPr/>
          <p:nvPr/>
        </p:nvSpPr>
        <p:spPr>
          <a:xfrm>
            <a:off x="4804115" y="3263705"/>
            <a:ext cx="2848710" cy="379827"/>
          </a:xfrm>
          <a:prstGeom prst="rect">
            <a:avLst/>
          </a:prstGeom>
          <a:solidFill>
            <a:srgbClr val="5CD0F5"/>
          </a:solidFill>
          <a:ln>
            <a:solidFill>
              <a:srgbClr val="5CD0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44E1B642-B9DA-4016-A4A0-7A71E10876F5}"/>
              </a:ext>
            </a:extLst>
          </p:cNvPr>
          <p:cNvGrpSpPr/>
          <p:nvPr/>
        </p:nvGrpSpPr>
        <p:grpSpPr>
          <a:xfrm>
            <a:off x="3183985" y="-107019"/>
            <a:ext cx="7543885" cy="4660591"/>
            <a:chOff x="6620324" y="-1219011"/>
            <a:chExt cx="6261667" cy="7679771"/>
          </a:xfrm>
        </p:grpSpPr>
        <p:pic>
          <p:nvPicPr>
            <p:cNvPr id="3" name="Picture 8" descr="Pink cloud colorful cartoon Royalty Free Vector Image">
              <a:extLst>
                <a:ext uri="{FF2B5EF4-FFF2-40B4-BE49-F238E27FC236}">
                  <a16:creationId xmlns:a16="http://schemas.microsoft.com/office/drawing/2014/main" id="{D352F0AA-2CD8-4E89-A8B9-AFBF4D668C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0741" b="71944" l="10000" r="90000">
                          <a14:foregroundMark x1="39500" y1="20741" x2="39500" y2="20741"/>
                          <a14:foregroundMark x1="62800" y1="20741" x2="62800" y2="20741"/>
                          <a14:foregroundMark x1="71300" y1="71944" x2="71300" y2="71944"/>
                        </a14:backgroundRemoval>
                      </a14:imgEffect>
                    </a14:imgLayer>
                  </a14:imgProps>
                </a:ext>
                <a:ext uri="{28A0092B-C50C-407E-A947-70E740481C1C}">
                  <a14:useLocalDpi xmlns:a14="http://schemas.microsoft.com/office/drawing/2010/main" val="0"/>
                </a:ext>
              </a:extLst>
            </a:blip>
            <a:srcRect t="16927" b="25246"/>
            <a:stretch/>
          </p:blipFill>
          <p:spPr bwMode="auto">
            <a:xfrm flipH="1">
              <a:off x="6620324" y="-1219011"/>
              <a:ext cx="6261667" cy="76797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8A9BEBA-338B-4B7D-A203-E0B3812E0561}"/>
                </a:ext>
              </a:extLst>
            </p:cNvPr>
            <p:cNvSpPr txBox="1"/>
            <p:nvPr/>
          </p:nvSpPr>
          <p:spPr>
            <a:xfrm>
              <a:off x="8082768" y="438838"/>
              <a:ext cx="3708361" cy="2586502"/>
            </a:xfrm>
            <a:prstGeom prst="rect">
              <a:avLst/>
            </a:prstGeom>
            <a:noFill/>
          </p:spPr>
          <p:txBody>
            <a:bodyPr wrap="square" rtlCol="0">
              <a:spAutoFit/>
            </a:bodyPr>
            <a:lstStyle/>
            <a:p>
              <a:pPr algn="ctr"/>
              <a:r>
                <a:rPr lang="en-US" sz="3200" b="1">
                  <a:solidFill>
                    <a:srgbClr val="FF0000"/>
                  </a:solidFill>
                  <a:latin typeface="Calibri" panose="020F0502020204030204" pitchFamily="34" charset="0"/>
                  <a:cs typeface="Calibri" panose="020F0502020204030204" pitchFamily="34" charset="0"/>
                </a:rPr>
                <a:t>Cảm ơn các bạn đã</a:t>
              </a:r>
            </a:p>
            <a:p>
              <a:pPr algn="ctr"/>
              <a:r>
                <a:rPr lang="en-US" sz="3200" b="1">
                  <a:solidFill>
                    <a:srgbClr val="FF0000"/>
                  </a:solidFill>
                  <a:latin typeface="Calibri" panose="020F0502020204030204" pitchFamily="34" charset="0"/>
                  <a:cs typeface="Calibri" panose="020F0502020204030204" pitchFamily="34" charset="0"/>
                </a:rPr>
                <a:t>giúp mình lựa chọn</a:t>
              </a:r>
            </a:p>
            <a:p>
              <a:pPr algn="ctr"/>
              <a:r>
                <a:rPr lang="en-US" sz="3200" b="1">
                  <a:solidFill>
                    <a:srgbClr val="FF0000"/>
                  </a:solidFill>
                  <a:latin typeface="Calibri" panose="020F0502020204030204" pitchFamily="34" charset="0"/>
                  <a:cs typeface="Calibri" panose="020F0502020204030204" pitchFamily="34" charset="0"/>
                </a:rPr>
                <a:t>món ăn ngon nhất!</a:t>
              </a:r>
              <a:endParaRPr lang="en-US" sz="3200" b="1" dirty="0">
                <a:solidFill>
                  <a:srgbClr val="FF0000"/>
                </a:solidFill>
                <a:latin typeface="Calibri" panose="020F0502020204030204" pitchFamily="34" charset="0"/>
                <a:cs typeface="Calibri" panose="020F0502020204030204" pitchFamily="34" charset="0"/>
              </a:endParaRPr>
            </a:p>
          </p:txBody>
        </p:sp>
      </p:grpSp>
      <p:sp>
        <p:nvSpPr>
          <p:cNvPr id="9" name="Rectangle 8">
            <a:extLst>
              <a:ext uri="{FF2B5EF4-FFF2-40B4-BE49-F238E27FC236}">
                <a16:creationId xmlns:a16="http://schemas.microsoft.com/office/drawing/2014/main" id="{02AFE183-1177-4233-BD24-4BC841519545}"/>
              </a:ext>
            </a:extLst>
          </p:cNvPr>
          <p:cNvSpPr/>
          <p:nvPr/>
        </p:nvSpPr>
        <p:spPr>
          <a:xfrm>
            <a:off x="9413629" y="5335346"/>
            <a:ext cx="2778371" cy="755967"/>
          </a:xfrm>
          <a:prstGeom prst="rect">
            <a:avLst/>
          </a:prstGeom>
          <a:solidFill>
            <a:srgbClr val="F3F670"/>
          </a:solidFill>
          <a:ln>
            <a:solidFill>
              <a:srgbClr val="F3F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E499C6C-50B6-4232-A8B1-E9832669584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0599" b="84505" l="29063" r="74085">
                        <a14:foregroundMark x1="51245" y1="30729" x2="54100" y2="57292"/>
                        <a14:foregroundMark x1="69912" y1="57682" x2="72328" y2="63021"/>
                        <a14:foregroundMark x1="74158" y1="60547" x2="74158" y2="60547"/>
                        <a14:foregroundMark x1="40703" y1="59635" x2="50732" y2="58724"/>
                        <a14:foregroundMark x1="50732" y1="58724" x2="51684" y2="58724"/>
                        <a14:foregroundMark x1="31479" y1="56641" x2="32211" y2="60286"/>
                        <a14:foregroundMark x1="29063" y1="76563" x2="31991" y2="77083"/>
                        <a14:foregroundMark x1="32064" y1="84505" x2="35212" y2="80859"/>
                        <a14:foregroundMark x1="48316" y1="52995" x2="51537" y2="51432"/>
                        <a14:backgroundMark x1="38873" y1="37891" x2="38873" y2="47526"/>
                        <a14:backgroundMark x1="38214" y1="49870" x2="37189" y2="53906"/>
                        <a14:backgroundMark x1="31991" y1="35677" x2="31259" y2="39323"/>
                        <a14:backgroundMark x1="63104" y1="52344" x2="63104" y2="56771"/>
                        <a14:backgroundMark x1="60688" y1="52865" x2="60688" y2="52865"/>
                        <a14:backgroundMark x1="28404" y1="79167" x2="30381" y2="82422"/>
                      </a14:backgroundRemoval>
                    </a14:imgEffect>
                  </a14:imgLayer>
                </a14:imgProps>
              </a:ext>
            </a:extLst>
          </a:blip>
          <a:srcRect l="27000" t="27476" r="25230" b="11776"/>
          <a:stretch/>
        </p:blipFill>
        <p:spPr>
          <a:xfrm>
            <a:off x="8453125" y="4337598"/>
            <a:ext cx="3928007" cy="2808432"/>
          </a:xfrm>
          <a:prstGeom prst="rect">
            <a:avLst/>
          </a:prstGeom>
        </p:spPr>
      </p:pic>
      <p:pic>
        <p:nvPicPr>
          <p:cNvPr id="2" name="Picture 4" descr="DẠY ONLINE BÀI THƠ BẮP CẢI XANH GV: TĂNG THỊ BIỂN TRƯỜNG MN PHƯỚC THIỀN  THỰC HIỆN - YouTube">
            <a:extLst>
              <a:ext uri="{FF2B5EF4-FFF2-40B4-BE49-F238E27FC236}">
                <a16:creationId xmlns:a16="http://schemas.microsoft.com/office/drawing/2014/main" id="{518E6A76-7AE7-AC7E-80A7-ABA361D6C05D}"/>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028" b="93056" l="27500" r="97891">
                        <a14:foregroundMark x1="27578" y1="49028" x2="30859" y2="53750"/>
                        <a14:foregroundMark x1="66016" y1="93333" x2="75234" y2="88472"/>
                        <a14:foregroundMark x1="75234" y1="88472" x2="75234" y2="88472"/>
                        <a14:foregroundMark x1="94063" y1="55972" x2="94453" y2="49861"/>
                        <a14:foregroundMark x1="97891" y1="49167" x2="97734" y2="51111"/>
                        <a14:foregroundMark x1="61563" y1="9583" x2="61563" y2="9583"/>
                        <a14:foregroundMark x1="73125" y1="9444" x2="73125" y2="9444"/>
                        <a14:foregroundMark x1="60703" y1="9028" x2="60703" y2="9028"/>
                      </a14:backgroundRemoval>
                    </a14:imgEffect>
                  </a14:imgLayer>
                </a14:imgProps>
              </a:ext>
              <a:ext uri="{28A0092B-C50C-407E-A947-70E740481C1C}">
                <a14:useLocalDpi xmlns:a14="http://schemas.microsoft.com/office/drawing/2010/main" val="0"/>
              </a:ext>
            </a:extLst>
          </a:blip>
          <a:srcRect l="25205"/>
          <a:stretch/>
        </p:blipFill>
        <p:spPr bwMode="auto">
          <a:xfrm>
            <a:off x="4589302" y="2468733"/>
            <a:ext cx="2458506" cy="18489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ễ Thương Hộp Sữa Dâu Tây Hoạt Hình Vẽ Tay Phong Cách Hình minh họa Sẵn có  - Tải xuống Hình ảnh Ngay bây giờ - iStock">
            <a:extLst>
              <a:ext uri="{FF2B5EF4-FFF2-40B4-BE49-F238E27FC236}">
                <a16:creationId xmlns:a16="http://schemas.microsoft.com/office/drawing/2014/main" id="{DF47A0D5-B3B5-E8B0-CC93-E043A0B4A02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856" b="90385" l="9856" r="89904">
                        <a14:foregroundMark x1="55769" y1="90385" x2="55769" y2="90385"/>
                      </a14:backgroundRemoval>
                    </a14:imgEffect>
                  </a14:imgLayer>
                </a14:imgProps>
              </a:ext>
              <a:ext uri="{28A0092B-C50C-407E-A947-70E740481C1C}">
                <a14:useLocalDpi xmlns:a14="http://schemas.microsoft.com/office/drawing/2010/main" val="0"/>
              </a:ext>
            </a:extLst>
          </a:blip>
          <a:srcRect/>
          <a:stretch>
            <a:fillRect/>
          </a:stretch>
        </p:blipFill>
        <p:spPr bwMode="auto">
          <a:xfrm>
            <a:off x="6938824" y="2369490"/>
            <a:ext cx="1996637" cy="19966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Kids Thinking Idea Vector Illustration Stock Illustration - Illustration of  background, young: 157365992">
            <a:extLst>
              <a:ext uri="{FF2B5EF4-FFF2-40B4-BE49-F238E27FC236}">
                <a16:creationId xmlns:a16="http://schemas.microsoft.com/office/drawing/2014/main" id="{7849A7B1-8602-4DF0-FC51-741D50BBB3A6}"/>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6612" b="63487" l="48125" r="83125">
                        <a14:foregroundMark x1="60250" y1="33059" x2="66750" y2="36842"/>
                        <a14:foregroundMark x1="66750" y1="36842" x2="66750" y2="36842"/>
                        <a14:foregroundMark x1="74625" y1="30592" x2="67625" y2="42270"/>
                        <a14:foregroundMark x1="48875" y1="39638" x2="51875" y2="46382"/>
                        <a14:foregroundMark x1="48125" y1="46217" x2="52250" y2="45066"/>
                        <a14:foregroundMark x1="73625" y1="53454" x2="78000" y2="59868"/>
                        <a14:foregroundMark x1="78000" y1="59868" x2="78375" y2="60197"/>
                        <a14:foregroundMark x1="80750" y1="60855" x2="83125" y2="60362"/>
                        <a14:foregroundMark x1="78625" y1="63487" x2="82375" y2="61184"/>
                        <a14:foregroundMark x1="53000" y1="30921" x2="53000" y2="30921"/>
                        <a14:foregroundMark x1="52250" y1="37336" x2="52250" y2="37336"/>
                        <a14:foregroundMark x1="78625" y1="29112" x2="78625" y2="29112"/>
                        <a14:foregroundMark x1="78250" y1="28289" x2="78250" y2="31414"/>
                        <a14:foregroundMark x1="78250" y1="33224" x2="79750" y2="36020"/>
                        <a14:foregroundMark x1="79750" y1="36678" x2="80750" y2="40296"/>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47311" t="11757" r="16492" b="36475"/>
          <a:stretch/>
        </p:blipFill>
        <p:spPr bwMode="auto">
          <a:xfrm>
            <a:off x="8252507" y="2241822"/>
            <a:ext cx="3998346" cy="4346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1973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HILDREN STORY kids story illustrtion fish sea">
            <a:extLst>
              <a:ext uri="{FF2B5EF4-FFF2-40B4-BE49-F238E27FC236}">
                <a16:creationId xmlns:a16="http://schemas.microsoft.com/office/drawing/2014/main" id="{32ABD665-9EC1-4294-8458-47791BECF0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323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7B1B84F1-879B-402D-A12B-72877021E84C}"/>
              </a:ext>
            </a:extLst>
          </p:cNvPr>
          <p:cNvGrpSpPr/>
          <p:nvPr/>
        </p:nvGrpSpPr>
        <p:grpSpPr>
          <a:xfrm>
            <a:off x="2956348" y="1109825"/>
            <a:ext cx="5824026" cy="4012983"/>
            <a:chOff x="6620324" y="-1219011"/>
            <a:chExt cx="6261667" cy="7679771"/>
          </a:xfrm>
        </p:grpSpPr>
        <p:pic>
          <p:nvPicPr>
            <p:cNvPr id="4" name="Picture 8" descr="Pink cloud colorful cartoon Royalty Free Vector Image">
              <a:extLst>
                <a:ext uri="{FF2B5EF4-FFF2-40B4-BE49-F238E27FC236}">
                  <a16:creationId xmlns:a16="http://schemas.microsoft.com/office/drawing/2014/main" id="{2328A08A-A178-450D-8599-355DA3B8E6B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0741" b="71944" l="10000" r="90000">
                          <a14:foregroundMark x1="39500" y1="20741" x2="39500" y2="20741"/>
                          <a14:foregroundMark x1="62800" y1="20741" x2="62800" y2="20741"/>
                          <a14:foregroundMark x1="71300" y1="71944" x2="71300" y2="71944"/>
                        </a14:backgroundRemoval>
                      </a14:imgEffect>
                    </a14:imgLayer>
                  </a14:imgProps>
                </a:ext>
                <a:ext uri="{28A0092B-C50C-407E-A947-70E740481C1C}">
                  <a14:useLocalDpi xmlns:a14="http://schemas.microsoft.com/office/drawing/2010/main" val="0"/>
                </a:ext>
              </a:extLst>
            </a:blip>
            <a:srcRect t="16927" b="25246"/>
            <a:stretch/>
          </p:blipFill>
          <p:spPr bwMode="auto">
            <a:xfrm flipH="1">
              <a:off x="6620324" y="-1219011"/>
              <a:ext cx="6261667" cy="76797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3E4BF99-FC02-49F4-AEFF-7CC2DB1576D3}"/>
                </a:ext>
              </a:extLst>
            </p:cNvPr>
            <p:cNvSpPr txBox="1"/>
            <p:nvPr/>
          </p:nvSpPr>
          <p:spPr>
            <a:xfrm>
              <a:off x="7973466" y="780302"/>
              <a:ext cx="3859341" cy="3946311"/>
            </a:xfrm>
            <a:prstGeom prst="rect">
              <a:avLst/>
            </a:prstGeom>
            <a:noFill/>
          </p:spPr>
          <p:txBody>
            <a:bodyPr wrap="square" rtlCol="0">
              <a:spAutoFit/>
            </a:bodyPr>
            <a:lstStyle/>
            <a:p>
              <a:pPr algn="ctr"/>
              <a:r>
                <a:rPr lang="en-US" sz="4800" b="1">
                  <a:solidFill>
                    <a:srgbClr val="C00000"/>
                  </a:solidFill>
                  <a:latin typeface="Calibri" panose="020F0502020204030204" pitchFamily="34" charset="0"/>
                  <a:cs typeface="Calibri" panose="020F0502020204030204" pitchFamily="34" charset="0"/>
                </a:rPr>
                <a:t>HOẠT ĐỘNG </a:t>
              </a:r>
              <a:r>
                <a:rPr lang="en-US" sz="8000" b="1">
                  <a:solidFill>
                    <a:srgbClr val="C00000"/>
                  </a:solidFill>
                  <a:latin typeface="Calibri" panose="020F0502020204030204" pitchFamily="34" charset="0"/>
                  <a:cs typeface="Calibri" panose="020F0502020204030204" pitchFamily="34" charset="0"/>
                </a:rPr>
                <a:t>5</a:t>
              </a:r>
              <a:endParaRPr lang="en-US" sz="4800" b="1" dirty="0">
                <a:solidFill>
                  <a:srgbClr val="C00000"/>
                </a:solidFill>
                <a:latin typeface="Calibri" panose="020F0502020204030204" pitchFamily="34" charset="0"/>
                <a:cs typeface="Calibri" panose="020F0502020204030204" pitchFamily="34" charset="0"/>
              </a:endParaRPr>
            </a:p>
          </p:txBody>
        </p:sp>
      </p:grpSp>
      <p:sp>
        <p:nvSpPr>
          <p:cNvPr id="2" name="Rectangle: Rounded Corners 1">
            <a:extLst>
              <a:ext uri="{FF2B5EF4-FFF2-40B4-BE49-F238E27FC236}">
                <a16:creationId xmlns:a16="http://schemas.microsoft.com/office/drawing/2014/main" id="{DC08A96F-3D25-73DD-7FF9-4AE19C25C3BA}"/>
              </a:ext>
            </a:extLst>
          </p:cNvPr>
          <p:cNvSpPr/>
          <p:nvPr/>
        </p:nvSpPr>
        <p:spPr>
          <a:xfrm>
            <a:off x="2344566" y="5247699"/>
            <a:ext cx="7047590" cy="1207450"/>
          </a:xfrm>
          <a:prstGeom prst="roundRect">
            <a:avLst>
              <a:gd name="adj" fmla="val 99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3630EC4-EE84-516A-3671-4491C4B45147}"/>
              </a:ext>
            </a:extLst>
          </p:cNvPr>
          <p:cNvSpPr txBox="1"/>
          <p:nvPr/>
        </p:nvSpPr>
        <p:spPr>
          <a:xfrm>
            <a:off x="2671768" y="5497481"/>
            <a:ext cx="6393186" cy="707886"/>
          </a:xfrm>
          <a:prstGeom prst="rect">
            <a:avLst/>
          </a:prstGeom>
          <a:noFill/>
        </p:spPr>
        <p:txBody>
          <a:bodyPr wrap="square" rtlCol="0">
            <a:spAutoFit/>
          </a:bodyPr>
          <a:lstStyle/>
          <a:p>
            <a:pPr algn="ctr"/>
            <a:r>
              <a:rPr lang="en-US" sz="4000" b="1" i="1">
                <a:solidFill>
                  <a:srgbClr val="C00000"/>
                </a:solidFill>
                <a:latin typeface="Calibri" panose="020F0502020204030204" pitchFamily="34" charset="0"/>
                <a:cs typeface="Calibri" panose="020F0502020204030204" pitchFamily="34" charset="0"/>
              </a:rPr>
              <a:t>Quan sát và nhận diện.</a:t>
            </a:r>
            <a:endParaRPr lang="en-US" sz="6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5197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1D2BAD-6890-4E7C-AD6F-984DB37370E2}"/>
              </a:ext>
            </a:extLst>
          </p:cNvPr>
          <p:cNvPicPr>
            <a:picLocks noChangeAspect="1"/>
          </p:cNvPicPr>
          <p:nvPr/>
        </p:nvPicPr>
        <p:blipFill rotWithShape="1">
          <a:blip r:embed="rId2"/>
          <a:srcRect l="15000" t="19472" r="17039" b="12597"/>
          <a:stretch/>
        </p:blipFill>
        <p:spPr>
          <a:xfrm>
            <a:off x="0" y="-1"/>
            <a:ext cx="12192000" cy="6851531"/>
          </a:xfrm>
          <a:prstGeom prst="rect">
            <a:avLst/>
          </a:prstGeom>
        </p:spPr>
      </p:pic>
      <p:sp>
        <p:nvSpPr>
          <p:cNvPr id="3" name="Oval 2">
            <a:extLst>
              <a:ext uri="{FF2B5EF4-FFF2-40B4-BE49-F238E27FC236}">
                <a16:creationId xmlns:a16="http://schemas.microsoft.com/office/drawing/2014/main" id="{818E7CF5-DA8F-4842-9117-4F854AFAB568}"/>
              </a:ext>
            </a:extLst>
          </p:cNvPr>
          <p:cNvSpPr/>
          <p:nvPr/>
        </p:nvSpPr>
        <p:spPr>
          <a:xfrm>
            <a:off x="-185819" y="6470"/>
            <a:ext cx="2574734" cy="2250832"/>
          </a:xfrm>
          <a:prstGeom prst="ellipse">
            <a:avLst/>
          </a:prstGeom>
          <a:solidFill>
            <a:srgbClr val="BC5369"/>
          </a:solidFill>
          <a:ln>
            <a:solidFill>
              <a:srgbClr val="BC5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51256A77-F04A-43A5-B662-D90AC0A00685}"/>
              </a:ext>
            </a:extLst>
          </p:cNvPr>
          <p:cNvSpPr/>
          <p:nvPr/>
        </p:nvSpPr>
        <p:spPr>
          <a:xfrm>
            <a:off x="1157820" y="-60049"/>
            <a:ext cx="2574734" cy="2250832"/>
          </a:xfrm>
          <a:prstGeom prst="ellipse">
            <a:avLst/>
          </a:prstGeom>
          <a:solidFill>
            <a:srgbClr val="BC5369"/>
          </a:solidFill>
          <a:ln>
            <a:solidFill>
              <a:srgbClr val="BC5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437C9DB-0E22-4935-AE6D-6C287A88B017}"/>
              </a:ext>
            </a:extLst>
          </p:cNvPr>
          <p:cNvSpPr txBox="1"/>
          <p:nvPr/>
        </p:nvSpPr>
        <p:spPr>
          <a:xfrm rot="20575962">
            <a:off x="347969" y="1124172"/>
            <a:ext cx="3551514" cy="1200329"/>
          </a:xfrm>
          <a:prstGeom prst="rect">
            <a:avLst/>
          </a:prstGeom>
          <a:noFill/>
        </p:spPr>
        <p:txBody>
          <a:bodyPr wrap="square" rtlCol="0">
            <a:prstTxWarp prst="textArchUp">
              <a:avLst/>
            </a:prstTxWarp>
            <a:spAutoFit/>
          </a:bodyPr>
          <a:lstStyle/>
          <a:p>
            <a:pPr algn="ctr"/>
            <a:r>
              <a:rPr lang="en-US" sz="6000" b="1">
                <a:ln w="9525">
                  <a:solidFill>
                    <a:sysClr val="windowText" lastClr="000000"/>
                  </a:solidFill>
                  <a:prstDash val="solid"/>
                </a:ln>
                <a:solidFill>
                  <a:srgbClr val="FFFF00"/>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TRÒ CHƠI</a:t>
            </a:r>
            <a:endParaRPr lang="en-US" sz="6000" b="1" dirty="0">
              <a:ln w="9525">
                <a:solidFill>
                  <a:sysClr val="windowText" lastClr="000000"/>
                </a:solidFill>
                <a:prstDash val="solid"/>
              </a:ln>
              <a:solidFill>
                <a:srgbClr val="FFFF00"/>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nvGrpSpPr>
          <p:cNvPr id="8" name="Group 7">
            <a:extLst>
              <a:ext uri="{FF2B5EF4-FFF2-40B4-BE49-F238E27FC236}">
                <a16:creationId xmlns:a16="http://schemas.microsoft.com/office/drawing/2014/main" id="{938D0FE0-40E4-49D5-BE22-6449600C176B}"/>
              </a:ext>
            </a:extLst>
          </p:cNvPr>
          <p:cNvGrpSpPr/>
          <p:nvPr/>
        </p:nvGrpSpPr>
        <p:grpSpPr>
          <a:xfrm>
            <a:off x="6096000" y="3730547"/>
            <a:ext cx="5944969" cy="2554546"/>
            <a:chOff x="1391973" y="1807028"/>
            <a:chExt cx="5944969" cy="2554546"/>
          </a:xfrm>
        </p:grpSpPr>
        <p:sp>
          <p:nvSpPr>
            <p:cNvPr id="9" name="TextBox 8">
              <a:extLst>
                <a:ext uri="{FF2B5EF4-FFF2-40B4-BE49-F238E27FC236}">
                  <a16:creationId xmlns:a16="http://schemas.microsoft.com/office/drawing/2014/main" id="{010C66C6-AC46-4880-A7B8-BA8AC34679D6}"/>
                </a:ext>
              </a:extLst>
            </p:cNvPr>
            <p:cNvSpPr txBox="1"/>
            <p:nvPr/>
          </p:nvSpPr>
          <p:spPr>
            <a:xfrm>
              <a:off x="1491343" y="1807029"/>
              <a:ext cx="5746230" cy="2554545"/>
            </a:xfrm>
            <a:prstGeom prst="rect">
              <a:avLst/>
            </a:prstGeom>
            <a:noFill/>
          </p:spPr>
          <p:txBody>
            <a:bodyPr wrap="square" rtlCol="0">
              <a:spAutoFit/>
            </a:bodyPr>
            <a:lstStyle/>
            <a:p>
              <a:pPr algn="ctr"/>
              <a:r>
                <a:rPr lang="vi-VN" sz="8000" b="1">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THỬ TÀI</a:t>
              </a:r>
              <a:endParaRPr lang="en-US" sz="8000" b="1">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a:p>
              <a:pPr algn="ctr"/>
              <a:r>
                <a:rPr lang="en-US" sz="8000" b="1">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QUAN SÁT</a:t>
              </a:r>
            </a:p>
          </p:txBody>
        </p:sp>
        <p:sp>
          <p:nvSpPr>
            <p:cNvPr id="10" name="TextBox 9">
              <a:extLst>
                <a:ext uri="{FF2B5EF4-FFF2-40B4-BE49-F238E27FC236}">
                  <a16:creationId xmlns:a16="http://schemas.microsoft.com/office/drawing/2014/main" id="{C113E555-FFC9-40F3-9B02-54A497405F8D}"/>
                </a:ext>
              </a:extLst>
            </p:cNvPr>
            <p:cNvSpPr txBox="1"/>
            <p:nvPr/>
          </p:nvSpPr>
          <p:spPr>
            <a:xfrm>
              <a:off x="1391973" y="1807028"/>
              <a:ext cx="5944969" cy="2554545"/>
            </a:xfrm>
            <a:prstGeom prst="rect">
              <a:avLst/>
            </a:prstGeom>
            <a:noFill/>
          </p:spPr>
          <p:txBody>
            <a:bodyPr wrap="square" rtlCol="0">
              <a:spAutoFit/>
            </a:bodyPr>
            <a:lstStyle/>
            <a:p>
              <a:pPr algn="ctr"/>
              <a:r>
                <a:rPr lang="vi-VN" sz="8000" b="1">
                  <a:ln w="9525">
                    <a:solidFill>
                      <a:schemeClr val="bg1"/>
                    </a:solidFill>
                    <a:prstDash val="solid"/>
                  </a:ln>
                  <a:solidFill>
                    <a:srgbClr val="FE395E"/>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THỬ TÀI</a:t>
              </a:r>
              <a:endParaRPr lang="en-US" sz="8000" b="1">
                <a:ln w="9525">
                  <a:solidFill>
                    <a:schemeClr val="bg1"/>
                  </a:solidFill>
                  <a:prstDash val="solid"/>
                </a:ln>
                <a:solidFill>
                  <a:srgbClr val="FE395E"/>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a:p>
              <a:pPr algn="ctr"/>
              <a:r>
                <a:rPr lang="en-US" sz="8000" b="1">
                  <a:ln w="9525">
                    <a:solidFill>
                      <a:schemeClr val="bg1"/>
                    </a:solidFill>
                    <a:prstDash val="solid"/>
                  </a:ln>
                  <a:solidFill>
                    <a:srgbClr val="FE395E"/>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QUAN </a:t>
              </a:r>
              <a:r>
                <a:rPr lang="en-US" sz="8000" b="1">
                  <a:ln w="9525">
                    <a:solidFill>
                      <a:schemeClr val="bg1"/>
                    </a:solidFill>
                    <a:prstDash val="solid"/>
                  </a:ln>
                  <a:solidFill>
                    <a:srgbClr val="E9345E"/>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SÁT</a:t>
              </a:r>
              <a:endParaRPr lang="en-US" sz="8000" b="1" dirty="0">
                <a:ln w="28575">
                  <a:solidFill>
                    <a:srgbClr val="002060"/>
                  </a:solidFill>
                  <a:prstDash val="solid"/>
                </a:ln>
                <a:solidFill>
                  <a:srgbClr val="E9345E"/>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30994651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1E3D8CF-D189-4C93-8FF1-262B65978C84}"/>
              </a:ext>
            </a:extLst>
          </p:cNvPr>
          <p:cNvPicPr>
            <a:picLocks noChangeAspect="1"/>
          </p:cNvPicPr>
          <p:nvPr/>
        </p:nvPicPr>
        <p:blipFill rotWithShape="1">
          <a:blip r:embed="rId2"/>
          <a:srcRect l="15231" t="22756" r="17269" b="25732"/>
          <a:stretch/>
        </p:blipFill>
        <p:spPr>
          <a:xfrm>
            <a:off x="-1" y="0"/>
            <a:ext cx="12229643" cy="6858000"/>
          </a:xfrm>
          <a:prstGeom prst="rect">
            <a:avLst/>
          </a:prstGeom>
        </p:spPr>
      </p:pic>
      <p:sp>
        <p:nvSpPr>
          <p:cNvPr id="11" name="Rectangle: Rounded Corners 10">
            <a:extLst>
              <a:ext uri="{FF2B5EF4-FFF2-40B4-BE49-F238E27FC236}">
                <a16:creationId xmlns:a16="http://schemas.microsoft.com/office/drawing/2014/main" id="{B6125382-722A-453C-927F-D3E52280342D}"/>
              </a:ext>
            </a:extLst>
          </p:cNvPr>
          <p:cNvSpPr/>
          <p:nvPr/>
        </p:nvSpPr>
        <p:spPr>
          <a:xfrm>
            <a:off x="407518" y="0"/>
            <a:ext cx="11376964" cy="6858000"/>
          </a:xfrm>
          <a:prstGeom prst="roundRect">
            <a:avLst>
              <a:gd name="adj" fmla="val 99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C2888C0-A222-9CD0-E281-54FE9332FAB2}"/>
              </a:ext>
            </a:extLst>
          </p:cNvPr>
          <p:cNvPicPr>
            <a:picLocks noChangeAspect="1"/>
          </p:cNvPicPr>
          <p:nvPr/>
        </p:nvPicPr>
        <p:blipFill rotWithShape="1">
          <a:blip r:embed="rId3"/>
          <a:srcRect l="631" t="42600" r="7498" b="28526"/>
          <a:stretch/>
        </p:blipFill>
        <p:spPr>
          <a:xfrm>
            <a:off x="1478211" y="1906836"/>
            <a:ext cx="3308977" cy="22507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a:extLst>
              <a:ext uri="{FF2B5EF4-FFF2-40B4-BE49-F238E27FC236}">
                <a16:creationId xmlns:a16="http://schemas.microsoft.com/office/drawing/2014/main" id="{26C742BE-97B5-9CDF-D20E-C9A6E2AB375B}"/>
              </a:ext>
            </a:extLst>
          </p:cNvPr>
          <p:cNvSpPr txBox="1"/>
          <p:nvPr/>
        </p:nvSpPr>
        <p:spPr>
          <a:xfrm>
            <a:off x="1551081" y="236236"/>
            <a:ext cx="8992857" cy="1323439"/>
          </a:xfrm>
          <a:prstGeom prst="rect">
            <a:avLst/>
          </a:prstGeom>
          <a:noFill/>
        </p:spPr>
        <p:txBody>
          <a:bodyPr wrap="square" rtlCol="0">
            <a:spAutoFit/>
          </a:bodyPr>
          <a:lstStyle/>
          <a:p>
            <a:pPr algn="ctr"/>
            <a:r>
              <a:rPr lang="en-US" sz="4000" b="1" i="1">
                <a:solidFill>
                  <a:srgbClr val="C00000"/>
                </a:solidFill>
                <a:latin typeface="Calibri" panose="020F0502020204030204" pitchFamily="34" charset="0"/>
                <a:cs typeface="Calibri" panose="020F0502020204030204" pitchFamily="34" charset="0"/>
              </a:rPr>
              <a:t>Quan sát tranh và chọn cách thiết lập quan hệ bạn bè. Vì sao em chọn cách đó?</a:t>
            </a:r>
            <a:endParaRPr lang="en-US" sz="6000" b="1"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E11F0C4D-7F7A-16B6-991C-DC2BFE8B31D3}"/>
              </a:ext>
            </a:extLst>
          </p:cNvPr>
          <p:cNvPicPr>
            <a:picLocks noChangeAspect="1"/>
          </p:cNvPicPr>
          <p:nvPr/>
        </p:nvPicPr>
        <p:blipFill rotWithShape="1">
          <a:blip r:embed="rId4"/>
          <a:srcRect t="16074" r="9532" b="66216"/>
          <a:stretch/>
        </p:blipFill>
        <p:spPr>
          <a:xfrm>
            <a:off x="5194707" y="1932453"/>
            <a:ext cx="5312382" cy="22507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a:extLst>
              <a:ext uri="{FF2B5EF4-FFF2-40B4-BE49-F238E27FC236}">
                <a16:creationId xmlns:a16="http://schemas.microsoft.com/office/drawing/2014/main" id="{71F0FC6C-A2A2-1BCF-CB5C-251F19744639}"/>
              </a:ext>
            </a:extLst>
          </p:cNvPr>
          <p:cNvPicPr>
            <a:picLocks noChangeAspect="1"/>
          </p:cNvPicPr>
          <p:nvPr/>
        </p:nvPicPr>
        <p:blipFill rotWithShape="1">
          <a:blip r:embed="rId4"/>
          <a:srcRect t="52672" r="10988" b="27089"/>
          <a:stretch/>
        </p:blipFill>
        <p:spPr>
          <a:xfrm>
            <a:off x="6187127" y="4555952"/>
            <a:ext cx="4197845" cy="20658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a:extLst>
              <a:ext uri="{FF2B5EF4-FFF2-40B4-BE49-F238E27FC236}">
                <a16:creationId xmlns:a16="http://schemas.microsoft.com/office/drawing/2014/main" id="{BAF7A232-917A-7AE2-A4AF-6D4400E35E77}"/>
              </a:ext>
            </a:extLst>
          </p:cNvPr>
          <p:cNvPicPr>
            <a:picLocks noChangeAspect="1"/>
          </p:cNvPicPr>
          <p:nvPr/>
        </p:nvPicPr>
        <p:blipFill rotWithShape="1">
          <a:blip r:embed="rId4"/>
          <a:srcRect t="32031" r="9813" b="46143"/>
          <a:stretch/>
        </p:blipFill>
        <p:spPr>
          <a:xfrm>
            <a:off x="1795174" y="4530335"/>
            <a:ext cx="3946793" cy="20744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1275445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par>
                          <p:cTn id="18" fill="hold">
                            <p:stCondLst>
                              <p:cond delay="2000"/>
                            </p:stCondLst>
                            <p:childTnLst>
                              <p:par>
                                <p:cTn id="19" presetID="22" presetClass="entr" presetSubtype="4"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par>
                          <p:cTn id="22" fill="hold">
                            <p:stCondLst>
                              <p:cond delay="2500"/>
                            </p:stCondLst>
                            <p:childTnLst>
                              <p:par>
                                <p:cTn id="23" presetID="22" presetClass="entr" presetSubtype="4"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HILDREN STORY kids story illustrtion fish sea">
            <a:extLst>
              <a:ext uri="{FF2B5EF4-FFF2-40B4-BE49-F238E27FC236}">
                <a16:creationId xmlns:a16="http://schemas.microsoft.com/office/drawing/2014/main" id="{BF5FD014-9479-445D-AE76-D02A43E8FC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323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A622ECC5-CB6D-4C41-928D-F2F80C4DA59B}"/>
              </a:ext>
            </a:extLst>
          </p:cNvPr>
          <p:cNvSpPr/>
          <p:nvPr/>
        </p:nvSpPr>
        <p:spPr>
          <a:xfrm>
            <a:off x="4736892" y="4302177"/>
            <a:ext cx="7047590" cy="2353456"/>
          </a:xfrm>
          <a:prstGeom prst="roundRect">
            <a:avLst>
              <a:gd name="adj" fmla="val 99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395353F-8210-479E-9AFF-D1C5631D451F}"/>
              </a:ext>
            </a:extLst>
          </p:cNvPr>
          <p:cNvSpPr txBox="1"/>
          <p:nvPr/>
        </p:nvSpPr>
        <p:spPr>
          <a:xfrm>
            <a:off x="4962494" y="4971073"/>
            <a:ext cx="6393186" cy="1015663"/>
          </a:xfrm>
          <a:prstGeom prst="rect">
            <a:avLst/>
          </a:prstGeom>
          <a:noFill/>
        </p:spPr>
        <p:txBody>
          <a:bodyPr wrap="square" rtlCol="0">
            <a:spAutoFit/>
          </a:bodyPr>
          <a:lstStyle/>
          <a:p>
            <a:pPr algn="ctr"/>
            <a:r>
              <a:rPr lang="en-US" sz="6000" b="1" i="1">
                <a:solidFill>
                  <a:srgbClr val="C00000"/>
                </a:solidFill>
                <a:latin typeface="Calibri" panose="020F0502020204030204" pitchFamily="34" charset="0"/>
                <a:cs typeface="Calibri" panose="020F0502020204030204" pitchFamily="34" charset="0"/>
              </a:rPr>
              <a:t>Thảo luận nhóm 4</a:t>
            </a:r>
            <a:endParaRPr lang="en-US" sz="8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152597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1D2BAD-6890-4E7C-AD6F-984DB37370E2}"/>
              </a:ext>
            </a:extLst>
          </p:cNvPr>
          <p:cNvPicPr>
            <a:picLocks noChangeAspect="1"/>
          </p:cNvPicPr>
          <p:nvPr/>
        </p:nvPicPr>
        <p:blipFill rotWithShape="1">
          <a:blip r:embed="rId2"/>
          <a:srcRect l="15000" t="19472" r="17039" b="12597"/>
          <a:stretch/>
        </p:blipFill>
        <p:spPr>
          <a:xfrm>
            <a:off x="0" y="-1"/>
            <a:ext cx="12192000" cy="6851531"/>
          </a:xfrm>
          <a:prstGeom prst="rect">
            <a:avLst/>
          </a:prstGeom>
        </p:spPr>
      </p:pic>
      <p:sp>
        <p:nvSpPr>
          <p:cNvPr id="3" name="Oval 2">
            <a:extLst>
              <a:ext uri="{FF2B5EF4-FFF2-40B4-BE49-F238E27FC236}">
                <a16:creationId xmlns:a16="http://schemas.microsoft.com/office/drawing/2014/main" id="{818E7CF5-DA8F-4842-9117-4F854AFAB568}"/>
              </a:ext>
            </a:extLst>
          </p:cNvPr>
          <p:cNvSpPr/>
          <p:nvPr/>
        </p:nvSpPr>
        <p:spPr>
          <a:xfrm>
            <a:off x="-185819" y="6470"/>
            <a:ext cx="2574734" cy="2250832"/>
          </a:xfrm>
          <a:prstGeom prst="ellipse">
            <a:avLst/>
          </a:prstGeom>
          <a:solidFill>
            <a:srgbClr val="BC5369"/>
          </a:solidFill>
          <a:ln>
            <a:solidFill>
              <a:srgbClr val="BC5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51256A77-F04A-43A5-B662-D90AC0A00685}"/>
              </a:ext>
            </a:extLst>
          </p:cNvPr>
          <p:cNvSpPr/>
          <p:nvPr/>
        </p:nvSpPr>
        <p:spPr>
          <a:xfrm>
            <a:off x="1157820" y="-60049"/>
            <a:ext cx="2574734" cy="2250832"/>
          </a:xfrm>
          <a:prstGeom prst="ellipse">
            <a:avLst/>
          </a:prstGeom>
          <a:solidFill>
            <a:srgbClr val="BC5369"/>
          </a:solidFill>
          <a:ln>
            <a:solidFill>
              <a:srgbClr val="BC5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F37CFCC-77C4-46F0-647B-5A4577140CF9}"/>
              </a:ext>
            </a:extLst>
          </p:cNvPr>
          <p:cNvGrpSpPr/>
          <p:nvPr/>
        </p:nvGrpSpPr>
        <p:grpSpPr>
          <a:xfrm>
            <a:off x="4798286" y="4559255"/>
            <a:ext cx="3286694" cy="1915908"/>
            <a:chOff x="4246220" y="3133348"/>
            <a:chExt cx="3286694" cy="1915908"/>
          </a:xfrm>
        </p:grpSpPr>
        <p:sp>
          <p:nvSpPr>
            <p:cNvPr id="12" name="Rectangle: Rounded Corners 7">
              <a:extLst>
                <a:ext uri="{FF2B5EF4-FFF2-40B4-BE49-F238E27FC236}">
                  <a16:creationId xmlns:a16="http://schemas.microsoft.com/office/drawing/2014/main" id="{D5F6BBE4-0BA7-FB71-873F-C886E8C1D57B}"/>
                </a:ext>
              </a:extLst>
            </p:cNvPr>
            <p:cNvSpPr/>
            <p:nvPr/>
          </p:nvSpPr>
          <p:spPr>
            <a:xfrm>
              <a:off x="4800600" y="3762647"/>
              <a:ext cx="2732314" cy="1286609"/>
            </a:xfrm>
            <a:prstGeom prst="roundRect">
              <a:avLst/>
            </a:prstGeom>
            <a:solidFill>
              <a:schemeClr val="bg1"/>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Tai nghe</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3" name="Picture 3" descr="A cartoon of a human ear&#10;&#10;Description automatically generated with low confidence">
              <a:extLst>
                <a:ext uri="{FF2B5EF4-FFF2-40B4-BE49-F238E27FC236}">
                  <a16:creationId xmlns:a16="http://schemas.microsoft.com/office/drawing/2014/main" id="{5E7F0D1C-446A-5425-A8C0-74216356D7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4" name="Group 13">
            <a:extLst>
              <a:ext uri="{FF2B5EF4-FFF2-40B4-BE49-F238E27FC236}">
                <a16:creationId xmlns:a16="http://schemas.microsoft.com/office/drawing/2014/main" id="{AC613F3A-DCB1-EE95-9699-C599BAE0517E}"/>
              </a:ext>
            </a:extLst>
          </p:cNvPr>
          <p:cNvGrpSpPr/>
          <p:nvPr/>
        </p:nvGrpSpPr>
        <p:grpSpPr>
          <a:xfrm>
            <a:off x="8566139" y="4538891"/>
            <a:ext cx="3179304" cy="2022253"/>
            <a:chOff x="8067452" y="2847893"/>
            <a:chExt cx="3179304" cy="2022253"/>
          </a:xfrm>
        </p:grpSpPr>
        <p:sp>
          <p:nvSpPr>
            <p:cNvPr id="15" name="Rectangle: Rounded Corners 14">
              <a:extLst>
                <a:ext uri="{FF2B5EF4-FFF2-40B4-BE49-F238E27FC236}">
                  <a16:creationId xmlns:a16="http://schemas.microsoft.com/office/drawing/2014/main" id="{F032182D-E3D5-5115-8993-7D06E2886131}"/>
                </a:ext>
              </a:extLst>
            </p:cNvPr>
            <p:cNvSpPr/>
            <p:nvPr/>
          </p:nvSpPr>
          <p:spPr>
            <a:xfrm>
              <a:off x="8514442" y="3583537"/>
              <a:ext cx="2732314" cy="1286609"/>
            </a:xfrm>
            <a:prstGeom prst="roundRect">
              <a:avLst/>
            </a:prstGeom>
            <a:solidFill>
              <a:schemeClr val="bg1"/>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Mắt dõi</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6" name="Picture 6" descr="A picture containing circle, graphics, creativity, cartoon&#10;&#10;Description automatically generated">
              <a:extLst>
                <a:ext uri="{FF2B5EF4-FFF2-40B4-BE49-F238E27FC236}">
                  <a16:creationId xmlns:a16="http://schemas.microsoft.com/office/drawing/2014/main" id="{7A9C0A51-C3ED-E10A-17B5-C583DAFEC5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grpSp>
        <p:nvGrpSpPr>
          <p:cNvPr id="18" name="Group 17">
            <a:extLst>
              <a:ext uri="{FF2B5EF4-FFF2-40B4-BE49-F238E27FC236}">
                <a16:creationId xmlns:a16="http://schemas.microsoft.com/office/drawing/2014/main" id="{85DA6485-F35F-70C7-BF11-358859800801}"/>
              </a:ext>
            </a:extLst>
          </p:cNvPr>
          <p:cNvGrpSpPr/>
          <p:nvPr/>
        </p:nvGrpSpPr>
        <p:grpSpPr>
          <a:xfrm>
            <a:off x="4150604" y="3092877"/>
            <a:ext cx="7868751" cy="1323439"/>
            <a:chOff x="1391973" y="1807028"/>
            <a:chExt cx="7868751" cy="1323439"/>
          </a:xfrm>
        </p:grpSpPr>
        <p:sp>
          <p:nvSpPr>
            <p:cNvPr id="19" name="TextBox 18">
              <a:extLst>
                <a:ext uri="{FF2B5EF4-FFF2-40B4-BE49-F238E27FC236}">
                  <a16:creationId xmlns:a16="http://schemas.microsoft.com/office/drawing/2014/main" id="{A98E03F5-D3D9-C362-BE45-B895784F336A}"/>
                </a:ext>
              </a:extLst>
            </p:cNvPr>
            <p:cNvSpPr txBox="1"/>
            <p:nvPr/>
          </p:nvSpPr>
          <p:spPr>
            <a:xfrm>
              <a:off x="1418471" y="1807028"/>
              <a:ext cx="7842253" cy="1323439"/>
            </a:xfrm>
            <a:prstGeom prst="rect">
              <a:avLst/>
            </a:prstGeom>
            <a:noFill/>
          </p:spPr>
          <p:txBody>
            <a:bodyPr wrap="square" rtlCol="0">
              <a:spAutoFit/>
            </a:bodyPr>
            <a:lstStyle/>
            <a:p>
              <a:pPr algn="ctr"/>
              <a:r>
                <a:rPr lang="en-US" sz="8000" b="1">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CÙNG CHIA SẺ</a:t>
              </a:r>
            </a:p>
          </p:txBody>
        </p:sp>
        <p:sp>
          <p:nvSpPr>
            <p:cNvPr id="20" name="TextBox 19">
              <a:extLst>
                <a:ext uri="{FF2B5EF4-FFF2-40B4-BE49-F238E27FC236}">
                  <a16:creationId xmlns:a16="http://schemas.microsoft.com/office/drawing/2014/main" id="{C9E59D41-6CAF-F138-3A77-BE2819424A93}"/>
                </a:ext>
              </a:extLst>
            </p:cNvPr>
            <p:cNvSpPr txBox="1"/>
            <p:nvPr/>
          </p:nvSpPr>
          <p:spPr>
            <a:xfrm>
              <a:off x="1391973" y="1807028"/>
              <a:ext cx="7842254" cy="1323439"/>
            </a:xfrm>
            <a:prstGeom prst="rect">
              <a:avLst/>
            </a:prstGeom>
            <a:noFill/>
          </p:spPr>
          <p:txBody>
            <a:bodyPr wrap="square" rtlCol="0">
              <a:spAutoFit/>
            </a:bodyPr>
            <a:lstStyle/>
            <a:p>
              <a:pPr algn="ctr"/>
              <a:r>
                <a:rPr lang="en-US" sz="8000" b="1">
                  <a:ln w="9525">
                    <a:solidFill>
                      <a:schemeClr val="bg1"/>
                    </a:solidFill>
                    <a:prstDash val="solid"/>
                  </a:ln>
                  <a:solidFill>
                    <a:srgbClr val="FE395E"/>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CÙNG CHIA SẺ</a:t>
              </a:r>
              <a:endParaRPr lang="en-US" sz="8000" b="1" dirty="0">
                <a:ln w="28575">
                  <a:solidFill>
                    <a:srgbClr val="002060"/>
                  </a:solidFill>
                  <a:prstDash val="solid"/>
                </a:ln>
                <a:solidFill>
                  <a:srgbClr val="E9345E"/>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16563477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Pink cloud colorful cartoon Royalty Free Vector Image">
            <a:extLst>
              <a:ext uri="{FF2B5EF4-FFF2-40B4-BE49-F238E27FC236}">
                <a16:creationId xmlns:a16="http://schemas.microsoft.com/office/drawing/2014/main" id="{3EE51F6A-D002-4418-9C10-C9245D887A3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0741" b="71944" l="10000" r="90000">
                        <a14:foregroundMark x1="39500" y1="20741" x2="39500" y2="20741"/>
                        <a14:foregroundMark x1="62800" y1="20741" x2="62800" y2="20741"/>
                        <a14:foregroundMark x1="71300" y1="71944" x2="71300" y2="71944"/>
                      </a14:backgroundRemoval>
                    </a14:imgEffect>
                  </a14:imgLayer>
                </a14:imgProps>
              </a:ext>
              <a:ext uri="{28A0092B-C50C-407E-A947-70E740481C1C}">
                <a14:useLocalDpi xmlns:a14="http://schemas.microsoft.com/office/drawing/2010/main" val="0"/>
              </a:ext>
            </a:extLst>
          </a:blip>
          <a:srcRect t="16927" b="25246"/>
          <a:stretch/>
        </p:blipFill>
        <p:spPr bwMode="auto">
          <a:xfrm flipH="1">
            <a:off x="554189" y="-338008"/>
            <a:ext cx="11083622" cy="63490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B5A03C1-EFA8-4DFC-9858-0C429C47A501}"/>
              </a:ext>
            </a:extLst>
          </p:cNvPr>
          <p:cNvPicPr>
            <a:picLocks noChangeAspect="1"/>
          </p:cNvPicPr>
          <p:nvPr/>
        </p:nvPicPr>
        <p:blipFill rotWithShape="1">
          <a:blip r:embed="rId4"/>
          <a:srcRect l="15231" t="22756" r="17269" b="25732"/>
          <a:stretch/>
        </p:blipFill>
        <p:spPr>
          <a:xfrm>
            <a:off x="-1" y="0"/>
            <a:ext cx="12229643" cy="6858000"/>
          </a:xfrm>
          <a:prstGeom prst="rect">
            <a:avLst/>
          </a:prstGeom>
        </p:spPr>
      </p:pic>
      <p:sp>
        <p:nvSpPr>
          <p:cNvPr id="5" name="TextBox 4">
            <a:extLst>
              <a:ext uri="{FF2B5EF4-FFF2-40B4-BE49-F238E27FC236}">
                <a16:creationId xmlns:a16="http://schemas.microsoft.com/office/drawing/2014/main" id="{ED08E256-5EE2-4094-B284-53C62D8BAA46}"/>
              </a:ext>
            </a:extLst>
          </p:cNvPr>
          <p:cNvSpPr txBox="1"/>
          <p:nvPr/>
        </p:nvSpPr>
        <p:spPr>
          <a:xfrm>
            <a:off x="5765950" y="200614"/>
            <a:ext cx="6426050" cy="646331"/>
          </a:xfrm>
          <a:custGeom>
            <a:avLst/>
            <a:gdLst>
              <a:gd name="connsiteX0" fmla="*/ 0 w 6426050"/>
              <a:gd name="connsiteY0" fmla="*/ 0 h 646331"/>
              <a:gd name="connsiteX1" fmla="*/ 642605 w 6426050"/>
              <a:gd name="connsiteY1" fmla="*/ 0 h 646331"/>
              <a:gd name="connsiteX2" fmla="*/ 1413731 w 6426050"/>
              <a:gd name="connsiteY2" fmla="*/ 0 h 646331"/>
              <a:gd name="connsiteX3" fmla="*/ 2056336 w 6426050"/>
              <a:gd name="connsiteY3" fmla="*/ 0 h 646331"/>
              <a:gd name="connsiteX4" fmla="*/ 2634681 w 6426050"/>
              <a:gd name="connsiteY4" fmla="*/ 0 h 646331"/>
              <a:gd name="connsiteX5" fmla="*/ 3277286 w 6426050"/>
              <a:gd name="connsiteY5" fmla="*/ 0 h 646331"/>
              <a:gd name="connsiteX6" fmla="*/ 3727109 w 6426050"/>
              <a:gd name="connsiteY6" fmla="*/ 0 h 646331"/>
              <a:gd name="connsiteX7" fmla="*/ 4305454 w 6426050"/>
              <a:gd name="connsiteY7" fmla="*/ 0 h 646331"/>
              <a:gd name="connsiteX8" fmla="*/ 4819538 w 6426050"/>
              <a:gd name="connsiteY8" fmla="*/ 0 h 646331"/>
              <a:gd name="connsiteX9" fmla="*/ 5590664 w 6426050"/>
              <a:gd name="connsiteY9" fmla="*/ 0 h 646331"/>
              <a:gd name="connsiteX10" fmla="*/ 6426050 w 6426050"/>
              <a:gd name="connsiteY10" fmla="*/ 0 h 646331"/>
              <a:gd name="connsiteX11" fmla="*/ 6426050 w 6426050"/>
              <a:gd name="connsiteY11" fmla="*/ 646331 h 646331"/>
              <a:gd name="connsiteX12" fmla="*/ 5654924 w 6426050"/>
              <a:gd name="connsiteY12" fmla="*/ 646331 h 646331"/>
              <a:gd name="connsiteX13" fmla="*/ 5012319 w 6426050"/>
              <a:gd name="connsiteY13" fmla="*/ 646331 h 646331"/>
              <a:gd name="connsiteX14" fmla="*/ 4305454 w 6426050"/>
              <a:gd name="connsiteY14" fmla="*/ 646331 h 646331"/>
              <a:gd name="connsiteX15" fmla="*/ 3662848 w 6426050"/>
              <a:gd name="connsiteY15" fmla="*/ 646331 h 646331"/>
              <a:gd name="connsiteX16" fmla="*/ 3020244 w 6426050"/>
              <a:gd name="connsiteY16" fmla="*/ 646331 h 646331"/>
              <a:gd name="connsiteX17" fmla="*/ 2313378 w 6426050"/>
              <a:gd name="connsiteY17" fmla="*/ 646331 h 646331"/>
              <a:gd name="connsiteX18" fmla="*/ 1863555 w 6426050"/>
              <a:gd name="connsiteY18" fmla="*/ 646331 h 646331"/>
              <a:gd name="connsiteX19" fmla="*/ 1220950 w 6426050"/>
              <a:gd name="connsiteY19" fmla="*/ 646331 h 646331"/>
              <a:gd name="connsiteX20" fmla="*/ 771126 w 6426050"/>
              <a:gd name="connsiteY20" fmla="*/ 646331 h 646331"/>
              <a:gd name="connsiteX21" fmla="*/ 0 w 6426050"/>
              <a:gd name="connsiteY21" fmla="*/ 646331 h 646331"/>
              <a:gd name="connsiteX22" fmla="*/ 0 w 6426050"/>
              <a:gd name="connsiteY2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26050" h="646331" extrusionOk="0">
                <a:moveTo>
                  <a:pt x="0" y="0"/>
                </a:moveTo>
                <a:cubicBezTo>
                  <a:pt x="319493" y="21493"/>
                  <a:pt x="471526" y="11769"/>
                  <a:pt x="642605" y="0"/>
                </a:cubicBezTo>
                <a:cubicBezTo>
                  <a:pt x="813684" y="-11769"/>
                  <a:pt x="1184379" y="7635"/>
                  <a:pt x="1413731" y="0"/>
                </a:cubicBezTo>
                <a:cubicBezTo>
                  <a:pt x="1643083" y="-7635"/>
                  <a:pt x="1834450" y="15246"/>
                  <a:pt x="2056336" y="0"/>
                </a:cubicBezTo>
                <a:cubicBezTo>
                  <a:pt x="2278222" y="-15246"/>
                  <a:pt x="2388732" y="5571"/>
                  <a:pt x="2634681" y="0"/>
                </a:cubicBezTo>
                <a:cubicBezTo>
                  <a:pt x="2880631" y="-5571"/>
                  <a:pt x="3029476" y="-31494"/>
                  <a:pt x="3277286" y="0"/>
                </a:cubicBezTo>
                <a:cubicBezTo>
                  <a:pt x="3525097" y="31494"/>
                  <a:pt x="3508813" y="8744"/>
                  <a:pt x="3727109" y="0"/>
                </a:cubicBezTo>
                <a:cubicBezTo>
                  <a:pt x="3945405" y="-8744"/>
                  <a:pt x="4142363" y="-3030"/>
                  <a:pt x="4305454" y="0"/>
                </a:cubicBezTo>
                <a:cubicBezTo>
                  <a:pt x="4468546" y="3030"/>
                  <a:pt x="4646174" y="8681"/>
                  <a:pt x="4819538" y="0"/>
                </a:cubicBezTo>
                <a:cubicBezTo>
                  <a:pt x="4992902" y="-8681"/>
                  <a:pt x="5299762" y="19428"/>
                  <a:pt x="5590664" y="0"/>
                </a:cubicBezTo>
                <a:cubicBezTo>
                  <a:pt x="5881566" y="-19428"/>
                  <a:pt x="6197104" y="-14017"/>
                  <a:pt x="6426050" y="0"/>
                </a:cubicBezTo>
                <a:cubicBezTo>
                  <a:pt x="6441348" y="258610"/>
                  <a:pt x="6415311" y="483882"/>
                  <a:pt x="6426050" y="646331"/>
                </a:cubicBezTo>
                <a:cubicBezTo>
                  <a:pt x="6092567" y="649302"/>
                  <a:pt x="6021526" y="656006"/>
                  <a:pt x="5654924" y="646331"/>
                </a:cubicBezTo>
                <a:cubicBezTo>
                  <a:pt x="5288322" y="636656"/>
                  <a:pt x="5296226" y="615957"/>
                  <a:pt x="5012319" y="646331"/>
                </a:cubicBezTo>
                <a:cubicBezTo>
                  <a:pt x="4728412" y="676705"/>
                  <a:pt x="4475369" y="671636"/>
                  <a:pt x="4305454" y="646331"/>
                </a:cubicBezTo>
                <a:cubicBezTo>
                  <a:pt x="4135540" y="621026"/>
                  <a:pt x="3890609" y="672878"/>
                  <a:pt x="3662848" y="646331"/>
                </a:cubicBezTo>
                <a:cubicBezTo>
                  <a:pt x="3435087" y="619784"/>
                  <a:pt x="3193295" y="624899"/>
                  <a:pt x="3020244" y="646331"/>
                </a:cubicBezTo>
                <a:cubicBezTo>
                  <a:pt x="2847193" y="667763"/>
                  <a:pt x="2639663" y="659691"/>
                  <a:pt x="2313378" y="646331"/>
                </a:cubicBezTo>
                <a:cubicBezTo>
                  <a:pt x="1987093" y="632971"/>
                  <a:pt x="2085738" y="652278"/>
                  <a:pt x="1863555" y="646331"/>
                </a:cubicBezTo>
                <a:cubicBezTo>
                  <a:pt x="1641372" y="640384"/>
                  <a:pt x="1494116" y="634630"/>
                  <a:pt x="1220950" y="646331"/>
                </a:cubicBezTo>
                <a:cubicBezTo>
                  <a:pt x="947784" y="658032"/>
                  <a:pt x="954667" y="660803"/>
                  <a:pt x="771126" y="646331"/>
                </a:cubicBezTo>
                <a:cubicBezTo>
                  <a:pt x="587585" y="631859"/>
                  <a:pt x="352785" y="633516"/>
                  <a:pt x="0" y="646331"/>
                </a:cubicBezTo>
                <a:cubicBezTo>
                  <a:pt x="-18161" y="374860"/>
                  <a:pt x="7544" y="259164"/>
                  <a:pt x="0" y="0"/>
                </a:cubicBezTo>
                <a:close/>
              </a:path>
            </a:pathLst>
          </a:custGeom>
          <a:noFill/>
          <a:ln w="28575">
            <a:noFill/>
            <a:extLst>
              <a:ext uri="{C807C97D-BFC1-408E-A445-0C87EB9F89A2}">
                <ask:lineSketchStyleProps xmlns:ask="http://schemas.microsoft.com/office/drawing/2018/sketchyshapes" sd="2507589358">
                  <a:prstGeom prst="rect">
                    <a:avLst/>
                  </a:prstGeom>
                  <ask:type>
                    <ask:lineSketchFreehand/>
                  </ask:type>
                </ask:lineSketchStyleProps>
              </a:ext>
            </a:extLst>
          </a:ln>
        </p:spPr>
        <p:txBody>
          <a:bodyPr wrap="square" rtlCol="0">
            <a:spAutoFit/>
          </a:bodyPr>
          <a:lstStyle/>
          <a:p>
            <a:pPr algn="ctr"/>
            <a:r>
              <a:rPr lang="en-US" sz="3600" b="1" dirty="0" err="1">
                <a:ln w="6600">
                  <a:solidFill>
                    <a:srgbClr val="002060"/>
                  </a:solidFill>
                  <a:prstDash val="solid"/>
                </a:ln>
                <a:solidFill>
                  <a:srgbClr val="FFFFFF"/>
                </a:solidFill>
                <a:effectLst>
                  <a:outerShdw dist="38100" dir="2700000" algn="tl" rotWithShape="0">
                    <a:srgbClr val="002060"/>
                  </a:outerShdw>
                </a:effectLst>
                <a:latin typeface="UVN Banh Mi" pitchFamily="2" charset="0"/>
              </a:rPr>
              <a:t>Thứ</a:t>
            </a:r>
            <a:r>
              <a:rPr lang="en-US" sz="3600" b="1" dirty="0">
                <a:ln w="6600">
                  <a:solidFill>
                    <a:srgbClr val="002060"/>
                  </a:solidFill>
                  <a:prstDash val="solid"/>
                </a:ln>
                <a:solidFill>
                  <a:srgbClr val="FFFFFF"/>
                </a:solidFill>
                <a:effectLst>
                  <a:outerShdw dist="38100" dir="2700000" algn="tl" rotWithShape="0">
                    <a:srgbClr val="002060"/>
                  </a:outerShdw>
                </a:effectLst>
                <a:latin typeface="UVN Banh Mi" pitchFamily="2" charset="0"/>
              </a:rPr>
              <a:t> … </a:t>
            </a:r>
            <a:r>
              <a:rPr lang="en-US" sz="3600" b="1" dirty="0" err="1">
                <a:ln w="6600">
                  <a:solidFill>
                    <a:srgbClr val="002060"/>
                  </a:solidFill>
                  <a:prstDash val="solid"/>
                </a:ln>
                <a:solidFill>
                  <a:srgbClr val="FFFFFF"/>
                </a:solidFill>
                <a:effectLst>
                  <a:outerShdw dist="38100" dir="2700000" algn="tl" rotWithShape="0">
                    <a:srgbClr val="002060"/>
                  </a:outerShdw>
                </a:effectLst>
                <a:latin typeface="UVN Banh Mi" pitchFamily="2" charset="0"/>
              </a:rPr>
              <a:t>ngày</a:t>
            </a:r>
            <a:r>
              <a:rPr lang="en-US" sz="3600" b="1" dirty="0">
                <a:ln w="6600">
                  <a:solidFill>
                    <a:srgbClr val="002060"/>
                  </a:solidFill>
                  <a:prstDash val="solid"/>
                </a:ln>
                <a:solidFill>
                  <a:srgbClr val="FFFFFF"/>
                </a:solidFill>
                <a:effectLst>
                  <a:outerShdw dist="38100" dir="2700000" algn="tl" rotWithShape="0">
                    <a:srgbClr val="002060"/>
                  </a:outerShdw>
                </a:effectLst>
                <a:latin typeface="UVN Banh Mi" pitchFamily="2" charset="0"/>
              </a:rPr>
              <a:t> … </a:t>
            </a:r>
            <a:r>
              <a:rPr lang="en-US" sz="3600" b="1" dirty="0" err="1">
                <a:ln w="6600">
                  <a:solidFill>
                    <a:srgbClr val="002060"/>
                  </a:solidFill>
                  <a:prstDash val="solid"/>
                </a:ln>
                <a:solidFill>
                  <a:srgbClr val="FFFFFF"/>
                </a:solidFill>
                <a:effectLst>
                  <a:outerShdw dist="38100" dir="2700000" algn="tl" rotWithShape="0">
                    <a:srgbClr val="002060"/>
                  </a:outerShdw>
                </a:effectLst>
                <a:latin typeface="UVN Banh Mi" pitchFamily="2" charset="0"/>
              </a:rPr>
              <a:t>tháng</a:t>
            </a:r>
            <a:r>
              <a:rPr lang="en-US" sz="3600" b="1" dirty="0">
                <a:ln w="6600">
                  <a:solidFill>
                    <a:srgbClr val="002060"/>
                  </a:solidFill>
                  <a:prstDash val="solid"/>
                </a:ln>
                <a:solidFill>
                  <a:srgbClr val="FFFFFF"/>
                </a:solidFill>
                <a:effectLst>
                  <a:outerShdw dist="38100" dir="2700000" algn="tl" rotWithShape="0">
                    <a:srgbClr val="002060"/>
                  </a:outerShdw>
                </a:effectLst>
                <a:latin typeface="UVN Banh Mi" pitchFamily="2" charset="0"/>
              </a:rPr>
              <a:t> … </a:t>
            </a:r>
            <a:r>
              <a:rPr lang="en-US" sz="3600" b="1" dirty="0" err="1">
                <a:ln w="6600">
                  <a:solidFill>
                    <a:srgbClr val="002060"/>
                  </a:solidFill>
                  <a:prstDash val="solid"/>
                </a:ln>
                <a:solidFill>
                  <a:srgbClr val="FFFFFF"/>
                </a:solidFill>
                <a:effectLst>
                  <a:outerShdw dist="38100" dir="2700000" algn="tl" rotWithShape="0">
                    <a:srgbClr val="002060"/>
                  </a:outerShdw>
                </a:effectLst>
                <a:latin typeface="UVN Banh Mi" pitchFamily="2" charset="0"/>
              </a:rPr>
              <a:t>năm</a:t>
            </a:r>
            <a:r>
              <a:rPr lang="en-US" sz="3600" b="1" dirty="0">
                <a:ln w="6600">
                  <a:solidFill>
                    <a:srgbClr val="002060"/>
                  </a:solidFill>
                  <a:prstDash val="solid"/>
                </a:ln>
                <a:solidFill>
                  <a:srgbClr val="FFFFFF"/>
                </a:solidFill>
                <a:effectLst>
                  <a:outerShdw dist="38100" dir="2700000" algn="tl" rotWithShape="0">
                    <a:srgbClr val="002060"/>
                  </a:outerShdw>
                </a:effectLst>
                <a:latin typeface="UVN Banh Mi" pitchFamily="2" charset="0"/>
              </a:rPr>
              <a:t> …</a:t>
            </a:r>
          </a:p>
        </p:txBody>
      </p:sp>
      <p:pic>
        <p:nvPicPr>
          <p:cNvPr id="2" name="Picture 1">
            <a:extLst>
              <a:ext uri="{FF2B5EF4-FFF2-40B4-BE49-F238E27FC236}">
                <a16:creationId xmlns:a16="http://schemas.microsoft.com/office/drawing/2014/main" id="{40AA21B8-1A18-306D-4D1D-992BB2CB9F2A}"/>
              </a:ext>
            </a:extLst>
          </p:cNvPr>
          <p:cNvPicPr>
            <a:picLocks noChangeAspect="1"/>
          </p:cNvPicPr>
          <p:nvPr/>
        </p:nvPicPr>
        <p:blipFill>
          <a:blip r:embed="rId5"/>
          <a:stretch>
            <a:fillRect/>
          </a:stretch>
        </p:blipFill>
        <p:spPr>
          <a:xfrm>
            <a:off x="7610533" y="846945"/>
            <a:ext cx="2394987" cy="955273"/>
          </a:xfrm>
          <a:prstGeom prst="rect">
            <a:avLst/>
          </a:prstGeom>
        </p:spPr>
      </p:pic>
      <p:sp>
        <p:nvSpPr>
          <p:cNvPr id="4" name="TextBox 21">
            <a:extLst>
              <a:ext uri="{FF2B5EF4-FFF2-40B4-BE49-F238E27FC236}">
                <a16:creationId xmlns:a16="http://schemas.microsoft.com/office/drawing/2014/main" id="{4B1F6F4C-4BE7-E1DD-9D0E-5A14165438F3}"/>
              </a:ext>
            </a:extLst>
          </p:cNvPr>
          <p:cNvSpPr txBox="1"/>
          <p:nvPr/>
        </p:nvSpPr>
        <p:spPr>
          <a:xfrm>
            <a:off x="7213038" y="3841517"/>
            <a:ext cx="3189971" cy="646331"/>
          </a:xfrm>
          <a:prstGeom prst="rect">
            <a:avLst/>
          </a:prstGeom>
          <a:noFill/>
        </p:spPr>
        <p:txBody>
          <a:bodyPr wrap="square" rtlCol="0">
            <a:spAutoFit/>
          </a:bodyPr>
          <a:lstStyle/>
          <a:p>
            <a:pPr algn="ct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Duepuntozero" panose="02040603050506020204" pitchFamily="18" charset="0"/>
              </a:rPr>
              <a:t>(</a:t>
            </a:r>
            <a:r>
              <a:rPr lang="vi-VN"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Duepuntozero" panose="02040603050506020204" pitchFamily="18" charset="0"/>
              </a:rPr>
              <a:t>3</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Duepuntozero" panose="02040603050506020204" pitchFamily="18"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Duepuntozero" panose="02040603050506020204" pitchFamily="18" charset="0"/>
              </a:rPr>
              <a:t>tiết</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Duepuntozero" panose="02040603050506020204" pitchFamily="18" charset="0"/>
              </a:rPr>
              <a:t> – </a:t>
            </a:r>
            <a:r>
              <a:rPr lang="en-US" sz="36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Duepuntozero" panose="02040603050506020204" pitchFamily="18" charset="0"/>
              </a:rPr>
              <a:t>tiết</a:t>
            </a:r>
            <a:r>
              <a:rPr lang="en-US" sz="36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Duepuntozero" panose="02040603050506020204" pitchFamily="18" charset="0"/>
              </a:rPr>
              <a:t> 2)</a:t>
            </a:r>
            <a:endPar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Duepuntozero" panose="02040603050506020204" pitchFamily="18" charset="0"/>
            </a:endParaRPr>
          </a:p>
        </p:txBody>
      </p:sp>
      <p:grpSp>
        <p:nvGrpSpPr>
          <p:cNvPr id="12" name="Group 11">
            <a:extLst>
              <a:ext uri="{FF2B5EF4-FFF2-40B4-BE49-F238E27FC236}">
                <a16:creationId xmlns:a16="http://schemas.microsoft.com/office/drawing/2014/main" id="{1756B091-040D-4D70-08BB-E881E89633CD}"/>
              </a:ext>
            </a:extLst>
          </p:cNvPr>
          <p:cNvGrpSpPr/>
          <p:nvPr/>
        </p:nvGrpSpPr>
        <p:grpSpPr>
          <a:xfrm>
            <a:off x="4388022" y="1802218"/>
            <a:ext cx="8840002" cy="1953215"/>
            <a:chOff x="1293315" y="2347382"/>
            <a:chExt cx="7309691" cy="1953215"/>
          </a:xfrm>
        </p:grpSpPr>
        <p:sp>
          <p:nvSpPr>
            <p:cNvPr id="13" name="TextBox 12">
              <a:extLst>
                <a:ext uri="{FF2B5EF4-FFF2-40B4-BE49-F238E27FC236}">
                  <a16:creationId xmlns:a16="http://schemas.microsoft.com/office/drawing/2014/main" id="{035421CB-52C1-B364-1A5A-F94474BECF5B}"/>
                </a:ext>
              </a:extLst>
            </p:cNvPr>
            <p:cNvSpPr txBox="1"/>
            <p:nvPr/>
          </p:nvSpPr>
          <p:spPr>
            <a:xfrm>
              <a:off x="1652209" y="2361605"/>
              <a:ext cx="6591905" cy="1938992"/>
            </a:xfrm>
            <a:prstGeom prst="rect">
              <a:avLst/>
            </a:prstGeom>
            <a:noFill/>
          </p:spPr>
          <p:txBody>
            <a:bodyPr wrap="square" rtlCol="0">
              <a:spAutoFit/>
            </a:bodyPr>
            <a:lstStyle/>
            <a:p>
              <a:pPr algn="ctr"/>
              <a:r>
                <a:rPr lang="en-US" sz="6000">
                  <a:ln w="254000">
                    <a:solidFill>
                      <a:schemeClr val="bg1"/>
                    </a:solidFill>
                  </a:ln>
                  <a:solidFill>
                    <a:srgbClr val="CC99FF"/>
                  </a:solidFill>
                  <a:latin typeface="iCiel Pony" panose="02000000000000000000" pitchFamily="2" charset="0"/>
                </a:rPr>
                <a:t>EM THIẾT LẬP</a:t>
              </a:r>
            </a:p>
            <a:p>
              <a:pPr algn="ctr"/>
              <a:r>
                <a:rPr lang="en-US" sz="6000">
                  <a:ln w="254000">
                    <a:solidFill>
                      <a:schemeClr val="bg1"/>
                    </a:solidFill>
                  </a:ln>
                  <a:solidFill>
                    <a:srgbClr val="CC99FF"/>
                  </a:solidFill>
                  <a:latin typeface="iCiel Pony" panose="02000000000000000000" pitchFamily="2" charset="0"/>
                </a:rPr>
                <a:t>QUAN HỆ BẠN BÈ</a:t>
              </a:r>
              <a:endParaRPr lang="en-US" sz="6000" dirty="0">
                <a:ln w="254000">
                  <a:solidFill>
                    <a:schemeClr val="bg1"/>
                  </a:solidFill>
                </a:ln>
                <a:solidFill>
                  <a:srgbClr val="CC99FF"/>
                </a:solidFill>
                <a:latin typeface="iCiel Pony" panose="02000000000000000000" pitchFamily="2" charset="0"/>
              </a:endParaRPr>
            </a:p>
          </p:txBody>
        </p:sp>
        <p:sp>
          <p:nvSpPr>
            <p:cNvPr id="14" name="TextBox 13">
              <a:extLst>
                <a:ext uri="{FF2B5EF4-FFF2-40B4-BE49-F238E27FC236}">
                  <a16:creationId xmlns:a16="http://schemas.microsoft.com/office/drawing/2014/main" id="{43E2E1D5-3E98-E8E4-1B19-0E599B144A75}"/>
                </a:ext>
              </a:extLst>
            </p:cNvPr>
            <p:cNvSpPr txBox="1"/>
            <p:nvPr/>
          </p:nvSpPr>
          <p:spPr>
            <a:xfrm>
              <a:off x="1293315" y="2347382"/>
              <a:ext cx="7309691" cy="1938992"/>
            </a:xfrm>
            <a:prstGeom prst="rect">
              <a:avLst/>
            </a:prstGeom>
            <a:noFill/>
          </p:spPr>
          <p:txBody>
            <a:bodyPr wrap="square" rtlCol="0">
              <a:spAutoFit/>
            </a:bodyPr>
            <a:lstStyle/>
            <a:p>
              <a:pPr algn="ctr"/>
              <a:r>
                <a:rPr lang="en-US" sz="6000">
                  <a:ln w="28575">
                    <a:solidFill>
                      <a:srgbClr val="7030A0"/>
                    </a:solidFill>
                  </a:ln>
                  <a:solidFill>
                    <a:schemeClr val="accent4">
                      <a:lumMod val="40000"/>
                      <a:lumOff val="60000"/>
                    </a:schemeClr>
                  </a:solidFill>
                  <a:latin typeface="iCiel Pony" panose="02000000000000000000" pitchFamily="2" charset="0"/>
                </a:rPr>
                <a:t>EM THIẾT LẬP</a:t>
              </a:r>
            </a:p>
            <a:p>
              <a:pPr algn="ctr"/>
              <a:r>
                <a:rPr lang="en-US" sz="6000">
                  <a:ln w="28575">
                    <a:solidFill>
                      <a:srgbClr val="7030A0"/>
                    </a:solidFill>
                  </a:ln>
                  <a:solidFill>
                    <a:schemeClr val="accent4">
                      <a:lumMod val="40000"/>
                      <a:lumOff val="60000"/>
                    </a:schemeClr>
                  </a:solidFill>
                  <a:latin typeface="iCiel Pony" panose="02000000000000000000" pitchFamily="2" charset="0"/>
                </a:rPr>
                <a:t>QUAN HỆ BẠN BÈ</a:t>
              </a:r>
              <a:endParaRPr lang="en-US" sz="6000" dirty="0">
                <a:ln w="28575">
                  <a:solidFill>
                    <a:srgbClr val="7030A0"/>
                  </a:solidFill>
                </a:ln>
                <a:solidFill>
                  <a:schemeClr val="accent4">
                    <a:lumMod val="40000"/>
                    <a:lumOff val="60000"/>
                  </a:schemeClr>
                </a:solidFill>
                <a:latin typeface="iCiel Pony" panose="02000000000000000000" pitchFamily="2" charset="0"/>
              </a:endParaRPr>
            </a:p>
          </p:txBody>
        </p:sp>
      </p:grpSp>
    </p:spTree>
    <p:extLst>
      <p:ext uri="{BB962C8B-B14F-4D97-AF65-F5344CB8AC3E}">
        <p14:creationId xmlns:p14="http://schemas.microsoft.com/office/powerpoint/2010/main" val="406498288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000"/>
                            </p:stCondLst>
                            <p:childTnLst>
                              <p:par>
                                <p:cTn id="15" presetID="25"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20" dur="1000" fill="hold"/>
                                        <p:tgtEl>
                                          <p:spTgt spid="12"/>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2"/>
                                        </p:tgtEl>
                                      </p:cBhvr>
                                    </p:animEffect>
                                  </p:childTnLst>
                                </p:cTn>
                              </p:par>
                            </p:childTnLst>
                          </p:cTn>
                        </p:par>
                        <p:par>
                          <p:cTn id="25" fill="hold">
                            <p:stCondLst>
                              <p:cond delay="2000"/>
                            </p:stCondLst>
                            <p:childTnLst>
                              <p:par>
                                <p:cTn id="26" presetID="22" presetClass="entr" presetSubtype="4"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1D2BAD-6890-4E7C-AD6F-984DB37370E2}"/>
              </a:ext>
            </a:extLst>
          </p:cNvPr>
          <p:cNvPicPr>
            <a:picLocks noChangeAspect="1"/>
          </p:cNvPicPr>
          <p:nvPr/>
        </p:nvPicPr>
        <p:blipFill rotWithShape="1">
          <a:blip r:embed="rId2"/>
          <a:srcRect l="15000" t="19472" r="17039" b="12597"/>
          <a:stretch/>
        </p:blipFill>
        <p:spPr>
          <a:xfrm>
            <a:off x="0" y="-1"/>
            <a:ext cx="12192000" cy="6851531"/>
          </a:xfrm>
          <a:prstGeom prst="rect">
            <a:avLst/>
          </a:prstGeom>
        </p:spPr>
      </p:pic>
      <p:sp>
        <p:nvSpPr>
          <p:cNvPr id="3" name="Oval 2">
            <a:extLst>
              <a:ext uri="{FF2B5EF4-FFF2-40B4-BE49-F238E27FC236}">
                <a16:creationId xmlns:a16="http://schemas.microsoft.com/office/drawing/2014/main" id="{818E7CF5-DA8F-4842-9117-4F854AFAB568}"/>
              </a:ext>
            </a:extLst>
          </p:cNvPr>
          <p:cNvSpPr/>
          <p:nvPr/>
        </p:nvSpPr>
        <p:spPr>
          <a:xfrm>
            <a:off x="-185819" y="6470"/>
            <a:ext cx="2574734" cy="2250832"/>
          </a:xfrm>
          <a:prstGeom prst="ellipse">
            <a:avLst/>
          </a:prstGeom>
          <a:solidFill>
            <a:srgbClr val="BC5369"/>
          </a:solidFill>
          <a:ln>
            <a:solidFill>
              <a:srgbClr val="BC5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51256A77-F04A-43A5-B662-D90AC0A00685}"/>
              </a:ext>
            </a:extLst>
          </p:cNvPr>
          <p:cNvSpPr/>
          <p:nvPr/>
        </p:nvSpPr>
        <p:spPr>
          <a:xfrm>
            <a:off x="1157820" y="-60049"/>
            <a:ext cx="2574734" cy="2250832"/>
          </a:xfrm>
          <a:prstGeom prst="ellipse">
            <a:avLst/>
          </a:prstGeom>
          <a:solidFill>
            <a:srgbClr val="BC5369"/>
          </a:solidFill>
          <a:ln>
            <a:solidFill>
              <a:srgbClr val="BC5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85DA6485-F35F-70C7-BF11-358859800801}"/>
              </a:ext>
            </a:extLst>
          </p:cNvPr>
          <p:cNvGrpSpPr/>
          <p:nvPr/>
        </p:nvGrpSpPr>
        <p:grpSpPr>
          <a:xfrm>
            <a:off x="2172210" y="773851"/>
            <a:ext cx="7847579" cy="1343803"/>
            <a:chOff x="1413145" y="1807028"/>
            <a:chExt cx="7847579" cy="1343803"/>
          </a:xfrm>
        </p:grpSpPr>
        <p:sp>
          <p:nvSpPr>
            <p:cNvPr id="19" name="TextBox 18">
              <a:extLst>
                <a:ext uri="{FF2B5EF4-FFF2-40B4-BE49-F238E27FC236}">
                  <a16:creationId xmlns:a16="http://schemas.microsoft.com/office/drawing/2014/main" id="{A98E03F5-D3D9-C362-BE45-B895784F336A}"/>
                </a:ext>
              </a:extLst>
            </p:cNvPr>
            <p:cNvSpPr txBox="1"/>
            <p:nvPr/>
          </p:nvSpPr>
          <p:spPr>
            <a:xfrm>
              <a:off x="1418471" y="1807028"/>
              <a:ext cx="7842253" cy="1323439"/>
            </a:xfrm>
            <a:prstGeom prst="rect">
              <a:avLst/>
            </a:prstGeom>
            <a:noFill/>
          </p:spPr>
          <p:txBody>
            <a:bodyPr wrap="square" rtlCol="0">
              <a:spAutoFit/>
            </a:bodyPr>
            <a:lstStyle/>
            <a:p>
              <a:pPr algn="ctr"/>
              <a:r>
                <a:rPr lang="en-US" sz="8000" b="1">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CÙNG NHẬN XÉT</a:t>
              </a:r>
            </a:p>
          </p:txBody>
        </p:sp>
        <p:sp>
          <p:nvSpPr>
            <p:cNvPr id="20" name="TextBox 19">
              <a:extLst>
                <a:ext uri="{FF2B5EF4-FFF2-40B4-BE49-F238E27FC236}">
                  <a16:creationId xmlns:a16="http://schemas.microsoft.com/office/drawing/2014/main" id="{C9E59D41-6CAF-F138-3A77-BE2819424A93}"/>
                </a:ext>
              </a:extLst>
            </p:cNvPr>
            <p:cNvSpPr txBox="1"/>
            <p:nvPr/>
          </p:nvSpPr>
          <p:spPr>
            <a:xfrm>
              <a:off x="1413145" y="1827392"/>
              <a:ext cx="7842254" cy="1323439"/>
            </a:xfrm>
            <a:prstGeom prst="rect">
              <a:avLst/>
            </a:prstGeom>
            <a:noFill/>
          </p:spPr>
          <p:txBody>
            <a:bodyPr wrap="square" rtlCol="0">
              <a:spAutoFit/>
            </a:bodyPr>
            <a:lstStyle/>
            <a:p>
              <a:pPr algn="ctr"/>
              <a:r>
                <a:rPr lang="en-US" sz="8000" b="1">
                  <a:ln w="9525">
                    <a:solidFill>
                      <a:schemeClr val="bg1"/>
                    </a:solidFill>
                    <a:prstDash val="solid"/>
                  </a:ln>
                  <a:solidFill>
                    <a:srgbClr val="FE395E"/>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CÙNG NHẬN XÉT</a:t>
              </a:r>
              <a:endParaRPr lang="en-US" sz="8000" b="1" dirty="0">
                <a:ln w="28575">
                  <a:solidFill>
                    <a:srgbClr val="002060"/>
                  </a:solidFill>
                  <a:prstDash val="solid"/>
                </a:ln>
                <a:solidFill>
                  <a:srgbClr val="E9345E"/>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grpSp>
        <p:nvGrpSpPr>
          <p:cNvPr id="5" name="Group 18">
            <a:extLst>
              <a:ext uri="{FF2B5EF4-FFF2-40B4-BE49-F238E27FC236}">
                <a16:creationId xmlns:a16="http://schemas.microsoft.com/office/drawing/2014/main" id="{6052F31B-589D-47A9-39C9-EFBA4368FC00}"/>
              </a:ext>
            </a:extLst>
          </p:cNvPr>
          <p:cNvGrpSpPr/>
          <p:nvPr/>
        </p:nvGrpSpPr>
        <p:grpSpPr>
          <a:xfrm>
            <a:off x="2846631" y="2413849"/>
            <a:ext cx="6677126" cy="4172822"/>
            <a:chOff x="2907954" y="2477023"/>
            <a:chExt cx="6000327" cy="4172822"/>
          </a:xfrm>
        </p:grpSpPr>
        <p:sp>
          <p:nvSpPr>
            <p:cNvPr id="6" name="Speech Bubble: Rectangle with Corners Rounded 16">
              <a:extLst>
                <a:ext uri="{FF2B5EF4-FFF2-40B4-BE49-F238E27FC236}">
                  <a16:creationId xmlns:a16="http://schemas.microsoft.com/office/drawing/2014/main" id="{EA9ED81C-3BFA-B602-01FE-B6E1CE0AD2C9}"/>
                </a:ext>
              </a:extLst>
            </p:cNvPr>
            <p:cNvSpPr/>
            <p:nvPr/>
          </p:nvSpPr>
          <p:spPr>
            <a:xfrm>
              <a:off x="2969594" y="2477023"/>
              <a:ext cx="5938687" cy="4172822"/>
            </a:xfrm>
            <a:prstGeom prst="wedgeRoundRectCallout">
              <a:avLst>
                <a:gd name="adj1" fmla="val -26383"/>
                <a:gd name="adj2" fmla="val 50187"/>
                <a:gd name="adj3" fmla="val 16667"/>
              </a:avLst>
            </a:prstGeom>
            <a:solidFill>
              <a:schemeClr val="bg1"/>
            </a:solidFill>
            <a:ln w="28575">
              <a:solidFill>
                <a:srgbClr val="FF66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a:solidFill>
                  <a:schemeClr val="tx1"/>
                </a:solidFill>
              </a:endParaRPr>
            </a:p>
          </p:txBody>
        </p:sp>
        <p:sp>
          <p:nvSpPr>
            <p:cNvPr id="7" name="文本框 22">
              <a:extLst>
                <a:ext uri="{FF2B5EF4-FFF2-40B4-BE49-F238E27FC236}">
                  <a16:creationId xmlns:a16="http://schemas.microsoft.com/office/drawing/2014/main" id="{9BE977B0-7F32-12C0-9C17-4D7D7BA811C3}"/>
                </a:ext>
              </a:extLst>
            </p:cNvPr>
            <p:cNvSpPr txBox="1"/>
            <p:nvPr/>
          </p:nvSpPr>
          <p:spPr>
            <a:xfrm>
              <a:off x="2907954" y="2751406"/>
              <a:ext cx="6000327" cy="1107996"/>
            </a:xfrm>
            <a:prstGeom prst="rect">
              <a:avLst/>
            </a:prstGeom>
            <a:noFill/>
          </p:spPr>
          <p:txBody>
            <a:bodyPr wrap="square" rtlCol="0">
              <a:spAutoFit/>
            </a:bodyPr>
            <a:lstStyle/>
            <a:p>
              <a:pPr algn="ctr"/>
              <a:r>
                <a:rPr lang="en-US" altLang="zh-CN" sz="6600" b="1" spc="50" dirty="0" err="1">
                  <a:ln w="0"/>
                  <a:solidFill>
                    <a:srgbClr val="017B80"/>
                  </a:solidFill>
                  <a:effectLst>
                    <a:innerShdw blurRad="63500" dist="50800" dir="13500000">
                      <a:srgbClr val="000000">
                        <a:alpha val="50000"/>
                      </a:srgbClr>
                    </a:innerShdw>
                  </a:effectLst>
                  <a:latin typeface="#9Slide05 SVNClementine" panose="020F0502020204030203" pitchFamily="34" charset="0"/>
                  <a:ea typeface="方正卡通简体" panose="03000509000000000000" pitchFamily="65" charset="-122"/>
                  <a:cs typeface="方正光辉特粗简体" panose="03000509000000000000" pitchFamily="65" charset="-122"/>
                </a:rPr>
                <a:t>Tiêu</a:t>
              </a:r>
              <a:r>
                <a:rPr lang="en-US" altLang="zh-CN" sz="6600" b="1" spc="50" dirty="0">
                  <a:ln w="0"/>
                  <a:solidFill>
                    <a:srgbClr val="017B80"/>
                  </a:solidFill>
                  <a:effectLst>
                    <a:innerShdw blurRad="63500" dist="50800" dir="13500000">
                      <a:srgbClr val="000000">
                        <a:alpha val="50000"/>
                      </a:srgbClr>
                    </a:innerShdw>
                  </a:effectLst>
                  <a:latin typeface="#9Slide05 SVNClementine" panose="020F0502020204030203" pitchFamily="34" charset="0"/>
                  <a:ea typeface="方正卡通简体" panose="03000509000000000000" pitchFamily="65" charset="-122"/>
                  <a:cs typeface="方正光辉特粗简体" panose="03000509000000000000" pitchFamily="65" charset="-122"/>
                </a:rPr>
                <a:t> </a:t>
              </a:r>
              <a:r>
                <a:rPr lang="en-US" altLang="zh-CN" sz="6600" b="1" spc="50" dirty="0" err="1">
                  <a:ln w="0"/>
                  <a:solidFill>
                    <a:srgbClr val="017B80"/>
                  </a:solidFill>
                  <a:effectLst>
                    <a:innerShdw blurRad="63500" dist="50800" dir="13500000">
                      <a:srgbClr val="000000">
                        <a:alpha val="50000"/>
                      </a:srgbClr>
                    </a:innerShdw>
                  </a:effectLst>
                  <a:latin typeface="#9Slide05 SVNClementine" panose="020F0502020204030203" pitchFamily="34" charset="0"/>
                  <a:ea typeface="方正卡通简体" panose="03000509000000000000" pitchFamily="65" charset="-122"/>
                  <a:cs typeface="方正光辉特粗简体" panose="03000509000000000000" pitchFamily="65" charset="-122"/>
                </a:rPr>
                <a:t>chí</a:t>
              </a:r>
              <a:r>
                <a:rPr lang="en-US" altLang="zh-CN" sz="6600" b="1" spc="50" dirty="0">
                  <a:ln w="0"/>
                  <a:solidFill>
                    <a:srgbClr val="017B80"/>
                  </a:solidFill>
                  <a:effectLst>
                    <a:innerShdw blurRad="63500" dist="50800" dir="13500000">
                      <a:srgbClr val="000000">
                        <a:alpha val="50000"/>
                      </a:srgbClr>
                    </a:innerShdw>
                  </a:effectLst>
                  <a:latin typeface="#9Slide05 SVNClementine" panose="020F0502020204030203" pitchFamily="34" charset="0"/>
                  <a:ea typeface="方正卡通简体" panose="03000509000000000000" pitchFamily="65" charset="-122"/>
                  <a:cs typeface="方正光辉特粗简体" panose="03000509000000000000" pitchFamily="65" charset="-122"/>
                </a:rPr>
                <a:t> </a:t>
              </a:r>
              <a:r>
                <a:rPr lang="en-US" altLang="zh-CN" sz="6600" b="1" spc="50" dirty="0" err="1">
                  <a:ln w="0"/>
                  <a:solidFill>
                    <a:srgbClr val="017B80"/>
                  </a:solidFill>
                  <a:effectLst>
                    <a:innerShdw blurRad="63500" dist="50800" dir="13500000">
                      <a:srgbClr val="000000">
                        <a:alpha val="50000"/>
                      </a:srgbClr>
                    </a:innerShdw>
                  </a:effectLst>
                  <a:latin typeface="#9Slide05 SVNClementine" panose="020F0502020204030203" pitchFamily="34" charset="0"/>
                  <a:ea typeface="方正卡通简体" panose="03000509000000000000" pitchFamily="65" charset="-122"/>
                  <a:cs typeface="方正光辉特粗简体" panose="03000509000000000000" pitchFamily="65" charset="-122"/>
                </a:rPr>
                <a:t>đánh</a:t>
              </a:r>
              <a:r>
                <a:rPr lang="en-US" altLang="zh-CN" sz="6600" b="1" spc="50" dirty="0">
                  <a:ln w="0"/>
                  <a:solidFill>
                    <a:srgbClr val="017B80"/>
                  </a:solidFill>
                  <a:effectLst>
                    <a:innerShdw blurRad="63500" dist="50800" dir="13500000">
                      <a:srgbClr val="000000">
                        <a:alpha val="50000"/>
                      </a:srgbClr>
                    </a:innerShdw>
                  </a:effectLst>
                  <a:latin typeface="#9Slide05 SVNClementine" panose="020F0502020204030203" pitchFamily="34" charset="0"/>
                  <a:ea typeface="方正卡通简体" panose="03000509000000000000" pitchFamily="65" charset="-122"/>
                  <a:cs typeface="方正光辉特粗简体" panose="03000509000000000000" pitchFamily="65" charset="-122"/>
                </a:rPr>
                <a:t> </a:t>
              </a:r>
              <a:r>
                <a:rPr lang="en-US" altLang="zh-CN" sz="6600" b="1" spc="50" dirty="0" err="1">
                  <a:ln w="0"/>
                  <a:solidFill>
                    <a:srgbClr val="017B80"/>
                  </a:solidFill>
                  <a:effectLst>
                    <a:innerShdw blurRad="63500" dist="50800" dir="13500000">
                      <a:srgbClr val="000000">
                        <a:alpha val="50000"/>
                      </a:srgbClr>
                    </a:innerShdw>
                  </a:effectLst>
                  <a:latin typeface="#9Slide05 SVNClementine" panose="020F0502020204030203" pitchFamily="34" charset="0"/>
                  <a:ea typeface="方正卡通简体" panose="03000509000000000000" pitchFamily="65" charset="-122"/>
                  <a:cs typeface="方正光辉特粗简体" panose="03000509000000000000" pitchFamily="65" charset="-122"/>
                </a:rPr>
                <a:t>giá</a:t>
              </a:r>
              <a:endParaRPr lang="en-US" altLang="zh-CN" sz="6600" b="1" spc="50" dirty="0">
                <a:ln w="0"/>
                <a:solidFill>
                  <a:srgbClr val="017B80"/>
                </a:solidFill>
                <a:effectLst>
                  <a:innerShdw blurRad="63500" dist="50800" dir="13500000">
                    <a:srgbClr val="000000">
                      <a:alpha val="50000"/>
                    </a:srgbClr>
                  </a:innerShdw>
                </a:effectLst>
                <a:latin typeface="#9Slide05 SVNClementine" panose="020F0502020204030203" pitchFamily="34" charset="0"/>
                <a:ea typeface="方正卡通简体" panose="03000509000000000000" pitchFamily="65" charset="-122"/>
                <a:cs typeface="方正光辉特粗简体" panose="03000509000000000000" pitchFamily="65" charset="-122"/>
              </a:endParaRPr>
            </a:p>
          </p:txBody>
        </p:sp>
      </p:grpSp>
      <p:sp>
        <p:nvSpPr>
          <p:cNvPr id="8" name="Rectangle: Rounded Corners 10">
            <a:extLst>
              <a:ext uri="{FF2B5EF4-FFF2-40B4-BE49-F238E27FC236}">
                <a16:creationId xmlns:a16="http://schemas.microsoft.com/office/drawing/2014/main" id="{406090EF-BDE8-87DE-8B10-40B5E17B8FF3}"/>
              </a:ext>
            </a:extLst>
          </p:cNvPr>
          <p:cNvSpPr/>
          <p:nvPr/>
        </p:nvSpPr>
        <p:spPr>
          <a:xfrm>
            <a:off x="3413898" y="3916789"/>
            <a:ext cx="5668058" cy="1095550"/>
          </a:xfrm>
          <a:prstGeom prst="roundRect">
            <a:avLst/>
          </a:prstGeom>
          <a:solidFill>
            <a:schemeClr val="bg1"/>
          </a:solidFill>
          <a:ln w="127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Nhóm có nhiều ý kiến nhất.</a:t>
            </a:r>
          </a:p>
        </p:txBody>
      </p:sp>
      <p:sp>
        <p:nvSpPr>
          <p:cNvPr id="9" name="Rectangle: Rounded Corners 15">
            <a:extLst>
              <a:ext uri="{FF2B5EF4-FFF2-40B4-BE49-F238E27FC236}">
                <a16:creationId xmlns:a16="http://schemas.microsoft.com/office/drawing/2014/main" id="{4263ED44-3DF4-FEA1-5D80-75FBDAFDBEF8}"/>
              </a:ext>
            </a:extLst>
          </p:cNvPr>
          <p:cNvSpPr/>
          <p:nvPr/>
        </p:nvSpPr>
        <p:spPr>
          <a:xfrm>
            <a:off x="3427230" y="5207289"/>
            <a:ext cx="5668058" cy="1095550"/>
          </a:xfrm>
          <a:prstGeom prst="roundRect">
            <a:avLst/>
          </a:prstGeom>
          <a:solidFill>
            <a:schemeClr val="bg1"/>
          </a:solidFill>
          <a:ln w="127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Nhóm có ý kiến hay nhất.</a:t>
            </a:r>
          </a:p>
        </p:txBody>
      </p:sp>
    </p:spTree>
    <p:extLst>
      <p:ext uri="{BB962C8B-B14F-4D97-AF65-F5344CB8AC3E}">
        <p14:creationId xmlns:p14="http://schemas.microsoft.com/office/powerpoint/2010/main" val="34578876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1E3D8CF-D189-4C93-8FF1-262B65978C84}"/>
              </a:ext>
            </a:extLst>
          </p:cNvPr>
          <p:cNvPicPr>
            <a:picLocks noChangeAspect="1"/>
          </p:cNvPicPr>
          <p:nvPr/>
        </p:nvPicPr>
        <p:blipFill rotWithShape="1">
          <a:blip r:embed="rId2"/>
          <a:srcRect l="15231" t="22756" r="17269" b="25732"/>
          <a:stretch/>
        </p:blipFill>
        <p:spPr>
          <a:xfrm>
            <a:off x="-1" y="0"/>
            <a:ext cx="12229643" cy="6858000"/>
          </a:xfrm>
          <a:prstGeom prst="rect">
            <a:avLst/>
          </a:prstGeom>
        </p:spPr>
      </p:pic>
      <p:sp>
        <p:nvSpPr>
          <p:cNvPr id="11" name="Rectangle: Rounded Corners 10">
            <a:extLst>
              <a:ext uri="{FF2B5EF4-FFF2-40B4-BE49-F238E27FC236}">
                <a16:creationId xmlns:a16="http://schemas.microsoft.com/office/drawing/2014/main" id="{B6125382-722A-453C-927F-D3E52280342D}"/>
              </a:ext>
            </a:extLst>
          </p:cNvPr>
          <p:cNvSpPr/>
          <p:nvPr/>
        </p:nvSpPr>
        <p:spPr>
          <a:xfrm>
            <a:off x="407518" y="163132"/>
            <a:ext cx="11376964" cy="6531736"/>
          </a:xfrm>
          <a:prstGeom prst="roundRect">
            <a:avLst>
              <a:gd name="adj" fmla="val 99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C2888C0-A222-9CD0-E281-54FE9332FAB2}"/>
              </a:ext>
            </a:extLst>
          </p:cNvPr>
          <p:cNvPicPr>
            <a:picLocks noChangeAspect="1"/>
          </p:cNvPicPr>
          <p:nvPr/>
        </p:nvPicPr>
        <p:blipFill rotWithShape="1">
          <a:blip r:embed="rId3"/>
          <a:srcRect l="632" t="42600" r="7842" b="28526"/>
          <a:stretch/>
        </p:blipFill>
        <p:spPr>
          <a:xfrm>
            <a:off x="705775" y="1869749"/>
            <a:ext cx="4787007" cy="326830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a:extLst>
              <a:ext uri="{FF2B5EF4-FFF2-40B4-BE49-F238E27FC236}">
                <a16:creationId xmlns:a16="http://schemas.microsoft.com/office/drawing/2014/main" id="{26C742BE-97B5-9CDF-D20E-C9A6E2AB375B}"/>
              </a:ext>
            </a:extLst>
          </p:cNvPr>
          <p:cNvSpPr txBox="1"/>
          <p:nvPr/>
        </p:nvSpPr>
        <p:spPr>
          <a:xfrm>
            <a:off x="1551081" y="236236"/>
            <a:ext cx="8992857" cy="1323439"/>
          </a:xfrm>
          <a:prstGeom prst="rect">
            <a:avLst/>
          </a:prstGeom>
          <a:noFill/>
        </p:spPr>
        <p:txBody>
          <a:bodyPr wrap="square" rtlCol="0">
            <a:spAutoFit/>
          </a:bodyPr>
          <a:lstStyle/>
          <a:p>
            <a:pPr algn="ctr"/>
            <a:r>
              <a:rPr lang="en-US" sz="4000" b="1" i="1">
                <a:solidFill>
                  <a:srgbClr val="C00000"/>
                </a:solidFill>
                <a:latin typeface="Calibri" panose="020F0502020204030204" pitchFamily="34" charset="0"/>
                <a:cs typeface="Calibri" panose="020F0502020204030204" pitchFamily="34" charset="0"/>
              </a:rPr>
              <a:t>Quan sát tranh và chọn cách thiết lập quan hệ bạn bè. Vì sao em chọn cách đó?</a:t>
            </a:r>
            <a:endParaRPr lang="en-US" sz="6000" b="1" dirty="0">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3B41E7B9-38A9-0331-DF93-B422B420E50F}"/>
              </a:ext>
            </a:extLst>
          </p:cNvPr>
          <p:cNvGrpSpPr/>
          <p:nvPr/>
        </p:nvGrpSpPr>
        <p:grpSpPr>
          <a:xfrm>
            <a:off x="5041479" y="1326161"/>
            <a:ext cx="7886565" cy="5295603"/>
            <a:chOff x="6620324" y="-1219011"/>
            <a:chExt cx="6261667" cy="7679771"/>
          </a:xfrm>
        </p:grpSpPr>
        <p:pic>
          <p:nvPicPr>
            <p:cNvPr id="5" name="Picture 8" descr="Pink cloud colorful cartoon Royalty Free Vector Image">
              <a:extLst>
                <a:ext uri="{FF2B5EF4-FFF2-40B4-BE49-F238E27FC236}">
                  <a16:creationId xmlns:a16="http://schemas.microsoft.com/office/drawing/2014/main" id="{9B2C25C5-16F7-F524-0FE2-4290D39A4F7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741" b="71944" l="10000" r="90000">
                          <a14:foregroundMark x1="39500" y1="20741" x2="39500" y2="20741"/>
                          <a14:foregroundMark x1="62800" y1="20741" x2="62800" y2="20741"/>
                          <a14:foregroundMark x1="71300" y1="71944" x2="71300" y2="71944"/>
                        </a14:backgroundRemoval>
                      </a14:imgEffect>
                    </a14:imgLayer>
                  </a14:imgProps>
                </a:ext>
                <a:ext uri="{28A0092B-C50C-407E-A947-70E740481C1C}">
                  <a14:useLocalDpi xmlns:a14="http://schemas.microsoft.com/office/drawing/2010/main" val="0"/>
                </a:ext>
              </a:extLst>
            </a:blip>
            <a:srcRect t="16927" b="25246"/>
            <a:stretch/>
          </p:blipFill>
          <p:spPr bwMode="auto">
            <a:xfrm flipH="1">
              <a:off x="6620324" y="-1219011"/>
              <a:ext cx="6261667" cy="767977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3463E76-70A3-D1F2-2D9C-4104032904E0}"/>
                </a:ext>
              </a:extLst>
            </p:cNvPr>
            <p:cNvSpPr txBox="1"/>
            <p:nvPr/>
          </p:nvSpPr>
          <p:spPr>
            <a:xfrm>
              <a:off x="8030655" y="358226"/>
              <a:ext cx="3708361" cy="6096539"/>
            </a:xfrm>
            <a:prstGeom prst="rect">
              <a:avLst/>
            </a:prstGeom>
            <a:noFill/>
          </p:spPr>
          <p:txBody>
            <a:bodyPr wrap="square" rtlCol="0">
              <a:spAutoFit/>
            </a:bodyPr>
            <a:lstStyle/>
            <a:p>
              <a:pPr algn="ctr"/>
              <a:r>
                <a:rPr lang="en-US" sz="3200" b="1">
                  <a:solidFill>
                    <a:srgbClr val="FF0000"/>
                  </a:solidFill>
                  <a:latin typeface="Calibri" panose="020F0502020204030204" pitchFamily="34" charset="0"/>
                  <a:cs typeface="Calibri" panose="020F0502020204030204" pitchFamily="34" charset="0"/>
                </a:rPr>
                <a:t>Cách chào bạn thân thiện, chủ động đề nghị cùng làm việc với bạn, miệng cười tươi và tay mở ra thay vì nét mặt khó chịu, lời nói cộc cằn. </a:t>
              </a:r>
              <a:endParaRPr lang="en-US" sz="3200" b="1" dirty="0">
                <a:solidFill>
                  <a:srgbClr val="FF0000"/>
                </a:solidFill>
                <a:latin typeface="Calibri" panose="020F0502020204030204" pitchFamily="34" charset="0"/>
                <a:cs typeface="Calibri" panose="020F0502020204030204" pitchFamily="34" charset="0"/>
              </a:endParaRPr>
            </a:p>
          </p:txBody>
        </p:sp>
      </p:grpSp>
      <p:pic>
        <p:nvPicPr>
          <p:cNvPr id="12" name="Picture 2" descr="Kids Thinking Idea Vector Illustration Stock Illustration - Illustration of  background, young: 157365992">
            <a:extLst>
              <a:ext uri="{FF2B5EF4-FFF2-40B4-BE49-F238E27FC236}">
                <a16:creationId xmlns:a16="http://schemas.microsoft.com/office/drawing/2014/main" id="{6E328281-06BB-A36D-BE90-252238E24CFB}"/>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6612" b="63487" l="48125" r="83125">
                        <a14:foregroundMark x1="60250" y1="33059" x2="66750" y2="36842"/>
                        <a14:foregroundMark x1="66750" y1="36842" x2="66750" y2="36842"/>
                        <a14:foregroundMark x1="74625" y1="30592" x2="67625" y2="42270"/>
                        <a14:foregroundMark x1="48875" y1="39638" x2="51875" y2="46382"/>
                        <a14:foregroundMark x1="48125" y1="46217" x2="52250" y2="45066"/>
                        <a14:foregroundMark x1="73625" y1="53454" x2="78000" y2="59868"/>
                        <a14:foregroundMark x1="78000" y1="59868" x2="78375" y2="60197"/>
                        <a14:foregroundMark x1="80750" y1="60855" x2="83125" y2="60362"/>
                        <a14:foregroundMark x1="78625" y1="63487" x2="82375" y2="61184"/>
                        <a14:foregroundMark x1="53000" y1="30921" x2="53000" y2="30921"/>
                        <a14:foregroundMark x1="52250" y1="37336" x2="52250" y2="37336"/>
                        <a14:foregroundMark x1="78625" y1="29112" x2="78625" y2="29112"/>
                        <a14:foregroundMark x1="78250" y1="28289" x2="78250" y2="31414"/>
                        <a14:foregroundMark x1="78250" y1="33224" x2="79750" y2="36020"/>
                        <a14:foregroundMark x1="79750" y1="36678" x2="80750" y2="40296"/>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47311" t="11757" r="16492" b="36475"/>
          <a:stretch/>
        </p:blipFill>
        <p:spPr bwMode="auto">
          <a:xfrm>
            <a:off x="4319252" y="4446179"/>
            <a:ext cx="2068795" cy="2248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1579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1E3D8CF-D189-4C93-8FF1-262B65978C84}"/>
              </a:ext>
            </a:extLst>
          </p:cNvPr>
          <p:cNvPicPr>
            <a:picLocks noChangeAspect="1"/>
          </p:cNvPicPr>
          <p:nvPr/>
        </p:nvPicPr>
        <p:blipFill rotWithShape="1">
          <a:blip r:embed="rId2"/>
          <a:srcRect l="15231" t="22756" r="17269" b="25732"/>
          <a:stretch/>
        </p:blipFill>
        <p:spPr>
          <a:xfrm>
            <a:off x="-1" y="0"/>
            <a:ext cx="12229643" cy="6858000"/>
          </a:xfrm>
          <a:prstGeom prst="rect">
            <a:avLst/>
          </a:prstGeom>
        </p:spPr>
      </p:pic>
      <p:sp>
        <p:nvSpPr>
          <p:cNvPr id="11" name="Rectangle: Rounded Corners 10">
            <a:extLst>
              <a:ext uri="{FF2B5EF4-FFF2-40B4-BE49-F238E27FC236}">
                <a16:creationId xmlns:a16="http://schemas.microsoft.com/office/drawing/2014/main" id="{B6125382-722A-453C-927F-D3E52280342D}"/>
              </a:ext>
            </a:extLst>
          </p:cNvPr>
          <p:cNvSpPr/>
          <p:nvPr/>
        </p:nvSpPr>
        <p:spPr>
          <a:xfrm>
            <a:off x="407518" y="163132"/>
            <a:ext cx="11376964" cy="6531736"/>
          </a:xfrm>
          <a:prstGeom prst="roundRect">
            <a:avLst>
              <a:gd name="adj" fmla="val 99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6C742BE-97B5-9CDF-D20E-C9A6E2AB375B}"/>
              </a:ext>
            </a:extLst>
          </p:cNvPr>
          <p:cNvSpPr txBox="1"/>
          <p:nvPr/>
        </p:nvSpPr>
        <p:spPr>
          <a:xfrm>
            <a:off x="1551081" y="236236"/>
            <a:ext cx="8992857" cy="1323439"/>
          </a:xfrm>
          <a:prstGeom prst="rect">
            <a:avLst/>
          </a:prstGeom>
          <a:noFill/>
        </p:spPr>
        <p:txBody>
          <a:bodyPr wrap="square" rtlCol="0">
            <a:spAutoFit/>
          </a:bodyPr>
          <a:lstStyle/>
          <a:p>
            <a:pPr algn="ctr"/>
            <a:r>
              <a:rPr lang="en-US" sz="4000" b="1" i="1">
                <a:solidFill>
                  <a:srgbClr val="C00000"/>
                </a:solidFill>
                <a:latin typeface="Calibri" panose="020F0502020204030204" pitchFamily="34" charset="0"/>
                <a:cs typeface="Calibri" panose="020F0502020204030204" pitchFamily="34" charset="0"/>
              </a:rPr>
              <a:t>Quan sát tranh và chọn cách thiết lập quan hệ bạn bè. Vì sao em chọn cách đó?</a:t>
            </a:r>
            <a:endParaRPr lang="en-US" sz="6000" b="1" dirty="0">
              <a:latin typeface="Calibri" panose="020F0502020204030204" pitchFamily="34" charset="0"/>
              <a:cs typeface="Calibri" panose="020F0502020204030204" pitchFamily="34" charset="0"/>
            </a:endParaRPr>
          </a:p>
        </p:txBody>
      </p:sp>
      <p:pic>
        <p:nvPicPr>
          <p:cNvPr id="12" name="Picture 2" descr="Kids Thinking Idea Vector Illustration Stock Illustration - Illustration of  background, young: 157365992">
            <a:extLst>
              <a:ext uri="{FF2B5EF4-FFF2-40B4-BE49-F238E27FC236}">
                <a16:creationId xmlns:a16="http://schemas.microsoft.com/office/drawing/2014/main" id="{6E328281-06BB-A36D-BE90-252238E24CF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6612" b="63487" l="48125" r="83125">
                        <a14:foregroundMark x1="60250" y1="33059" x2="66750" y2="36842"/>
                        <a14:foregroundMark x1="66750" y1="36842" x2="66750" y2="36842"/>
                        <a14:foregroundMark x1="74625" y1="30592" x2="67625" y2="42270"/>
                        <a14:foregroundMark x1="48875" y1="39638" x2="51875" y2="46382"/>
                        <a14:foregroundMark x1="48125" y1="46217" x2="52250" y2="45066"/>
                        <a14:foregroundMark x1="73625" y1="53454" x2="78000" y2="59868"/>
                        <a14:foregroundMark x1="78000" y1="59868" x2="78375" y2="60197"/>
                        <a14:foregroundMark x1="80750" y1="60855" x2="83125" y2="60362"/>
                        <a14:foregroundMark x1="78625" y1="63487" x2="82375" y2="61184"/>
                        <a14:foregroundMark x1="53000" y1="30921" x2="53000" y2="30921"/>
                        <a14:foregroundMark x1="52250" y1="37336" x2="52250" y2="37336"/>
                        <a14:foregroundMark x1="78625" y1="29112" x2="78625" y2="29112"/>
                        <a14:foregroundMark x1="78250" y1="28289" x2="78250" y2="31414"/>
                        <a14:foregroundMark x1="78250" y1="33224" x2="79750" y2="36020"/>
                        <a14:foregroundMark x1="79750" y1="36678" x2="80750" y2="40296"/>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47311" t="11757" r="16492" b="36475"/>
          <a:stretch/>
        </p:blipFill>
        <p:spPr bwMode="auto">
          <a:xfrm>
            <a:off x="4319252" y="4446179"/>
            <a:ext cx="2068795" cy="22486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D735E7C-C208-55B3-3FCE-CFEFA1CC4B0A}"/>
              </a:ext>
            </a:extLst>
          </p:cNvPr>
          <p:cNvPicPr>
            <a:picLocks noChangeAspect="1"/>
          </p:cNvPicPr>
          <p:nvPr/>
        </p:nvPicPr>
        <p:blipFill rotWithShape="1">
          <a:blip r:embed="rId5"/>
          <a:srcRect t="16074" r="8423" b="66216"/>
          <a:stretch/>
        </p:blipFill>
        <p:spPr>
          <a:xfrm>
            <a:off x="741959" y="2032327"/>
            <a:ext cx="5377429" cy="22507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2" name="Group 1">
            <a:extLst>
              <a:ext uri="{FF2B5EF4-FFF2-40B4-BE49-F238E27FC236}">
                <a16:creationId xmlns:a16="http://schemas.microsoft.com/office/drawing/2014/main" id="{3B41E7B9-38A9-0331-DF93-B422B420E50F}"/>
              </a:ext>
            </a:extLst>
          </p:cNvPr>
          <p:cNvGrpSpPr/>
          <p:nvPr/>
        </p:nvGrpSpPr>
        <p:grpSpPr>
          <a:xfrm>
            <a:off x="5735783" y="1393059"/>
            <a:ext cx="7150699" cy="4801490"/>
            <a:chOff x="7171578" y="-1121993"/>
            <a:chExt cx="5677414" cy="6963200"/>
          </a:xfrm>
        </p:grpSpPr>
        <p:pic>
          <p:nvPicPr>
            <p:cNvPr id="5" name="Picture 8" descr="Pink cloud colorful cartoon Royalty Free Vector Image">
              <a:extLst>
                <a:ext uri="{FF2B5EF4-FFF2-40B4-BE49-F238E27FC236}">
                  <a16:creationId xmlns:a16="http://schemas.microsoft.com/office/drawing/2014/main" id="{9B2C25C5-16F7-F524-0FE2-4290D39A4F7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0741" b="71944" l="10000" r="90000">
                          <a14:foregroundMark x1="39500" y1="20741" x2="39500" y2="20741"/>
                          <a14:foregroundMark x1="62800" y1="20741" x2="62800" y2="20741"/>
                          <a14:foregroundMark x1="71300" y1="71944" x2="71300" y2="71944"/>
                        </a14:backgroundRemoval>
                      </a14:imgEffect>
                    </a14:imgLayer>
                  </a14:imgProps>
                </a:ext>
                <a:ext uri="{28A0092B-C50C-407E-A947-70E740481C1C}">
                  <a14:useLocalDpi xmlns:a14="http://schemas.microsoft.com/office/drawing/2010/main" val="0"/>
                </a:ext>
              </a:extLst>
            </a:blip>
            <a:srcRect t="16927" b="25246"/>
            <a:stretch/>
          </p:blipFill>
          <p:spPr bwMode="auto">
            <a:xfrm flipH="1">
              <a:off x="7171578" y="-1121993"/>
              <a:ext cx="5677414" cy="6963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3463E76-70A3-D1F2-2D9C-4104032904E0}"/>
                </a:ext>
              </a:extLst>
            </p:cNvPr>
            <p:cNvSpPr txBox="1"/>
            <p:nvPr/>
          </p:nvSpPr>
          <p:spPr>
            <a:xfrm>
              <a:off x="8030655" y="358226"/>
              <a:ext cx="3708361" cy="2990496"/>
            </a:xfrm>
            <a:prstGeom prst="rect">
              <a:avLst/>
            </a:prstGeom>
            <a:noFill/>
          </p:spPr>
          <p:txBody>
            <a:bodyPr wrap="square" rtlCol="0">
              <a:spAutoFit/>
            </a:bodyPr>
            <a:lstStyle/>
            <a:p>
              <a:pPr algn="ctr"/>
              <a:r>
                <a:rPr lang="en-US" sz="3200" b="1">
                  <a:solidFill>
                    <a:srgbClr val="FF0000"/>
                  </a:solidFill>
                  <a:latin typeface="Calibri" panose="020F0502020204030204" pitchFamily="34" charset="0"/>
                  <a:cs typeface="Calibri" panose="020F0502020204030204" pitchFamily="34" charset="0"/>
                </a:rPr>
                <a:t>Chủ động, vui vẻ giới thiệu bạn mới với bạn cũ thay vì đùn đẩy, thụ động khi giao tiếp với bạn bè. </a:t>
              </a:r>
              <a:endParaRPr lang="en-US" sz="3200" b="1" dirty="0">
                <a:solidFill>
                  <a:srgbClr val="FF000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934100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1E3D8CF-D189-4C93-8FF1-262B65978C84}"/>
              </a:ext>
            </a:extLst>
          </p:cNvPr>
          <p:cNvPicPr>
            <a:picLocks noChangeAspect="1"/>
          </p:cNvPicPr>
          <p:nvPr/>
        </p:nvPicPr>
        <p:blipFill rotWithShape="1">
          <a:blip r:embed="rId2"/>
          <a:srcRect l="15231" t="22756" r="17269" b="25732"/>
          <a:stretch/>
        </p:blipFill>
        <p:spPr>
          <a:xfrm>
            <a:off x="-1" y="0"/>
            <a:ext cx="12229643" cy="6858000"/>
          </a:xfrm>
          <a:prstGeom prst="rect">
            <a:avLst/>
          </a:prstGeom>
        </p:spPr>
      </p:pic>
      <p:sp>
        <p:nvSpPr>
          <p:cNvPr id="11" name="Rectangle: Rounded Corners 10">
            <a:extLst>
              <a:ext uri="{FF2B5EF4-FFF2-40B4-BE49-F238E27FC236}">
                <a16:creationId xmlns:a16="http://schemas.microsoft.com/office/drawing/2014/main" id="{B6125382-722A-453C-927F-D3E52280342D}"/>
              </a:ext>
            </a:extLst>
          </p:cNvPr>
          <p:cNvSpPr/>
          <p:nvPr/>
        </p:nvSpPr>
        <p:spPr>
          <a:xfrm>
            <a:off x="407518" y="163132"/>
            <a:ext cx="11376964" cy="6531736"/>
          </a:xfrm>
          <a:prstGeom prst="roundRect">
            <a:avLst>
              <a:gd name="adj" fmla="val 99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6C742BE-97B5-9CDF-D20E-C9A6E2AB375B}"/>
              </a:ext>
            </a:extLst>
          </p:cNvPr>
          <p:cNvSpPr txBox="1"/>
          <p:nvPr/>
        </p:nvSpPr>
        <p:spPr>
          <a:xfrm>
            <a:off x="1551081" y="236236"/>
            <a:ext cx="8992857" cy="1323439"/>
          </a:xfrm>
          <a:prstGeom prst="rect">
            <a:avLst/>
          </a:prstGeom>
          <a:noFill/>
        </p:spPr>
        <p:txBody>
          <a:bodyPr wrap="square" rtlCol="0">
            <a:spAutoFit/>
          </a:bodyPr>
          <a:lstStyle/>
          <a:p>
            <a:pPr algn="ctr"/>
            <a:r>
              <a:rPr lang="en-US" sz="4000" b="1" i="1">
                <a:solidFill>
                  <a:srgbClr val="C00000"/>
                </a:solidFill>
                <a:latin typeface="Calibri" panose="020F0502020204030204" pitchFamily="34" charset="0"/>
                <a:cs typeface="Calibri" panose="020F0502020204030204" pitchFamily="34" charset="0"/>
              </a:rPr>
              <a:t>Quan sát tranh và chọn cách thiết lập quan hệ bạn bè. Vì sao em chọn cách đó?</a:t>
            </a:r>
            <a:endParaRPr lang="en-US" sz="6000" b="1" dirty="0">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3B41E7B9-38A9-0331-DF93-B422B420E50F}"/>
              </a:ext>
            </a:extLst>
          </p:cNvPr>
          <p:cNvGrpSpPr/>
          <p:nvPr/>
        </p:nvGrpSpPr>
        <p:grpSpPr>
          <a:xfrm>
            <a:off x="5735783" y="1393059"/>
            <a:ext cx="7150699" cy="4801490"/>
            <a:chOff x="7171578" y="-1121993"/>
            <a:chExt cx="5677414" cy="6963200"/>
          </a:xfrm>
        </p:grpSpPr>
        <p:pic>
          <p:nvPicPr>
            <p:cNvPr id="5" name="Picture 8" descr="Pink cloud colorful cartoon Royalty Free Vector Image">
              <a:extLst>
                <a:ext uri="{FF2B5EF4-FFF2-40B4-BE49-F238E27FC236}">
                  <a16:creationId xmlns:a16="http://schemas.microsoft.com/office/drawing/2014/main" id="{9B2C25C5-16F7-F524-0FE2-4290D39A4F7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0741" b="71944" l="10000" r="90000">
                          <a14:foregroundMark x1="39500" y1="20741" x2="39500" y2="20741"/>
                          <a14:foregroundMark x1="62800" y1="20741" x2="62800" y2="20741"/>
                          <a14:foregroundMark x1="71300" y1="71944" x2="71300" y2="71944"/>
                        </a14:backgroundRemoval>
                      </a14:imgEffect>
                    </a14:imgLayer>
                  </a14:imgProps>
                </a:ext>
                <a:ext uri="{28A0092B-C50C-407E-A947-70E740481C1C}">
                  <a14:useLocalDpi xmlns:a14="http://schemas.microsoft.com/office/drawing/2010/main" val="0"/>
                </a:ext>
              </a:extLst>
            </a:blip>
            <a:srcRect t="16927" b="25246"/>
            <a:stretch/>
          </p:blipFill>
          <p:spPr bwMode="auto">
            <a:xfrm flipH="1">
              <a:off x="7171578" y="-1121993"/>
              <a:ext cx="5677414" cy="6963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3463E76-70A3-D1F2-2D9C-4104032904E0}"/>
                </a:ext>
              </a:extLst>
            </p:cNvPr>
            <p:cNvSpPr txBox="1"/>
            <p:nvPr/>
          </p:nvSpPr>
          <p:spPr>
            <a:xfrm>
              <a:off x="8217582" y="298488"/>
              <a:ext cx="3708361" cy="2990496"/>
            </a:xfrm>
            <a:prstGeom prst="rect">
              <a:avLst/>
            </a:prstGeom>
            <a:noFill/>
          </p:spPr>
          <p:txBody>
            <a:bodyPr wrap="square" rtlCol="0">
              <a:spAutoFit/>
            </a:bodyPr>
            <a:lstStyle/>
            <a:p>
              <a:pPr algn="ctr"/>
              <a:r>
                <a:rPr lang="en-US" sz="3200" b="1">
                  <a:solidFill>
                    <a:srgbClr val="FF0000"/>
                  </a:solidFill>
                  <a:latin typeface="Calibri" panose="020F0502020204030204" pitchFamily="34" charset="0"/>
                  <a:cs typeface="Calibri" panose="020F0502020204030204" pitchFamily="34" charset="0"/>
                </a:rPr>
                <a:t>Chủ động làm quen,</a:t>
              </a:r>
            </a:p>
            <a:p>
              <a:pPr algn="ctr"/>
              <a:r>
                <a:rPr lang="en-US" sz="3200" b="1">
                  <a:solidFill>
                    <a:srgbClr val="FF0000"/>
                  </a:solidFill>
                  <a:latin typeface="Calibri" panose="020F0502020204030204" pitchFamily="34" charset="0"/>
                  <a:cs typeface="Calibri" panose="020F0502020204030204" pitchFamily="34" charset="0"/>
                </a:rPr>
                <a:t>hỏi tên bạn thay vì chủ động ngồi im đợi bạn đến chào hỏi với mình trước.</a:t>
              </a:r>
              <a:endParaRPr lang="en-US" sz="3200" b="1" dirty="0">
                <a:solidFill>
                  <a:srgbClr val="FF0000"/>
                </a:solidFill>
                <a:latin typeface="Calibri" panose="020F0502020204030204" pitchFamily="34" charset="0"/>
                <a:cs typeface="Calibri" panose="020F0502020204030204" pitchFamily="34" charset="0"/>
              </a:endParaRPr>
            </a:p>
          </p:txBody>
        </p:sp>
      </p:grpSp>
      <p:pic>
        <p:nvPicPr>
          <p:cNvPr id="3" name="Picture 2">
            <a:extLst>
              <a:ext uri="{FF2B5EF4-FFF2-40B4-BE49-F238E27FC236}">
                <a16:creationId xmlns:a16="http://schemas.microsoft.com/office/drawing/2014/main" id="{48450F76-F170-C02C-84A8-DB50612B0D9E}"/>
              </a:ext>
            </a:extLst>
          </p:cNvPr>
          <p:cNvPicPr>
            <a:picLocks noChangeAspect="1"/>
          </p:cNvPicPr>
          <p:nvPr/>
        </p:nvPicPr>
        <p:blipFill rotWithShape="1">
          <a:blip r:embed="rId5"/>
          <a:srcRect t="32031" r="10492" b="46143"/>
          <a:stretch/>
        </p:blipFill>
        <p:spPr>
          <a:xfrm>
            <a:off x="800539" y="1776754"/>
            <a:ext cx="5476248" cy="290022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2" descr="Kids Thinking Idea Vector Illustration Stock Illustration - Illustration of  background, young: 157365992">
            <a:extLst>
              <a:ext uri="{FF2B5EF4-FFF2-40B4-BE49-F238E27FC236}">
                <a16:creationId xmlns:a16="http://schemas.microsoft.com/office/drawing/2014/main" id="{6E328281-06BB-A36D-BE90-252238E24CFB}"/>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6612" b="63487" l="48125" r="83125">
                        <a14:foregroundMark x1="60250" y1="33059" x2="66750" y2="36842"/>
                        <a14:foregroundMark x1="66750" y1="36842" x2="66750" y2="36842"/>
                        <a14:foregroundMark x1="74625" y1="30592" x2="67625" y2="42270"/>
                        <a14:foregroundMark x1="48875" y1="39638" x2="51875" y2="46382"/>
                        <a14:foregroundMark x1="48125" y1="46217" x2="52250" y2="45066"/>
                        <a14:foregroundMark x1="73625" y1="53454" x2="78000" y2="59868"/>
                        <a14:foregroundMark x1="78000" y1="59868" x2="78375" y2="60197"/>
                        <a14:foregroundMark x1="80750" y1="60855" x2="83125" y2="60362"/>
                        <a14:foregroundMark x1="78625" y1="63487" x2="82375" y2="61184"/>
                        <a14:foregroundMark x1="53000" y1="30921" x2="53000" y2="30921"/>
                        <a14:foregroundMark x1="52250" y1="37336" x2="52250" y2="37336"/>
                        <a14:foregroundMark x1="78625" y1="29112" x2="78625" y2="29112"/>
                        <a14:foregroundMark x1="78250" y1="28289" x2="78250" y2="31414"/>
                        <a14:foregroundMark x1="78250" y1="33224" x2="79750" y2="36020"/>
                        <a14:foregroundMark x1="79750" y1="36678" x2="80750" y2="40296"/>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47311" t="11757" r="16492" b="36475"/>
          <a:stretch/>
        </p:blipFill>
        <p:spPr bwMode="auto">
          <a:xfrm>
            <a:off x="4319252" y="4446179"/>
            <a:ext cx="2068795" cy="2248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7731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1E3D8CF-D189-4C93-8FF1-262B65978C84}"/>
              </a:ext>
            </a:extLst>
          </p:cNvPr>
          <p:cNvPicPr>
            <a:picLocks noChangeAspect="1"/>
          </p:cNvPicPr>
          <p:nvPr/>
        </p:nvPicPr>
        <p:blipFill rotWithShape="1">
          <a:blip r:embed="rId2"/>
          <a:srcRect l="15231" t="22756" r="17269" b="25732"/>
          <a:stretch/>
        </p:blipFill>
        <p:spPr>
          <a:xfrm>
            <a:off x="-1" y="0"/>
            <a:ext cx="12229643" cy="6858000"/>
          </a:xfrm>
          <a:prstGeom prst="rect">
            <a:avLst/>
          </a:prstGeom>
        </p:spPr>
      </p:pic>
      <p:sp>
        <p:nvSpPr>
          <p:cNvPr id="11" name="Rectangle: Rounded Corners 10">
            <a:extLst>
              <a:ext uri="{FF2B5EF4-FFF2-40B4-BE49-F238E27FC236}">
                <a16:creationId xmlns:a16="http://schemas.microsoft.com/office/drawing/2014/main" id="{B6125382-722A-453C-927F-D3E52280342D}"/>
              </a:ext>
            </a:extLst>
          </p:cNvPr>
          <p:cNvSpPr/>
          <p:nvPr/>
        </p:nvSpPr>
        <p:spPr>
          <a:xfrm>
            <a:off x="407518" y="163132"/>
            <a:ext cx="11376964" cy="6531736"/>
          </a:xfrm>
          <a:prstGeom prst="roundRect">
            <a:avLst>
              <a:gd name="adj" fmla="val 99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6C742BE-97B5-9CDF-D20E-C9A6E2AB375B}"/>
              </a:ext>
            </a:extLst>
          </p:cNvPr>
          <p:cNvSpPr txBox="1"/>
          <p:nvPr/>
        </p:nvSpPr>
        <p:spPr>
          <a:xfrm>
            <a:off x="1551081" y="236236"/>
            <a:ext cx="8992857" cy="1323439"/>
          </a:xfrm>
          <a:prstGeom prst="rect">
            <a:avLst/>
          </a:prstGeom>
          <a:noFill/>
        </p:spPr>
        <p:txBody>
          <a:bodyPr wrap="square" rtlCol="0">
            <a:spAutoFit/>
          </a:bodyPr>
          <a:lstStyle/>
          <a:p>
            <a:pPr algn="ctr"/>
            <a:r>
              <a:rPr lang="en-US" sz="4000" b="1" i="1">
                <a:solidFill>
                  <a:srgbClr val="C00000"/>
                </a:solidFill>
                <a:latin typeface="Calibri" panose="020F0502020204030204" pitchFamily="34" charset="0"/>
                <a:cs typeface="Calibri" panose="020F0502020204030204" pitchFamily="34" charset="0"/>
              </a:rPr>
              <a:t>Quan sát tranh và chọn cách thiết lập quan hệ bạn bè. Vì sao em chọn cách đó?</a:t>
            </a:r>
            <a:endParaRPr lang="en-US" sz="6000" b="1" dirty="0">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3B41E7B9-38A9-0331-DF93-B422B420E50F}"/>
              </a:ext>
            </a:extLst>
          </p:cNvPr>
          <p:cNvGrpSpPr/>
          <p:nvPr/>
        </p:nvGrpSpPr>
        <p:grpSpPr>
          <a:xfrm>
            <a:off x="5735783" y="1393059"/>
            <a:ext cx="7150699" cy="4801490"/>
            <a:chOff x="7171578" y="-1121993"/>
            <a:chExt cx="5677414" cy="6963200"/>
          </a:xfrm>
        </p:grpSpPr>
        <p:pic>
          <p:nvPicPr>
            <p:cNvPr id="5" name="Picture 8" descr="Pink cloud colorful cartoon Royalty Free Vector Image">
              <a:extLst>
                <a:ext uri="{FF2B5EF4-FFF2-40B4-BE49-F238E27FC236}">
                  <a16:creationId xmlns:a16="http://schemas.microsoft.com/office/drawing/2014/main" id="{9B2C25C5-16F7-F524-0FE2-4290D39A4F7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0741" b="71944" l="10000" r="90000">
                          <a14:foregroundMark x1="39500" y1="20741" x2="39500" y2="20741"/>
                          <a14:foregroundMark x1="62800" y1="20741" x2="62800" y2="20741"/>
                          <a14:foregroundMark x1="71300" y1="71944" x2="71300" y2="71944"/>
                        </a14:backgroundRemoval>
                      </a14:imgEffect>
                    </a14:imgLayer>
                  </a14:imgProps>
                </a:ext>
                <a:ext uri="{28A0092B-C50C-407E-A947-70E740481C1C}">
                  <a14:useLocalDpi xmlns:a14="http://schemas.microsoft.com/office/drawing/2010/main" val="0"/>
                </a:ext>
              </a:extLst>
            </a:blip>
            <a:srcRect t="16927" b="25246"/>
            <a:stretch/>
          </p:blipFill>
          <p:spPr bwMode="auto">
            <a:xfrm flipH="1">
              <a:off x="7171578" y="-1121993"/>
              <a:ext cx="5677414" cy="6963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3463E76-70A3-D1F2-2D9C-4104032904E0}"/>
                </a:ext>
              </a:extLst>
            </p:cNvPr>
            <p:cNvSpPr txBox="1"/>
            <p:nvPr/>
          </p:nvSpPr>
          <p:spPr>
            <a:xfrm>
              <a:off x="8409074" y="252242"/>
              <a:ext cx="3431959" cy="2990496"/>
            </a:xfrm>
            <a:prstGeom prst="rect">
              <a:avLst/>
            </a:prstGeom>
            <a:noFill/>
          </p:spPr>
          <p:txBody>
            <a:bodyPr wrap="square" rtlCol="0">
              <a:spAutoFit/>
            </a:bodyPr>
            <a:lstStyle/>
            <a:p>
              <a:pPr algn="ctr"/>
              <a:r>
                <a:rPr lang="en-US" sz="3200" b="1">
                  <a:solidFill>
                    <a:srgbClr val="FF0000"/>
                  </a:solidFill>
                  <a:latin typeface="Calibri" panose="020F0502020204030204" pitchFamily="34" charset="0"/>
                  <a:cs typeface="Calibri" panose="020F0502020204030204" pitchFamily="34" charset="0"/>
                </a:rPr>
                <a:t>Chủ động, vui vẻ</a:t>
              </a:r>
            </a:p>
            <a:p>
              <a:pPr algn="ctr"/>
              <a:r>
                <a:rPr lang="en-US" sz="3200" b="1">
                  <a:solidFill>
                    <a:srgbClr val="FF0000"/>
                  </a:solidFill>
                  <a:latin typeface="Calibri" panose="020F0502020204030204" pitchFamily="34" charset="0"/>
                  <a:cs typeface="Calibri" panose="020F0502020204030204" pitchFamily="34" charset="0"/>
                </a:rPr>
                <a:t>giúp đỡ bạn (dẫn bạn</a:t>
              </a:r>
            </a:p>
            <a:p>
              <a:pPr algn="ctr"/>
              <a:r>
                <a:rPr lang="en-US" sz="3200" b="1">
                  <a:solidFill>
                    <a:srgbClr val="FF0000"/>
                  </a:solidFill>
                  <a:latin typeface="Calibri" panose="020F0502020204030204" pitchFamily="34" charset="0"/>
                  <a:cs typeface="Calibri" panose="020F0502020204030204" pitchFamily="34" charset="0"/>
                </a:rPr>
                <a:t>đi tham quan trường)</a:t>
              </a:r>
            </a:p>
            <a:p>
              <a:pPr algn="ctr"/>
              <a:r>
                <a:rPr lang="en-US" sz="3200" b="1">
                  <a:solidFill>
                    <a:srgbClr val="FF0000"/>
                  </a:solidFill>
                  <a:latin typeface="Calibri" panose="020F0502020204030204" pitchFamily="34" charset="0"/>
                  <a:cs typeface="Calibri" panose="020F0502020204030204" pitchFamily="34" charset="0"/>
                </a:rPr>
                <a:t>thay vì ngó lơ.</a:t>
              </a:r>
              <a:endParaRPr lang="en-US" sz="3200" b="1" dirty="0">
                <a:solidFill>
                  <a:srgbClr val="FF0000"/>
                </a:solidFill>
                <a:latin typeface="Calibri" panose="020F0502020204030204" pitchFamily="34" charset="0"/>
                <a:cs typeface="Calibri" panose="020F0502020204030204" pitchFamily="34" charset="0"/>
              </a:endParaRPr>
            </a:p>
          </p:txBody>
        </p:sp>
      </p:grpSp>
      <p:pic>
        <p:nvPicPr>
          <p:cNvPr id="12" name="Picture 2" descr="Kids Thinking Idea Vector Illustration Stock Illustration - Illustration of  background, young: 157365992">
            <a:extLst>
              <a:ext uri="{FF2B5EF4-FFF2-40B4-BE49-F238E27FC236}">
                <a16:creationId xmlns:a16="http://schemas.microsoft.com/office/drawing/2014/main" id="{6E328281-06BB-A36D-BE90-252238E24CF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6612" b="63487" l="48125" r="83125">
                        <a14:foregroundMark x1="60250" y1="33059" x2="66750" y2="36842"/>
                        <a14:foregroundMark x1="66750" y1="36842" x2="66750" y2="36842"/>
                        <a14:foregroundMark x1="74625" y1="30592" x2="67625" y2="42270"/>
                        <a14:foregroundMark x1="48875" y1="39638" x2="51875" y2="46382"/>
                        <a14:foregroundMark x1="48125" y1="46217" x2="52250" y2="45066"/>
                        <a14:foregroundMark x1="73625" y1="53454" x2="78000" y2="59868"/>
                        <a14:foregroundMark x1="78000" y1="59868" x2="78375" y2="60197"/>
                        <a14:foregroundMark x1="80750" y1="60855" x2="83125" y2="60362"/>
                        <a14:foregroundMark x1="78625" y1="63487" x2="82375" y2="61184"/>
                        <a14:foregroundMark x1="53000" y1="30921" x2="53000" y2="30921"/>
                        <a14:foregroundMark x1="52250" y1="37336" x2="52250" y2="37336"/>
                        <a14:foregroundMark x1="78625" y1="29112" x2="78625" y2="29112"/>
                        <a14:foregroundMark x1="78250" y1="28289" x2="78250" y2="31414"/>
                        <a14:foregroundMark x1="78250" y1="33224" x2="79750" y2="36020"/>
                        <a14:foregroundMark x1="79750" y1="36678" x2="80750" y2="40296"/>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47311" t="11757" r="16492" b="36475"/>
          <a:stretch/>
        </p:blipFill>
        <p:spPr bwMode="auto">
          <a:xfrm>
            <a:off x="4319252" y="4446179"/>
            <a:ext cx="2068795" cy="22486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A1C68B5-EFBF-DEF5-B568-07D42B963273}"/>
              </a:ext>
            </a:extLst>
          </p:cNvPr>
          <p:cNvPicPr>
            <a:picLocks noChangeAspect="1"/>
          </p:cNvPicPr>
          <p:nvPr/>
        </p:nvPicPr>
        <p:blipFill rotWithShape="1">
          <a:blip r:embed="rId7"/>
          <a:srcRect t="52672" r="11261" b="27089"/>
          <a:stretch/>
        </p:blipFill>
        <p:spPr>
          <a:xfrm>
            <a:off x="733087" y="1822821"/>
            <a:ext cx="5314422" cy="26233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3588880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BF01D38-5C37-4902-9B9C-C71E14DB0485}"/>
              </a:ext>
            </a:extLst>
          </p:cNvPr>
          <p:cNvPicPr>
            <a:picLocks noChangeAspect="1"/>
          </p:cNvPicPr>
          <p:nvPr/>
        </p:nvPicPr>
        <p:blipFill rotWithShape="1">
          <a:blip r:embed="rId2"/>
          <a:srcRect l="15231" t="22756" r="17269" b="25732"/>
          <a:stretch/>
        </p:blipFill>
        <p:spPr>
          <a:xfrm>
            <a:off x="-1" y="0"/>
            <a:ext cx="12229643" cy="6858000"/>
          </a:xfrm>
          <a:prstGeom prst="rect">
            <a:avLst/>
          </a:prstGeom>
        </p:spPr>
      </p:pic>
      <p:sp>
        <p:nvSpPr>
          <p:cNvPr id="7" name="Rectangle: Rounded Corners 6">
            <a:extLst>
              <a:ext uri="{FF2B5EF4-FFF2-40B4-BE49-F238E27FC236}">
                <a16:creationId xmlns:a16="http://schemas.microsoft.com/office/drawing/2014/main" id="{8A856482-9CEC-484D-B74C-67054B8B3F0A}"/>
              </a:ext>
            </a:extLst>
          </p:cNvPr>
          <p:cNvSpPr/>
          <p:nvPr/>
        </p:nvSpPr>
        <p:spPr>
          <a:xfrm>
            <a:off x="323266" y="474905"/>
            <a:ext cx="7776419" cy="6121009"/>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8833EB13-2142-42D4-A785-6C7CA57C9FF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130" b="84505" l="15227" r="40776">
                        <a14:foregroundMark x1="16837" y1="30990" x2="16837" y2="48698"/>
                        <a14:foregroundMark x1="20812" y1="31901" x2="22108" y2="39323"/>
                        <a14:foregroundMark x1="20425" y1="29688" x2="20812" y2="31901"/>
                        <a14:foregroundMark x1="15227" y1="32161" x2="17716" y2="44531"/>
                        <a14:foregroundMark x1="25915" y1="45182" x2="30600" y2="60547"/>
                        <a14:foregroundMark x1="35066" y1="44531" x2="38580" y2="50911"/>
                        <a14:foregroundMark x1="36603" y1="42578" x2="33821" y2="49870"/>
                        <a14:foregroundMark x1="24085" y1="48958" x2="31259" y2="60807"/>
                        <a14:foregroundMark x1="27892" y1="47917" x2="32723" y2="59635"/>
                        <a14:foregroundMark x1="24231" y1="52865" x2="30893" y2="55339"/>
                        <a14:foregroundMark x1="35871" y1="43490" x2="38141" y2="47656"/>
                        <a14:foregroundMark x1="40849" y1="50000" x2="37994" y2="58203"/>
                        <a14:foregroundMark x1="37994" y1="58203" x2="35871" y2="61458"/>
                        <a14:foregroundMark x1="33968" y1="62500" x2="35505" y2="62500"/>
                        <a14:foregroundMark x1="23133" y1="52083" x2="30088" y2="43880"/>
                        <a14:foregroundMark x1="15593" y1="46354" x2="20132" y2="64714"/>
                        <a14:foregroundMark x1="25329" y1="73438" x2="30893" y2="81771"/>
                        <a14:foregroundMark x1="25549" y1="70833" x2="26281" y2="80469"/>
                        <a14:foregroundMark x1="21669" y1="70182" x2="23499" y2="76432"/>
                        <a14:foregroundMark x1="23499" y1="76432" x2="27233" y2="82161"/>
                        <a14:foregroundMark x1="27233" y1="82161" x2="32064" y2="83073"/>
                        <a14:foregroundMark x1="32064" y1="83073" x2="35798" y2="77995"/>
                        <a14:foregroundMark x1="35798" y1="77995" x2="35432" y2="71094"/>
                        <a14:foregroundMark x1="35432" y1="71094" x2="35066" y2="69792"/>
                        <a14:foregroundMark x1="35066" y1="69792" x2="37482" y2="74740"/>
                        <a14:foregroundMark x1="37042" y1="76302" x2="34773" y2="82161"/>
                        <a14:foregroundMark x1="34773" y1="82161" x2="34773" y2="82161"/>
                        <a14:foregroundMark x1="30088" y1="84375" x2="32796" y2="84635"/>
                        <a14:foregroundMark x1="27160" y1="72396" x2="36384" y2="76953"/>
                        <a14:foregroundMark x1="26061" y1="71484" x2="35139" y2="71484"/>
                        <a14:foregroundMark x1="36384" y1="69271" x2="28624" y2="79297"/>
                        <a14:foregroundMark x1="32064" y1="74089" x2="32357" y2="78906"/>
                        <a14:foregroundMark x1="35871" y1="25130" x2="32577" y2="27474"/>
                        <a14:backgroundMark x1="15007" y1="24870" x2="18302" y2="25521"/>
                        <a14:backgroundMark x1="21742" y1="31901" x2="21742" y2="31901"/>
                      </a14:backgroundRemoval>
                    </a14:imgEffect>
                  </a14:imgLayer>
                </a14:imgProps>
              </a:ext>
            </a:extLst>
          </a:blip>
          <a:srcRect l="14877" t="21577" r="57465" b="12263"/>
          <a:stretch/>
        </p:blipFill>
        <p:spPr>
          <a:xfrm flipH="1">
            <a:off x="8857511" y="1807995"/>
            <a:ext cx="3372131" cy="4535032"/>
          </a:xfrm>
          <a:prstGeom prst="rect">
            <a:avLst/>
          </a:prstGeom>
        </p:spPr>
      </p:pic>
      <p:sp>
        <p:nvSpPr>
          <p:cNvPr id="2" name="TextBox 1">
            <a:extLst>
              <a:ext uri="{FF2B5EF4-FFF2-40B4-BE49-F238E27FC236}">
                <a16:creationId xmlns:a16="http://schemas.microsoft.com/office/drawing/2014/main" id="{D56EA9AC-BDA8-574C-5190-C6062E90967B}"/>
              </a:ext>
            </a:extLst>
          </p:cNvPr>
          <p:cNvSpPr txBox="1"/>
          <p:nvPr/>
        </p:nvSpPr>
        <p:spPr>
          <a:xfrm>
            <a:off x="543586" y="2412984"/>
            <a:ext cx="7335777" cy="2554545"/>
          </a:xfrm>
          <a:prstGeom prst="rect">
            <a:avLst/>
          </a:prstGeom>
          <a:noFill/>
        </p:spPr>
        <p:txBody>
          <a:bodyPr wrap="square" rtlCol="0">
            <a:spAutoFit/>
          </a:bodyPr>
          <a:lstStyle/>
          <a:p>
            <a:pPr algn="ctr"/>
            <a:r>
              <a:rPr lang="en-US" sz="4000" b="1" i="1">
                <a:solidFill>
                  <a:srgbClr val="C00000"/>
                </a:solidFill>
                <a:latin typeface="Calibri" panose="020F0502020204030204" pitchFamily="34" charset="0"/>
                <a:cs typeface="Calibri" panose="020F0502020204030204" pitchFamily="34" charset="0"/>
              </a:rPr>
              <a:t>Biết cách thiết lập quan hệ bạn bè giúp em vừa rèn luyện sự tự tin, vừa rèn luyện kĩ năng giao tiếp hiệu quả với bạn bè.</a:t>
            </a:r>
            <a:endParaRPr lang="en-US" sz="6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666458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F90093-D222-7479-0FEB-8D7A227EEC5B}"/>
              </a:ext>
            </a:extLst>
          </p:cNvPr>
          <p:cNvPicPr>
            <a:picLocks noChangeAspect="1"/>
          </p:cNvPicPr>
          <p:nvPr/>
        </p:nvPicPr>
        <p:blipFill rotWithShape="1">
          <a:blip r:embed="rId2"/>
          <a:srcRect l="15692" t="19677" r="16923" b="14450"/>
          <a:stretch/>
        </p:blipFill>
        <p:spPr>
          <a:xfrm>
            <a:off x="-1" y="-1"/>
            <a:ext cx="12209265" cy="6858001"/>
          </a:xfrm>
          <a:prstGeom prst="rect">
            <a:avLst/>
          </a:prstGeom>
        </p:spPr>
      </p:pic>
      <p:grpSp>
        <p:nvGrpSpPr>
          <p:cNvPr id="3" name="Group 2">
            <a:extLst>
              <a:ext uri="{FF2B5EF4-FFF2-40B4-BE49-F238E27FC236}">
                <a16:creationId xmlns:a16="http://schemas.microsoft.com/office/drawing/2014/main" id="{1C5990F2-956F-9114-A0A1-70F77E2BFEBE}"/>
              </a:ext>
            </a:extLst>
          </p:cNvPr>
          <p:cNvGrpSpPr/>
          <p:nvPr/>
        </p:nvGrpSpPr>
        <p:grpSpPr>
          <a:xfrm>
            <a:off x="843134" y="1207836"/>
            <a:ext cx="10292603" cy="3631763"/>
            <a:chOff x="1652209" y="2361605"/>
            <a:chExt cx="6591905" cy="3631763"/>
          </a:xfrm>
        </p:grpSpPr>
        <p:sp>
          <p:nvSpPr>
            <p:cNvPr id="4" name="TextBox 3">
              <a:extLst>
                <a:ext uri="{FF2B5EF4-FFF2-40B4-BE49-F238E27FC236}">
                  <a16:creationId xmlns:a16="http://schemas.microsoft.com/office/drawing/2014/main" id="{D9D39EA6-E52F-C0B5-24CD-1B8606ECFCD8}"/>
                </a:ext>
              </a:extLst>
            </p:cNvPr>
            <p:cNvSpPr txBox="1"/>
            <p:nvPr/>
          </p:nvSpPr>
          <p:spPr>
            <a:xfrm>
              <a:off x="1652209" y="2361605"/>
              <a:ext cx="6591905" cy="3631763"/>
            </a:xfrm>
            <a:prstGeom prst="rect">
              <a:avLst/>
            </a:prstGeom>
            <a:noFill/>
          </p:spPr>
          <p:txBody>
            <a:bodyPr wrap="square" rtlCol="0">
              <a:spAutoFit/>
            </a:bodyPr>
            <a:lstStyle/>
            <a:p>
              <a:pPr algn="ctr"/>
              <a:r>
                <a:rPr lang="en-US" sz="11500">
                  <a:ln w="254000">
                    <a:solidFill>
                      <a:schemeClr val="bg1"/>
                    </a:solidFill>
                  </a:ln>
                  <a:solidFill>
                    <a:srgbClr val="CC99FF"/>
                  </a:solidFill>
                  <a:effectLst>
                    <a:innerShdw blurRad="63500" dist="50800" dir="2700000">
                      <a:prstClr val="black">
                        <a:alpha val="50000"/>
                      </a:prstClr>
                    </a:innerShdw>
                  </a:effectLst>
                  <a:latin typeface="iCiel Pony" panose="02000000000000000000" pitchFamily="2" charset="0"/>
                </a:rPr>
                <a:t>HOẠT ĐỘNG 6</a:t>
              </a:r>
              <a:endParaRPr lang="en-US" sz="11500" dirty="0">
                <a:ln w="254000">
                  <a:solidFill>
                    <a:schemeClr val="bg1"/>
                  </a:solidFill>
                </a:ln>
                <a:solidFill>
                  <a:srgbClr val="CC99FF"/>
                </a:solidFill>
                <a:effectLst>
                  <a:innerShdw blurRad="63500" dist="50800" dir="2700000">
                    <a:prstClr val="black">
                      <a:alpha val="50000"/>
                    </a:prstClr>
                  </a:innerShdw>
                </a:effectLst>
                <a:latin typeface="iCiel Pony" panose="02000000000000000000" pitchFamily="2" charset="0"/>
              </a:endParaRPr>
            </a:p>
          </p:txBody>
        </p:sp>
        <p:sp>
          <p:nvSpPr>
            <p:cNvPr id="5" name="TextBox 4">
              <a:extLst>
                <a:ext uri="{FF2B5EF4-FFF2-40B4-BE49-F238E27FC236}">
                  <a16:creationId xmlns:a16="http://schemas.microsoft.com/office/drawing/2014/main" id="{05F233E1-F307-956F-673A-C6BD50B64281}"/>
                </a:ext>
              </a:extLst>
            </p:cNvPr>
            <p:cNvSpPr txBox="1"/>
            <p:nvPr/>
          </p:nvSpPr>
          <p:spPr>
            <a:xfrm>
              <a:off x="1652209" y="2361605"/>
              <a:ext cx="6591905" cy="3631763"/>
            </a:xfrm>
            <a:prstGeom prst="rect">
              <a:avLst/>
            </a:prstGeom>
            <a:noFill/>
          </p:spPr>
          <p:txBody>
            <a:bodyPr wrap="square" rtlCol="0">
              <a:spAutoFit/>
            </a:bodyPr>
            <a:lstStyle/>
            <a:p>
              <a:pPr algn="ctr"/>
              <a:r>
                <a:rPr lang="en-US" sz="11500">
                  <a:ln w="28575">
                    <a:solidFill>
                      <a:srgbClr val="7030A0"/>
                    </a:solidFill>
                  </a:ln>
                  <a:solidFill>
                    <a:srgbClr val="FFE2F5"/>
                  </a:solidFill>
                  <a:latin typeface="iCiel Pony" panose="02000000000000000000" pitchFamily="2" charset="0"/>
                </a:rPr>
                <a:t>HOẠT ĐỘNG 6</a:t>
              </a:r>
              <a:endParaRPr lang="en-US" sz="11500" dirty="0">
                <a:ln w="28575">
                  <a:solidFill>
                    <a:srgbClr val="7030A0"/>
                  </a:solidFill>
                </a:ln>
                <a:solidFill>
                  <a:srgbClr val="FFE2F5"/>
                </a:solidFill>
                <a:latin typeface="iCiel Pony" panose="02000000000000000000" pitchFamily="2" charset="0"/>
              </a:endParaRPr>
            </a:p>
          </p:txBody>
        </p:sp>
      </p:grpSp>
      <p:sp>
        <p:nvSpPr>
          <p:cNvPr id="6" name="Rectangle: Rounded Corners 5">
            <a:extLst>
              <a:ext uri="{FF2B5EF4-FFF2-40B4-BE49-F238E27FC236}">
                <a16:creationId xmlns:a16="http://schemas.microsoft.com/office/drawing/2014/main" id="{82C8465F-CAA1-841F-D088-D96B58C33C6B}"/>
              </a:ext>
            </a:extLst>
          </p:cNvPr>
          <p:cNvSpPr/>
          <p:nvPr/>
        </p:nvSpPr>
        <p:spPr>
          <a:xfrm>
            <a:off x="2465640" y="3545241"/>
            <a:ext cx="7047590" cy="1684561"/>
          </a:xfrm>
          <a:prstGeom prst="roundRect">
            <a:avLst>
              <a:gd name="adj" fmla="val 99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E7AD54D-D180-2379-A2DD-B47B308AB1ED}"/>
              </a:ext>
            </a:extLst>
          </p:cNvPr>
          <p:cNvSpPr txBox="1"/>
          <p:nvPr/>
        </p:nvSpPr>
        <p:spPr>
          <a:xfrm>
            <a:off x="2792843" y="3879691"/>
            <a:ext cx="6393186" cy="1015663"/>
          </a:xfrm>
          <a:prstGeom prst="rect">
            <a:avLst/>
          </a:prstGeom>
          <a:noFill/>
        </p:spPr>
        <p:txBody>
          <a:bodyPr wrap="square" rtlCol="0">
            <a:spAutoFit/>
          </a:bodyPr>
          <a:lstStyle/>
          <a:p>
            <a:pPr algn="ctr"/>
            <a:r>
              <a:rPr lang="en-US" sz="6000" b="1" i="1">
                <a:solidFill>
                  <a:srgbClr val="C00000"/>
                </a:solidFill>
                <a:latin typeface="Calibri" panose="020F0502020204030204" pitchFamily="34" charset="0"/>
                <a:cs typeface="Calibri" panose="020F0502020204030204" pitchFamily="34" charset="0"/>
              </a:rPr>
              <a:t>Xử lí tình huống</a:t>
            </a:r>
            <a:endParaRPr lang="en-US" sz="8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16230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F90093-D222-7479-0FEB-8D7A227EEC5B}"/>
              </a:ext>
            </a:extLst>
          </p:cNvPr>
          <p:cNvPicPr>
            <a:picLocks noChangeAspect="1"/>
          </p:cNvPicPr>
          <p:nvPr/>
        </p:nvPicPr>
        <p:blipFill rotWithShape="1">
          <a:blip r:embed="rId2"/>
          <a:srcRect l="15692" t="19677" r="16923" b="14450"/>
          <a:stretch/>
        </p:blipFill>
        <p:spPr>
          <a:xfrm>
            <a:off x="-1" y="-1"/>
            <a:ext cx="12209265" cy="6858001"/>
          </a:xfrm>
          <a:prstGeom prst="rect">
            <a:avLst/>
          </a:prstGeom>
        </p:spPr>
      </p:pic>
      <p:grpSp>
        <p:nvGrpSpPr>
          <p:cNvPr id="14" name="Group 13">
            <a:extLst>
              <a:ext uri="{FF2B5EF4-FFF2-40B4-BE49-F238E27FC236}">
                <a16:creationId xmlns:a16="http://schemas.microsoft.com/office/drawing/2014/main" id="{58D8BF8D-02FF-FCF7-1196-EC5D94B08E1A}"/>
              </a:ext>
            </a:extLst>
          </p:cNvPr>
          <p:cNvGrpSpPr/>
          <p:nvPr/>
        </p:nvGrpSpPr>
        <p:grpSpPr>
          <a:xfrm>
            <a:off x="2708309" y="301785"/>
            <a:ext cx="6651812" cy="6556215"/>
            <a:chOff x="0" y="301785"/>
            <a:chExt cx="6651812" cy="6556215"/>
          </a:xfrm>
        </p:grpSpPr>
        <p:sp>
          <p:nvSpPr>
            <p:cNvPr id="6" name="Rectangle: Rounded Corners 5">
              <a:extLst>
                <a:ext uri="{FF2B5EF4-FFF2-40B4-BE49-F238E27FC236}">
                  <a16:creationId xmlns:a16="http://schemas.microsoft.com/office/drawing/2014/main" id="{82C8465F-CAA1-841F-D088-D96B58C33C6B}"/>
                </a:ext>
              </a:extLst>
            </p:cNvPr>
            <p:cNvSpPr/>
            <p:nvPr/>
          </p:nvSpPr>
          <p:spPr>
            <a:xfrm>
              <a:off x="0" y="301785"/>
              <a:ext cx="6651812" cy="655621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E7AD54D-D180-2379-A2DD-B47B308AB1ED}"/>
                </a:ext>
              </a:extLst>
            </p:cNvPr>
            <p:cNvSpPr txBox="1"/>
            <p:nvPr/>
          </p:nvSpPr>
          <p:spPr>
            <a:xfrm>
              <a:off x="617755" y="1969179"/>
              <a:ext cx="5326396" cy="4524315"/>
            </a:xfrm>
            <a:prstGeom prst="rect">
              <a:avLst/>
            </a:prstGeom>
            <a:noFill/>
          </p:spPr>
          <p:txBody>
            <a:bodyPr wrap="square" rtlCol="0">
              <a:spAutoFit/>
            </a:bodyPr>
            <a:lstStyle/>
            <a:p>
              <a:pPr algn="ctr"/>
              <a:r>
                <a:rPr lang="en-US" sz="3600" b="1">
                  <a:solidFill>
                    <a:srgbClr val="017B80"/>
                  </a:solidFill>
                  <a:latin typeface="Calibri" panose="020F0502020204030204" pitchFamily="34" charset="0"/>
                  <a:cs typeface="Calibri" panose="020F0502020204030204" pitchFamily="34" charset="0"/>
                </a:rPr>
                <a:t>Câu lạc bộ Cờ vua của trường Bin tổ chức buổi giao lưu thi đấu. Bin muốn làm quen với bạn đã chơi cờ cùng mình để học hỏi chưa biết phải làm sao.</a:t>
              </a:r>
            </a:p>
            <a:p>
              <a:pPr algn="ctr"/>
              <a:r>
                <a:rPr lang="en-US" sz="3600" b="1">
                  <a:solidFill>
                    <a:srgbClr val="017B80"/>
                  </a:solidFill>
                  <a:latin typeface="Calibri" panose="020F0502020204030204" pitchFamily="34" charset="0"/>
                  <a:cs typeface="Calibri" panose="020F0502020204030204" pitchFamily="34" charset="0"/>
                </a:rPr>
                <a:t>Nếu là Bin,</a:t>
              </a:r>
            </a:p>
            <a:p>
              <a:pPr algn="ctr"/>
              <a:r>
                <a:rPr lang="en-US" sz="3600" b="1">
                  <a:solidFill>
                    <a:srgbClr val="017B80"/>
                  </a:solidFill>
                  <a:latin typeface="Calibri" panose="020F0502020204030204" pitchFamily="34" charset="0"/>
                  <a:cs typeface="Calibri" panose="020F0502020204030204" pitchFamily="34" charset="0"/>
                </a:rPr>
                <a:t>em sẽ làm gì? </a:t>
              </a:r>
              <a:endParaRPr lang="en-US" sz="5400" b="1" dirty="0">
                <a:solidFill>
                  <a:srgbClr val="017B8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AC2098A7-7DC1-3DCB-BDA4-9E326BF2C4FF}"/>
                </a:ext>
              </a:extLst>
            </p:cNvPr>
            <p:cNvSpPr txBox="1"/>
            <p:nvPr/>
          </p:nvSpPr>
          <p:spPr>
            <a:xfrm>
              <a:off x="1505196" y="1135975"/>
              <a:ext cx="3551514" cy="1200329"/>
            </a:xfrm>
            <a:prstGeom prst="rect">
              <a:avLst/>
            </a:prstGeom>
            <a:noFill/>
          </p:spPr>
          <p:txBody>
            <a:bodyPr wrap="square" rtlCol="0">
              <a:prstTxWarp prst="textArchUp">
                <a:avLst/>
              </a:prstTxWarp>
              <a:spAutoFit/>
            </a:bodyPr>
            <a:lstStyle/>
            <a:p>
              <a:pPr algn="ctr"/>
              <a:r>
                <a:rPr lang="en-US" sz="6000" b="1">
                  <a:ln w="9525">
                    <a:solidFill>
                      <a:sysClr val="windowText" lastClr="000000"/>
                    </a:solidFill>
                    <a:prstDash val="solid"/>
                  </a:ln>
                  <a:solidFill>
                    <a:srgbClr val="FFFF00"/>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TÌNH HUỐNG 1</a:t>
              </a:r>
              <a:endParaRPr lang="en-US" sz="6000" b="1" dirty="0">
                <a:ln w="9525">
                  <a:solidFill>
                    <a:sysClr val="windowText" lastClr="000000"/>
                  </a:solidFill>
                  <a:prstDash val="solid"/>
                </a:ln>
                <a:solidFill>
                  <a:srgbClr val="FFFF00"/>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11495156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F90093-D222-7479-0FEB-8D7A227EEC5B}"/>
              </a:ext>
            </a:extLst>
          </p:cNvPr>
          <p:cNvPicPr>
            <a:picLocks noChangeAspect="1"/>
          </p:cNvPicPr>
          <p:nvPr/>
        </p:nvPicPr>
        <p:blipFill rotWithShape="1">
          <a:blip r:embed="rId2"/>
          <a:srcRect l="15692" t="19677" r="16923" b="14450"/>
          <a:stretch/>
        </p:blipFill>
        <p:spPr>
          <a:xfrm>
            <a:off x="-1" y="-1"/>
            <a:ext cx="12209265" cy="6858001"/>
          </a:xfrm>
          <a:prstGeom prst="rect">
            <a:avLst/>
          </a:prstGeom>
        </p:spPr>
      </p:pic>
      <p:grpSp>
        <p:nvGrpSpPr>
          <p:cNvPr id="14" name="Group 13">
            <a:extLst>
              <a:ext uri="{FF2B5EF4-FFF2-40B4-BE49-F238E27FC236}">
                <a16:creationId xmlns:a16="http://schemas.microsoft.com/office/drawing/2014/main" id="{58D8BF8D-02FF-FCF7-1196-EC5D94B08E1A}"/>
              </a:ext>
            </a:extLst>
          </p:cNvPr>
          <p:cNvGrpSpPr/>
          <p:nvPr/>
        </p:nvGrpSpPr>
        <p:grpSpPr>
          <a:xfrm>
            <a:off x="2708309" y="301785"/>
            <a:ext cx="6651812" cy="6556215"/>
            <a:chOff x="0" y="301785"/>
            <a:chExt cx="6651812" cy="6556215"/>
          </a:xfrm>
        </p:grpSpPr>
        <p:sp>
          <p:nvSpPr>
            <p:cNvPr id="6" name="Rectangle: Rounded Corners 5">
              <a:extLst>
                <a:ext uri="{FF2B5EF4-FFF2-40B4-BE49-F238E27FC236}">
                  <a16:creationId xmlns:a16="http://schemas.microsoft.com/office/drawing/2014/main" id="{82C8465F-CAA1-841F-D088-D96B58C33C6B}"/>
                </a:ext>
              </a:extLst>
            </p:cNvPr>
            <p:cNvSpPr/>
            <p:nvPr/>
          </p:nvSpPr>
          <p:spPr>
            <a:xfrm>
              <a:off x="0" y="301785"/>
              <a:ext cx="6651812" cy="655621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E7AD54D-D180-2379-A2DD-B47B308AB1ED}"/>
                </a:ext>
              </a:extLst>
            </p:cNvPr>
            <p:cNvSpPr txBox="1"/>
            <p:nvPr/>
          </p:nvSpPr>
          <p:spPr>
            <a:xfrm>
              <a:off x="587138" y="1531651"/>
              <a:ext cx="5387630" cy="5078313"/>
            </a:xfrm>
            <a:prstGeom prst="rect">
              <a:avLst/>
            </a:prstGeom>
            <a:noFill/>
          </p:spPr>
          <p:txBody>
            <a:bodyPr wrap="square" rtlCol="0">
              <a:spAutoFit/>
            </a:bodyPr>
            <a:lstStyle/>
            <a:p>
              <a:pPr algn="ctr"/>
              <a:r>
                <a:rPr lang="en-US" sz="3600" b="1">
                  <a:solidFill>
                    <a:srgbClr val="017B80"/>
                  </a:solidFill>
                  <a:latin typeface="Calibri" panose="020F0502020204030204" pitchFamily="34" charset="0"/>
                  <a:cs typeface="Calibri" panose="020F0502020204030204" pitchFamily="34" charset="0"/>
                </a:rPr>
                <a:t>Chủ nhật tuần này</a:t>
              </a:r>
            </a:p>
            <a:p>
              <a:pPr algn="ctr"/>
              <a:r>
                <a:rPr lang="en-US" sz="3600" b="1">
                  <a:solidFill>
                    <a:srgbClr val="017B80"/>
                  </a:solidFill>
                  <a:latin typeface="Calibri" panose="020F0502020204030204" pitchFamily="34" charset="0"/>
                  <a:cs typeface="Calibri" panose="020F0502020204030204" pitchFamily="34" charset="0"/>
                </a:rPr>
                <a:t>là sinh nhật của Cốm. Cốm muốn mời các bạn cùng lớp đến tham dự.</a:t>
              </a:r>
            </a:p>
            <a:p>
              <a:pPr algn="ctr"/>
              <a:r>
                <a:rPr lang="en-US" sz="3600" b="1">
                  <a:solidFill>
                    <a:srgbClr val="017B80"/>
                  </a:solidFill>
                  <a:latin typeface="Calibri" panose="020F0502020204030204" pitchFamily="34" charset="0"/>
                  <a:cs typeface="Calibri" panose="020F0502020204030204" pitchFamily="34" charset="0"/>
                </a:rPr>
                <a:t>Tuy nhiên, Cốm phân vân không biết nói thế nào với người bạn mới chuyển đến. Nếu là Cốm, em sẽ làm gì?</a:t>
              </a:r>
              <a:endParaRPr lang="en-US" sz="5400" b="1" dirty="0">
                <a:solidFill>
                  <a:srgbClr val="017B8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AC2098A7-7DC1-3DCB-BDA4-9E326BF2C4FF}"/>
                </a:ext>
              </a:extLst>
            </p:cNvPr>
            <p:cNvSpPr txBox="1"/>
            <p:nvPr/>
          </p:nvSpPr>
          <p:spPr>
            <a:xfrm>
              <a:off x="1505196" y="894389"/>
              <a:ext cx="3551514" cy="1200329"/>
            </a:xfrm>
            <a:prstGeom prst="rect">
              <a:avLst/>
            </a:prstGeom>
            <a:noFill/>
          </p:spPr>
          <p:txBody>
            <a:bodyPr wrap="square" rtlCol="0">
              <a:prstTxWarp prst="textArchUp">
                <a:avLst/>
              </a:prstTxWarp>
              <a:spAutoFit/>
            </a:bodyPr>
            <a:lstStyle/>
            <a:p>
              <a:pPr algn="ctr"/>
              <a:r>
                <a:rPr lang="en-US" sz="6000" b="1">
                  <a:ln w="9525">
                    <a:solidFill>
                      <a:sysClr val="windowText" lastClr="000000"/>
                    </a:solidFill>
                    <a:prstDash val="solid"/>
                  </a:ln>
                  <a:solidFill>
                    <a:srgbClr val="FFFF00"/>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TÌNH HUỐNG 2</a:t>
              </a:r>
              <a:endParaRPr lang="en-US" sz="6000" b="1" dirty="0">
                <a:ln w="9525">
                  <a:solidFill>
                    <a:sysClr val="windowText" lastClr="000000"/>
                  </a:solidFill>
                  <a:prstDash val="solid"/>
                </a:ln>
                <a:solidFill>
                  <a:srgbClr val="FFFF00"/>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55647255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F90093-D222-7479-0FEB-8D7A227EEC5B}"/>
              </a:ext>
            </a:extLst>
          </p:cNvPr>
          <p:cNvPicPr>
            <a:picLocks noChangeAspect="1"/>
          </p:cNvPicPr>
          <p:nvPr/>
        </p:nvPicPr>
        <p:blipFill rotWithShape="1">
          <a:blip r:embed="rId2"/>
          <a:srcRect l="15692" t="19677" r="16923" b="14450"/>
          <a:stretch/>
        </p:blipFill>
        <p:spPr>
          <a:xfrm>
            <a:off x="-1" y="-1"/>
            <a:ext cx="12209265" cy="6858001"/>
          </a:xfrm>
          <a:prstGeom prst="rect">
            <a:avLst/>
          </a:prstGeom>
        </p:spPr>
      </p:pic>
      <p:grpSp>
        <p:nvGrpSpPr>
          <p:cNvPr id="15" name="Group 14">
            <a:extLst>
              <a:ext uri="{FF2B5EF4-FFF2-40B4-BE49-F238E27FC236}">
                <a16:creationId xmlns:a16="http://schemas.microsoft.com/office/drawing/2014/main" id="{D10E6A2D-8D38-51B9-C732-7A763ECB337A}"/>
              </a:ext>
            </a:extLst>
          </p:cNvPr>
          <p:cNvGrpSpPr/>
          <p:nvPr/>
        </p:nvGrpSpPr>
        <p:grpSpPr>
          <a:xfrm>
            <a:off x="3091265" y="3602132"/>
            <a:ext cx="6026727" cy="1015664"/>
            <a:chOff x="5652654" y="5842336"/>
            <a:chExt cx="6026727" cy="1015664"/>
          </a:xfrm>
        </p:grpSpPr>
        <p:sp>
          <p:nvSpPr>
            <p:cNvPr id="11" name="Rectangle: Rounded Corners 10">
              <a:extLst>
                <a:ext uri="{FF2B5EF4-FFF2-40B4-BE49-F238E27FC236}">
                  <a16:creationId xmlns:a16="http://schemas.microsoft.com/office/drawing/2014/main" id="{97373D94-5D70-52B5-4141-B76B5FD65D40}"/>
                </a:ext>
              </a:extLst>
            </p:cNvPr>
            <p:cNvSpPr/>
            <p:nvPr/>
          </p:nvSpPr>
          <p:spPr>
            <a:xfrm>
              <a:off x="5652654" y="5842337"/>
              <a:ext cx="6026727" cy="1015663"/>
            </a:xfrm>
            <a:prstGeom prst="roundRect">
              <a:avLst>
                <a:gd name="adj" fmla="val 99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20BB779-2EB5-AAEE-2774-B700912280D2}"/>
                </a:ext>
              </a:extLst>
            </p:cNvPr>
            <p:cNvSpPr txBox="1"/>
            <p:nvPr/>
          </p:nvSpPr>
          <p:spPr>
            <a:xfrm>
              <a:off x="5991623" y="5842336"/>
              <a:ext cx="5348788" cy="1015663"/>
            </a:xfrm>
            <a:prstGeom prst="rect">
              <a:avLst/>
            </a:prstGeom>
            <a:noFill/>
          </p:spPr>
          <p:txBody>
            <a:bodyPr wrap="square" rtlCol="0">
              <a:spAutoFit/>
            </a:bodyPr>
            <a:lstStyle/>
            <a:p>
              <a:pPr algn="ctr"/>
              <a:r>
                <a:rPr lang="en-US" sz="6000" b="1" i="1">
                  <a:solidFill>
                    <a:srgbClr val="C00000"/>
                  </a:solidFill>
                  <a:latin typeface="Calibri" panose="020F0502020204030204" pitchFamily="34" charset="0"/>
                  <a:cs typeface="Calibri" panose="020F0502020204030204" pitchFamily="34" charset="0"/>
                </a:rPr>
                <a:t>Xử lí tình huống</a:t>
              </a:r>
              <a:endParaRPr lang="en-US" sz="8800" b="1" dirty="0">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9360EB82-EB6E-F80D-9F59-348C14FC0830}"/>
              </a:ext>
            </a:extLst>
          </p:cNvPr>
          <p:cNvGrpSpPr/>
          <p:nvPr/>
        </p:nvGrpSpPr>
        <p:grpSpPr>
          <a:xfrm>
            <a:off x="1002694" y="1728670"/>
            <a:ext cx="10203874" cy="1873462"/>
            <a:chOff x="4149463" y="8204395"/>
            <a:chExt cx="7193902" cy="1873462"/>
          </a:xfrm>
        </p:grpSpPr>
        <p:sp>
          <p:nvSpPr>
            <p:cNvPr id="17" name="TextBox 16">
              <a:extLst>
                <a:ext uri="{FF2B5EF4-FFF2-40B4-BE49-F238E27FC236}">
                  <a16:creationId xmlns:a16="http://schemas.microsoft.com/office/drawing/2014/main" id="{24FB6943-6A32-4772-0C84-FABB188159E3}"/>
                </a:ext>
              </a:extLst>
            </p:cNvPr>
            <p:cNvSpPr txBox="1"/>
            <p:nvPr/>
          </p:nvSpPr>
          <p:spPr>
            <a:xfrm>
              <a:off x="4149463" y="8204395"/>
              <a:ext cx="7193902" cy="1873462"/>
            </a:xfrm>
            <a:prstGeom prst="rect">
              <a:avLst/>
            </a:prstGeom>
            <a:noFill/>
          </p:spPr>
          <p:txBody>
            <a:bodyPr wrap="square" rtlCol="0">
              <a:spAutoFit/>
            </a:bodyPr>
            <a:lstStyle/>
            <a:p>
              <a:pPr algn="ctr">
                <a:lnSpc>
                  <a:spcPct val="130000"/>
                </a:lnSpc>
              </a:pPr>
              <a:r>
                <a:rPr lang="en-US" sz="9600" b="1">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rPr>
                <a:t>CÙNG SẮM VAI</a:t>
              </a:r>
              <a:endParaRPr lang="en-US" sz="96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sp>
          <p:nvSpPr>
            <p:cNvPr id="18" name="TextBox 17">
              <a:extLst>
                <a:ext uri="{FF2B5EF4-FFF2-40B4-BE49-F238E27FC236}">
                  <a16:creationId xmlns:a16="http://schemas.microsoft.com/office/drawing/2014/main" id="{7DCDAD32-2752-5DA2-F9C2-DD60EED96633}"/>
                </a:ext>
              </a:extLst>
            </p:cNvPr>
            <p:cNvSpPr txBox="1"/>
            <p:nvPr/>
          </p:nvSpPr>
          <p:spPr>
            <a:xfrm>
              <a:off x="4488557" y="8204395"/>
              <a:ext cx="6515712" cy="1873462"/>
            </a:xfrm>
            <a:prstGeom prst="rect">
              <a:avLst/>
            </a:prstGeom>
            <a:noFill/>
          </p:spPr>
          <p:txBody>
            <a:bodyPr wrap="square" rtlCol="0">
              <a:spAutoFit/>
            </a:bodyPr>
            <a:lstStyle/>
            <a:p>
              <a:pPr algn="ctr">
                <a:lnSpc>
                  <a:spcPct val="130000"/>
                </a:lnSpc>
              </a:pPr>
              <a:r>
                <a:rPr lang="en-US" sz="96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C</a:t>
              </a:r>
              <a:r>
                <a:rPr lang="en-US" sz="96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Ù</a:t>
              </a:r>
              <a:r>
                <a:rPr lang="en-US" sz="96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rPr>
                <a:t>N</a:t>
              </a:r>
              <a:r>
                <a:rPr lang="en-US" sz="96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G</a:t>
              </a:r>
              <a:r>
                <a:rPr lang="en-US" sz="9600" b="1">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rPr>
                <a:t> </a:t>
              </a:r>
              <a:r>
                <a:rPr lang="en-US" sz="96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S</a:t>
              </a:r>
              <a:r>
                <a:rPr lang="en-US" sz="96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rPr>
                <a:t>Ắ</a:t>
              </a:r>
              <a:r>
                <a:rPr lang="en-US" sz="96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M </a:t>
              </a:r>
              <a:r>
                <a:rPr lang="en-US" sz="9600" b="1">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rPr>
                <a:t>V</a:t>
              </a:r>
              <a:r>
                <a:rPr lang="en-US" sz="96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A</a:t>
              </a:r>
              <a:r>
                <a:rPr lang="en-US" sz="96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I</a:t>
              </a:r>
              <a:endParaRPr lang="en-US" sz="96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grpSp>
    </p:spTree>
    <p:extLst>
      <p:ext uri="{BB962C8B-B14F-4D97-AF65-F5344CB8AC3E}">
        <p14:creationId xmlns:p14="http://schemas.microsoft.com/office/powerpoint/2010/main" val="8803327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88E5A9-22AE-445B-A278-78C6BC83DB51}"/>
              </a:ext>
            </a:extLst>
          </p:cNvPr>
          <p:cNvPicPr>
            <a:picLocks noChangeAspect="1"/>
          </p:cNvPicPr>
          <p:nvPr/>
        </p:nvPicPr>
        <p:blipFill rotWithShape="1">
          <a:blip r:embed="rId3"/>
          <a:srcRect l="15692" t="19677" r="16923" b="14450"/>
          <a:stretch/>
        </p:blipFill>
        <p:spPr>
          <a:xfrm>
            <a:off x="-1" y="-1"/>
            <a:ext cx="12209265" cy="6858001"/>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737755"/>
            <a:ext cx="11707318" cy="4675909"/>
          </a:xfrm>
          <a:custGeom>
            <a:avLst/>
            <a:gdLst>
              <a:gd name="connsiteX0" fmla="*/ 0 w 11707318"/>
              <a:gd name="connsiteY0" fmla="*/ 466282 h 4675909"/>
              <a:gd name="connsiteX1" fmla="*/ 466282 w 11707318"/>
              <a:gd name="connsiteY1" fmla="*/ 0 h 4675909"/>
              <a:gd name="connsiteX2" fmla="*/ 11241036 w 11707318"/>
              <a:gd name="connsiteY2" fmla="*/ 0 h 4675909"/>
              <a:gd name="connsiteX3" fmla="*/ 11707318 w 11707318"/>
              <a:gd name="connsiteY3" fmla="*/ 466282 h 4675909"/>
              <a:gd name="connsiteX4" fmla="*/ 11707318 w 11707318"/>
              <a:gd name="connsiteY4" fmla="*/ 4209627 h 4675909"/>
              <a:gd name="connsiteX5" fmla="*/ 11241036 w 11707318"/>
              <a:gd name="connsiteY5" fmla="*/ 4675909 h 4675909"/>
              <a:gd name="connsiteX6" fmla="*/ 466282 w 11707318"/>
              <a:gd name="connsiteY6" fmla="*/ 4675909 h 4675909"/>
              <a:gd name="connsiteX7" fmla="*/ 0 w 11707318"/>
              <a:gd name="connsiteY7" fmla="*/ 4209627 h 4675909"/>
              <a:gd name="connsiteX8" fmla="*/ 0 w 11707318"/>
              <a:gd name="connsiteY8" fmla="*/ 466282 h 467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4675909" fill="none" extrusionOk="0">
                <a:moveTo>
                  <a:pt x="0" y="466282"/>
                </a:moveTo>
                <a:cubicBezTo>
                  <a:pt x="235" y="215127"/>
                  <a:pt x="225407" y="27935"/>
                  <a:pt x="466282" y="0"/>
                </a:cubicBezTo>
                <a:cubicBezTo>
                  <a:pt x="2145849" y="72427"/>
                  <a:pt x="6429105" y="61419"/>
                  <a:pt x="11241036" y="0"/>
                </a:cubicBezTo>
                <a:cubicBezTo>
                  <a:pt x="11492495" y="-41725"/>
                  <a:pt x="11693706" y="204645"/>
                  <a:pt x="11707318" y="466282"/>
                </a:cubicBezTo>
                <a:cubicBezTo>
                  <a:pt x="11808194" y="1936601"/>
                  <a:pt x="11600005" y="3676389"/>
                  <a:pt x="11707318" y="4209627"/>
                </a:cubicBezTo>
                <a:cubicBezTo>
                  <a:pt x="11709634" y="4455392"/>
                  <a:pt x="11477379" y="4652169"/>
                  <a:pt x="11241036" y="4675909"/>
                </a:cubicBezTo>
                <a:cubicBezTo>
                  <a:pt x="7869135" y="4705736"/>
                  <a:pt x="2456661" y="4596603"/>
                  <a:pt x="466282" y="4675909"/>
                </a:cubicBezTo>
                <a:cubicBezTo>
                  <a:pt x="254016" y="4670793"/>
                  <a:pt x="-41595" y="4475372"/>
                  <a:pt x="0" y="4209627"/>
                </a:cubicBezTo>
                <a:cubicBezTo>
                  <a:pt x="50037" y="3231685"/>
                  <a:pt x="770" y="2329297"/>
                  <a:pt x="0" y="466282"/>
                </a:cubicBezTo>
                <a:close/>
              </a:path>
              <a:path w="11707318" h="4675909" stroke="0" extrusionOk="0">
                <a:moveTo>
                  <a:pt x="0" y="466282"/>
                </a:moveTo>
                <a:cubicBezTo>
                  <a:pt x="44254" y="220825"/>
                  <a:pt x="228338" y="40786"/>
                  <a:pt x="466282" y="0"/>
                </a:cubicBezTo>
                <a:cubicBezTo>
                  <a:pt x="2796252" y="123000"/>
                  <a:pt x="6808369" y="-96860"/>
                  <a:pt x="11241036" y="0"/>
                </a:cubicBezTo>
                <a:cubicBezTo>
                  <a:pt x="11473536" y="-19069"/>
                  <a:pt x="11717197" y="188845"/>
                  <a:pt x="11707318" y="466282"/>
                </a:cubicBezTo>
                <a:cubicBezTo>
                  <a:pt x="11710491" y="1096068"/>
                  <a:pt x="11801585" y="3409463"/>
                  <a:pt x="11707318" y="4209627"/>
                </a:cubicBezTo>
                <a:cubicBezTo>
                  <a:pt x="11673841" y="4479275"/>
                  <a:pt x="11484931" y="4673679"/>
                  <a:pt x="11241036" y="4675909"/>
                </a:cubicBezTo>
                <a:cubicBezTo>
                  <a:pt x="6167501" y="4515202"/>
                  <a:pt x="5495582" y="4715576"/>
                  <a:pt x="466282" y="4675909"/>
                </a:cubicBezTo>
                <a:cubicBezTo>
                  <a:pt x="188628" y="4671842"/>
                  <a:pt x="-4736" y="4465001"/>
                  <a:pt x="0" y="4209627"/>
                </a:cubicBezTo>
                <a:cubicBezTo>
                  <a:pt x="32216" y="2358517"/>
                  <a:pt x="57206" y="944228"/>
                  <a:pt x="0" y="466282"/>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Text Placeholder 7">
            <a:extLst>
              <a:ext uri="{FF2B5EF4-FFF2-40B4-BE49-F238E27FC236}">
                <a16:creationId xmlns:a16="http://schemas.microsoft.com/office/drawing/2014/main" id="{669A63F2-57D6-45F6-83A8-1C9C78A071DB}"/>
              </a:ext>
            </a:extLst>
          </p:cNvPr>
          <p:cNvSpPr txBox="1">
            <a:spLocks/>
          </p:cNvSpPr>
          <p:nvPr/>
        </p:nvSpPr>
        <p:spPr>
          <a:xfrm>
            <a:off x="1721122" y="2271426"/>
            <a:ext cx="9371697" cy="646332"/>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spcBef>
                <a:spcPts val="600"/>
              </a:spcBef>
            </a:pPr>
            <a:r>
              <a:rPr lang="en-US" altLang="zh-CN" sz="4000" b="0">
                <a:solidFill>
                  <a:schemeClr val="tx1"/>
                </a:solidFill>
                <a:latin typeface="Calibri" panose="020F0502020204030204" pitchFamily="34" charset="0"/>
                <a:cs typeface="Calibri" panose="020F0502020204030204" pitchFamily="34" charset="0"/>
                <a:sym typeface="+mn-lt"/>
              </a:rPr>
              <a:t>Em biết vì sao phải thiết lập quan hệ bạn bè.</a:t>
            </a:r>
          </a:p>
        </p:txBody>
      </p:sp>
      <p:pic>
        <p:nvPicPr>
          <p:cNvPr id="1026" name="Picture 2" descr="Star Cartoon - Cute Star Png, Transparent Png - kindpng">
            <a:extLst>
              <a:ext uri="{FF2B5EF4-FFF2-40B4-BE49-F238E27FC236}">
                <a16:creationId xmlns:a16="http://schemas.microsoft.com/office/drawing/2014/main" id="{DA588A8D-1A69-40CC-8FF7-F2AF050F983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824" b="90000" l="7442" r="92907">
                        <a14:foregroundMark x1="7558" y1="41765" x2="7558" y2="41765"/>
                        <a14:foregroundMark x1="52209" y1="8941" x2="52209" y2="8941"/>
                        <a14:foregroundMark x1="92907" y1="37176" x2="92907" y2="37176"/>
                      </a14:backgroundRemoval>
                    </a14:imgEffect>
                  </a14:imgLayer>
                </a14:imgProps>
              </a:ext>
              <a:ext uri="{28A0092B-C50C-407E-A947-70E740481C1C}">
                <a14:useLocalDpi xmlns:a14="http://schemas.microsoft.com/office/drawing/2010/main" val="0"/>
              </a:ext>
            </a:extLst>
          </a:blip>
          <a:srcRect/>
          <a:stretch>
            <a:fillRect/>
          </a:stretch>
        </p:blipFill>
        <p:spPr bwMode="auto">
          <a:xfrm>
            <a:off x="889317" y="2325659"/>
            <a:ext cx="726874" cy="686774"/>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6071C515-CF85-4E9A-A5E9-00AE5AA392F6}"/>
              </a:ext>
            </a:extLst>
          </p:cNvPr>
          <p:cNvSpPr txBox="1"/>
          <p:nvPr/>
        </p:nvSpPr>
        <p:spPr>
          <a:xfrm>
            <a:off x="4130012" y="1030908"/>
            <a:ext cx="3931976" cy="1107996"/>
          </a:xfrm>
          <a:prstGeom prst="rect">
            <a:avLst/>
          </a:prstGeom>
          <a:noFill/>
        </p:spPr>
        <p:txBody>
          <a:bodyPr wrap="square" rtlCol="0">
            <a:spAutoFit/>
          </a:bodyPr>
          <a:lstStyle/>
          <a:p>
            <a:pPr algn="ctr"/>
            <a:r>
              <a:rPr lang="en-US" sz="6600" dirty="0">
                <a:solidFill>
                  <a:srgbClr val="002060"/>
                </a:solidFill>
                <a:latin typeface="UVN Banh Mi" pitchFamily="2" charset="0"/>
              </a:rPr>
              <a:t>MỤC TIÊU</a:t>
            </a:r>
          </a:p>
        </p:txBody>
      </p:sp>
      <p:pic>
        <p:nvPicPr>
          <p:cNvPr id="4" name="Picture 3">
            <a:extLst>
              <a:ext uri="{FF2B5EF4-FFF2-40B4-BE49-F238E27FC236}">
                <a16:creationId xmlns:a16="http://schemas.microsoft.com/office/drawing/2014/main" id="{07B6FC9B-215D-439F-A4F4-70F02ADE423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7370" b="83203" l="34993" r="65886">
                        <a14:foregroundMark x1="42826" y1="41406" x2="42826" y2="41406"/>
                        <a14:foregroundMark x1="45315" y1="42057" x2="50439" y2="47135"/>
                        <a14:foregroundMark x1="49634" y1="37370" x2="50439" y2="37891"/>
                        <a14:foregroundMark x1="64641" y1="60547" x2="66032" y2="62109"/>
                        <a14:foregroundMark x1="40996" y1="64193" x2="50952" y2="63542"/>
                        <a14:foregroundMark x1="50952" y1="63542" x2="51025" y2="63542"/>
                        <a14:foregroundMark x1="40849" y1="53906" x2="46193" y2="57682"/>
                        <a14:foregroundMark x1="46193" y1="57682" x2="51245" y2="64844"/>
                        <a14:foregroundMark x1="48902" y1="49870" x2="53294" y2="64193"/>
                        <a14:foregroundMark x1="53660" y1="52344" x2="57613" y2="58464"/>
                        <a14:foregroundMark x1="38433" y1="71354" x2="50805" y2="72786"/>
                        <a14:foregroundMark x1="55417" y1="69922" x2="46633" y2="75651"/>
                        <a14:foregroundMark x1="46633" y1="75651" x2="45242" y2="75911"/>
                        <a14:foregroundMark x1="42020" y1="77083" x2="50293" y2="77995"/>
                        <a14:foregroundMark x1="42020" y1="61719" x2="42313" y2="66667"/>
                        <a14:foregroundMark x1="42679" y1="59115" x2="45827" y2="67318"/>
                        <a14:foregroundMark x1="35652" y1="63021" x2="40044" y2="65885"/>
                        <a14:foregroundMark x1="37848" y1="60938" x2="36896" y2="63411"/>
                        <a14:foregroundMark x1="50220" y1="79557" x2="53880" y2="81250"/>
                        <a14:foregroundMark x1="53514" y1="74870" x2="54319" y2="79167"/>
                        <a14:foregroundMark x1="51903" y1="83333" x2="52709" y2="83073"/>
                        <a14:foregroundMark x1="34993" y1="69141" x2="36457" y2="68099"/>
                      </a14:backgroundRemoval>
                    </a14:imgEffect>
                  </a14:imgLayer>
                </a14:imgProps>
              </a:ext>
            </a:extLst>
          </a:blip>
          <a:srcRect l="32423" t="35069" r="31692" b="13654"/>
          <a:stretch/>
        </p:blipFill>
        <p:spPr>
          <a:xfrm>
            <a:off x="9648637" y="4817881"/>
            <a:ext cx="2560627" cy="2057161"/>
          </a:xfrm>
          <a:prstGeom prst="rect">
            <a:avLst/>
          </a:prstGeom>
        </p:spPr>
      </p:pic>
      <p:sp>
        <p:nvSpPr>
          <p:cNvPr id="6" name="Text Placeholder 7">
            <a:extLst>
              <a:ext uri="{FF2B5EF4-FFF2-40B4-BE49-F238E27FC236}">
                <a16:creationId xmlns:a16="http://schemas.microsoft.com/office/drawing/2014/main" id="{F8DC6312-04F6-4344-315D-521DD1662BAE}"/>
              </a:ext>
            </a:extLst>
          </p:cNvPr>
          <p:cNvSpPr txBox="1">
            <a:spLocks/>
          </p:cNvSpPr>
          <p:nvPr/>
        </p:nvSpPr>
        <p:spPr>
          <a:xfrm>
            <a:off x="1826054" y="3291098"/>
            <a:ext cx="7640065" cy="646332"/>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spcBef>
                <a:spcPts val="600"/>
              </a:spcBef>
            </a:pPr>
            <a:r>
              <a:rPr lang="en-US" altLang="zh-CN" sz="4000" b="0">
                <a:solidFill>
                  <a:schemeClr val="tx1"/>
                </a:solidFill>
                <a:latin typeface="Calibri" panose="020F0502020204030204" pitchFamily="34" charset="0"/>
                <a:cs typeface="Calibri" panose="020F0502020204030204" pitchFamily="34" charset="0"/>
                <a:sym typeface="+mn-lt"/>
              </a:rPr>
              <a:t>Nhận biết được cách đơn giản để thiết lập quan hệ bạn bè.</a:t>
            </a:r>
          </a:p>
        </p:txBody>
      </p:sp>
      <p:pic>
        <p:nvPicPr>
          <p:cNvPr id="9" name="Picture 2" descr="Star Cartoon - Cute Star Png, Transparent Png - kindpng">
            <a:extLst>
              <a:ext uri="{FF2B5EF4-FFF2-40B4-BE49-F238E27FC236}">
                <a16:creationId xmlns:a16="http://schemas.microsoft.com/office/drawing/2014/main" id="{2EEA7725-0F87-6B20-A5F4-355CAE6960C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824" b="90000" l="7442" r="92907">
                        <a14:foregroundMark x1="7558" y1="41765" x2="7558" y2="41765"/>
                        <a14:foregroundMark x1="52209" y1="8941" x2="52209" y2="8941"/>
                        <a14:foregroundMark x1="92907" y1="37176" x2="92907" y2="37176"/>
                      </a14:backgroundRemoval>
                    </a14:imgEffect>
                  </a14:imgLayer>
                </a14:imgProps>
              </a:ext>
              <a:ext uri="{28A0092B-C50C-407E-A947-70E740481C1C}">
                <a14:useLocalDpi xmlns:a14="http://schemas.microsoft.com/office/drawing/2010/main" val="0"/>
              </a:ext>
            </a:extLst>
          </a:blip>
          <a:srcRect/>
          <a:stretch>
            <a:fillRect/>
          </a:stretch>
        </p:blipFill>
        <p:spPr bwMode="auto">
          <a:xfrm>
            <a:off x="889317" y="3428999"/>
            <a:ext cx="726874" cy="686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6360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2000"/>
                                        <p:tgtEl>
                                          <p:spTgt spid="7"/>
                                        </p:tgtEl>
                                      </p:cBhvr>
                                    </p:animEffect>
                                  </p:childTnLst>
                                </p:cTn>
                              </p:par>
                              <p:par>
                                <p:cTn id="8" presetID="41" presetClass="entr" presetSubtype="0" fill="hold" grpId="0" nodeType="withEffect">
                                  <p:stCondLst>
                                    <p:cond delay="0"/>
                                  </p:stCondLst>
                                  <p:iterate type="lt">
                                    <p:tmPct val="10000"/>
                                  </p:iterate>
                                  <p:childTnLst>
                                    <p:set>
                                      <p:cBhvr>
                                        <p:cTn id="9" dur="1" fill="hold">
                                          <p:stCondLst>
                                            <p:cond delay="0"/>
                                          </p:stCondLst>
                                        </p:cTn>
                                        <p:tgtEl>
                                          <p:spTgt spid="67"/>
                                        </p:tgtEl>
                                        <p:attrNameLst>
                                          <p:attrName>style.visibility</p:attrName>
                                        </p:attrNameLst>
                                      </p:cBhvr>
                                      <p:to>
                                        <p:strVal val="visible"/>
                                      </p:to>
                                    </p:set>
                                    <p:anim calcmode="lin" valueType="num">
                                      <p:cBhvr>
                                        <p:cTn id="10" dur="500" fill="hold"/>
                                        <p:tgtEl>
                                          <p:spTgt spid="67"/>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67"/>
                                        </p:tgtEl>
                                        <p:attrNameLst>
                                          <p:attrName>ppt_y</p:attrName>
                                        </p:attrNameLst>
                                      </p:cBhvr>
                                      <p:tavLst>
                                        <p:tav tm="0">
                                          <p:val>
                                            <p:strVal val="#ppt_y"/>
                                          </p:val>
                                        </p:tav>
                                        <p:tav tm="100000">
                                          <p:val>
                                            <p:strVal val="#ppt_y"/>
                                          </p:val>
                                        </p:tav>
                                      </p:tavLst>
                                    </p:anim>
                                    <p:anim calcmode="lin" valueType="num">
                                      <p:cBhvr>
                                        <p:cTn id="12" dur="500" fill="hold"/>
                                        <p:tgtEl>
                                          <p:spTgt spid="67"/>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67"/>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6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500"/>
                                        <p:tgtEl>
                                          <p:spTgt spid="102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67"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F90093-D222-7479-0FEB-8D7A227EEC5B}"/>
              </a:ext>
            </a:extLst>
          </p:cNvPr>
          <p:cNvPicPr>
            <a:picLocks noChangeAspect="1"/>
          </p:cNvPicPr>
          <p:nvPr/>
        </p:nvPicPr>
        <p:blipFill rotWithShape="1">
          <a:blip r:embed="rId2"/>
          <a:srcRect l="15692" t="19677" r="16923" b="14450"/>
          <a:stretch/>
        </p:blipFill>
        <p:spPr>
          <a:xfrm>
            <a:off x="-1" y="-1"/>
            <a:ext cx="12209265" cy="6858001"/>
          </a:xfrm>
          <a:prstGeom prst="rect">
            <a:avLst/>
          </a:prstGeom>
        </p:spPr>
      </p:pic>
      <p:grpSp>
        <p:nvGrpSpPr>
          <p:cNvPr id="6" name="Group 5">
            <a:extLst>
              <a:ext uri="{FF2B5EF4-FFF2-40B4-BE49-F238E27FC236}">
                <a16:creationId xmlns:a16="http://schemas.microsoft.com/office/drawing/2014/main" id="{79FE1AC3-AFB3-A7E5-DD5D-7DB8FB2058A8}"/>
              </a:ext>
            </a:extLst>
          </p:cNvPr>
          <p:cNvGrpSpPr/>
          <p:nvPr/>
        </p:nvGrpSpPr>
        <p:grpSpPr>
          <a:xfrm>
            <a:off x="555886" y="2445827"/>
            <a:ext cx="11080227" cy="3808503"/>
            <a:chOff x="4149463" y="8189879"/>
            <a:chExt cx="7193902" cy="3808503"/>
          </a:xfrm>
        </p:grpSpPr>
        <p:sp>
          <p:nvSpPr>
            <p:cNvPr id="7" name="TextBox 6">
              <a:extLst>
                <a:ext uri="{FF2B5EF4-FFF2-40B4-BE49-F238E27FC236}">
                  <a16:creationId xmlns:a16="http://schemas.microsoft.com/office/drawing/2014/main" id="{067720BF-409D-2D49-7CA6-EE9102EF53E3}"/>
                </a:ext>
              </a:extLst>
            </p:cNvPr>
            <p:cNvSpPr txBox="1"/>
            <p:nvPr/>
          </p:nvSpPr>
          <p:spPr>
            <a:xfrm>
              <a:off x="4149463" y="8204395"/>
              <a:ext cx="7193902" cy="3793987"/>
            </a:xfrm>
            <a:prstGeom prst="rect">
              <a:avLst/>
            </a:prstGeom>
            <a:noFill/>
          </p:spPr>
          <p:txBody>
            <a:bodyPr wrap="square" rtlCol="0">
              <a:spAutoFit/>
            </a:bodyPr>
            <a:lstStyle/>
            <a:p>
              <a:pPr algn="ctr">
                <a:lnSpc>
                  <a:spcPct val="130000"/>
                </a:lnSpc>
              </a:pPr>
              <a:r>
                <a:rPr lang="en-US" sz="9600" b="1">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rPr>
                <a:t>CÙNG NHẬN XÉT</a:t>
              </a:r>
              <a:endParaRPr lang="en-US" sz="96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sp>
          <p:nvSpPr>
            <p:cNvPr id="13" name="TextBox 12">
              <a:extLst>
                <a:ext uri="{FF2B5EF4-FFF2-40B4-BE49-F238E27FC236}">
                  <a16:creationId xmlns:a16="http://schemas.microsoft.com/office/drawing/2014/main" id="{A02751B9-4096-45BA-E83D-A65684EDF620}"/>
                </a:ext>
              </a:extLst>
            </p:cNvPr>
            <p:cNvSpPr txBox="1"/>
            <p:nvPr/>
          </p:nvSpPr>
          <p:spPr>
            <a:xfrm>
              <a:off x="4488557" y="8189879"/>
              <a:ext cx="6515712" cy="3793987"/>
            </a:xfrm>
            <a:prstGeom prst="rect">
              <a:avLst/>
            </a:prstGeom>
            <a:noFill/>
          </p:spPr>
          <p:txBody>
            <a:bodyPr wrap="square" rtlCol="0">
              <a:spAutoFit/>
            </a:bodyPr>
            <a:lstStyle/>
            <a:p>
              <a:pPr algn="ctr">
                <a:lnSpc>
                  <a:spcPct val="130000"/>
                </a:lnSpc>
              </a:pPr>
              <a:r>
                <a:rPr lang="en-US" sz="96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C</a:t>
              </a:r>
              <a:r>
                <a:rPr lang="en-US" sz="96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Ù</a:t>
              </a:r>
              <a:r>
                <a:rPr lang="en-US" sz="96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rPr>
                <a:t>N</a:t>
              </a:r>
              <a:r>
                <a:rPr lang="en-US" sz="96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G</a:t>
              </a:r>
              <a:r>
                <a:rPr lang="en-US" sz="9600" b="1">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rPr>
                <a:t> </a:t>
              </a:r>
              <a:r>
                <a:rPr lang="en-US" sz="96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N</a:t>
              </a:r>
              <a:r>
                <a:rPr lang="en-US" sz="96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rPr>
                <a:t>H</a:t>
              </a:r>
              <a:r>
                <a:rPr lang="en-US" sz="96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Ậ</a:t>
              </a:r>
              <a:r>
                <a:rPr lang="en-US" sz="9600" b="1">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rPr>
                <a:t>N </a:t>
              </a:r>
              <a:r>
                <a:rPr lang="en-US" sz="96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X</a:t>
              </a:r>
              <a:r>
                <a:rPr lang="en-US" sz="96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É</a:t>
              </a:r>
              <a:r>
                <a:rPr lang="en-US" sz="96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T</a:t>
              </a:r>
              <a:endParaRPr lang="en-US" sz="96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grpSp>
    </p:spTree>
    <p:extLst>
      <p:ext uri="{BB962C8B-B14F-4D97-AF65-F5344CB8AC3E}">
        <p14:creationId xmlns:p14="http://schemas.microsoft.com/office/powerpoint/2010/main" val="3518788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33DF95-B7B1-4C7C-9B7F-F38468FB95F0}"/>
              </a:ext>
            </a:extLst>
          </p:cNvPr>
          <p:cNvPicPr>
            <a:picLocks noChangeAspect="1"/>
          </p:cNvPicPr>
          <p:nvPr/>
        </p:nvPicPr>
        <p:blipFill rotWithShape="1">
          <a:blip r:embed="rId2"/>
          <a:srcRect l="15692" t="19677" r="16923" b="14450"/>
          <a:stretch/>
        </p:blipFill>
        <p:spPr>
          <a:xfrm>
            <a:off x="-1" y="-1"/>
            <a:ext cx="12209265" cy="6858001"/>
          </a:xfrm>
          <a:prstGeom prst="rect">
            <a:avLst/>
          </a:prstGeom>
        </p:spPr>
      </p:pic>
      <p:grpSp>
        <p:nvGrpSpPr>
          <p:cNvPr id="19" name="Nhóm 18">
            <a:extLst>
              <a:ext uri="{FF2B5EF4-FFF2-40B4-BE49-F238E27FC236}">
                <a16:creationId xmlns:a16="http://schemas.microsoft.com/office/drawing/2014/main" id="{682C01AB-560E-A033-93F9-093DE483DFA8}"/>
              </a:ext>
            </a:extLst>
          </p:cNvPr>
          <p:cNvGrpSpPr/>
          <p:nvPr/>
        </p:nvGrpSpPr>
        <p:grpSpPr>
          <a:xfrm>
            <a:off x="-229039" y="2137139"/>
            <a:ext cx="12045900" cy="4755861"/>
            <a:chOff x="-229039" y="2349354"/>
            <a:chExt cx="12045900" cy="4755861"/>
          </a:xfrm>
        </p:grpSpPr>
        <p:grpSp>
          <p:nvGrpSpPr>
            <p:cNvPr id="14" name="Nhóm 13">
              <a:extLst>
                <a:ext uri="{FF2B5EF4-FFF2-40B4-BE49-F238E27FC236}">
                  <a16:creationId xmlns:a16="http://schemas.microsoft.com/office/drawing/2014/main" id="{7900FBF3-314A-33D1-EF57-81EC8806B071}"/>
                </a:ext>
              </a:extLst>
            </p:cNvPr>
            <p:cNvGrpSpPr/>
            <p:nvPr/>
          </p:nvGrpSpPr>
          <p:grpSpPr>
            <a:xfrm>
              <a:off x="713684" y="2349354"/>
              <a:ext cx="11103177" cy="4755861"/>
              <a:chOff x="-4449576" y="1408874"/>
              <a:chExt cx="11103177" cy="4755861"/>
            </a:xfrm>
          </p:grpSpPr>
          <p:sp>
            <p:nvSpPr>
              <p:cNvPr id="11" name="TextBox 12">
                <a:extLst>
                  <a:ext uri="{FF2B5EF4-FFF2-40B4-BE49-F238E27FC236}">
                    <a16:creationId xmlns:a16="http://schemas.microsoft.com/office/drawing/2014/main" id="{2EB6CC7C-8724-351A-822F-C40403571D14}"/>
                  </a:ext>
                </a:extLst>
              </p:cNvPr>
              <p:cNvSpPr txBox="1"/>
              <p:nvPr/>
            </p:nvSpPr>
            <p:spPr>
              <a:xfrm>
                <a:off x="-4449576" y="1408874"/>
                <a:ext cx="11103177" cy="4503166"/>
              </a:xfrm>
              <a:custGeom>
                <a:avLst/>
                <a:gdLst>
                  <a:gd name="connsiteX0" fmla="*/ 0 w 11103177"/>
                  <a:gd name="connsiteY0" fmla="*/ 750542 h 4503166"/>
                  <a:gd name="connsiteX1" fmla="*/ 991331 w 11103177"/>
                  <a:gd name="connsiteY1" fmla="*/ 0 h 4503166"/>
                  <a:gd name="connsiteX2" fmla="*/ 10111845 w 11103177"/>
                  <a:gd name="connsiteY2" fmla="*/ 0 h 4503166"/>
                  <a:gd name="connsiteX3" fmla="*/ 11103177 w 11103177"/>
                  <a:gd name="connsiteY3" fmla="*/ 750542 h 4503166"/>
                  <a:gd name="connsiteX4" fmla="*/ 11103177 w 11103177"/>
                  <a:gd name="connsiteY4" fmla="*/ 3752623 h 4503166"/>
                  <a:gd name="connsiteX5" fmla="*/ 10111845 w 11103177"/>
                  <a:gd name="connsiteY5" fmla="*/ 4503166 h 4503166"/>
                  <a:gd name="connsiteX6" fmla="*/ 991331 w 11103177"/>
                  <a:gd name="connsiteY6" fmla="*/ 4503166 h 4503166"/>
                  <a:gd name="connsiteX7" fmla="*/ 0 w 11103177"/>
                  <a:gd name="connsiteY7" fmla="*/ 3752623 h 4503166"/>
                  <a:gd name="connsiteX8" fmla="*/ 0 w 11103177"/>
                  <a:gd name="connsiteY8" fmla="*/ 750542 h 4503166"/>
                  <a:gd name="connsiteX0" fmla="*/ 0 w 11103177"/>
                  <a:gd name="connsiteY0" fmla="*/ 750542 h 4503166"/>
                  <a:gd name="connsiteX1" fmla="*/ 991331 w 11103177"/>
                  <a:gd name="connsiteY1" fmla="*/ 0 h 4503166"/>
                  <a:gd name="connsiteX2" fmla="*/ 10111845 w 11103177"/>
                  <a:gd name="connsiteY2" fmla="*/ 0 h 4503166"/>
                  <a:gd name="connsiteX3" fmla="*/ 11103177 w 11103177"/>
                  <a:gd name="connsiteY3" fmla="*/ 750542 h 4503166"/>
                  <a:gd name="connsiteX4" fmla="*/ 11103177 w 11103177"/>
                  <a:gd name="connsiteY4" fmla="*/ 3752623 h 4503166"/>
                  <a:gd name="connsiteX5" fmla="*/ 10111845 w 11103177"/>
                  <a:gd name="connsiteY5" fmla="*/ 4503166 h 4503166"/>
                  <a:gd name="connsiteX6" fmla="*/ 991331 w 11103177"/>
                  <a:gd name="connsiteY6" fmla="*/ 4503166 h 4503166"/>
                  <a:gd name="connsiteX7" fmla="*/ 0 w 11103177"/>
                  <a:gd name="connsiteY7" fmla="*/ 3752623 h 4503166"/>
                  <a:gd name="connsiteX8" fmla="*/ 0 w 11103177"/>
                  <a:gd name="connsiteY8" fmla="*/ 750542 h 4503166"/>
                  <a:gd name="connsiteX0" fmla="*/ 0 w 11103177"/>
                  <a:gd name="connsiteY0" fmla="*/ 750542 h 4503166"/>
                  <a:gd name="connsiteX1" fmla="*/ 991331 w 11103177"/>
                  <a:gd name="connsiteY1" fmla="*/ 0 h 4503166"/>
                  <a:gd name="connsiteX2" fmla="*/ 10111845 w 11103177"/>
                  <a:gd name="connsiteY2" fmla="*/ 0 h 4503166"/>
                  <a:gd name="connsiteX3" fmla="*/ 11103177 w 11103177"/>
                  <a:gd name="connsiteY3" fmla="*/ 750542 h 4503166"/>
                  <a:gd name="connsiteX4" fmla="*/ 11103177 w 11103177"/>
                  <a:gd name="connsiteY4" fmla="*/ 3752623 h 4503166"/>
                  <a:gd name="connsiteX5" fmla="*/ 10111845 w 11103177"/>
                  <a:gd name="connsiteY5" fmla="*/ 4503166 h 4503166"/>
                  <a:gd name="connsiteX6" fmla="*/ 991331 w 11103177"/>
                  <a:gd name="connsiteY6" fmla="*/ 4503166 h 4503166"/>
                  <a:gd name="connsiteX7" fmla="*/ 0 w 11103177"/>
                  <a:gd name="connsiteY7" fmla="*/ 3752623 h 4503166"/>
                  <a:gd name="connsiteX8" fmla="*/ 0 w 11103177"/>
                  <a:gd name="connsiteY8" fmla="*/ 750542 h 450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3177" h="4503166" fill="none" extrusionOk="0">
                    <a:moveTo>
                      <a:pt x="0" y="750542"/>
                    </a:moveTo>
                    <a:cubicBezTo>
                      <a:pt x="6477" y="490574"/>
                      <a:pt x="516314" y="109833"/>
                      <a:pt x="991331" y="0"/>
                    </a:cubicBezTo>
                    <a:cubicBezTo>
                      <a:pt x="4255521" y="90661"/>
                      <a:pt x="8247914" y="175289"/>
                      <a:pt x="10111845" y="0"/>
                    </a:cubicBezTo>
                    <a:cubicBezTo>
                      <a:pt x="10634372" y="-155657"/>
                      <a:pt x="10891641" y="279070"/>
                      <a:pt x="11103177" y="750542"/>
                    </a:cubicBezTo>
                    <a:cubicBezTo>
                      <a:pt x="11292304" y="1460029"/>
                      <a:pt x="10933614" y="3425046"/>
                      <a:pt x="11103177" y="3752623"/>
                    </a:cubicBezTo>
                    <a:cubicBezTo>
                      <a:pt x="11140986" y="3998886"/>
                      <a:pt x="10497264" y="4340651"/>
                      <a:pt x="10111845" y="4503166"/>
                    </a:cubicBezTo>
                    <a:cubicBezTo>
                      <a:pt x="8355736" y="4571655"/>
                      <a:pt x="2000349" y="4673806"/>
                      <a:pt x="991331" y="4503166"/>
                    </a:cubicBezTo>
                    <a:cubicBezTo>
                      <a:pt x="528979" y="4494069"/>
                      <a:pt x="-118003" y="4188258"/>
                      <a:pt x="0" y="3752623"/>
                    </a:cubicBezTo>
                    <a:cubicBezTo>
                      <a:pt x="123652" y="2954870"/>
                      <a:pt x="-71069" y="1778206"/>
                      <a:pt x="0" y="750542"/>
                    </a:cubicBezTo>
                    <a:close/>
                  </a:path>
                  <a:path w="11103177" h="4503166" stroke="0" extrusionOk="0">
                    <a:moveTo>
                      <a:pt x="0" y="750542"/>
                    </a:moveTo>
                    <a:cubicBezTo>
                      <a:pt x="3810" y="428431"/>
                      <a:pt x="436770" y="-103788"/>
                      <a:pt x="991331" y="0"/>
                    </a:cubicBezTo>
                    <a:cubicBezTo>
                      <a:pt x="2966923" y="-475823"/>
                      <a:pt x="7045522" y="474921"/>
                      <a:pt x="10111845" y="0"/>
                    </a:cubicBezTo>
                    <a:cubicBezTo>
                      <a:pt x="10547478" y="-25976"/>
                      <a:pt x="11199535" y="314121"/>
                      <a:pt x="11103177" y="750542"/>
                    </a:cubicBezTo>
                    <a:cubicBezTo>
                      <a:pt x="11212227" y="1224216"/>
                      <a:pt x="11248201" y="3146868"/>
                      <a:pt x="11103177" y="3752623"/>
                    </a:cubicBezTo>
                    <a:cubicBezTo>
                      <a:pt x="11066485" y="4136299"/>
                      <a:pt x="10513283" y="4455056"/>
                      <a:pt x="10111845" y="4503166"/>
                    </a:cubicBezTo>
                    <a:cubicBezTo>
                      <a:pt x="6288832" y="4247792"/>
                      <a:pt x="1881537" y="4736379"/>
                      <a:pt x="991331" y="4503166"/>
                    </a:cubicBezTo>
                    <a:cubicBezTo>
                      <a:pt x="469429" y="4597821"/>
                      <a:pt x="-31346" y="4089771"/>
                      <a:pt x="0" y="3752623"/>
                    </a:cubicBezTo>
                    <a:cubicBezTo>
                      <a:pt x="40792" y="2457469"/>
                      <a:pt x="58937" y="1199122"/>
                      <a:pt x="0" y="750542"/>
                    </a:cubicBezTo>
                    <a:close/>
                  </a:path>
                  <a:path w="11103177" h="4503166" fill="none" stroke="0" extrusionOk="0">
                    <a:moveTo>
                      <a:pt x="0" y="750542"/>
                    </a:moveTo>
                    <a:cubicBezTo>
                      <a:pt x="130963" y="375552"/>
                      <a:pt x="510458" y="84856"/>
                      <a:pt x="991331" y="0"/>
                    </a:cubicBezTo>
                    <a:cubicBezTo>
                      <a:pt x="5407894" y="517170"/>
                      <a:pt x="7664283" y="523325"/>
                      <a:pt x="10111845" y="0"/>
                    </a:cubicBezTo>
                    <a:cubicBezTo>
                      <a:pt x="10636854" y="-151832"/>
                      <a:pt x="11050842" y="195049"/>
                      <a:pt x="11103177" y="750542"/>
                    </a:cubicBezTo>
                    <a:cubicBezTo>
                      <a:pt x="11183587" y="1430184"/>
                      <a:pt x="11014018" y="3292342"/>
                      <a:pt x="11103177" y="3752623"/>
                    </a:cubicBezTo>
                    <a:cubicBezTo>
                      <a:pt x="11160419" y="4104490"/>
                      <a:pt x="10508389" y="4424039"/>
                      <a:pt x="10111845" y="4503166"/>
                    </a:cubicBezTo>
                    <a:cubicBezTo>
                      <a:pt x="8291996" y="4342073"/>
                      <a:pt x="1807823" y="4444247"/>
                      <a:pt x="991331" y="4503166"/>
                    </a:cubicBezTo>
                    <a:cubicBezTo>
                      <a:pt x="363416" y="4455907"/>
                      <a:pt x="-131530" y="4089286"/>
                      <a:pt x="0" y="3752623"/>
                    </a:cubicBezTo>
                    <a:cubicBezTo>
                      <a:pt x="-27625" y="3239363"/>
                      <a:pt x="-195657" y="1789517"/>
                      <a:pt x="0" y="750542"/>
                    </a:cubicBezTo>
                    <a:close/>
                  </a:path>
                  <a:path w="11103177" h="4503166" fill="none" stroke="0" extrusionOk="0">
                    <a:moveTo>
                      <a:pt x="0" y="750542"/>
                    </a:moveTo>
                    <a:cubicBezTo>
                      <a:pt x="14256" y="475839"/>
                      <a:pt x="515612" y="116497"/>
                      <a:pt x="991331" y="0"/>
                    </a:cubicBezTo>
                    <a:cubicBezTo>
                      <a:pt x="4903239" y="268003"/>
                      <a:pt x="7986550" y="361574"/>
                      <a:pt x="10111845" y="0"/>
                    </a:cubicBezTo>
                    <a:cubicBezTo>
                      <a:pt x="10617049" y="-107805"/>
                      <a:pt x="10939281" y="282444"/>
                      <a:pt x="11103177" y="750542"/>
                    </a:cubicBezTo>
                    <a:cubicBezTo>
                      <a:pt x="11302983" y="1389222"/>
                      <a:pt x="11003495" y="3342345"/>
                      <a:pt x="11103177" y="3752623"/>
                    </a:cubicBezTo>
                    <a:cubicBezTo>
                      <a:pt x="11095577" y="4048714"/>
                      <a:pt x="10490833" y="4369707"/>
                      <a:pt x="10111845" y="4503166"/>
                    </a:cubicBezTo>
                    <a:cubicBezTo>
                      <a:pt x="8267423" y="4459440"/>
                      <a:pt x="1976174" y="4622058"/>
                      <a:pt x="991331" y="4503166"/>
                    </a:cubicBezTo>
                    <a:cubicBezTo>
                      <a:pt x="428997" y="4485985"/>
                      <a:pt x="-140365" y="4167096"/>
                      <a:pt x="0" y="3752623"/>
                    </a:cubicBezTo>
                    <a:cubicBezTo>
                      <a:pt x="100274" y="3020515"/>
                      <a:pt x="-161345" y="2007901"/>
                      <a:pt x="0" y="750542"/>
                    </a:cubicBezTo>
                    <a:close/>
                  </a:path>
                </a:pathLst>
              </a:custGeom>
              <a:solidFill>
                <a:schemeClr val="bg1"/>
              </a:solidFill>
              <a:ln w="57150">
                <a:prstDash val="dash"/>
                <a:extLst>
                  <a:ext uri="{C807C97D-BFC1-408E-A445-0C87EB9F89A2}">
                    <ask:lineSketchStyleProps xmlns:ask="http://schemas.microsoft.com/office/drawing/2018/sketchyshapes" sd="852854689">
                      <a:custGeom>
                        <a:avLst/>
                        <a:gdLst>
                          <a:gd name="connsiteX0" fmla="*/ 0 w 11103177"/>
                          <a:gd name="connsiteY0" fmla="*/ 750542 h 4503166"/>
                          <a:gd name="connsiteX1" fmla="*/ 991331 w 11103177"/>
                          <a:gd name="connsiteY1" fmla="*/ 0 h 4503166"/>
                          <a:gd name="connsiteX2" fmla="*/ 10111845 w 11103177"/>
                          <a:gd name="connsiteY2" fmla="*/ 0 h 4503166"/>
                          <a:gd name="connsiteX3" fmla="*/ 11103177 w 11103177"/>
                          <a:gd name="connsiteY3" fmla="*/ 750542 h 4503166"/>
                          <a:gd name="connsiteX4" fmla="*/ 11103177 w 11103177"/>
                          <a:gd name="connsiteY4" fmla="*/ 3752623 h 4503166"/>
                          <a:gd name="connsiteX5" fmla="*/ 10111845 w 11103177"/>
                          <a:gd name="connsiteY5" fmla="*/ 4503166 h 4503166"/>
                          <a:gd name="connsiteX6" fmla="*/ 991331 w 11103177"/>
                          <a:gd name="connsiteY6" fmla="*/ 4503166 h 4503166"/>
                          <a:gd name="connsiteX7" fmla="*/ 0 w 11103177"/>
                          <a:gd name="connsiteY7" fmla="*/ 3752623 h 4503166"/>
                          <a:gd name="connsiteX8" fmla="*/ 0 w 11103177"/>
                          <a:gd name="connsiteY8" fmla="*/ 750542 h 4503166"/>
                          <a:gd name="connsiteX0" fmla="*/ 0 w 11103177"/>
                          <a:gd name="connsiteY0" fmla="*/ 750542 h 4503166"/>
                          <a:gd name="connsiteX1" fmla="*/ 991331 w 11103177"/>
                          <a:gd name="connsiteY1" fmla="*/ 0 h 4503166"/>
                          <a:gd name="connsiteX2" fmla="*/ 10111845 w 11103177"/>
                          <a:gd name="connsiteY2" fmla="*/ 0 h 4503166"/>
                          <a:gd name="connsiteX3" fmla="*/ 11103177 w 11103177"/>
                          <a:gd name="connsiteY3" fmla="*/ 750542 h 4503166"/>
                          <a:gd name="connsiteX4" fmla="*/ 11103177 w 11103177"/>
                          <a:gd name="connsiteY4" fmla="*/ 3752623 h 4503166"/>
                          <a:gd name="connsiteX5" fmla="*/ 10111845 w 11103177"/>
                          <a:gd name="connsiteY5" fmla="*/ 4503166 h 4503166"/>
                          <a:gd name="connsiteX6" fmla="*/ 991331 w 11103177"/>
                          <a:gd name="connsiteY6" fmla="*/ 4503166 h 4503166"/>
                          <a:gd name="connsiteX7" fmla="*/ 0 w 11103177"/>
                          <a:gd name="connsiteY7" fmla="*/ 3752623 h 4503166"/>
                          <a:gd name="connsiteX8" fmla="*/ 0 w 11103177"/>
                          <a:gd name="connsiteY8" fmla="*/ 750542 h 450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3177" h="4503166" fill="none" extrusionOk="0">
                            <a:moveTo>
                              <a:pt x="0" y="750542"/>
                            </a:moveTo>
                            <a:cubicBezTo>
                              <a:pt x="5848" y="473547"/>
                              <a:pt x="496253" y="76164"/>
                              <a:pt x="991331" y="0"/>
                            </a:cubicBezTo>
                            <a:cubicBezTo>
                              <a:pt x="4608074" y="69737"/>
                              <a:pt x="8212331" y="95996"/>
                              <a:pt x="10111845" y="0"/>
                            </a:cubicBezTo>
                            <a:cubicBezTo>
                              <a:pt x="10644345" y="-87001"/>
                              <a:pt x="10934521" y="292040"/>
                              <a:pt x="11103177" y="750542"/>
                            </a:cubicBezTo>
                            <a:cubicBezTo>
                              <a:pt x="11251675" y="1432845"/>
                              <a:pt x="10959448" y="3374077"/>
                              <a:pt x="11103177" y="3752623"/>
                            </a:cubicBezTo>
                            <a:cubicBezTo>
                              <a:pt x="11133904" y="4034829"/>
                              <a:pt x="10528713" y="4375906"/>
                              <a:pt x="10111845" y="4503166"/>
                            </a:cubicBezTo>
                            <a:cubicBezTo>
                              <a:pt x="8289212" y="4547917"/>
                              <a:pt x="1995449" y="4612062"/>
                              <a:pt x="991331" y="4503166"/>
                            </a:cubicBezTo>
                            <a:cubicBezTo>
                              <a:pt x="490538" y="4498415"/>
                              <a:pt x="-101052" y="4184906"/>
                              <a:pt x="0" y="3752623"/>
                            </a:cubicBezTo>
                            <a:cubicBezTo>
                              <a:pt x="112918" y="2974853"/>
                              <a:pt x="-4570" y="1949744"/>
                              <a:pt x="0" y="750542"/>
                            </a:cubicBezTo>
                            <a:close/>
                          </a:path>
                          <a:path w="11103177" h="4503166" stroke="0" extrusionOk="0">
                            <a:moveTo>
                              <a:pt x="0" y="750542"/>
                            </a:moveTo>
                            <a:cubicBezTo>
                              <a:pt x="28704" y="368811"/>
                              <a:pt x="438468" y="-86652"/>
                              <a:pt x="991331" y="0"/>
                            </a:cubicBezTo>
                            <a:cubicBezTo>
                              <a:pt x="2937337" y="-146529"/>
                              <a:pt x="6694859" y="-3098"/>
                              <a:pt x="10111845" y="0"/>
                            </a:cubicBezTo>
                            <a:cubicBezTo>
                              <a:pt x="10593673" y="-30636"/>
                              <a:pt x="11160997" y="305802"/>
                              <a:pt x="11103177" y="750542"/>
                            </a:cubicBezTo>
                            <a:cubicBezTo>
                              <a:pt x="11134150" y="1233617"/>
                              <a:pt x="11216183" y="3140084"/>
                              <a:pt x="11103177" y="3752623"/>
                            </a:cubicBezTo>
                            <a:cubicBezTo>
                              <a:pt x="11056411" y="4172053"/>
                              <a:pt x="10576031" y="4489807"/>
                              <a:pt x="10111845" y="4503166"/>
                            </a:cubicBezTo>
                            <a:cubicBezTo>
                              <a:pt x="6285480" y="4282503"/>
                              <a:pt x="1887632" y="4694456"/>
                              <a:pt x="991331" y="4503166"/>
                            </a:cubicBezTo>
                            <a:cubicBezTo>
                              <a:pt x="455302" y="4557132"/>
                              <a:pt x="-30079" y="4095885"/>
                              <a:pt x="0" y="3752623"/>
                            </a:cubicBezTo>
                            <a:cubicBezTo>
                              <a:pt x="35420" y="2532321"/>
                              <a:pt x="56921" y="1231009"/>
                              <a:pt x="0" y="750542"/>
                            </a:cubicBezTo>
                            <a:close/>
                          </a:path>
                          <a:path w="11103177" h="4503166" fill="none" stroke="0" extrusionOk="0">
                            <a:moveTo>
                              <a:pt x="0" y="750542"/>
                            </a:moveTo>
                            <a:cubicBezTo>
                              <a:pt x="55724" y="415110"/>
                              <a:pt x="500111" y="93701"/>
                              <a:pt x="991331" y="0"/>
                            </a:cubicBezTo>
                            <a:cubicBezTo>
                              <a:pt x="5172921" y="229962"/>
                              <a:pt x="7946842" y="328911"/>
                              <a:pt x="10111845" y="0"/>
                            </a:cubicBezTo>
                            <a:cubicBezTo>
                              <a:pt x="10616473" y="-75897"/>
                              <a:pt x="11039816" y="249067"/>
                              <a:pt x="11103177" y="750542"/>
                            </a:cubicBezTo>
                            <a:cubicBezTo>
                              <a:pt x="11233448" y="1367904"/>
                              <a:pt x="11006677" y="3287350"/>
                              <a:pt x="11103177" y="3752623"/>
                            </a:cubicBezTo>
                            <a:cubicBezTo>
                              <a:pt x="11113201" y="4096770"/>
                              <a:pt x="10513810" y="4431097"/>
                              <a:pt x="10111845" y="4503166"/>
                            </a:cubicBezTo>
                            <a:cubicBezTo>
                              <a:pt x="8198183" y="4420760"/>
                              <a:pt x="1896373" y="4490847"/>
                              <a:pt x="991331" y="4503166"/>
                            </a:cubicBezTo>
                            <a:cubicBezTo>
                              <a:pt x="408267" y="4490437"/>
                              <a:pt x="-119970" y="4140551"/>
                              <a:pt x="0" y="3752623"/>
                            </a:cubicBezTo>
                            <a:cubicBezTo>
                              <a:pt x="12136" y="3224174"/>
                              <a:pt x="-127353" y="2010925"/>
                              <a:pt x="0" y="750542"/>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endParaRPr lang="en-US" sz="4000" b="1" dirty="0">
                  <a:ln w="0"/>
                  <a:solidFill>
                    <a:srgbClr val="C00000"/>
                  </a:solidFill>
                  <a:ea typeface="LNTH-LuoLuoNotangYuanTi 1" pitchFamily="2" charset="-128"/>
                  <a:cs typeface="LNTH-LuoLuoNotangYuanTi 1" pitchFamily="2" charset="-128"/>
                </a:endParaRPr>
              </a:p>
            </p:txBody>
          </p:sp>
          <p:sp>
            <p:nvSpPr>
              <p:cNvPr id="20" name="Hộp Văn bản 19">
                <a:extLst>
                  <a:ext uri="{FF2B5EF4-FFF2-40B4-BE49-F238E27FC236}">
                    <a16:creationId xmlns:a16="http://schemas.microsoft.com/office/drawing/2014/main" id="{ED6F68FC-F46E-8C8F-4E7F-622BDC03C943}"/>
                  </a:ext>
                </a:extLst>
              </p:cNvPr>
              <p:cNvSpPr txBox="1"/>
              <p:nvPr/>
            </p:nvSpPr>
            <p:spPr>
              <a:xfrm>
                <a:off x="-3539192" y="1640420"/>
                <a:ext cx="10091213" cy="4524315"/>
              </a:xfrm>
              <a:prstGeom prst="rect">
                <a:avLst/>
              </a:prstGeom>
              <a:noFill/>
            </p:spPr>
            <p:txBody>
              <a:bodyPr wrap="square">
                <a:spAutoFit/>
              </a:bodyPr>
              <a:lstStyle/>
              <a:p>
                <a:r>
                  <a:rPr lang="vi-VN" sz="3600" dirty="0">
                    <a:ln w="0"/>
                    <a:solidFill>
                      <a:srgbClr val="C00000"/>
                    </a:solidFill>
                    <a:ea typeface="LNTH-LuoLuoNotangYuanTi 1" pitchFamily="2" charset="-128"/>
                    <a:cs typeface="LNTH-LuoLuoNotangYuanTi 1" pitchFamily="2" charset="-128"/>
                  </a:rPr>
                  <a:t>– Nói lời chào hỏi với bạn mới (nhấn mạnh các yếu tố phi ngôn ngữ: nụ cười, ánh mắt,</a:t>
                </a:r>
                <a:endParaRPr lang="en-US" sz="3600" dirty="0">
                  <a:ln w="0"/>
                  <a:solidFill>
                    <a:srgbClr val="C00000"/>
                  </a:solidFill>
                  <a:ea typeface="LNTH-LuoLuoNotangYuanTi 1" pitchFamily="2" charset="-128"/>
                  <a:cs typeface="LNTH-LuoLuoNotangYuanTi 1" pitchFamily="2" charset="-128"/>
                </a:endParaRPr>
              </a:p>
              <a:p>
                <a:r>
                  <a:rPr lang="vi-VN" sz="3600" dirty="0">
                    <a:ln w="0"/>
                    <a:solidFill>
                      <a:srgbClr val="C00000"/>
                    </a:solidFill>
                    <a:ea typeface="LNTH-LuoLuoNotangYuanTi 1" pitchFamily="2" charset="-128"/>
                    <a:cs typeface="LNTH-LuoLuoNotangYuanTi 1" pitchFamily="2" charset="-128"/>
                  </a:rPr>
                  <a:t>cử chỉ tay,...).</a:t>
                </a:r>
              </a:p>
              <a:p>
                <a:r>
                  <a:rPr lang="vi-VN" sz="3600" dirty="0">
                    <a:ln w="0"/>
                    <a:solidFill>
                      <a:srgbClr val="C00000"/>
                    </a:solidFill>
                    <a:ea typeface="LNTH-LuoLuoNotangYuanTi 1" pitchFamily="2" charset="-128"/>
                    <a:cs typeface="LNTH-LuoLuoNotangYuanTi 1" pitchFamily="2" charset="-128"/>
                  </a:rPr>
                  <a:t>– Chủ động giúp đỡ, làm quen với bạn.</a:t>
                </a:r>
              </a:p>
              <a:p>
                <a:r>
                  <a:rPr lang="vi-VN" sz="3600" dirty="0">
                    <a:ln w="0"/>
                    <a:solidFill>
                      <a:srgbClr val="C00000"/>
                    </a:solidFill>
                    <a:ea typeface="LNTH-LuoLuoNotangYuanTi 1" pitchFamily="2" charset="-128"/>
                    <a:cs typeface="LNTH-LuoLuoNotangYuanTi 1" pitchFamily="2" charset="-128"/>
                  </a:rPr>
                  <a:t>– Giới thiệu bạn với người xung quanh.</a:t>
                </a:r>
              </a:p>
              <a:p>
                <a:r>
                  <a:rPr lang="vi-VN" sz="3600" dirty="0">
                    <a:ln w="0"/>
                    <a:solidFill>
                      <a:srgbClr val="C00000"/>
                    </a:solidFill>
                    <a:ea typeface="LNTH-LuoLuoNotangYuanTi 1" pitchFamily="2" charset="-128"/>
                    <a:cs typeface="LNTH-LuoLuoNotangYuanTi 1" pitchFamily="2" charset="-128"/>
                  </a:rPr>
                  <a:t>– Mời bạn tham gia các hoạt động cùng em</a:t>
                </a:r>
                <a:endParaRPr lang="en-US" sz="3600" dirty="0">
                  <a:ln w="0"/>
                  <a:solidFill>
                    <a:srgbClr val="C00000"/>
                  </a:solidFill>
                  <a:ea typeface="LNTH-LuoLuoNotangYuanTi 1" pitchFamily="2" charset="-128"/>
                  <a:cs typeface="LNTH-LuoLuoNotangYuanTi 1" pitchFamily="2" charset="-128"/>
                </a:endParaRPr>
              </a:p>
              <a:p>
                <a:r>
                  <a:rPr lang="vi-VN" sz="3600" dirty="0">
                    <a:ln w="0"/>
                    <a:solidFill>
                      <a:srgbClr val="C00000"/>
                    </a:solidFill>
                    <a:ea typeface="LNTH-LuoLuoNotangYuanTi 1" pitchFamily="2" charset="-128"/>
                    <a:cs typeface="LNTH-LuoLuoNotangYuanTi 1" pitchFamily="2" charset="-128"/>
                  </a:rPr>
                  <a:t>(vui chơi, học tập, lao động, ăn uống,...).</a:t>
                </a:r>
              </a:p>
              <a:p>
                <a:r>
                  <a:rPr lang="en-US" sz="3600" dirty="0">
                    <a:ln w="0"/>
                    <a:solidFill>
                      <a:srgbClr val="C00000"/>
                    </a:solidFill>
                    <a:ea typeface="LNTH-LuoLuoNotangYuanTi 1" pitchFamily="2" charset="-128"/>
                    <a:cs typeface="LNTH-LuoLuoNotangYuanTi 1" pitchFamily="2" charset="-128"/>
                  </a:rPr>
                  <a:t>  </a:t>
                </a:r>
              </a:p>
            </p:txBody>
          </p:sp>
        </p:grpSp>
        <p:pic>
          <p:nvPicPr>
            <p:cNvPr id="40" name="Hình ảnh 39" descr="Ảnh có chứa đồ chơi, búp bê&#10;&#10;Mô tả được tạo tự động">
              <a:extLst>
                <a:ext uri="{FF2B5EF4-FFF2-40B4-BE49-F238E27FC236}">
                  <a16:creationId xmlns:a16="http://schemas.microsoft.com/office/drawing/2014/main" id="{DDEA4A0B-10D2-7F7C-1315-7F07BAC410D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500" b="48889" l="3698" r="21406">
                          <a14:foregroundMark x1="10052" y1="48241" x2="10052" y2="48241"/>
                          <a14:foregroundMark x1="17083" y1="48889" x2="17083" y2="48889"/>
                        </a14:backgroundRemoval>
                      </a14:imgEffect>
                    </a14:imgLayer>
                  </a14:imgProps>
                </a:ext>
                <a:ext uri="{28A0092B-C50C-407E-A947-70E740481C1C}">
                  <a14:useLocalDpi xmlns:a14="http://schemas.microsoft.com/office/drawing/2010/main" val="0"/>
                </a:ext>
              </a:extLst>
            </a:blip>
            <a:srcRect l="1496" t="2563" r="76322" b="47162"/>
            <a:stretch/>
          </p:blipFill>
          <p:spPr>
            <a:xfrm>
              <a:off x="-229039" y="3515668"/>
              <a:ext cx="1702577" cy="2170538"/>
            </a:xfrm>
            <a:prstGeom prst="rect">
              <a:avLst/>
            </a:prstGeom>
          </p:spPr>
        </p:pic>
      </p:grpSp>
      <p:sp>
        <p:nvSpPr>
          <p:cNvPr id="3" name="Rectangle: Rounded Corners 6">
            <a:extLst>
              <a:ext uri="{FF2B5EF4-FFF2-40B4-BE49-F238E27FC236}">
                <a16:creationId xmlns:a16="http://schemas.microsoft.com/office/drawing/2014/main" id="{C2DCC651-CFFD-BCB4-23DF-7CC6EB430C43}"/>
              </a:ext>
            </a:extLst>
          </p:cNvPr>
          <p:cNvSpPr/>
          <p:nvPr/>
        </p:nvSpPr>
        <p:spPr>
          <a:xfrm>
            <a:off x="337626" y="217695"/>
            <a:ext cx="11479236" cy="1751740"/>
          </a:xfrm>
          <a:prstGeom prst="roundRect">
            <a:avLst>
              <a:gd name="adj" fmla="val 9245"/>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7" name="TextBox 7">
            <a:extLst>
              <a:ext uri="{FF2B5EF4-FFF2-40B4-BE49-F238E27FC236}">
                <a16:creationId xmlns:a16="http://schemas.microsoft.com/office/drawing/2014/main" id="{1A0BD728-8BF8-7A78-DF83-C39632B5F477}"/>
              </a:ext>
            </a:extLst>
          </p:cNvPr>
          <p:cNvSpPr txBox="1"/>
          <p:nvPr/>
        </p:nvSpPr>
        <p:spPr>
          <a:xfrm>
            <a:off x="1151303" y="382767"/>
            <a:ext cx="9889394" cy="1446550"/>
          </a:xfrm>
          <a:prstGeom prst="rect">
            <a:avLst/>
          </a:prstGeom>
          <a:noFill/>
        </p:spPr>
        <p:txBody>
          <a:bodyPr wrap="square" rtlCol="0">
            <a:spAutoFit/>
          </a:bodyPr>
          <a:lstStyle/>
          <a:p>
            <a:pPr algn="ctr"/>
            <a:r>
              <a:rPr lang="en-US" sz="4400" dirty="0">
                <a:ln w="28575">
                  <a:solidFill>
                    <a:srgbClr val="7030A0"/>
                  </a:solidFill>
                </a:ln>
                <a:solidFill>
                  <a:srgbClr val="CC99FF"/>
                </a:solidFill>
                <a:latin typeface="iCiel Pony" panose="02000000000000000000" pitchFamily="2" charset="0"/>
              </a:rPr>
              <a:t>Em </a:t>
            </a:r>
            <a:r>
              <a:rPr lang="en-US" sz="4400" dirty="0" err="1">
                <a:ln w="28575">
                  <a:solidFill>
                    <a:srgbClr val="7030A0"/>
                  </a:solidFill>
                </a:ln>
                <a:solidFill>
                  <a:srgbClr val="CC99FF"/>
                </a:solidFill>
                <a:latin typeface="iCiel Pony" panose="02000000000000000000" pitchFamily="2" charset="0"/>
              </a:rPr>
              <a:t>có</a:t>
            </a:r>
            <a:r>
              <a:rPr lang="en-US" sz="4400" dirty="0">
                <a:ln w="28575">
                  <a:solidFill>
                    <a:srgbClr val="7030A0"/>
                  </a:solidFill>
                </a:ln>
                <a:solidFill>
                  <a:srgbClr val="CC99FF"/>
                </a:solidFill>
                <a:latin typeface="iCiel Pony" panose="02000000000000000000" pitchFamily="2" charset="0"/>
              </a:rPr>
              <a:t> </a:t>
            </a:r>
            <a:r>
              <a:rPr lang="en-US" sz="4400" dirty="0" err="1">
                <a:ln w="28575">
                  <a:solidFill>
                    <a:srgbClr val="7030A0"/>
                  </a:solidFill>
                </a:ln>
                <a:solidFill>
                  <a:srgbClr val="CC99FF"/>
                </a:solidFill>
                <a:latin typeface="iCiel Pony" panose="02000000000000000000" pitchFamily="2" charset="0"/>
              </a:rPr>
              <a:t>thể</a:t>
            </a:r>
            <a:r>
              <a:rPr lang="en-US" sz="4400" dirty="0">
                <a:ln w="28575">
                  <a:solidFill>
                    <a:srgbClr val="7030A0"/>
                  </a:solidFill>
                </a:ln>
                <a:solidFill>
                  <a:srgbClr val="CC99FF"/>
                </a:solidFill>
                <a:latin typeface="iCiel Pony" panose="02000000000000000000" pitchFamily="2" charset="0"/>
              </a:rPr>
              <a:t> </a:t>
            </a:r>
            <a:r>
              <a:rPr lang="en-US" sz="4400" dirty="0" err="1">
                <a:ln w="28575">
                  <a:solidFill>
                    <a:srgbClr val="7030A0"/>
                  </a:solidFill>
                </a:ln>
                <a:solidFill>
                  <a:srgbClr val="CC99FF"/>
                </a:solidFill>
                <a:latin typeface="iCiel Pony" panose="02000000000000000000" pitchFamily="2" charset="0"/>
              </a:rPr>
              <a:t>thiết</a:t>
            </a:r>
            <a:r>
              <a:rPr lang="en-US" sz="4400" dirty="0">
                <a:ln w="28575">
                  <a:solidFill>
                    <a:srgbClr val="7030A0"/>
                  </a:solidFill>
                </a:ln>
                <a:solidFill>
                  <a:srgbClr val="CC99FF"/>
                </a:solidFill>
                <a:latin typeface="iCiel Pony" panose="02000000000000000000" pitchFamily="2" charset="0"/>
              </a:rPr>
              <a:t> </a:t>
            </a:r>
            <a:r>
              <a:rPr lang="en-US" sz="4400" dirty="0" err="1">
                <a:ln w="28575">
                  <a:solidFill>
                    <a:srgbClr val="7030A0"/>
                  </a:solidFill>
                </a:ln>
                <a:solidFill>
                  <a:srgbClr val="CC99FF"/>
                </a:solidFill>
                <a:latin typeface="iCiel Pony" panose="02000000000000000000" pitchFamily="2" charset="0"/>
              </a:rPr>
              <a:t>lập</a:t>
            </a:r>
            <a:r>
              <a:rPr lang="en-US" sz="4400" dirty="0">
                <a:ln w="28575">
                  <a:solidFill>
                    <a:srgbClr val="7030A0"/>
                  </a:solidFill>
                </a:ln>
                <a:solidFill>
                  <a:srgbClr val="CC99FF"/>
                </a:solidFill>
                <a:latin typeface="iCiel Pony" panose="02000000000000000000" pitchFamily="2" charset="0"/>
              </a:rPr>
              <a:t> </a:t>
            </a:r>
            <a:r>
              <a:rPr lang="en-US" sz="4400" dirty="0" err="1">
                <a:ln w="28575">
                  <a:solidFill>
                    <a:srgbClr val="7030A0"/>
                  </a:solidFill>
                </a:ln>
                <a:solidFill>
                  <a:srgbClr val="CC99FF"/>
                </a:solidFill>
                <a:latin typeface="iCiel Pony" panose="02000000000000000000" pitchFamily="2" charset="0"/>
              </a:rPr>
              <a:t>quan</a:t>
            </a:r>
            <a:r>
              <a:rPr lang="en-US" sz="4400" dirty="0">
                <a:ln w="28575">
                  <a:solidFill>
                    <a:srgbClr val="7030A0"/>
                  </a:solidFill>
                </a:ln>
                <a:solidFill>
                  <a:srgbClr val="CC99FF"/>
                </a:solidFill>
                <a:latin typeface="iCiel Pony" panose="02000000000000000000" pitchFamily="2" charset="0"/>
              </a:rPr>
              <a:t> </a:t>
            </a:r>
            <a:r>
              <a:rPr lang="en-US" sz="4400" dirty="0" err="1">
                <a:ln w="28575">
                  <a:solidFill>
                    <a:srgbClr val="7030A0"/>
                  </a:solidFill>
                </a:ln>
                <a:solidFill>
                  <a:srgbClr val="CC99FF"/>
                </a:solidFill>
                <a:latin typeface="iCiel Pony" panose="02000000000000000000" pitchFamily="2" charset="0"/>
              </a:rPr>
              <a:t>hệ</a:t>
            </a:r>
            <a:r>
              <a:rPr lang="en-US" sz="4400" dirty="0">
                <a:ln w="28575">
                  <a:solidFill>
                    <a:srgbClr val="7030A0"/>
                  </a:solidFill>
                </a:ln>
                <a:solidFill>
                  <a:srgbClr val="CC99FF"/>
                </a:solidFill>
                <a:latin typeface="iCiel Pony" panose="02000000000000000000" pitchFamily="2" charset="0"/>
              </a:rPr>
              <a:t> </a:t>
            </a:r>
            <a:r>
              <a:rPr lang="en-US" sz="4400" dirty="0" err="1">
                <a:ln w="28575">
                  <a:solidFill>
                    <a:srgbClr val="7030A0"/>
                  </a:solidFill>
                </a:ln>
                <a:solidFill>
                  <a:srgbClr val="CC99FF"/>
                </a:solidFill>
                <a:latin typeface="iCiel Pony" panose="02000000000000000000" pitchFamily="2" charset="0"/>
              </a:rPr>
              <a:t>bạn</a:t>
            </a:r>
            <a:r>
              <a:rPr lang="en-US" sz="4400" dirty="0">
                <a:ln w="28575">
                  <a:solidFill>
                    <a:srgbClr val="7030A0"/>
                  </a:solidFill>
                </a:ln>
                <a:solidFill>
                  <a:srgbClr val="CC99FF"/>
                </a:solidFill>
                <a:latin typeface="iCiel Pony" panose="02000000000000000000" pitchFamily="2" charset="0"/>
              </a:rPr>
              <a:t> </a:t>
            </a:r>
            <a:r>
              <a:rPr lang="en-US" sz="4400" dirty="0" err="1">
                <a:ln w="28575">
                  <a:solidFill>
                    <a:srgbClr val="7030A0"/>
                  </a:solidFill>
                </a:ln>
                <a:solidFill>
                  <a:srgbClr val="CC99FF"/>
                </a:solidFill>
                <a:latin typeface="iCiel Pony" panose="02000000000000000000" pitchFamily="2" charset="0"/>
              </a:rPr>
              <a:t>bè</a:t>
            </a:r>
            <a:endParaRPr lang="en-US" sz="4400" dirty="0">
              <a:ln w="28575">
                <a:solidFill>
                  <a:srgbClr val="7030A0"/>
                </a:solidFill>
              </a:ln>
              <a:solidFill>
                <a:srgbClr val="CC99FF"/>
              </a:solidFill>
              <a:latin typeface="iCiel Pony" panose="02000000000000000000" pitchFamily="2" charset="0"/>
            </a:endParaRPr>
          </a:p>
          <a:p>
            <a:pPr algn="ctr"/>
            <a:r>
              <a:rPr lang="en-US" sz="4400" dirty="0" err="1">
                <a:ln w="28575">
                  <a:solidFill>
                    <a:srgbClr val="7030A0"/>
                  </a:solidFill>
                </a:ln>
                <a:solidFill>
                  <a:srgbClr val="CC99FF"/>
                </a:solidFill>
                <a:latin typeface="iCiel Pony" panose="02000000000000000000" pitchFamily="2" charset="0"/>
              </a:rPr>
              <a:t>bằng</a:t>
            </a:r>
            <a:r>
              <a:rPr lang="en-US" sz="4400" dirty="0">
                <a:ln w="28575">
                  <a:solidFill>
                    <a:srgbClr val="7030A0"/>
                  </a:solidFill>
                </a:ln>
                <a:solidFill>
                  <a:srgbClr val="CC99FF"/>
                </a:solidFill>
                <a:latin typeface="iCiel Pony" panose="02000000000000000000" pitchFamily="2" charset="0"/>
              </a:rPr>
              <a:t> </a:t>
            </a:r>
            <a:r>
              <a:rPr lang="en-US" sz="4400" dirty="0" err="1">
                <a:ln w="28575">
                  <a:solidFill>
                    <a:srgbClr val="7030A0"/>
                  </a:solidFill>
                </a:ln>
                <a:solidFill>
                  <a:srgbClr val="CC99FF"/>
                </a:solidFill>
                <a:latin typeface="iCiel Pony" panose="02000000000000000000" pitchFamily="2" charset="0"/>
              </a:rPr>
              <a:t>những</a:t>
            </a:r>
            <a:r>
              <a:rPr lang="en-US" sz="4400" dirty="0">
                <a:ln w="28575">
                  <a:solidFill>
                    <a:srgbClr val="7030A0"/>
                  </a:solidFill>
                </a:ln>
                <a:solidFill>
                  <a:srgbClr val="CC99FF"/>
                </a:solidFill>
                <a:latin typeface="iCiel Pony" panose="02000000000000000000" pitchFamily="2" charset="0"/>
              </a:rPr>
              <a:t> </a:t>
            </a:r>
            <a:r>
              <a:rPr lang="en-US" sz="4400" dirty="0" err="1">
                <a:ln w="28575">
                  <a:solidFill>
                    <a:srgbClr val="7030A0"/>
                  </a:solidFill>
                </a:ln>
                <a:solidFill>
                  <a:srgbClr val="CC99FF"/>
                </a:solidFill>
                <a:latin typeface="iCiel Pony" panose="02000000000000000000" pitchFamily="2" charset="0"/>
              </a:rPr>
              <a:t>cách</a:t>
            </a:r>
            <a:r>
              <a:rPr lang="en-US" sz="4400" dirty="0">
                <a:ln w="28575">
                  <a:solidFill>
                    <a:srgbClr val="7030A0"/>
                  </a:solidFill>
                </a:ln>
                <a:solidFill>
                  <a:srgbClr val="CC99FF"/>
                </a:solidFill>
                <a:latin typeface="iCiel Pony" panose="02000000000000000000" pitchFamily="2" charset="0"/>
              </a:rPr>
              <a:t> </a:t>
            </a:r>
            <a:r>
              <a:rPr lang="en-US" sz="4400" dirty="0" err="1">
                <a:ln w="28575">
                  <a:solidFill>
                    <a:srgbClr val="7030A0"/>
                  </a:solidFill>
                </a:ln>
                <a:solidFill>
                  <a:srgbClr val="CC99FF"/>
                </a:solidFill>
                <a:latin typeface="iCiel Pony" panose="02000000000000000000" pitchFamily="2" charset="0"/>
              </a:rPr>
              <a:t>sau</a:t>
            </a:r>
            <a:r>
              <a:rPr lang="en-US" sz="4400" dirty="0">
                <a:ln w="28575">
                  <a:solidFill>
                    <a:srgbClr val="7030A0"/>
                  </a:solidFill>
                </a:ln>
                <a:solidFill>
                  <a:srgbClr val="CC99FF"/>
                </a:solidFill>
                <a:latin typeface="iCiel Pony" panose="02000000000000000000" pitchFamily="2" charset="0"/>
              </a:rPr>
              <a:t>:</a:t>
            </a:r>
          </a:p>
        </p:txBody>
      </p:sp>
    </p:spTree>
    <p:extLst>
      <p:ext uri="{BB962C8B-B14F-4D97-AF65-F5344CB8AC3E}">
        <p14:creationId xmlns:p14="http://schemas.microsoft.com/office/powerpoint/2010/main" val="831255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BF01D38-5C37-4902-9B9C-C71E14DB0485}"/>
              </a:ext>
            </a:extLst>
          </p:cNvPr>
          <p:cNvPicPr>
            <a:picLocks noChangeAspect="1"/>
          </p:cNvPicPr>
          <p:nvPr/>
        </p:nvPicPr>
        <p:blipFill rotWithShape="1">
          <a:blip r:embed="rId2"/>
          <a:srcRect l="15231" t="22756" r="17269" b="25732"/>
          <a:stretch/>
        </p:blipFill>
        <p:spPr>
          <a:xfrm>
            <a:off x="-1" y="0"/>
            <a:ext cx="12229643" cy="6858000"/>
          </a:xfrm>
          <a:prstGeom prst="rect">
            <a:avLst/>
          </a:prstGeom>
        </p:spPr>
      </p:pic>
      <p:sp>
        <p:nvSpPr>
          <p:cNvPr id="7" name="Rectangle: Rounded Corners 6">
            <a:extLst>
              <a:ext uri="{FF2B5EF4-FFF2-40B4-BE49-F238E27FC236}">
                <a16:creationId xmlns:a16="http://schemas.microsoft.com/office/drawing/2014/main" id="{8A856482-9CEC-484D-B74C-67054B8B3F0A}"/>
              </a:ext>
            </a:extLst>
          </p:cNvPr>
          <p:cNvSpPr/>
          <p:nvPr/>
        </p:nvSpPr>
        <p:spPr>
          <a:xfrm>
            <a:off x="323266" y="474905"/>
            <a:ext cx="7776419" cy="6121009"/>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8F2CBDC-D4A0-485F-9BFE-49395E3BFEEF}"/>
              </a:ext>
            </a:extLst>
          </p:cNvPr>
          <p:cNvSpPr txBox="1"/>
          <p:nvPr/>
        </p:nvSpPr>
        <p:spPr>
          <a:xfrm>
            <a:off x="680073" y="785002"/>
            <a:ext cx="5199017" cy="1107996"/>
          </a:xfrm>
          <a:prstGeom prst="rect">
            <a:avLst/>
          </a:prstGeom>
          <a:noFill/>
        </p:spPr>
        <p:txBody>
          <a:bodyPr wrap="square" rtlCol="0">
            <a:spAutoFit/>
          </a:bodyPr>
          <a:lstStyle/>
          <a:p>
            <a:pPr algn="ct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cs typeface="Vani" panose="020B0502040204020203" pitchFamily="18" charset="0"/>
              </a:rPr>
              <a:t>DẶN DÒ</a:t>
            </a:r>
          </a:p>
        </p:txBody>
      </p:sp>
      <p:sp>
        <p:nvSpPr>
          <p:cNvPr id="16" name="TextBox 15">
            <a:extLst>
              <a:ext uri="{FF2B5EF4-FFF2-40B4-BE49-F238E27FC236}">
                <a16:creationId xmlns:a16="http://schemas.microsoft.com/office/drawing/2014/main" id="{697206CB-244C-4014-845F-21F3E177D6CD}"/>
              </a:ext>
            </a:extLst>
          </p:cNvPr>
          <p:cNvSpPr txBox="1"/>
          <p:nvPr/>
        </p:nvSpPr>
        <p:spPr>
          <a:xfrm>
            <a:off x="1863363" y="197800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7" name="Picture 16">
            <a:extLst>
              <a:ext uri="{FF2B5EF4-FFF2-40B4-BE49-F238E27FC236}">
                <a16:creationId xmlns:a16="http://schemas.microsoft.com/office/drawing/2014/main" id="{863F3510-19DC-4E6F-AC92-25CDDCAF0D23}"/>
              </a:ext>
            </a:extLst>
          </p:cNvPr>
          <p:cNvPicPr>
            <a:picLocks noChangeAspect="1"/>
          </p:cNvPicPr>
          <p:nvPr/>
        </p:nvPicPr>
        <p:blipFill>
          <a:blip r:embed="rId3"/>
          <a:stretch>
            <a:fillRect/>
          </a:stretch>
        </p:blipFill>
        <p:spPr>
          <a:xfrm rot="737208" flipH="1">
            <a:off x="671249" y="1895349"/>
            <a:ext cx="919996" cy="919996"/>
          </a:xfrm>
          <a:prstGeom prst="rect">
            <a:avLst/>
          </a:prstGeom>
        </p:spPr>
      </p:pic>
      <p:sp>
        <p:nvSpPr>
          <p:cNvPr id="18" name="TextBox 17">
            <a:extLst>
              <a:ext uri="{FF2B5EF4-FFF2-40B4-BE49-F238E27FC236}">
                <a16:creationId xmlns:a16="http://schemas.microsoft.com/office/drawing/2014/main" id="{BDDB9E85-1791-42B8-A4C5-85B430EDA962}"/>
              </a:ext>
            </a:extLst>
          </p:cNvPr>
          <p:cNvSpPr txBox="1"/>
          <p:nvPr/>
        </p:nvSpPr>
        <p:spPr>
          <a:xfrm>
            <a:off x="1863363" y="295901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9" name="Picture 18">
            <a:extLst>
              <a:ext uri="{FF2B5EF4-FFF2-40B4-BE49-F238E27FC236}">
                <a16:creationId xmlns:a16="http://schemas.microsoft.com/office/drawing/2014/main" id="{19415311-7AF6-4601-AD92-8E4BD28415C8}"/>
              </a:ext>
            </a:extLst>
          </p:cNvPr>
          <p:cNvPicPr>
            <a:picLocks noChangeAspect="1"/>
          </p:cNvPicPr>
          <p:nvPr/>
        </p:nvPicPr>
        <p:blipFill>
          <a:blip r:embed="rId3"/>
          <a:stretch>
            <a:fillRect/>
          </a:stretch>
        </p:blipFill>
        <p:spPr>
          <a:xfrm rot="737208" flipH="1">
            <a:off x="671249" y="2876361"/>
            <a:ext cx="919996" cy="919996"/>
          </a:xfrm>
          <a:prstGeom prst="rect">
            <a:avLst/>
          </a:prstGeom>
        </p:spPr>
      </p:pic>
      <p:sp>
        <p:nvSpPr>
          <p:cNvPr id="20" name="TextBox 19">
            <a:extLst>
              <a:ext uri="{FF2B5EF4-FFF2-40B4-BE49-F238E27FC236}">
                <a16:creationId xmlns:a16="http://schemas.microsoft.com/office/drawing/2014/main" id="{D668D061-4095-4E5C-ABF3-167123824145}"/>
              </a:ext>
            </a:extLst>
          </p:cNvPr>
          <p:cNvSpPr txBox="1"/>
          <p:nvPr/>
        </p:nvSpPr>
        <p:spPr>
          <a:xfrm>
            <a:off x="1863363" y="394002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1" name="Picture 20">
            <a:extLst>
              <a:ext uri="{FF2B5EF4-FFF2-40B4-BE49-F238E27FC236}">
                <a16:creationId xmlns:a16="http://schemas.microsoft.com/office/drawing/2014/main" id="{CFB04AB0-CDC0-47D7-841B-FB979E4E95EE}"/>
              </a:ext>
            </a:extLst>
          </p:cNvPr>
          <p:cNvPicPr>
            <a:picLocks noChangeAspect="1"/>
          </p:cNvPicPr>
          <p:nvPr/>
        </p:nvPicPr>
        <p:blipFill>
          <a:blip r:embed="rId3"/>
          <a:stretch>
            <a:fillRect/>
          </a:stretch>
        </p:blipFill>
        <p:spPr>
          <a:xfrm rot="737208" flipH="1">
            <a:off x="671249" y="3857373"/>
            <a:ext cx="919996" cy="919996"/>
          </a:xfrm>
          <a:prstGeom prst="rect">
            <a:avLst/>
          </a:prstGeom>
        </p:spPr>
      </p:pic>
      <p:sp>
        <p:nvSpPr>
          <p:cNvPr id="22" name="TextBox 21">
            <a:extLst>
              <a:ext uri="{FF2B5EF4-FFF2-40B4-BE49-F238E27FC236}">
                <a16:creationId xmlns:a16="http://schemas.microsoft.com/office/drawing/2014/main" id="{736C9A26-4E86-435F-9D7A-4F6D17EBE1C1}"/>
              </a:ext>
            </a:extLst>
          </p:cNvPr>
          <p:cNvSpPr txBox="1"/>
          <p:nvPr/>
        </p:nvSpPr>
        <p:spPr>
          <a:xfrm>
            <a:off x="1863363" y="492103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3" name="Picture 22">
            <a:extLst>
              <a:ext uri="{FF2B5EF4-FFF2-40B4-BE49-F238E27FC236}">
                <a16:creationId xmlns:a16="http://schemas.microsoft.com/office/drawing/2014/main" id="{2BACBED9-671A-47CB-A68F-10611A62BBD1}"/>
              </a:ext>
            </a:extLst>
          </p:cNvPr>
          <p:cNvPicPr>
            <a:picLocks noChangeAspect="1"/>
          </p:cNvPicPr>
          <p:nvPr/>
        </p:nvPicPr>
        <p:blipFill>
          <a:blip r:embed="rId3"/>
          <a:stretch>
            <a:fillRect/>
          </a:stretch>
        </p:blipFill>
        <p:spPr>
          <a:xfrm rot="737208" flipH="1">
            <a:off x="671249" y="4838385"/>
            <a:ext cx="919996" cy="919996"/>
          </a:xfrm>
          <a:prstGeom prst="rect">
            <a:avLst/>
          </a:prstGeom>
        </p:spPr>
      </p:pic>
      <p:pic>
        <p:nvPicPr>
          <p:cNvPr id="26" name="Picture 25">
            <a:extLst>
              <a:ext uri="{FF2B5EF4-FFF2-40B4-BE49-F238E27FC236}">
                <a16:creationId xmlns:a16="http://schemas.microsoft.com/office/drawing/2014/main" id="{8833EB13-2142-42D4-A785-6C7CA57C9FF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5130" b="84505" l="15227" r="40776">
                        <a14:foregroundMark x1="16837" y1="30990" x2="16837" y2="48698"/>
                        <a14:foregroundMark x1="20812" y1="31901" x2="22108" y2="39323"/>
                        <a14:foregroundMark x1="20425" y1="29688" x2="20812" y2="31901"/>
                        <a14:foregroundMark x1="15227" y1="32161" x2="17716" y2="44531"/>
                        <a14:foregroundMark x1="25915" y1="45182" x2="30600" y2="60547"/>
                        <a14:foregroundMark x1="35066" y1="44531" x2="38580" y2="50911"/>
                        <a14:foregroundMark x1="36603" y1="42578" x2="33821" y2="49870"/>
                        <a14:foregroundMark x1="24085" y1="48958" x2="31259" y2="60807"/>
                        <a14:foregroundMark x1="27892" y1="47917" x2="32723" y2="59635"/>
                        <a14:foregroundMark x1="24231" y1="52865" x2="30893" y2="55339"/>
                        <a14:foregroundMark x1="35871" y1="43490" x2="38141" y2="47656"/>
                        <a14:foregroundMark x1="40849" y1="50000" x2="37994" y2="58203"/>
                        <a14:foregroundMark x1="37994" y1="58203" x2="35871" y2="61458"/>
                        <a14:foregroundMark x1="33968" y1="62500" x2="35505" y2="62500"/>
                        <a14:foregroundMark x1="23133" y1="52083" x2="30088" y2="43880"/>
                        <a14:foregroundMark x1="15593" y1="46354" x2="20132" y2="64714"/>
                        <a14:foregroundMark x1="25329" y1="73438" x2="30893" y2="81771"/>
                        <a14:foregroundMark x1="25549" y1="70833" x2="26281" y2="80469"/>
                        <a14:foregroundMark x1="21669" y1="70182" x2="23499" y2="76432"/>
                        <a14:foregroundMark x1="23499" y1="76432" x2="27233" y2="82161"/>
                        <a14:foregroundMark x1="27233" y1="82161" x2="32064" y2="83073"/>
                        <a14:foregroundMark x1="32064" y1="83073" x2="35798" y2="77995"/>
                        <a14:foregroundMark x1="35798" y1="77995" x2="35432" y2="71094"/>
                        <a14:foregroundMark x1="35432" y1="71094" x2="35066" y2="69792"/>
                        <a14:foregroundMark x1="35066" y1="69792" x2="37482" y2="74740"/>
                        <a14:foregroundMark x1="37042" y1="76302" x2="34773" y2="82161"/>
                        <a14:foregroundMark x1="34773" y1="82161" x2="34773" y2="82161"/>
                        <a14:foregroundMark x1="30088" y1="84375" x2="32796" y2="84635"/>
                        <a14:foregroundMark x1="27160" y1="72396" x2="36384" y2="76953"/>
                        <a14:foregroundMark x1="26061" y1="71484" x2="35139" y2="71484"/>
                        <a14:foregroundMark x1="36384" y1="69271" x2="28624" y2="79297"/>
                        <a14:foregroundMark x1="32064" y1="74089" x2="32357" y2="78906"/>
                        <a14:foregroundMark x1="35871" y1="25130" x2="32577" y2="27474"/>
                        <a14:backgroundMark x1="15007" y1="24870" x2="18302" y2="25521"/>
                        <a14:backgroundMark x1="21742" y1="31901" x2="21742" y2="31901"/>
                      </a14:backgroundRemoval>
                    </a14:imgEffect>
                  </a14:imgLayer>
                </a14:imgProps>
              </a:ext>
            </a:extLst>
          </a:blip>
          <a:srcRect l="14877" t="21577" r="57465" b="12263"/>
          <a:stretch/>
        </p:blipFill>
        <p:spPr>
          <a:xfrm flipH="1">
            <a:off x="8857511" y="1807995"/>
            <a:ext cx="3372131" cy="4535032"/>
          </a:xfrm>
          <a:prstGeom prst="rect">
            <a:avLst/>
          </a:prstGeom>
        </p:spPr>
      </p:pic>
    </p:spTree>
    <p:extLst>
      <p:ext uri="{BB962C8B-B14F-4D97-AF65-F5344CB8AC3E}">
        <p14:creationId xmlns:p14="http://schemas.microsoft.com/office/powerpoint/2010/main" val="20123782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left)">
                                      <p:cBhvr>
                                        <p:cTn id="11" dur="500"/>
                                        <p:tgtEl>
                                          <p:spTgt spid="16">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wipe(left)">
                                      <p:cBhvr>
                                        <p:cTn id="19" dur="500"/>
                                        <p:tgtEl>
                                          <p:spTgt spid="18">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wipe(left)">
                                      <p:cBhvr>
                                        <p:cTn id="27" dur="500"/>
                                        <p:tgtEl>
                                          <p:spTgt spid="20">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22">
                                            <p:txEl>
                                              <p:pRg st="0" end="0"/>
                                            </p:txEl>
                                          </p:spTgt>
                                        </p:tgtEl>
                                        <p:attrNameLst>
                                          <p:attrName>style.visibility</p:attrName>
                                        </p:attrNameLst>
                                      </p:cBhvr>
                                      <p:to>
                                        <p:strVal val="visible"/>
                                      </p:to>
                                    </p:set>
                                    <p:animEffect transition="in" filter="wipe(left)">
                                      <p:cBhvr>
                                        <p:cTn id="35"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18" grpId="0" uiExpand="1" build="p"/>
      <p:bldP spid="20" grpId="0" uiExpand="1" build="p"/>
      <p:bldP spid="22"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HILDREN STORY ILLUSTRATION  fish sea octopus jellyfish shell">
            <a:extLst>
              <a:ext uri="{FF2B5EF4-FFF2-40B4-BE49-F238E27FC236}">
                <a16:creationId xmlns:a16="http://schemas.microsoft.com/office/drawing/2014/main" id="{74ECF4C9-40C4-4AD0-954C-B839015AC3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35" t="14208" b="14536"/>
          <a:stretch/>
        </p:blipFill>
        <p:spPr bwMode="auto">
          <a:xfrm>
            <a:off x="-6471" y="0"/>
            <a:ext cx="12195295"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3BAD21AB-6032-41B4-AAF2-31198380D021}"/>
              </a:ext>
            </a:extLst>
          </p:cNvPr>
          <p:cNvGrpSpPr/>
          <p:nvPr/>
        </p:nvGrpSpPr>
        <p:grpSpPr>
          <a:xfrm>
            <a:off x="7048153" y="4285308"/>
            <a:ext cx="5400698" cy="2418208"/>
            <a:chOff x="4133327" y="8204395"/>
            <a:chExt cx="7210038" cy="2418208"/>
          </a:xfrm>
        </p:grpSpPr>
        <p:sp>
          <p:nvSpPr>
            <p:cNvPr id="15" name="TextBox 14">
              <a:extLst>
                <a:ext uri="{FF2B5EF4-FFF2-40B4-BE49-F238E27FC236}">
                  <a16:creationId xmlns:a16="http://schemas.microsoft.com/office/drawing/2014/main" id="{DC1D1D0A-5CB5-4590-A32C-8FE9B628C92C}"/>
                </a:ext>
              </a:extLst>
            </p:cNvPr>
            <p:cNvSpPr txBox="1"/>
            <p:nvPr/>
          </p:nvSpPr>
          <p:spPr>
            <a:xfrm>
              <a:off x="4149463" y="8204395"/>
              <a:ext cx="7193902" cy="2405851"/>
            </a:xfrm>
            <a:prstGeom prst="rect">
              <a:avLst/>
            </a:prstGeom>
            <a:noFill/>
          </p:spPr>
          <p:txBody>
            <a:bodyPr wrap="square" rtlCol="0">
              <a:spAutoFit/>
            </a:bodyPr>
            <a:lstStyle/>
            <a:p>
              <a:pPr algn="ctr">
                <a:lnSpc>
                  <a:spcPct val="130000"/>
                </a:lnSpc>
              </a:pPr>
              <a:r>
                <a:rPr lang="en-US" sz="60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rPr>
                <a:t>TẠM BIỆT VÀ HẸN GẶP LẠI</a:t>
              </a:r>
            </a:p>
          </p:txBody>
        </p:sp>
        <p:sp>
          <p:nvSpPr>
            <p:cNvPr id="16" name="TextBox 15">
              <a:extLst>
                <a:ext uri="{FF2B5EF4-FFF2-40B4-BE49-F238E27FC236}">
                  <a16:creationId xmlns:a16="http://schemas.microsoft.com/office/drawing/2014/main" id="{331A50C3-598C-4282-B854-91B8A2280962}"/>
                </a:ext>
              </a:extLst>
            </p:cNvPr>
            <p:cNvSpPr txBox="1"/>
            <p:nvPr/>
          </p:nvSpPr>
          <p:spPr>
            <a:xfrm>
              <a:off x="4133327" y="8216752"/>
              <a:ext cx="7193902" cy="2405851"/>
            </a:xfrm>
            <a:prstGeom prst="rect">
              <a:avLst/>
            </a:prstGeom>
            <a:noFill/>
          </p:spPr>
          <p:txBody>
            <a:bodyPr wrap="square" rtlCol="0">
              <a:spAutoFit/>
            </a:bodyPr>
            <a:lstStyle/>
            <a:p>
              <a:pPr algn="ctr">
                <a:lnSpc>
                  <a:spcPct val="130000"/>
                </a:lnSpc>
              </a:pPr>
              <a:r>
                <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T</a:t>
              </a:r>
              <a:r>
                <a:rPr lang="en-US" sz="6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Ạ</a:t>
              </a:r>
              <a:r>
                <a:rPr lang="en-US" sz="6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rPr>
                <a:t>M</a:t>
              </a:r>
              <a:r>
                <a:rPr lang="en-US" sz="6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rPr>
                <a:t> </a:t>
              </a:r>
              <a:r>
                <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B</a:t>
              </a:r>
              <a:r>
                <a:rPr lang="en-US" sz="6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rPr>
                <a:t>I</a:t>
              </a:r>
              <a:r>
                <a:rPr lang="en-US" sz="6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Ệ</a:t>
              </a:r>
              <a:r>
                <a:rPr lang="en-US"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rPr>
                <a:t>T </a:t>
              </a:r>
              <a:r>
                <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V</a:t>
              </a:r>
              <a:r>
                <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À</a:t>
              </a:r>
              <a:r>
                <a:rPr lang="en-US" sz="6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rPr>
                <a:t> </a:t>
              </a:r>
              <a:r>
                <a:rPr lang="en-US" sz="6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H</a:t>
              </a:r>
              <a:r>
                <a:rPr lang="en-US" sz="6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Ẹ</a:t>
              </a:r>
              <a:r>
                <a:rPr lang="en-US"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rPr>
                <a:t>N </a:t>
              </a:r>
              <a:r>
                <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G</a:t>
              </a:r>
              <a:r>
                <a:rPr lang="en-US" sz="6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Ặ</a:t>
              </a:r>
              <a:r>
                <a:rPr lang="en-US" sz="6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rPr>
                <a:t>P</a:t>
              </a:r>
              <a:r>
                <a:rPr lang="en-US" sz="6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rPr>
                <a:t> </a:t>
              </a:r>
              <a:r>
                <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L</a:t>
              </a:r>
              <a:r>
                <a:rPr lang="en-US" sz="6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Ạ</a:t>
              </a:r>
              <a:r>
                <a:rPr lang="en-US"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rPr>
                <a:t>I </a:t>
              </a:r>
            </a:p>
          </p:txBody>
        </p:sp>
      </p:grpSp>
    </p:spTree>
    <p:extLst>
      <p:ext uri="{BB962C8B-B14F-4D97-AF65-F5344CB8AC3E}">
        <p14:creationId xmlns:p14="http://schemas.microsoft.com/office/powerpoint/2010/main" val="592574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99BC16-FCD5-4543-8C4B-9842893BDF66}"/>
              </a:ext>
            </a:extLst>
          </p:cNvPr>
          <p:cNvPicPr>
            <a:picLocks noChangeAspect="1"/>
          </p:cNvPicPr>
          <p:nvPr/>
        </p:nvPicPr>
        <p:blipFill rotWithShape="1">
          <a:blip r:embed="rId3"/>
          <a:srcRect l="15462" t="23782" r="17384" b="8443"/>
          <a:stretch/>
        </p:blipFill>
        <p:spPr>
          <a:xfrm>
            <a:off x="-1" y="0"/>
            <a:ext cx="12192001" cy="6918166"/>
          </a:xfrm>
          <a:prstGeom prst="rect">
            <a:avLst/>
          </a:prstGeom>
        </p:spPr>
      </p:pic>
      <p:sp>
        <p:nvSpPr>
          <p:cNvPr id="2" name="Rectangle: Rounded Corners 1">
            <a:extLst>
              <a:ext uri="{FF2B5EF4-FFF2-40B4-BE49-F238E27FC236}">
                <a16:creationId xmlns:a16="http://schemas.microsoft.com/office/drawing/2014/main" id="{76C3A0C0-BEB0-434E-839C-CCDF93A7B765}"/>
              </a:ext>
            </a:extLst>
          </p:cNvPr>
          <p:cNvSpPr/>
          <p:nvPr/>
        </p:nvSpPr>
        <p:spPr>
          <a:xfrm>
            <a:off x="6469760" y="1152365"/>
            <a:ext cx="5051685" cy="1177975"/>
          </a:xfrm>
          <a:prstGeom prst="roundRect">
            <a:avLst/>
          </a:prstGeom>
          <a:solidFill>
            <a:schemeClr val="bg1"/>
          </a:solidFill>
          <a:ln>
            <a:solidFill>
              <a:srgbClr val="F3F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800" b="1" dirty="0">
                <a:solidFill>
                  <a:schemeClr val="accent6">
                    <a:lumMod val="50000"/>
                  </a:schemeClr>
                </a:solidFill>
                <a:latin typeface="#9Slide07 IcielLa Chic Pro Shad" panose="02000506090000020004" pitchFamily="2" charset="0"/>
              </a:rPr>
              <a:t>Khởi động</a:t>
            </a:r>
            <a:endParaRPr lang="en-US" sz="8800" b="1" dirty="0">
              <a:solidFill>
                <a:schemeClr val="accent6">
                  <a:lumMod val="50000"/>
                </a:schemeClr>
              </a:solidFill>
              <a:latin typeface="#9Slide07 IcielLa Chic Pro Shad" panose="02000506090000020004" pitchFamily="2" charset="0"/>
            </a:endParaRPr>
          </a:p>
        </p:txBody>
      </p:sp>
    </p:spTree>
    <p:extLst>
      <p:ext uri="{BB962C8B-B14F-4D97-AF65-F5344CB8AC3E}">
        <p14:creationId xmlns:p14="http://schemas.microsoft.com/office/powerpoint/2010/main" val="398392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FF932B-C416-49B1-8B95-AE62CFE7559D}"/>
              </a:ext>
            </a:extLst>
          </p:cNvPr>
          <p:cNvPicPr>
            <a:picLocks noChangeAspect="1"/>
          </p:cNvPicPr>
          <p:nvPr/>
        </p:nvPicPr>
        <p:blipFill rotWithShape="1">
          <a:blip r:embed="rId3"/>
          <a:srcRect l="15000" t="22756" r="16923" b="8903"/>
          <a:stretch/>
        </p:blipFill>
        <p:spPr>
          <a:xfrm>
            <a:off x="0" y="0"/>
            <a:ext cx="12192000" cy="6881247"/>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3527769" y="145473"/>
            <a:ext cx="8443836" cy="6369627"/>
          </a:xfrm>
          <a:custGeom>
            <a:avLst/>
            <a:gdLst>
              <a:gd name="connsiteX0" fmla="*/ 0 w 8443836"/>
              <a:gd name="connsiteY0" fmla="*/ 635179 h 6369627"/>
              <a:gd name="connsiteX1" fmla="*/ 635179 w 8443836"/>
              <a:gd name="connsiteY1" fmla="*/ 0 h 6369627"/>
              <a:gd name="connsiteX2" fmla="*/ 7808657 w 8443836"/>
              <a:gd name="connsiteY2" fmla="*/ 0 h 6369627"/>
              <a:gd name="connsiteX3" fmla="*/ 8443836 w 8443836"/>
              <a:gd name="connsiteY3" fmla="*/ 635179 h 6369627"/>
              <a:gd name="connsiteX4" fmla="*/ 8443836 w 8443836"/>
              <a:gd name="connsiteY4" fmla="*/ 5734448 h 6369627"/>
              <a:gd name="connsiteX5" fmla="*/ 7808657 w 8443836"/>
              <a:gd name="connsiteY5" fmla="*/ 6369627 h 6369627"/>
              <a:gd name="connsiteX6" fmla="*/ 635179 w 8443836"/>
              <a:gd name="connsiteY6" fmla="*/ 6369627 h 6369627"/>
              <a:gd name="connsiteX7" fmla="*/ 0 w 8443836"/>
              <a:gd name="connsiteY7" fmla="*/ 5734448 h 6369627"/>
              <a:gd name="connsiteX8" fmla="*/ 0 w 8443836"/>
              <a:gd name="connsiteY8" fmla="*/ 635179 h 636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3836" h="6369627" fill="none" extrusionOk="0">
                <a:moveTo>
                  <a:pt x="0" y="635179"/>
                </a:moveTo>
                <a:cubicBezTo>
                  <a:pt x="283" y="292045"/>
                  <a:pt x="307362" y="38573"/>
                  <a:pt x="635179" y="0"/>
                </a:cubicBezTo>
                <a:cubicBezTo>
                  <a:pt x="2524419" y="72427"/>
                  <a:pt x="6925398" y="61419"/>
                  <a:pt x="7808657" y="0"/>
                </a:cubicBezTo>
                <a:cubicBezTo>
                  <a:pt x="8151079" y="-57669"/>
                  <a:pt x="8427230" y="279356"/>
                  <a:pt x="8443836" y="635179"/>
                </a:cubicBezTo>
                <a:cubicBezTo>
                  <a:pt x="8544712" y="2260846"/>
                  <a:pt x="8336523" y="3980815"/>
                  <a:pt x="8443836" y="5734448"/>
                </a:cubicBezTo>
                <a:cubicBezTo>
                  <a:pt x="8445846" y="6075049"/>
                  <a:pt x="8140102" y="6347930"/>
                  <a:pt x="7808657" y="6369627"/>
                </a:cubicBezTo>
                <a:cubicBezTo>
                  <a:pt x="5326055" y="6399454"/>
                  <a:pt x="2566338" y="6290321"/>
                  <a:pt x="635179" y="6369627"/>
                </a:cubicBezTo>
                <a:cubicBezTo>
                  <a:pt x="315300" y="6366132"/>
                  <a:pt x="-34540" y="6092078"/>
                  <a:pt x="0" y="5734448"/>
                </a:cubicBezTo>
                <a:cubicBezTo>
                  <a:pt x="50037" y="3815911"/>
                  <a:pt x="770" y="3043230"/>
                  <a:pt x="0" y="635179"/>
                </a:cubicBezTo>
                <a:close/>
              </a:path>
              <a:path w="8443836" h="6369627" stroke="0" extrusionOk="0">
                <a:moveTo>
                  <a:pt x="0" y="635179"/>
                </a:moveTo>
                <a:cubicBezTo>
                  <a:pt x="44131" y="296408"/>
                  <a:pt x="303578" y="40001"/>
                  <a:pt x="635179" y="0"/>
                </a:cubicBezTo>
                <a:cubicBezTo>
                  <a:pt x="2651535" y="123000"/>
                  <a:pt x="6900533" y="-96860"/>
                  <a:pt x="7808657" y="0"/>
                </a:cubicBezTo>
                <a:cubicBezTo>
                  <a:pt x="8150295" y="-6983"/>
                  <a:pt x="8467163" y="237351"/>
                  <a:pt x="8443836" y="635179"/>
                </a:cubicBezTo>
                <a:cubicBezTo>
                  <a:pt x="8447009" y="1616609"/>
                  <a:pt x="8538103" y="4738729"/>
                  <a:pt x="8443836" y="5734448"/>
                </a:cubicBezTo>
                <a:cubicBezTo>
                  <a:pt x="8387727" y="6105575"/>
                  <a:pt x="8096836" y="6359378"/>
                  <a:pt x="7808657" y="6369627"/>
                </a:cubicBezTo>
                <a:cubicBezTo>
                  <a:pt x="6647857" y="6208920"/>
                  <a:pt x="3770812" y="6409294"/>
                  <a:pt x="635179" y="6369627"/>
                </a:cubicBezTo>
                <a:cubicBezTo>
                  <a:pt x="258062" y="6364312"/>
                  <a:pt x="-51152" y="6062075"/>
                  <a:pt x="0" y="5734448"/>
                </a:cubicBezTo>
                <a:cubicBezTo>
                  <a:pt x="32216" y="3701164"/>
                  <a:pt x="57206" y="1205607"/>
                  <a:pt x="0" y="635179"/>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nvGrpSpPr>
          <p:cNvPr id="15" name="Group 14">
            <a:extLst>
              <a:ext uri="{FF2B5EF4-FFF2-40B4-BE49-F238E27FC236}">
                <a16:creationId xmlns:a16="http://schemas.microsoft.com/office/drawing/2014/main" id="{CD160575-6294-4AAD-BF4F-FC57FCC47388}"/>
              </a:ext>
            </a:extLst>
          </p:cNvPr>
          <p:cNvGrpSpPr/>
          <p:nvPr/>
        </p:nvGrpSpPr>
        <p:grpSpPr>
          <a:xfrm>
            <a:off x="-735793" y="507693"/>
            <a:ext cx="5056629" cy="918133"/>
            <a:chOff x="4149464" y="8204395"/>
            <a:chExt cx="10836952" cy="708830"/>
          </a:xfrm>
        </p:grpSpPr>
        <p:sp>
          <p:nvSpPr>
            <p:cNvPr id="16" name="TextBox 15">
              <a:extLst>
                <a:ext uri="{FF2B5EF4-FFF2-40B4-BE49-F238E27FC236}">
                  <a16:creationId xmlns:a16="http://schemas.microsoft.com/office/drawing/2014/main" id="{FA590CE4-6D85-40C4-BC63-F15D0F076D10}"/>
                </a:ext>
              </a:extLst>
            </p:cNvPr>
            <p:cNvSpPr txBox="1"/>
            <p:nvPr/>
          </p:nvSpPr>
          <p:spPr>
            <a:xfrm>
              <a:off x="4149464" y="8204395"/>
              <a:ext cx="10706588" cy="695962"/>
            </a:xfrm>
            <a:prstGeom prst="rect">
              <a:avLst/>
            </a:prstGeom>
            <a:noFill/>
          </p:spPr>
          <p:txBody>
            <a:bodyPr wrap="square" rtlCol="0">
              <a:spAutoFit/>
            </a:bodyPr>
            <a:lstStyle/>
            <a:p>
              <a:pPr algn="ctr">
                <a:lnSpc>
                  <a:spcPct val="130000"/>
                </a:lnSpc>
              </a:pPr>
              <a:r>
                <a:rPr lang="vi-VN" sz="44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rPr>
                <a:t>TRÒ CHƠI</a:t>
              </a:r>
              <a:endParaRPr lang="en-US" sz="44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endParaRPr>
            </a:p>
          </p:txBody>
        </p:sp>
        <p:sp>
          <p:nvSpPr>
            <p:cNvPr id="17" name="TextBox 16">
              <a:extLst>
                <a:ext uri="{FF2B5EF4-FFF2-40B4-BE49-F238E27FC236}">
                  <a16:creationId xmlns:a16="http://schemas.microsoft.com/office/drawing/2014/main" id="{D9DACD76-FD68-4DC0-A734-11A9C455E6B3}"/>
                </a:ext>
              </a:extLst>
            </p:cNvPr>
            <p:cNvSpPr txBox="1"/>
            <p:nvPr/>
          </p:nvSpPr>
          <p:spPr>
            <a:xfrm>
              <a:off x="4149464" y="8217263"/>
              <a:ext cx="10836952" cy="695962"/>
            </a:xfrm>
            <a:prstGeom prst="rect">
              <a:avLst/>
            </a:prstGeom>
            <a:noFill/>
          </p:spPr>
          <p:txBody>
            <a:bodyPr wrap="square" rtlCol="0">
              <a:spAutoFit/>
            </a:bodyPr>
            <a:lstStyle/>
            <a:p>
              <a:pPr algn="ctr">
                <a:lnSpc>
                  <a:spcPct val="130000"/>
                </a:lnSpc>
              </a:pPr>
              <a:r>
                <a:rPr lang="vi-VN"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a:rPr>
                <a:t>T</a:t>
              </a:r>
              <a:r>
                <a:rPr lang="vi-VN" sz="4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a:rPr>
                <a:t>R</a:t>
              </a:r>
              <a:r>
                <a:rPr lang="vi-VN" sz="4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a:rPr>
                <a:t>Ò</a:t>
              </a:r>
              <a:r>
                <a:rPr lang="vi-VN"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a:rPr>
                <a:t> </a:t>
              </a:r>
              <a:r>
                <a:rPr lang="vi-VN" sz="4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a:rPr>
                <a:t>C</a:t>
              </a:r>
              <a:r>
                <a:rPr lang="vi-VN" sz="4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a:rPr>
                <a:t>H</a:t>
              </a:r>
              <a:r>
                <a:rPr lang="vi-VN" sz="4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a:rPr>
                <a:t>Ơ</a:t>
              </a:r>
              <a:r>
                <a:rPr lang="vi-VN" sz="4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a:rPr>
                <a:t>I </a:t>
              </a:r>
              <a:r>
                <a:rPr lang="vi-VN" sz="4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a:rPr>
                <a:t> </a:t>
              </a:r>
              <a:endParaRPr lang="en-US" sz="4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a:endParaRPr>
            </a:p>
          </p:txBody>
        </p:sp>
      </p:grpSp>
      <p:grpSp>
        <p:nvGrpSpPr>
          <p:cNvPr id="19" name="Group 18">
            <a:extLst>
              <a:ext uri="{FF2B5EF4-FFF2-40B4-BE49-F238E27FC236}">
                <a16:creationId xmlns:a16="http://schemas.microsoft.com/office/drawing/2014/main" id="{9DB4AFDD-C6BC-4811-A69F-952457DD87B9}"/>
              </a:ext>
            </a:extLst>
          </p:cNvPr>
          <p:cNvGrpSpPr/>
          <p:nvPr/>
        </p:nvGrpSpPr>
        <p:grpSpPr>
          <a:xfrm>
            <a:off x="59370" y="1756979"/>
            <a:ext cx="3468399" cy="4529730"/>
            <a:chOff x="5590808" y="6566825"/>
            <a:chExt cx="13216068" cy="4529730"/>
          </a:xfrm>
        </p:grpSpPr>
        <p:sp>
          <p:nvSpPr>
            <p:cNvPr id="20" name="TextBox 19">
              <a:extLst>
                <a:ext uri="{FF2B5EF4-FFF2-40B4-BE49-F238E27FC236}">
                  <a16:creationId xmlns:a16="http://schemas.microsoft.com/office/drawing/2014/main" id="{4E72B597-C322-4093-805A-2DC919CEC60A}"/>
                </a:ext>
              </a:extLst>
            </p:cNvPr>
            <p:cNvSpPr txBox="1"/>
            <p:nvPr/>
          </p:nvSpPr>
          <p:spPr>
            <a:xfrm>
              <a:off x="5590808" y="6572240"/>
              <a:ext cx="13208089" cy="4524315"/>
            </a:xfrm>
            <a:prstGeom prst="rect">
              <a:avLst/>
            </a:prstGeom>
            <a:noFill/>
          </p:spPr>
          <p:txBody>
            <a:bodyPr wrap="square" rtlCol="0">
              <a:spAutoFit/>
            </a:bodyPr>
            <a:lstStyle/>
            <a:p>
              <a:pPr algn="ctr"/>
              <a:r>
                <a:rPr lang="vi-VN" sz="72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rPr>
                <a:t>AI</a:t>
              </a:r>
            </a:p>
            <a:p>
              <a:pPr algn="ctr"/>
              <a:r>
                <a:rPr lang="vi-VN" sz="72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rPr>
                <a:t> TINH</a:t>
              </a:r>
            </a:p>
            <a:p>
              <a:pPr algn="ctr"/>
              <a:r>
                <a:rPr lang="vi-VN" sz="72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rPr>
                <a:t>MẮT</a:t>
              </a:r>
            </a:p>
            <a:p>
              <a:pPr algn="ctr"/>
              <a:r>
                <a:rPr lang="vi-VN" sz="72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rPr>
                <a:t>THẾ</a:t>
              </a:r>
              <a:endParaRPr lang="en-US" sz="72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endParaRPr>
            </a:p>
          </p:txBody>
        </p:sp>
        <p:sp>
          <p:nvSpPr>
            <p:cNvPr id="21" name="TextBox 20">
              <a:extLst>
                <a:ext uri="{FF2B5EF4-FFF2-40B4-BE49-F238E27FC236}">
                  <a16:creationId xmlns:a16="http://schemas.microsoft.com/office/drawing/2014/main" id="{79DF48C5-A59F-455C-956D-1AC48FFE6BCE}"/>
                </a:ext>
              </a:extLst>
            </p:cNvPr>
            <p:cNvSpPr txBox="1"/>
            <p:nvPr/>
          </p:nvSpPr>
          <p:spPr>
            <a:xfrm>
              <a:off x="5598787" y="6566825"/>
              <a:ext cx="13208089" cy="4524315"/>
            </a:xfrm>
            <a:prstGeom prst="rect">
              <a:avLst/>
            </a:prstGeom>
            <a:noFill/>
          </p:spPr>
          <p:txBody>
            <a:bodyPr wrap="square" rtlCol="0">
              <a:spAutoFit/>
            </a:bodyPr>
            <a:lstStyle/>
            <a:p>
              <a:pPr algn="ctr"/>
              <a:r>
                <a:rPr lang="vi-VN" sz="72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a:rPr>
                <a:t>A</a:t>
              </a:r>
              <a:r>
                <a:rPr lang="vi-VN" sz="72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a:rPr>
                <a:t>I </a:t>
              </a:r>
            </a:p>
            <a:p>
              <a:pPr algn="ctr"/>
              <a:r>
                <a:rPr lang="vi-VN" sz="72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a:rPr>
                <a:t> T</a:t>
              </a:r>
              <a:r>
                <a:rPr lang="vi-VN" sz="72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a:rPr>
                <a:t>I</a:t>
              </a:r>
              <a:r>
                <a:rPr lang="vi-VN" sz="72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a:rPr>
                <a:t>N</a:t>
              </a:r>
              <a:r>
                <a:rPr lang="vi-VN" sz="7200" b="1">
                  <a:ln w="28575">
                    <a:solidFill>
                      <a:srgbClr val="002060"/>
                    </a:solidFill>
                    <a:prstDash val="solid"/>
                  </a:ln>
                  <a:solidFill>
                    <a:srgbClr val="FFCCFF"/>
                  </a:solidFill>
                  <a:effectLst>
                    <a:outerShdw blurRad="12700" dist="38100" dir="2700000" algn="tl" rotWithShape="0">
                      <a:schemeClr val="accent5">
                        <a:lumMod val="60000"/>
                        <a:lumOff val="40000"/>
                      </a:schemeClr>
                    </a:outerShdw>
                  </a:effectLst>
                  <a:latin typeface="SVN-Gretoon"/>
                </a:rPr>
                <a:t>H</a:t>
              </a:r>
            </a:p>
            <a:p>
              <a:pPr algn="ctr"/>
              <a:r>
                <a:rPr lang="vi-VN" sz="72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a:rPr>
                <a:t>M</a:t>
              </a:r>
              <a:r>
                <a:rPr lang="vi-VN" sz="72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a:rPr>
                <a:t>Ắ</a:t>
              </a:r>
              <a:r>
                <a:rPr lang="vi-VN" sz="72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a:rPr>
                <a:t>T</a:t>
              </a:r>
              <a:r>
                <a:rPr lang="vi-VN" sz="72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a:rPr>
                <a:t> </a:t>
              </a:r>
            </a:p>
            <a:p>
              <a:pPr algn="ctr"/>
              <a:r>
                <a:rPr lang="vi-VN" sz="72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a:rPr>
                <a:t>T</a:t>
              </a:r>
              <a:r>
                <a:rPr lang="vi-VN" sz="72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a:rPr>
                <a:t>H</a:t>
              </a:r>
              <a:r>
                <a:rPr lang="vi-VN" sz="7200" b="1">
                  <a:ln w="28575">
                    <a:solidFill>
                      <a:srgbClr val="002060"/>
                    </a:solidFill>
                    <a:prstDash val="solid"/>
                  </a:ln>
                  <a:solidFill>
                    <a:srgbClr val="92D050"/>
                  </a:solidFill>
                  <a:effectLst>
                    <a:outerShdw blurRad="12700" dist="38100" dir="2700000" algn="tl" rotWithShape="0">
                      <a:schemeClr val="accent5">
                        <a:lumMod val="60000"/>
                        <a:lumOff val="40000"/>
                      </a:schemeClr>
                    </a:outerShdw>
                  </a:effectLst>
                  <a:latin typeface="SVN-Gretoon"/>
                </a:rPr>
                <a:t>Ế</a:t>
              </a:r>
              <a:r>
                <a:rPr lang="vi-VN" sz="72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a:rPr>
                <a:t> </a:t>
              </a:r>
              <a:endParaRPr lang="en-US" sz="72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a:endParaRPr>
            </a:p>
          </p:txBody>
        </p:sp>
      </p:grpSp>
      <p:sp>
        <p:nvSpPr>
          <p:cNvPr id="22" name="TextBox 21">
            <a:extLst>
              <a:ext uri="{FF2B5EF4-FFF2-40B4-BE49-F238E27FC236}">
                <a16:creationId xmlns:a16="http://schemas.microsoft.com/office/drawing/2014/main" id="{AEAFB5AF-E96F-42B5-B524-80CE500BEDE5}"/>
              </a:ext>
            </a:extLst>
          </p:cNvPr>
          <p:cNvSpPr txBox="1"/>
          <p:nvPr/>
        </p:nvSpPr>
        <p:spPr>
          <a:xfrm>
            <a:off x="3885863" y="302430"/>
            <a:ext cx="7466988" cy="1815882"/>
          </a:xfrm>
          <a:prstGeom prst="rect">
            <a:avLst/>
          </a:prstGeom>
          <a:noFill/>
        </p:spPr>
        <p:txBody>
          <a:bodyPr wrap="square" rtlCol="0">
            <a:spAutoFit/>
          </a:bodyPr>
          <a:lstStyle/>
          <a:p>
            <a:pPr algn="ctr"/>
            <a:r>
              <a:rPr lang="pt-BR" sz="3200" b="1" i="1">
                <a:solidFill>
                  <a:srgbClr val="C00000"/>
                </a:solidFill>
                <a:latin typeface="Calibri" panose="020F0502020204030204" pitchFamily="34" charset="0"/>
                <a:cs typeface="Calibri" panose="020F0502020204030204" pitchFamily="34" charset="0"/>
              </a:rPr>
              <a:t>Em hãy quan sát tranh và nêu các cách thiết lập quan hệ bạn bè.</a:t>
            </a:r>
          </a:p>
          <a:p>
            <a:pPr algn="ctr"/>
            <a:endParaRPr lang="en-US" sz="4800" b="1" i="1" dirty="0">
              <a:solidFill>
                <a:srgbClr val="C0000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89EA292-8046-CFFD-1FC5-8F30306A24E0}"/>
              </a:ext>
            </a:extLst>
          </p:cNvPr>
          <p:cNvPicPr>
            <a:picLocks noChangeAspect="1"/>
          </p:cNvPicPr>
          <p:nvPr/>
        </p:nvPicPr>
        <p:blipFill rotWithShape="1">
          <a:blip r:embed="rId4"/>
          <a:srcRect l="9604" t="45725" r="51227" b="43141"/>
          <a:stretch/>
        </p:blipFill>
        <p:spPr>
          <a:xfrm>
            <a:off x="4376491" y="2097272"/>
            <a:ext cx="3458634" cy="212786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descr="Kids Thinking Idea Vector Illustration Stock Illustration - Illustration of  background, young: 157365992">
            <a:extLst>
              <a:ext uri="{FF2B5EF4-FFF2-40B4-BE49-F238E27FC236}">
                <a16:creationId xmlns:a16="http://schemas.microsoft.com/office/drawing/2014/main" id="{B22FD91A-88D1-2CBE-A202-6DAB59299EF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6937" b="89095" l="6625" r="37250">
                        <a14:foregroundMark x1="18375" y1="52204" x2="27875" y2="55916"/>
                        <a14:foregroundMark x1="7375" y1="68677" x2="7375" y2="68677"/>
                        <a14:foregroundMark x1="17625" y1="83295" x2="23875" y2="86543"/>
                        <a14:foregroundMark x1="35125" y1="68677" x2="37250" y2="69838"/>
                        <a14:foregroundMark x1="36250" y1="66821" x2="36250" y2="66821"/>
                        <a14:foregroundMark x1="36250" y1="66821" x2="36250" y2="66821"/>
                        <a14:foregroundMark x1="34125" y1="66125" x2="34125" y2="66125"/>
                        <a14:foregroundMark x1="34125" y1="66125" x2="34125" y2="66125"/>
                        <a14:foregroundMark x1="6625" y1="67517" x2="9500" y2="69838"/>
                        <a14:foregroundMark x1="9125" y1="65429" x2="11250" y2="74246"/>
                        <a14:foregroundMark x1="20000" y1="89095" x2="23125" y2="89095"/>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5016" t="31596" r="61148" b="12211"/>
          <a:stretch/>
        </p:blipFill>
        <p:spPr bwMode="auto">
          <a:xfrm>
            <a:off x="8005745" y="2893864"/>
            <a:ext cx="4456487" cy="398738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92EBA326-E431-24F4-0EF2-129501A7DC81}"/>
              </a:ext>
            </a:extLst>
          </p:cNvPr>
          <p:cNvGrpSpPr/>
          <p:nvPr/>
        </p:nvGrpSpPr>
        <p:grpSpPr>
          <a:xfrm flipH="1">
            <a:off x="8348669" y="1684923"/>
            <a:ext cx="3659155" cy="1728486"/>
            <a:chOff x="6620324" y="-97961"/>
            <a:chExt cx="4867314" cy="3913282"/>
          </a:xfrm>
        </p:grpSpPr>
        <p:pic>
          <p:nvPicPr>
            <p:cNvPr id="6" name="Picture 8" descr="Pink cloud colorful cartoon Royalty Free Vector Image">
              <a:extLst>
                <a:ext uri="{FF2B5EF4-FFF2-40B4-BE49-F238E27FC236}">
                  <a16:creationId xmlns:a16="http://schemas.microsoft.com/office/drawing/2014/main" id="{E4E2EE46-28AF-7AE5-274C-1C7E78A5EE89}"/>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0741" b="71944" l="10000" r="90000">
                          <a14:foregroundMark x1="39500" y1="20741" x2="39500" y2="20741"/>
                          <a14:foregroundMark x1="62800" y1="20741" x2="62800" y2="20741"/>
                          <a14:foregroundMark x1="71300" y1="71944" x2="71300" y2="71944"/>
                        </a14:backgroundRemoval>
                      </a14:imgEffect>
                    </a14:imgLayer>
                  </a14:imgProps>
                </a:ext>
                <a:ext uri="{28A0092B-C50C-407E-A947-70E740481C1C}">
                  <a14:useLocalDpi xmlns:a14="http://schemas.microsoft.com/office/drawing/2010/main" val="0"/>
                </a:ext>
              </a:extLst>
            </a:blip>
            <a:srcRect t="16927" b="25246"/>
            <a:stretch/>
          </p:blipFill>
          <p:spPr bwMode="auto">
            <a:xfrm flipH="1">
              <a:off x="6620324" y="-97961"/>
              <a:ext cx="4867314" cy="391328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98844DE-5EEC-BA9D-1798-F12BC1BF924D}"/>
                </a:ext>
              </a:extLst>
            </p:cNvPr>
            <p:cNvSpPr txBox="1"/>
            <p:nvPr/>
          </p:nvSpPr>
          <p:spPr>
            <a:xfrm>
              <a:off x="7015225" y="766133"/>
              <a:ext cx="4434792" cy="1063149"/>
            </a:xfrm>
            <a:prstGeom prst="rect">
              <a:avLst/>
            </a:prstGeom>
            <a:noFill/>
          </p:spPr>
          <p:txBody>
            <a:bodyPr wrap="square" rtlCol="0">
              <a:spAutoFit/>
            </a:bodyPr>
            <a:lstStyle/>
            <a:p>
              <a:pPr algn="ctr">
                <a:lnSpc>
                  <a:spcPct val="114000"/>
                </a:lnSpc>
                <a:spcAft>
                  <a:spcPts val="1000"/>
                </a:spcAft>
              </a:pPr>
              <a:r>
                <a:rPr lang="en-US" sz="2800" b="1">
                  <a:effectLst/>
                  <a:latin typeface="Calibri" panose="020F0502020204030204" pitchFamily="34" charset="0"/>
                  <a:cs typeface="Calibri" panose="020F0502020204030204" pitchFamily="34" charset="0"/>
                </a:rPr>
                <a:t>Nói lời chào hỏi.</a:t>
              </a:r>
            </a:p>
          </p:txBody>
        </p:sp>
      </p:grpSp>
    </p:spTree>
    <p:extLst>
      <p:ext uri="{BB962C8B-B14F-4D97-AF65-F5344CB8AC3E}">
        <p14:creationId xmlns:p14="http://schemas.microsoft.com/office/powerpoint/2010/main" val="11475066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FF932B-C416-49B1-8B95-AE62CFE7559D}"/>
              </a:ext>
            </a:extLst>
          </p:cNvPr>
          <p:cNvPicPr>
            <a:picLocks noChangeAspect="1"/>
          </p:cNvPicPr>
          <p:nvPr/>
        </p:nvPicPr>
        <p:blipFill rotWithShape="1">
          <a:blip r:embed="rId3"/>
          <a:srcRect l="15000" t="22756" r="16923" b="8903"/>
          <a:stretch/>
        </p:blipFill>
        <p:spPr>
          <a:xfrm>
            <a:off x="0" y="0"/>
            <a:ext cx="12192000" cy="6881247"/>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3527769" y="145473"/>
            <a:ext cx="8443836" cy="6369627"/>
          </a:xfrm>
          <a:custGeom>
            <a:avLst/>
            <a:gdLst>
              <a:gd name="connsiteX0" fmla="*/ 0 w 8443836"/>
              <a:gd name="connsiteY0" fmla="*/ 635179 h 6369627"/>
              <a:gd name="connsiteX1" fmla="*/ 635179 w 8443836"/>
              <a:gd name="connsiteY1" fmla="*/ 0 h 6369627"/>
              <a:gd name="connsiteX2" fmla="*/ 7808657 w 8443836"/>
              <a:gd name="connsiteY2" fmla="*/ 0 h 6369627"/>
              <a:gd name="connsiteX3" fmla="*/ 8443836 w 8443836"/>
              <a:gd name="connsiteY3" fmla="*/ 635179 h 6369627"/>
              <a:gd name="connsiteX4" fmla="*/ 8443836 w 8443836"/>
              <a:gd name="connsiteY4" fmla="*/ 5734448 h 6369627"/>
              <a:gd name="connsiteX5" fmla="*/ 7808657 w 8443836"/>
              <a:gd name="connsiteY5" fmla="*/ 6369627 h 6369627"/>
              <a:gd name="connsiteX6" fmla="*/ 635179 w 8443836"/>
              <a:gd name="connsiteY6" fmla="*/ 6369627 h 6369627"/>
              <a:gd name="connsiteX7" fmla="*/ 0 w 8443836"/>
              <a:gd name="connsiteY7" fmla="*/ 5734448 h 6369627"/>
              <a:gd name="connsiteX8" fmla="*/ 0 w 8443836"/>
              <a:gd name="connsiteY8" fmla="*/ 635179 h 636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3836" h="6369627" fill="none" extrusionOk="0">
                <a:moveTo>
                  <a:pt x="0" y="635179"/>
                </a:moveTo>
                <a:cubicBezTo>
                  <a:pt x="283" y="292045"/>
                  <a:pt x="307362" y="38573"/>
                  <a:pt x="635179" y="0"/>
                </a:cubicBezTo>
                <a:cubicBezTo>
                  <a:pt x="2524419" y="72427"/>
                  <a:pt x="6925398" y="61419"/>
                  <a:pt x="7808657" y="0"/>
                </a:cubicBezTo>
                <a:cubicBezTo>
                  <a:pt x="8151079" y="-57669"/>
                  <a:pt x="8427230" y="279356"/>
                  <a:pt x="8443836" y="635179"/>
                </a:cubicBezTo>
                <a:cubicBezTo>
                  <a:pt x="8544712" y="2260846"/>
                  <a:pt x="8336523" y="3980815"/>
                  <a:pt x="8443836" y="5734448"/>
                </a:cubicBezTo>
                <a:cubicBezTo>
                  <a:pt x="8445846" y="6075049"/>
                  <a:pt x="8140102" y="6347930"/>
                  <a:pt x="7808657" y="6369627"/>
                </a:cubicBezTo>
                <a:cubicBezTo>
                  <a:pt x="5326055" y="6399454"/>
                  <a:pt x="2566338" y="6290321"/>
                  <a:pt x="635179" y="6369627"/>
                </a:cubicBezTo>
                <a:cubicBezTo>
                  <a:pt x="315300" y="6366132"/>
                  <a:pt x="-34540" y="6092078"/>
                  <a:pt x="0" y="5734448"/>
                </a:cubicBezTo>
                <a:cubicBezTo>
                  <a:pt x="50037" y="3815911"/>
                  <a:pt x="770" y="3043230"/>
                  <a:pt x="0" y="635179"/>
                </a:cubicBezTo>
                <a:close/>
              </a:path>
              <a:path w="8443836" h="6369627" stroke="0" extrusionOk="0">
                <a:moveTo>
                  <a:pt x="0" y="635179"/>
                </a:moveTo>
                <a:cubicBezTo>
                  <a:pt x="44131" y="296408"/>
                  <a:pt x="303578" y="40001"/>
                  <a:pt x="635179" y="0"/>
                </a:cubicBezTo>
                <a:cubicBezTo>
                  <a:pt x="2651535" y="123000"/>
                  <a:pt x="6900533" y="-96860"/>
                  <a:pt x="7808657" y="0"/>
                </a:cubicBezTo>
                <a:cubicBezTo>
                  <a:pt x="8150295" y="-6983"/>
                  <a:pt x="8467163" y="237351"/>
                  <a:pt x="8443836" y="635179"/>
                </a:cubicBezTo>
                <a:cubicBezTo>
                  <a:pt x="8447009" y="1616609"/>
                  <a:pt x="8538103" y="4738729"/>
                  <a:pt x="8443836" y="5734448"/>
                </a:cubicBezTo>
                <a:cubicBezTo>
                  <a:pt x="8387727" y="6105575"/>
                  <a:pt x="8096836" y="6359378"/>
                  <a:pt x="7808657" y="6369627"/>
                </a:cubicBezTo>
                <a:cubicBezTo>
                  <a:pt x="6647857" y="6208920"/>
                  <a:pt x="3770812" y="6409294"/>
                  <a:pt x="635179" y="6369627"/>
                </a:cubicBezTo>
                <a:cubicBezTo>
                  <a:pt x="258062" y="6364312"/>
                  <a:pt x="-51152" y="6062075"/>
                  <a:pt x="0" y="5734448"/>
                </a:cubicBezTo>
                <a:cubicBezTo>
                  <a:pt x="32216" y="3701164"/>
                  <a:pt x="57206" y="1205607"/>
                  <a:pt x="0" y="635179"/>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nvGrpSpPr>
          <p:cNvPr id="15" name="Group 14">
            <a:extLst>
              <a:ext uri="{FF2B5EF4-FFF2-40B4-BE49-F238E27FC236}">
                <a16:creationId xmlns:a16="http://schemas.microsoft.com/office/drawing/2014/main" id="{CD160575-6294-4AAD-BF4F-FC57FCC47388}"/>
              </a:ext>
            </a:extLst>
          </p:cNvPr>
          <p:cNvGrpSpPr/>
          <p:nvPr/>
        </p:nvGrpSpPr>
        <p:grpSpPr>
          <a:xfrm>
            <a:off x="-735793" y="507693"/>
            <a:ext cx="5056629" cy="918133"/>
            <a:chOff x="4149464" y="8204395"/>
            <a:chExt cx="10836952" cy="708830"/>
          </a:xfrm>
        </p:grpSpPr>
        <p:sp>
          <p:nvSpPr>
            <p:cNvPr id="16" name="TextBox 15">
              <a:extLst>
                <a:ext uri="{FF2B5EF4-FFF2-40B4-BE49-F238E27FC236}">
                  <a16:creationId xmlns:a16="http://schemas.microsoft.com/office/drawing/2014/main" id="{FA590CE4-6D85-40C4-BC63-F15D0F076D10}"/>
                </a:ext>
              </a:extLst>
            </p:cNvPr>
            <p:cNvSpPr txBox="1"/>
            <p:nvPr/>
          </p:nvSpPr>
          <p:spPr>
            <a:xfrm>
              <a:off x="4149464" y="8204395"/>
              <a:ext cx="10706588" cy="695962"/>
            </a:xfrm>
            <a:prstGeom prst="rect">
              <a:avLst/>
            </a:prstGeom>
            <a:noFill/>
          </p:spPr>
          <p:txBody>
            <a:bodyPr wrap="square" rtlCol="0">
              <a:spAutoFit/>
            </a:bodyPr>
            <a:lstStyle/>
            <a:p>
              <a:pPr algn="ctr">
                <a:lnSpc>
                  <a:spcPct val="130000"/>
                </a:lnSpc>
              </a:pPr>
              <a:r>
                <a:rPr lang="vi-VN" sz="44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rPr>
                <a:t>TRÒ CHƠI</a:t>
              </a:r>
              <a:endParaRPr lang="en-US" sz="44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endParaRPr>
            </a:p>
          </p:txBody>
        </p:sp>
        <p:sp>
          <p:nvSpPr>
            <p:cNvPr id="17" name="TextBox 16">
              <a:extLst>
                <a:ext uri="{FF2B5EF4-FFF2-40B4-BE49-F238E27FC236}">
                  <a16:creationId xmlns:a16="http://schemas.microsoft.com/office/drawing/2014/main" id="{D9DACD76-FD68-4DC0-A734-11A9C455E6B3}"/>
                </a:ext>
              </a:extLst>
            </p:cNvPr>
            <p:cNvSpPr txBox="1"/>
            <p:nvPr/>
          </p:nvSpPr>
          <p:spPr>
            <a:xfrm>
              <a:off x="4149464" y="8217263"/>
              <a:ext cx="10836952" cy="695962"/>
            </a:xfrm>
            <a:prstGeom prst="rect">
              <a:avLst/>
            </a:prstGeom>
            <a:noFill/>
          </p:spPr>
          <p:txBody>
            <a:bodyPr wrap="square" rtlCol="0">
              <a:spAutoFit/>
            </a:bodyPr>
            <a:lstStyle/>
            <a:p>
              <a:pPr algn="ctr">
                <a:lnSpc>
                  <a:spcPct val="130000"/>
                </a:lnSpc>
              </a:pPr>
              <a:r>
                <a:rPr lang="vi-VN"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a:rPr>
                <a:t>T</a:t>
              </a:r>
              <a:r>
                <a:rPr lang="vi-VN" sz="4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a:rPr>
                <a:t>R</a:t>
              </a:r>
              <a:r>
                <a:rPr lang="vi-VN" sz="4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a:rPr>
                <a:t>Ò</a:t>
              </a:r>
              <a:r>
                <a:rPr lang="vi-VN"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a:rPr>
                <a:t> </a:t>
              </a:r>
              <a:r>
                <a:rPr lang="vi-VN" sz="4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a:rPr>
                <a:t>C</a:t>
              </a:r>
              <a:r>
                <a:rPr lang="vi-VN" sz="4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a:rPr>
                <a:t>H</a:t>
              </a:r>
              <a:r>
                <a:rPr lang="vi-VN" sz="4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a:rPr>
                <a:t>Ơ</a:t>
              </a:r>
              <a:r>
                <a:rPr lang="vi-VN" sz="4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a:rPr>
                <a:t>I </a:t>
              </a:r>
              <a:r>
                <a:rPr lang="vi-VN" sz="4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a:rPr>
                <a:t> </a:t>
              </a:r>
              <a:endParaRPr lang="en-US" sz="4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a:endParaRPr>
            </a:p>
          </p:txBody>
        </p:sp>
      </p:grpSp>
      <p:grpSp>
        <p:nvGrpSpPr>
          <p:cNvPr id="19" name="Group 18">
            <a:extLst>
              <a:ext uri="{FF2B5EF4-FFF2-40B4-BE49-F238E27FC236}">
                <a16:creationId xmlns:a16="http://schemas.microsoft.com/office/drawing/2014/main" id="{9DB4AFDD-C6BC-4811-A69F-952457DD87B9}"/>
              </a:ext>
            </a:extLst>
          </p:cNvPr>
          <p:cNvGrpSpPr/>
          <p:nvPr/>
        </p:nvGrpSpPr>
        <p:grpSpPr>
          <a:xfrm>
            <a:off x="59370" y="1756979"/>
            <a:ext cx="3468399" cy="4529730"/>
            <a:chOff x="5590808" y="6566825"/>
            <a:chExt cx="13216068" cy="4529730"/>
          </a:xfrm>
        </p:grpSpPr>
        <p:sp>
          <p:nvSpPr>
            <p:cNvPr id="20" name="TextBox 19">
              <a:extLst>
                <a:ext uri="{FF2B5EF4-FFF2-40B4-BE49-F238E27FC236}">
                  <a16:creationId xmlns:a16="http://schemas.microsoft.com/office/drawing/2014/main" id="{4E72B597-C322-4093-805A-2DC919CEC60A}"/>
                </a:ext>
              </a:extLst>
            </p:cNvPr>
            <p:cNvSpPr txBox="1"/>
            <p:nvPr/>
          </p:nvSpPr>
          <p:spPr>
            <a:xfrm>
              <a:off x="5590808" y="6572240"/>
              <a:ext cx="13208089" cy="4524315"/>
            </a:xfrm>
            <a:prstGeom prst="rect">
              <a:avLst/>
            </a:prstGeom>
            <a:noFill/>
          </p:spPr>
          <p:txBody>
            <a:bodyPr wrap="square" rtlCol="0">
              <a:spAutoFit/>
            </a:bodyPr>
            <a:lstStyle/>
            <a:p>
              <a:pPr algn="ctr"/>
              <a:r>
                <a:rPr lang="vi-VN" sz="72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rPr>
                <a:t>AI</a:t>
              </a:r>
            </a:p>
            <a:p>
              <a:pPr algn="ctr"/>
              <a:r>
                <a:rPr lang="vi-VN" sz="72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rPr>
                <a:t> TINH</a:t>
              </a:r>
            </a:p>
            <a:p>
              <a:pPr algn="ctr"/>
              <a:r>
                <a:rPr lang="vi-VN" sz="72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rPr>
                <a:t>MẮT</a:t>
              </a:r>
            </a:p>
            <a:p>
              <a:pPr algn="ctr"/>
              <a:r>
                <a:rPr lang="vi-VN" sz="72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rPr>
                <a:t>THẾ</a:t>
              </a:r>
              <a:endParaRPr lang="en-US" sz="72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endParaRPr>
            </a:p>
          </p:txBody>
        </p:sp>
        <p:sp>
          <p:nvSpPr>
            <p:cNvPr id="21" name="TextBox 20">
              <a:extLst>
                <a:ext uri="{FF2B5EF4-FFF2-40B4-BE49-F238E27FC236}">
                  <a16:creationId xmlns:a16="http://schemas.microsoft.com/office/drawing/2014/main" id="{79DF48C5-A59F-455C-956D-1AC48FFE6BCE}"/>
                </a:ext>
              </a:extLst>
            </p:cNvPr>
            <p:cNvSpPr txBox="1"/>
            <p:nvPr/>
          </p:nvSpPr>
          <p:spPr>
            <a:xfrm>
              <a:off x="5598787" y="6566825"/>
              <a:ext cx="13208089" cy="4524315"/>
            </a:xfrm>
            <a:prstGeom prst="rect">
              <a:avLst/>
            </a:prstGeom>
            <a:noFill/>
          </p:spPr>
          <p:txBody>
            <a:bodyPr wrap="square" rtlCol="0">
              <a:spAutoFit/>
            </a:bodyPr>
            <a:lstStyle/>
            <a:p>
              <a:pPr algn="ctr"/>
              <a:r>
                <a:rPr lang="vi-VN" sz="72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a:rPr>
                <a:t>A</a:t>
              </a:r>
              <a:r>
                <a:rPr lang="vi-VN" sz="72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a:rPr>
                <a:t>I </a:t>
              </a:r>
            </a:p>
            <a:p>
              <a:pPr algn="ctr"/>
              <a:r>
                <a:rPr lang="vi-VN" sz="72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a:rPr>
                <a:t> T</a:t>
              </a:r>
              <a:r>
                <a:rPr lang="vi-VN" sz="72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a:rPr>
                <a:t>I</a:t>
              </a:r>
              <a:r>
                <a:rPr lang="vi-VN" sz="72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a:rPr>
                <a:t>N</a:t>
              </a:r>
              <a:r>
                <a:rPr lang="vi-VN" sz="7200" b="1">
                  <a:ln w="28575">
                    <a:solidFill>
                      <a:srgbClr val="002060"/>
                    </a:solidFill>
                    <a:prstDash val="solid"/>
                  </a:ln>
                  <a:solidFill>
                    <a:srgbClr val="FFCCFF"/>
                  </a:solidFill>
                  <a:effectLst>
                    <a:outerShdw blurRad="12700" dist="38100" dir="2700000" algn="tl" rotWithShape="0">
                      <a:schemeClr val="accent5">
                        <a:lumMod val="60000"/>
                        <a:lumOff val="40000"/>
                      </a:schemeClr>
                    </a:outerShdw>
                  </a:effectLst>
                  <a:latin typeface="SVN-Gretoon"/>
                </a:rPr>
                <a:t>H</a:t>
              </a:r>
            </a:p>
            <a:p>
              <a:pPr algn="ctr"/>
              <a:r>
                <a:rPr lang="vi-VN" sz="72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a:rPr>
                <a:t>M</a:t>
              </a:r>
              <a:r>
                <a:rPr lang="vi-VN" sz="72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a:rPr>
                <a:t>Ắ</a:t>
              </a:r>
              <a:r>
                <a:rPr lang="vi-VN" sz="72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a:rPr>
                <a:t>T</a:t>
              </a:r>
              <a:r>
                <a:rPr lang="vi-VN" sz="72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a:rPr>
                <a:t> </a:t>
              </a:r>
            </a:p>
            <a:p>
              <a:pPr algn="ctr"/>
              <a:r>
                <a:rPr lang="vi-VN" sz="72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a:rPr>
                <a:t>T</a:t>
              </a:r>
              <a:r>
                <a:rPr lang="vi-VN" sz="72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a:rPr>
                <a:t>H</a:t>
              </a:r>
              <a:r>
                <a:rPr lang="vi-VN" sz="7200" b="1">
                  <a:ln w="28575">
                    <a:solidFill>
                      <a:srgbClr val="002060"/>
                    </a:solidFill>
                    <a:prstDash val="solid"/>
                  </a:ln>
                  <a:solidFill>
                    <a:srgbClr val="92D050"/>
                  </a:solidFill>
                  <a:effectLst>
                    <a:outerShdw blurRad="12700" dist="38100" dir="2700000" algn="tl" rotWithShape="0">
                      <a:schemeClr val="accent5">
                        <a:lumMod val="60000"/>
                        <a:lumOff val="40000"/>
                      </a:schemeClr>
                    </a:outerShdw>
                  </a:effectLst>
                  <a:latin typeface="SVN-Gretoon"/>
                </a:rPr>
                <a:t>Ế</a:t>
              </a:r>
              <a:r>
                <a:rPr lang="vi-VN" sz="72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a:rPr>
                <a:t> </a:t>
              </a:r>
              <a:endParaRPr lang="en-US" sz="72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a:endParaRPr>
            </a:p>
          </p:txBody>
        </p:sp>
      </p:grpSp>
      <p:sp>
        <p:nvSpPr>
          <p:cNvPr id="22" name="TextBox 21">
            <a:extLst>
              <a:ext uri="{FF2B5EF4-FFF2-40B4-BE49-F238E27FC236}">
                <a16:creationId xmlns:a16="http://schemas.microsoft.com/office/drawing/2014/main" id="{AEAFB5AF-E96F-42B5-B524-80CE500BEDE5}"/>
              </a:ext>
            </a:extLst>
          </p:cNvPr>
          <p:cNvSpPr txBox="1"/>
          <p:nvPr/>
        </p:nvSpPr>
        <p:spPr>
          <a:xfrm>
            <a:off x="3885863" y="302430"/>
            <a:ext cx="7466988" cy="1815882"/>
          </a:xfrm>
          <a:prstGeom prst="rect">
            <a:avLst/>
          </a:prstGeom>
          <a:noFill/>
        </p:spPr>
        <p:txBody>
          <a:bodyPr wrap="square" rtlCol="0">
            <a:spAutoFit/>
          </a:bodyPr>
          <a:lstStyle/>
          <a:p>
            <a:pPr algn="ctr"/>
            <a:r>
              <a:rPr lang="pt-BR" sz="3200" b="1" i="1">
                <a:solidFill>
                  <a:srgbClr val="C00000"/>
                </a:solidFill>
                <a:latin typeface="Calibri" panose="020F0502020204030204" pitchFamily="34" charset="0"/>
                <a:cs typeface="Calibri" panose="020F0502020204030204" pitchFamily="34" charset="0"/>
              </a:rPr>
              <a:t>Em hãy quan sát tranh và nêu các cách thiết lập quan hệ bạn bè.</a:t>
            </a:r>
          </a:p>
          <a:p>
            <a:pPr algn="ctr"/>
            <a:endParaRPr lang="en-US" sz="4800" b="1" i="1" dirty="0">
              <a:solidFill>
                <a:srgbClr val="C00000"/>
              </a:solidFill>
              <a:latin typeface="Calibri" panose="020F0502020204030204" pitchFamily="34" charset="0"/>
              <a:cs typeface="Calibri" panose="020F0502020204030204" pitchFamily="34" charset="0"/>
            </a:endParaRPr>
          </a:p>
        </p:txBody>
      </p:sp>
      <p:pic>
        <p:nvPicPr>
          <p:cNvPr id="4" name="Picture 3" descr="Kids Thinking Idea Vector Illustration Stock Illustration - Illustration of  background, young: 157365992">
            <a:extLst>
              <a:ext uri="{FF2B5EF4-FFF2-40B4-BE49-F238E27FC236}">
                <a16:creationId xmlns:a16="http://schemas.microsoft.com/office/drawing/2014/main" id="{B22FD91A-88D1-2CBE-A202-6DAB59299EF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6937" b="89095" l="6625" r="37250">
                        <a14:foregroundMark x1="18375" y1="52204" x2="27875" y2="55916"/>
                        <a14:foregroundMark x1="7375" y1="68677" x2="7375" y2="68677"/>
                        <a14:foregroundMark x1="17625" y1="83295" x2="23875" y2="86543"/>
                        <a14:foregroundMark x1="35125" y1="68677" x2="37250" y2="69838"/>
                        <a14:foregroundMark x1="36250" y1="66821" x2="36250" y2="66821"/>
                        <a14:foregroundMark x1="36250" y1="66821" x2="36250" y2="66821"/>
                        <a14:foregroundMark x1="34125" y1="66125" x2="34125" y2="66125"/>
                        <a14:foregroundMark x1="34125" y1="66125" x2="34125" y2="66125"/>
                        <a14:foregroundMark x1="6625" y1="67517" x2="9500" y2="69838"/>
                        <a14:foregroundMark x1="9125" y1="65429" x2="11250" y2="74246"/>
                        <a14:foregroundMark x1="20000" y1="89095" x2="23125" y2="89095"/>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5016" t="31596" r="61148" b="12211"/>
          <a:stretch/>
        </p:blipFill>
        <p:spPr bwMode="auto">
          <a:xfrm>
            <a:off x="8005745" y="2893864"/>
            <a:ext cx="4456487" cy="39873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83B218E-7DB3-2A9D-5FE6-D4E71A7EC8AE}"/>
              </a:ext>
            </a:extLst>
          </p:cNvPr>
          <p:cNvPicPr>
            <a:picLocks noChangeAspect="1"/>
          </p:cNvPicPr>
          <p:nvPr/>
        </p:nvPicPr>
        <p:blipFill rotWithShape="1">
          <a:blip r:embed="rId6"/>
          <a:srcRect l="48147" t="45192" r="10886" b="42926"/>
          <a:stretch/>
        </p:blipFill>
        <p:spPr>
          <a:xfrm>
            <a:off x="3968591" y="3113196"/>
            <a:ext cx="3834749" cy="24070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10" name="Group 9">
            <a:extLst>
              <a:ext uri="{FF2B5EF4-FFF2-40B4-BE49-F238E27FC236}">
                <a16:creationId xmlns:a16="http://schemas.microsoft.com/office/drawing/2014/main" id="{C09586C1-B64D-F79A-4069-56E130E2EEB7}"/>
              </a:ext>
            </a:extLst>
          </p:cNvPr>
          <p:cNvGrpSpPr/>
          <p:nvPr/>
        </p:nvGrpSpPr>
        <p:grpSpPr>
          <a:xfrm flipH="1">
            <a:off x="7600936" y="1409158"/>
            <a:ext cx="4701261" cy="2383332"/>
            <a:chOff x="6932087" y="-167925"/>
            <a:chExt cx="4867314" cy="3913282"/>
          </a:xfrm>
        </p:grpSpPr>
        <p:pic>
          <p:nvPicPr>
            <p:cNvPr id="11" name="Picture 8" descr="Pink cloud colorful cartoon Royalty Free Vector Image">
              <a:extLst>
                <a:ext uri="{FF2B5EF4-FFF2-40B4-BE49-F238E27FC236}">
                  <a16:creationId xmlns:a16="http://schemas.microsoft.com/office/drawing/2014/main" id="{78B9BD80-32B4-A4B8-DED9-EF00ACC05609}"/>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0741" b="71944" l="10000" r="90000">
                          <a14:foregroundMark x1="39500" y1="20741" x2="39500" y2="20741"/>
                          <a14:foregroundMark x1="62800" y1="20741" x2="62800" y2="20741"/>
                          <a14:foregroundMark x1="71300" y1="71944" x2="71300" y2="71944"/>
                        </a14:backgroundRemoval>
                      </a14:imgEffect>
                    </a14:imgLayer>
                  </a14:imgProps>
                </a:ext>
                <a:ext uri="{28A0092B-C50C-407E-A947-70E740481C1C}">
                  <a14:useLocalDpi xmlns:a14="http://schemas.microsoft.com/office/drawing/2010/main" val="0"/>
                </a:ext>
              </a:extLst>
            </a:blip>
            <a:srcRect t="16927" b="25246"/>
            <a:stretch/>
          </p:blipFill>
          <p:spPr bwMode="auto">
            <a:xfrm flipH="1">
              <a:off x="6932087" y="-167925"/>
              <a:ext cx="4867314" cy="391328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0A85DD6-2381-20DD-B455-9929FD3C0A61}"/>
                </a:ext>
              </a:extLst>
            </p:cNvPr>
            <p:cNvSpPr txBox="1"/>
            <p:nvPr/>
          </p:nvSpPr>
          <p:spPr>
            <a:xfrm>
              <a:off x="7272726" y="603311"/>
              <a:ext cx="4434792" cy="2946401"/>
            </a:xfrm>
            <a:prstGeom prst="rect">
              <a:avLst/>
            </a:prstGeom>
            <a:noFill/>
          </p:spPr>
          <p:txBody>
            <a:bodyPr wrap="square" rtlCol="0">
              <a:spAutoFit/>
            </a:bodyPr>
            <a:lstStyle/>
            <a:p>
              <a:pPr algn="ctr">
                <a:lnSpc>
                  <a:spcPct val="114000"/>
                </a:lnSpc>
                <a:spcAft>
                  <a:spcPts val="1000"/>
                </a:spcAft>
              </a:pPr>
              <a:r>
                <a:rPr lang="en-US" sz="2800" b="1">
                  <a:effectLst/>
                  <a:latin typeface="Calibri" panose="020F0502020204030204" pitchFamily="34" charset="0"/>
                  <a:cs typeface="Calibri" panose="020F0502020204030204" pitchFamily="34" charset="0"/>
                </a:rPr>
                <a:t>Chủ động giúp đỡ,</a:t>
              </a:r>
            </a:p>
            <a:p>
              <a:pPr algn="ctr">
                <a:lnSpc>
                  <a:spcPct val="114000"/>
                </a:lnSpc>
                <a:spcAft>
                  <a:spcPts val="1000"/>
                </a:spcAft>
              </a:pPr>
              <a:r>
                <a:rPr lang="en-US" sz="2800" b="1">
                  <a:effectLst/>
                  <a:latin typeface="Calibri" panose="020F0502020204030204" pitchFamily="34" charset="0"/>
                  <a:cs typeface="Calibri" panose="020F0502020204030204" pitchFamily="34" charset="0"/>
                </a:rPr>
                <a:t>làm quen với bạn. </a:t>
              </a:r>
            </a:p>
            <a:p>
              <a:pPr algn="ctr">
                <a:lnSpc>
                  <a:spcPct val="114000"/>
                </a:lnSpc>
                <a:spcAft>
                  <a:spcPts val="1000"/>
                </a:spcAft>
              </a:pPr>
              <a:endParaRPr lang="en-US" sz="2800" b="1">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08964023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FF932B-C416-49B1-8B95-AE62CFE7559D}"/>
              </a:ext>
            </a:extLst>
          </p:cNvPr>
          <p:cNvPicPr>
            <a:picLocks noChangeAspect="1"/>
          </p:cNvPicPr>
          <p:nvPr/>
        </p:nvPicPr>
        <p:blipFill rotWithShape="1">
          <a:blip r:embed="rId3"/>
          <a:srcRect l="15000" t="22756" r="16923" b="8903"/>
          <a:stretch/>
        </p:blipFill>
        <p:spPr>
          <a:xfrm>
            <a:off x="0" y="0"/>
            <a:ext cx="12192000" cy="6881247"/>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3527769" y="145473"/>
            <a:ext cx="8443836" cy="6369627"/>
          </a:xfrm>
          <a:custGeom>
            <a:avLst/>
            <a:gdLst>
              <a:gd name="connsiteX0" fmla="*/ 0 w 8443836"/>
              <a:gd name="connsiteY0" fmla="*/ 635179 h 6369627"/>
              <a:gd name="connsiteX1" fmla="*/ 635179 w 8443836"/>
              <a:gd name="connsiteY1" fmla="*/ 0 h 6369627"/>
              <a:gd name="connsiteX2" fmla="*/ 7808657 w 8443836"/>
              <a:gd name="connsiteY2" fmla="*/ 0 h 6369627"/>
              <a:gd name="connsiteX3" fmla="*/ 8443836 w 8443836"/>
              <a:gd name="connsiteY3" fmla="*/ 635179 h 6369627"/>
              <a:gd name="connsiteX4" fmla="*/ 8443836 w 8443836"/>
              <a:gd name="connsiteY4" fmla="*/ 5734448 h 6369627"/>
              <a:gd name="connsiteX5" fmla="*/ 7808657 w 8443836"/>
              <a:gd name="connsiteY5" fmla="*/ 6369627 h 6369627"/>
              <a:gd name="connsiteX6" fmla="*/ 635179 w 8443836"/>
              <a:gd name="connsiteY6" fmla="*/ 6369627 h 6369627"/>
              <a:gd name="connsiteX7" fmla="*/ 0 w 8443836"/>
              <a:gd name="connsiteY7" fmla="*/ 5734448 h 6369627"/>
              <a:gd name="connsiteX8" fmla="*/ 0 w 8443836"/>
              <a:gd name="connsiteY8" fmla="*/ 635179 h 636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3836" h="6369627" fill="none" extrusionOk="0">
                <a:moveTo>
                  <a:pt x="0" y="635179"/>
                </a:moveTo>
                <a:cubicBezTo>
                  <a:pt x="283" y="292045"/>
                  <a:pt x="307362" y="38573"/>
                  <a:pt x="635179" y="0"/>
                </a:cubicBezTo>
                <a:cubicBezTo>
                  <a:pt x="2524419" y="72427"/>
                  <a:pt x="6925398" y="61419"/>
                  <a:pt x="7808657" y="0"/>
                </a:cubicBezTo>
                <a:cubicBezTo>
                  <a:pt x="8151079" y="-57669"/>
                  <a:pt x="8427230" y="279356"/>
                  <a:pt x="8443836" y="635179"/>
                </a:cubicBezTo>
                <a:cubicBezTo>
                  <a:pt x="8544712" y="2260846"/>
                  <a:pt x="8336523" y="3980815"/>
                  <a:pt x="8443836" y="5734448"/>
                </a:cubicBezTo>
                <a:cubicBezTo>
                  <a:pt x="8445846" y="6075049"/>
                  <a:pt x="8140102" y="6347930"/>
                  <a:pt x="7808657" y="6369627"/>
                </a:cubicBezTo>
                <a:cubicBezTo>
                  <a:pt x="5326055" y="6399454"/>
                  <a:pt x="2566338" y="6290321"/>
                  <a:pt x="635179" y="6369627"/>
                </a:cubicBezTo>
                <a:cubicBezTo>
                  <a:pt x="315300" y="6366132"/>
                  <a:pt x="-34540" y="6092078"/>
                  <a:pt x="0" y="5734448"/>
                </a:cubicBezTo>
                <a:cubicBezTo>
                  <a:pt x="50037" y="3815911"/>
                  <a:pt x="770" y="3043230"/>
                  <a:pt x="0" y="635179"/>
                </a:cubicBezTo>
                <a:close/>
              </a:path>
              <a:path w="8443836" h="6369627" stroke="0" extrusionOk="0">
                <a:moveTo>
                  <a:pt x="0" y="635179"/>
                </a:moveTo>
                <a:cubicBezTo>
                  <a:pt x="44131" y="296408"/>
                  <a:pt x="303578" y="40001"/>
                  <a:pt x="635179" y="0"/>
                </a:cubicBezTo>
                <a:cubicBezTo>
                  <a:pt x="2651535" y="123000"/>
                  <a:pt x="6900533" y="-96860"/>
                  <a:pt x="7808657" y="0"/>
                </a:cubicBezTo>
                <a:cubicBezTo>
                  <a:pt x="8150295" y="-6983"/>
                  <a:pt x="8467163" y="237351"/>
                  <a:pt x="8443836" y="635179"/>
                </a:cubicBezTo>
                <a:cubicBezTo>
                  <a:pt x="8447009" y="1616609"/>
                  <a:pt x="8538103" y="4738729"/>
                  <a:pt x="8443836" y="5734448"/>
                </a:cubicBezTo>
                <a:cubicBezTo>
                  <a:pt x="8387727" y="6105575"/>
                  <a:pt x="8096836" y="6359378"/>
                  <a:pt x="7808657" y="6369627"/>
                </a:cubicBezTo>
                <a:cubicBezTo>
                  <a:pt x="6647857" y="6208920"/>
                  <a:pt x="3770812" y="6409294"/>
                  <a:pt x="635179" y="6369627"/>
                </a:cubicBezTo>
                <a:cubicBezTo>
                  <a:pt x="258062" y="6364312"/>
                  <a:pt x="-51152" y="6062075"/>
                  <a:pt x="0" y="5734448"/>
                </a:cubicBezTo>
                <a:cubicBezTo>
                  <a:pt x="32216" y="3701164"/>
                  <a:pt x="57206" y="1205607"/>
                  <a:pt x="0" y="635179"/>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nvGrpSpPr>
          <p:cNvPr id="15" name="Group 14">
            <a:extLst>
              <a:ext uri="{FF2B5EF4-FFF2-40B4-BE49-F238E27FC236}">
                <a16:creationId xmlns:a16="http://schemas.microsoft.com/office/drawing/2014/main" id="{CD160575-6294-4AAD-BF4F-FC57FCC47388}"/>
              </a:ext>
            </a:extLst>
          </p:cNvPr>
          <p:cNvGrpSpPr/>
          <p:nvPr/>
        </p:nvGrpSpPr>
        <p:grpSpPr>
          <a:xfrm>
            <a:off x="-735793" y="507693"/>
            <a:ext cx="5056629" cy="918133"/>
            <a:chOff x="4149464" y="8204395"/>
            <a:chExt cx="10836952" cy="708830"/>
          </a:xfrm>
        </p:grpSpPr>
        <p:sp>
          <p:nvSpPr>
            <p:cNvPr id="16" name="TextBox 15">
              <a:extLst>
                <a:ext uri="{FF2B5EF4-FFF2-40B4-BE49-F238E27FC236}">
                  <a16:creationId xmlns:a16="http://schemas.microsoft.com/office/drawing/2014/main" id="{FA590CE4-6D85-40C4-BC63-F15D0F076D10}"/>
                </a:ext>
              </a:extLst>
            </p:cNvPr>
            <p:cNvSpPr txBox="1"/>
            <p:nvPr/>
          </p:nvSpPr>
          <p:spPr>
            <a:xfrm>
              <a:off x="4149464" y="8204395"/>
              <a:ext cx="10706588" cy="695962"/>
            </a:xfrm>
            <a:prstGeom prst="rect">
              <a:avLst/>
            </a:prstGeom>
            <a:noFill/>
          </p:spPr>
          <p:txBody>
            <a:bodyPr wrap="square" rtlCol="0">
              <a:spAutoFit/>
            </a:bodyPr>
            <a:lstStyle/>
            <a:p>
              <a:pPr algn="ctr">
                <a:lnSpc>
                  <a:spcPct val="130000"/>
                </a:lnSpc>
              </a:pPr>
              <a:r>
                <a:rPr lang="vi-VN" sz="44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rPr>
                <a:t>TRÒ CHƠI</a:t>
              </a:r>
              <a:endParaRPr lang="en-US" sz="44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endParaRPr>
            </a:p>
          </p:txBody>
        </p:sp>
        <p:sp>
          <p:nvSpPr>
            <p:cNvPr id="17" name="TextBox 16">
              <a:extLst>
                <a:ext uri="{FF2B5EF4-FFF2-40B4-BE49-F238E27FC236}">
                  <a16:creationId xmlns:a16="http://schemas.microsoft.com/office/drawing/2014/main" id="{D9DACD76-FD68-4DC0-A734-11A9C455E6B3}"/>
                </a:ext>
              </a:extLst>
            </p:cNvPr>
            <p:cNvSpPr txBox="1"/>
            <p:nvPr/>
          </p:nvSpPr>
          <p:spPr>
            <a:xfrm>
              <a:off x="4149464" y="8217263"/>
              <a:ext cx="10836952" cy="695962"/>
            </a:xfrm>
            <a:prstGeom prst="rect">
              <a:avLst/>
            </a:prstGeom>
            <a:noFill/>
          </p:spPr>
          <p:txBody>
            <a:bodyPr wrap="square" rtlCol="0">
              <a:spAutoFit/>
            </a:bodyPr>
            <a:lstStyle/>
            <a:p>
              <a:pPr algn="ctr">
                <a:lnSpc>
                  <a:spcPct val="130000"/>
                </a:lnSpc>
              </a:pPr>
              <a:r>
                <a:rPr lang="vi-VN"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a:rPr>
                <a:t>T</a:t>
              </a:r>
              <a:r>
                <a:rPr lang="vi-VN" sz="4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a:rPr>
                <a:t>R</a:t>
              </a:r>
              <a:r>
                <a:rPr lang="vi-VN" sz="4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a:rPr>
                <a:t>Ò</a:t>
              </a:r>
              <a:r>
                <a:rPr lang="vi-VN"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a:rPr>
                <a:t> </a:t>
              </a:r>
              <a:r>
                <a:rPr lang="vi-VN" sz="4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a:rPr>
                <a:t>C</a:t>
              </a:r>
              <a:r>
                <a:rPr lang="vi-VN" sz="4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a:rPr>
                <a:t>H</a:t>
              </a:r>
              <a:r>
                <a:rPr lang="vi-VN" sz="4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a:rPr>
                <a:t>Ơ</a:t>
              </a:r>
              <a:r>
                <a:rPr lang="vi-VN" sz="4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a:rPr>
                <a:t>I </a:t>
              </a:r>
              <a:r>
                <a:rPr lang="vi-VN" sz="4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a:rPr>
                <a:t> </a:t>
              </a:r>
              <a:endParaRPr lang="en-US" sz="4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a:endParaRPr>
            </a:p>
          </p:txBody>
        </p:sp>
      </p:grpSp>
      <p:grpSp>
        <p:nvGrpSpPr>
          <p:cNvPr id="19" name="Group 18">
            <a:extLst>
              <a:ext uri="{FF2B5EF4-FFF2-40B4-BE49-F238E27FC236}">
                <a16:creationId xmlns:a16="http://schemas.microsoft.com/office/drawing/2014/main" id="{9DB4AFDD-C6BC-4811-A69F-952457DD87B9}"/>
              </a:ext>
            </a:extLst>
          </p:cNvPr>
          <p:cNvGrpSpPr/>
          <p:nvPr/>
        </p:nvGrpSpPr>
        <p:grpSpPr>
          <a:xfrm>
            <a:off x="59370" y="1756979"/>
            <a:ext cx="3468399" cy="4529730"/>
            <a:chOff x="5590808" y="6566825"/>
            <a:chExt cx="13216068" cy="4529730"/>
          </a:xfrm>
        </p:grpSpPr>
        <p:sp>
          <p:nvSpPr>
            <p:cNvPr id="20" name="TextBox 19">
              <a:extLst>
                <a:ext uri="{FF2B5EF4-FFF2-40B4-BE49-F238E27FC236}">
                  <a16:creationId xmlns:a16="http://schemas.microsoft.com/office/drawing/2014/main" id="{4E72B597-C322-4093-805A-2DC919CEC60A}"/>
                </a:ext>
              </a:extLst>
            </p:cNvPr>
            <p:cNvSpPr txBox="1"/>
            <p:nvPr/>
          </p:nvSpPr>
          <p:spPr>
            <a:xfrm>
              <a:off x="5590808" y="6572240"/>
              <a:ext cx="13208089" cy="4524315"/>
            </a:xfrm>
            <a:prstGeom prst="rect">
              <a:avLst/>
            </a:prstGeom>
            <a:noFill/>
          </p:spPr>
          <p:txBody>
            <a:bodyPr wrap="square" rtlCol="0">
              <a:spAutoFit/>
            </a:bodyPr>
            <a:lstStyle/>
            <a:p>
              <a:pPr algn="ctr"/>
              <a:r>
                <a:rPr lang="vi-VN" sz="72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rPr>
                <a:t>AI</a:t>
              </a:r>
            </a:p>
            <a:p>
              <a:pPr algn="ctr"/>
              <a:r>
                <a:rPr lang="vi-VN" sz="72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rPr>
                <a:t> TINH</a:t>
              </a:r>
            </a:p>
            <a:p>
              <a:pPr algn="ctr"/>
              <a:r>
                <a:rPr lang="vi-VN" sz="72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rPr>
                <a:t>MẮT</a:t>
              </a:r>
            </a:p>
            <a:p>
              <a:pPr algn="ctr"/>
              <a:r>
                <a:rPr lang="vi-VN" sz="72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rPr>
                <a:t>THẾ</a:t>
              </a:r>
              <a:endParaRPr lang="en-US" sz="72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endParaRPr>
            </a:p>
          </p:txBody>
        </p:sp>
        <p:sp>
          <p:nvSpPr>
            <p:cNvPr id="21" name="TextBox 20">
              <a:extLst>
                <a:ext uri="{FF2B5EF4-FFF2-40B4-BE49-F238E27FC236}">
                  <a16:creationId xmlns:a16="http://schemas.microsoft.com/office/drawing/2014/main" id="{79DF48C5-A59F-455C-956D-1AC48FFE6BCE}"/>
                </a:ext>
              </a:extLst>
            </p:cNvPr>
            <p:cNvSpPr txBox="1"/>
            <p:nvPr/>
          </p:nvSpPr>
          <p:spPr>
            <a:xfrm>
              <a:off x="5598787" y="6566825"/>
              <a:ext cx="13208089" cy="4524315"/>
            </a:xfrm>
            <a:prstGeom prst="rect">
              <a:avLst/>
            </a:prstGeom>
            <a:noFill/>
          </p:spPr>
          <p:txBody>
            <a:bodyPr wrap="square" rtlCol="0">
              <a:spAutoFit/>
            </a:bodyPr>
            <a:lstStyle/>
            <a:p>
              <a:pPr algn="ctr"/>
              <a:r>
                <a:rPr lang="vi-VN" sz="72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a:rPr>
                <a:t>A</a:t>
              </a:r>
              <a:r>
                <a:rPr lang="vi-VN" sz="72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a:rPr>
                <a:t>I </a:t>
              </a:r>
            </a:p>
            <a:p>
              <a:pPr algn="ctr"/>
              <a:r>
                <a:rPr lang="vi-VN" sz="72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a:rPr>
                <a:t> T</a:t>
              </a:r>
              <a:r>
                <a:rPr lang="vi-VN" sz="72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a:rPr>
                <a:t>I</a:t>
              </a:r>
              <a:r>
                <a:rPr lang="vi-VN" sz="72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a:rPr>
                <a:t>N</a:t>
              </a:r>
              <a:r>
                <a:rPr lang="vi-VN" sz="7200" b="1">
                  <a:ln w="28575">
                    <a:solidFill>
                      <a:srgbClr val="002060"/>
                    </a:solidFill>
                    <a:prstDash val="solid"/>
                  </a:ln>
                  <a:solidFill>
                    <a:srgbClr val="FFCCFF"/>
                  </a:solidFill>
                  <a:effectLst>
                    <a:outerShdw blurRad="12700" dist="38100" dir="2700000" algn="tl" rotWithShape="0">
                      <a:schemeClr val="accent5">
                        <a:lumMod val="60000"/>
                        <a:lumOff val="40000"/>
                      </a:schemeClr>
                    </a:outerShdw>
                  </a:effectLst>
                  <a:latin typeface="SVN-Gretoon"/>
                </a:rPr>
                <a:t>H</a:t>
              </a:r>
            </a:p>
            <a:p>
              <a:pPr algn="ctr"/>
              <a:r>
                <a:rPr lang="vi-VN" sz="72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a:rPr>
                <a:t>M</a:t>
              </a:r>
              <a:r>
                <a:rPr lang="vi-VN" sz="72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a:rPr>
                <a:t>Ắ</a:t>
              </a:r>
              <a:r>
                <a:rPr lang="vi-VN" sz="72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a:rPr>
                <a:t>T</a:t>
              </a:r>
              <a:r>
                <a:rPr lang="vi-VN" sz="72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a:rPr>
                <a:t> </a:t>
              </a:r>
            </a:p>
            <a:p>
              <a:pPr algn="ctr"/>
              <a:r>
                <a:rPr lang="vi-VN" sz="72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a:rPr>
                <a:t>T</a:t>
              </a:r>
              <a:r>
                <a:rPr lang="vi-VN" sz="72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a:rPr>
                <a:t>H</a:t>
              </a:r>
              <a:r>
                <a:rPr lang="vi-VN" sz="7200" b="1">
                  <a:ln w="28575">
                    <a:solidFill>
                      <a:srgbClr val="002060"/>
                    </a:solidFill>
                    <a:prstDash val="solid"/>
                  </a:ln>
                  <a:solidFill>
                    <a:srgbClr val="92D050"/>
                  </a:solidFill>
                  <a:effectLst>
                    <a:outerShdw blurRad="12700" dist="38100" dir="2700000" algn="tl" rotWithShape="0">
                      <a:schemeClr val="accent5">
                        <a:lumMod val="60000"/>
                        <a:lumOff val="40000"/>
                      </a:schemeClr>
                    </a:outerShdw>
                  </a:effectLst>
                  <a:latin typeface="SVN-Gretoon"/>
                </a:rPr>
                <a:t>Ế</a:t>
              </a:r>
              <a:r>
                <a:rPr lang="vi-VN" sz="72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a:rPr>
                <a:t> </a:t>
              </a:r>
              <a:endParaRPr lang="en-US" sz="72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a:endParaRPr>
            </a:p>
          </p:txBody>
        </p:sp>
      </p:grpSp>
      <p:sp>
        <p:nvSpPr>
          <p:cNvPr id="22" name="TextBox 21">
            <a:extLst>
              <a:ext uri="{FF2B5EF4-FFF2-40B4-BE49-F238E27FC236}">
                <a16:creationId xmlns:a16="http://schemas.microsoft.com/office/drawing/2014/main" id="{AEAFB5AF-E96F-42B5-B524-80CE500BEDE5}"/>
              </a:ext>
            </a:extLst>
          </p:cNvPr>
          <p:cNvSpPr txBox="1"/>
          <p:nvPr/>
        </p:nvSpPr>
        <p:spPr>
          <a:xfrm>
            <a:off x="3885863" y="302430"/>
            <a:ext cx="7466988" cy="1815882"/>
          </a:xfrm>
          <a:prstGeom prst="rect">
            <a:avLst/>
          </a:prstGeom>
          <a:noFill/>
        </p:spPr>
        <p:txBody>
          <a:bodyPr wrap="square" rtlCol="0">
            <a:spAutoFit/>
          </a:bodyPr>
          <a:lstStyle/>
          <a:p>
            <a:pPr algn="ctr"/>
            <a:r>
              <a:rPr lang="pt-BR" sz="3200" b="1" i="1">
                <a:solidFill>
                  <a:srgbClr val="C00000"/>
                </a:solidFill>
                <a:latin typeface="Calibri" panose="020F0502020204030204" pitchFamily="34" charset="0"/>
                <a:cs typeface="Calibri" panose="020F0502020204030204" pitchFamily="34" charset="0"/>
              </a:rPr>
              <a:t>Em hãy quan sát tranh và nêu các cách thiết lập quan hệ bạn bè.</a:t>
            </a:r>
          </a:p>
          <a:p>
            <a:pPr algn="ctr"/>
            <a:endParaRPr lang="en-US" sz="4800" b="1" i="1" dirty="0">
              <a:solidFill>
                <a:srgbClr val="C00000"/>
              </a:solidFill>
              <a:latin typeface="Calibri" panose="020F0502020204030204" pitchFamily="34" charset="0"/>
              <a:cs typeface="Calibri" panose="020F0502020204030204" pitchFamily="34" charset="0"/>
            </a:endParaRPr>
          </a:p>
        </p:txBody>
      </p:sp>
      <p:pic>
        <p:nvPicPr>
          <p:cNvPr id="4" name="Picture 3" descr="Kids Thinking Idea Vector Illustration Stock Illustration - Illustration of  background, young: 157365992">
            <a:extLst>
              <a:ext uri="{FF2B5EF4-FFF2-40B4-BE49-F238E27FC236}">
                <a16:creationId xmlns:a16="http://schemas.microsoft.com/office/drawing/2014/main" id="{B22FD91A-88D1-2CBE-A202-6DAB59299EF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6937" b="89095" l="6625" r="37250">
                        <a14:foregroundMark x1="18375" y1="52204" x2="27875" y2="55916"/>
                        <a14:foregroundMark x1="7375" y1="68677" x2="7375" y2="68677"/>
                        <a14:foregroundMark x1="17625" y1="83295" x2="23875" y2="86543"/>
                        <a14:foregroundMark x1="35125" y1="68677" x2="37250" y2="69838"/>
                        <a14:foregroundMark x1="36250" y1="66821" x2="36250" y2="66821"/>
                        <a14:foregroundMark x1="36250" y1="66821" x2="36250" y2="66821"/>
                        <a14:foregroundMark x1="34125" y1="66125" x2="34125" y2="66125"/>
                        <a14:foregroundMark x1="34125" y1="66125" x2="34125" y2="66125"/>
                        <a14:foregroundMark x1="6625" y1="67517" x2="9500" y2="69838"/>
                        <a14:foregroundMark x1="9125" y1="65429" x2="11250" y2="74246"/>
                        <a14:foregroundMark x1="20000" y1="89095" x2="23125" y2="89095"/>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5016" t="31596" r="61148" b="12211"/>
          <a:stretch/>
        </p:blipFill>
        <p:spPr bwMode="auto">
          <a:xfrm>
            <a:off x="8005745" y="2893864"/>
            <a:ext cx="4456487" cy="398738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C09586C1-B64D-F79A-4069-56E130E2EEB7}"/>
              </a:ext>
            </a:extLst>
          </p:cNvPr>
          <p:cNvGrpSpPr/>
          <p:nvPr/>
        </p:nvGrpSpPr>
        <p:grpSpPr>
          <a:xfrm flipH="1">
            <a:off x="7600936" y="1409158"/>
            <a:ext cx="4701261" cy="2383332"/>
            <a:chOff x="6932087" y="-167925"/>
            <a:chExt cx="4867314" cy="3913282"/>
          </a:xfrm>
        </p:grpSpPr>
        <p:pic>
          <p:nvPicPr>
            <p:cNvPr id="11" name="Picture 8" descr="Pink cloud colorful cartoon Royalty Free Vector Image">
              <a:extLst>
                <a:ext uri="{FF2B5EF4-FFF2-40B4-BE49-F238E27FC236}">
                  <a16:creationId xmlns:a16="http://schemas.microsoft.com/office/drawing/2014/main" id="{78B9BD80-32B4-A4B8-DED9-EF00ACC0560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0741" b="71944" l="10000" r="90000">
                          <a14:foregroundMark x1="39500" y1="20741" x2="39500" y2="20741"/>
                          <a14:foregroundMark x1="62800" y1="20741" x2="62800" y2="20741"/>
                          <a14:foregroundMark x1="71300" y1="71944" x2="71300" y2="71944"/>
                        </a14:backgroundRemoval>
                      </a14:imgEffect>
                    </a14:imgLayer>
                  </a14:imgProps>
                </a:ext>
                <a:ext uri="{28A0092B-C50C-407E-A947-70E740481C1C}">
                  <a14:useLocalDpi xmlns:a14="http://schemas.microsoft.com/office/drawing/2010/main" val="0"/>
                </a:ext>
              </a:extLst>
            </a:blip>
            <a:srcRect t="16927" b="25246"/>
            <a:stretch/>
          </p:blipFill>
          <p:spPr bwMode="auto">
            <a:xfrm flipH="1">
              <a:off x="6932087" y="-167925"/>
              <a:ext cx="4867314" cy="391328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0A85DD6-2381-20DD-B455-9929FD3C0A61}"/>
                </a:ext>
              </a:extLst>
            </p:cNvPr>
            <p:cNvSpPr txBox="1"/>
            <p:nvPr/>
          </p:nvSpPr>
          <p:spPr>
            <a:xfrm>
              <a:off x="7272726" y="603311"/>
              <a:ext cx="4434792" cy="1929280"/>
            </a:xfrm>
            <a:prstGeom prst="rect">
              <a:avLst/>
            </a:prstGeom>
            <a:noFill/>
          </p:spPr>
          <p:txBody>
            <a:bodyPr wrap="square" rtlCol="0">
              <a:spAutoFit/>
            </a:bodyPr>
            <a:lstStyle/>
            <a:p>
              <a:pPr algn="ctr">
                <a:lnSpc>
                  <a:spcPct val="114000"/>
                </a:lnSpc>
                <a:spcAft>
                  <a:spcPts val="1000"/>
                </a:spcAft>
              </a:pPr>
              <a:r>
                <a:rPr lang="vi-VN" sz="2800" b="1">
                  <a:effectLst/>
                  <a:latin typeface="Calibri" panose="020F0502020204030204" pitchFamily="34" charset="0"/>
                  <a:cs typeface="Calibri" panose="020F0502020204030204" pitchFamily="34" charset="0"/>
                </a:rPr>
                <a:t>Giới thiệu bạn với</a:t>
              </a:r>
              <a:endParaRPr lang="en-US" sz="2800" b="1">
                <a:effectLst/>
                <a:latin typeface="Calibri" panose="020F0502020204030204" pitchFamily="34" charset="0"/>
                <a:cs typeface="Calibri" panose="020F0502020204030204" pitchFamily="34" charset="0"/>
              </a:endParaRPr>
            </a:p>
            <a:p>
              <a:pPr algn="ctr">
                <a:lnSpc>
                  <a:spcPct val="114000"/>
                </a:lnSpc>
                <a:spcAft>
                  <a:spcPts val="1000"/>
                </a:spcAft>
              </a:pPr>
              <a:r>
                <a:rPr lang="vi-VN" sz="2800" b="1">
                  <a:effectLst/>
                  <a:latin typeface="Calibri" panose="020F0502020204030204" pitchFamily="34" charset="0"/>
                  <a:cs typeface="Calibri" panose="020F0502020204030204" pitchFamily="34" charset="0"/>
                </a:rPr>
                <a:t>người xung quanh</a:t>
              </a:r>
              <a:r>
                <a:rPr lang="en-US" sz="2800" b="1">
                  <a:effectLst/>
                  <a:latin typeface="Calibri" panose="020F0502020204030204" pitchFamily="34" charset="0"/>
                  <a:cs typeface="Calibri" panose="020F0502020204030204" pitchFamily="34" charset="0"/>
                </a:rPr>
                <a:t>.</a:t>
              </a:r>
              <a:endParaRPr lang="vi-VN" sz="2800" b="1">
                <a:effectLst/>
                <a:latin typeface="Calibri" panose="020F0502020204030204" pitchFamily="34" charset="0"/>
                <a:cs typeface="Calibri" panose="020F0502020204030204" pitchFamily="34" charset="0"/>
              </a:endParaRPr>
            </a:p>
          </p:txBody>
        </p:sp>
      </p:grpSp>
      <p:pic>
        <p:nvPicPr>
          <p:cNvPr id="3" name="Picture 2">
            <a:extLst>
              <a:ext uri="{FF2B5EF4-FFF2-40B4-BE49-F238E27FC236}">
                <a16:creationId xmlns:a16="http://schemas.microsoft.com/office/drawing/2014/main" id="{F4F667E8-0354-B8D2-03E7-FE40933F1D93}"/>
              </a:ext>
            </a:extLst>
          </p:cNvPr>
          <p:cNvPicPr>
            <a:picLocks noChangeAspect="1"/>
          </p:cNvPicPr>
          <p:nvPr/>
        </p:nvPicPr>
        <p:blipFill rotWithShape="1">
          <a:blip r:embed="rId8"/>
          <a:srcRect l="10736" t="56788" r="52093" b="29431"/>
          <a:stretch/>
        </p:blipFill>
        <p:spPr>
          <a:xfrm>
            <a:off x="4148735" y="2700420"/>
            <a:ext cx="3586778" cy="287807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97902270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FF932B-C416-49B1-8B95-AE62CFE7559D}"/>
              </a:ext>
            </a:extLst>
          </p:cNvPr>
          <p:cNvPicPr>
            <a:picLocks noChangeAspect="1"/>
          </p:cNvPicPr>
          <p:nvPr/>
        </p:nvPicPr>
        <p:blipFill rotWithShape="1">
          <a:blip r:embed="rId3"/>
          <a:srcRect l="15000" t="22756" r="16923" b="8903"/>
          <a:stretch/>
        </p:blipFill>
        <p:spPr>
          <a:xfrm>
            <a:off x="0" y="0"/>
            <a:ext cx="12192000" cy="6881247"/>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3527769" y="145473"/>
            <a:ext cx="8443836" cy="6369627"/>
          </a:xfrm>
          <a:custGeom>
            <a:avLst/>
            <a:gdLst>
              <a:gd name="connsiteX0" fmla="*/ 0 w 8443836"/>
              <a:gd name="connsiteY0" fmla="*/ 635179 h 6369627"/>
              <a:gd name="connsiteX1" fmla="*/ 635179 w 8443836"/>
              <a:gd name="connsiteY1" fmla="*/ 0 h 6369627"/>
              <a:gd name="connsiteX2" fmla="*/ 7808657 w 8443836"/>
              <a:gd name="connsiteY2" fmla="*/ 0 h 6369627"/>
              <a:gd name="connsiteX3" fmla="*/ 8443836 w 8443836"/>
              <a:gd name="connsiteY3" fmla="*/ 635179 h 6369627"/>
              <a:gd name="connsiteX4" fmla="*/ 8443836 w 8443836"/>
              <a:gd name="connsiteY4" fmla="*/ 5734448 h 6369627"/>
              <a:gd name="connsiteX5" fmla="*/ 7808657 w 8443836"/>
              <a:gd name="connsiteY5" fmla="*/ 6369627 h 6369627"/>
              <a:gd name="connsiteX6" fmla="*/ 635179 w 8443836"/>
              <a:gd name="connsiteY6" fmla="*/ 6369627 h 6369627"/>
              <a:gd name="connsiteX7" fmla="*/ 0 w 8443836"/>
              <a:gd name="connsiteY7" fmla="*/ 5734448 h 6369627"/>
              <a:gd name="connsiteX8" fmla="*/ 0 w 8443836"/>
              <a:gd name="connsiteY8" fmla="*/ 635179 h 636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3836" h="6369627" fill="none" extrusionOk="0">
                <a:moveTo>
                  <a:pt x="0" y="635179"/>
                </a:moveTo>
                <a:cubicBezTo>
                  <a:pt x="283" y="292045"/>
                  <a:pt x="307362" y="38573"/>
                  <a:pt x="635179" y="0"/>
                </a:cubicBezTo>
                <a:cubicBezTo>
                  <a:pt x="2524419" y="72427"/>
                  <a:pt x="6925398" y="61419"/>
                  <a:pt x="7808657" y="0"/>
                </a:cubicBezTo>
                <a:cubicBezTo>
                  <a:pt x="8151079" y="-57669"/>
                  <a:pt x="8427230" y="279356"/>
                  <a:pt x="8443836" y="635179"/>
                </a:cubicBezTo>
                <a:cubicBezTo>
                  <a:pt x="8544712" y="2260846"/>
                  <a:pt x="8336523" y="3980815"/>
                  <a:pt x="8443836" y="5734448"/>
                </a:cubicBezTo>
                <a:cubicBezTo>
                  <a:pt x="8445846" y="6075049"/>
                  <a:pt x="8140102" y="6347930"/>
                  <a:pt x="7808657" y="6369627"/>
                </a:cubicBezTo>
                <a:cubicBezTo>
                  <a:pt x="5326055" y="6399454"/>
                  <a:pt x="2566338" y="6290321"/>
                  <a:pt x="635179" y="6369627"/>
                </a:cubicBezTo>
                <a:cubicBezTo>
                  <a:pt x="315300" y="6366132"/>
                  <a:pt x="-34540" y="6092078"/>
                  <a:pt x="0" y="5734448"/>
                </a:cubicBezTo>
                <a:cubicBezTo>
                  <a:pt x="50037" y="3815911"/>
                  <a:pt x="770" y="3043230"/>
                  <a:pt x="0" y="635179"/>
                </a:cubicBezTo>
                <a:close/>
              </a:path>
              <a:path w="8443836" h="6369627" stroke="0" extrusionOk="0">
                <a:moveTo>
                  <a:pt x="0" y="635179"/>
                </a:moveTo>
                <a:cubicBezTo>
                  <a:pt x="44131" y="296408"/>
                  <a:pt x="303578" y="40001"/>
                  <a:pt x="635179" y="0"/>
                </a:cubicBezTo>
                <a:cubicBezTo>
                  <a:pt x="2651535" y="123000"/>
                  <a:pt x="6900533" y="-96860"/>
                  <a:pt x="7808657" y="0"/>
                </a:cubicBezTo>
                <a:cubicBezTo>
                  <a:pt x="8150295" y="-6983"/>
                  <a:pt x="8467163" y="237351"/>
                  <a:pt x="8443836" y="635179"/>
                </a:cubicBezTo>
                <a:cubicBezTo>
                  <a:pt x="8447009" y="1616609"/>
                  <a:pt x="8538103" y="4738729"/>
                  <a:pt x="8443836" y="5734448"/>
                </a:cubicBezTo>
                <a:cubicBezTo>
                  <a:pt x="8387727" y="6105575"/>
                  <a:pt x="8096836" y="6359378"/>
                  <a:pt x="7808657" y="6369627"/>
                </a:cubicBezTo>
                <a:cubicBezTo>
                  <a:pt x="6647857" y="6208920"/>
                  <a:pt x="3770812" y="6409294"/>
                  <a:pt x="635179" y="6369627"/>
                </a:cubicBezTo>
                <a:cubicBezTo>
                  <a:pt x="258062" y="6364312"/>
                  <a:pt x="-51152" y="6062075"/>
                  <a:pt x="0" y="5734448"/>
                </a:cubicBezTo>
                <a:cubicBezTo>
                  <a:pt x="32216" y="3701164"/>
                  <a:pt x="57206" y="1205607"/>
                  <a:pt x="0" y="635179"/>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nvGrpSpPr>
          <p:cNvPr id="15" name="Group 14">
            <a:extLst>
              <a:ext uri="{FF2B5EF4-FFF2-40B4-BE49-F238E27FC236}">
                <a16:creationId xmlns:a16="http://schemas.microsoft.com/office/drawing/2014/main" id="{CD160575-6294-4AAD-BF4F-FC57FCC47388}"/>
              </a:ext>
            </a:extLst>
          </p:cNvPr>
          <p:cNvGrpSpPr/>
          <p:nvPr/>
        </p:nvGrpSpPr>
        <p:grpSpPr>
          <a:xfrm>
            <a:off x="-735793" y="507693"/>
            <a:ext cx="5056629" cy="918133"/>
            <a:chOff x="4149464" y="8204395"/>
            <a:chExt cx="10836952" cy="708830"/>
          </a:xfrm>
        </p:grpSpPr>
        <p:sp>
          <p:nvSpPr>
            <p:cNvPr id="16" name="TextBox 15">
              <a:extLst>
                <a:ext uri="{FF2B5EF4-FFF2-40B4-BE49-F238E27FC236}">
                  <a16:creationId xmlns:a16="http://schemas.microsoft.com/office/drawing/2014/main" id="{FA590CE4-6D85-40C4-BC63-F15D0F076D10}"/>
                </a:ext>
              </a:extLst>
            </p:cNvPr>
            <p:cNvSpPr txBox="1"/>
            <p:nvPr/>
          </p:nvSpPr>
          <p:spPr>
            <a:xfrm>
              <a:off x="4149464" y="8204395"/>
              <a:ext cx="10706588" cy="695962"/>
            </a:xfrm>
            <a:prstGeom prst="rect">
              <a:avLst/>
            </a:prstGeom>
            <a:noFill/>
          </p:spPr>
          <p:txBody>
            <a:bodyPr wrap="square" rtlCol="0">
              <a:spAutoFit/>
            </a:bodyPr>
            <a:lstStyle/>
            <a:p>
              <a:pPr algn="ctr">
                <a:lnSpc>
                  <a:spcPct val="130000"/>
                </a:lnSpc>
              </a:pPr>
              <a:r>
                <a:rPr lang="vi-VN" sz="44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rPr>
                <a:t>TRÒ CHƠI</a:t>
              </a:r>
              <a:endParaRPr lang="en-US" sz="44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endParaRPr>
            </a:p>
          </p:txBody>
        </p:sp>
        <p:sp>
          <p:nvSpPr>
            <p:cNvPr id="17" name="TextBox 16">
              <a:extLst>
                <a:ext uri="{FF2B5EF4-FFF2-40B4-BE49-F238E27FC236}">
                  <a16:creationId xmlns:a16="http://schemas.microsoft.com/office/drawing/2014/main" id="{D9DACD76-FD68-4DC0-A734-11A9C455E6B3}"/>
                </a:ext>
              </a:extLst>
            </p:cNvPr>
            <p:cNvSpPr txBox="1"/>
            <p:nvPr/>
          </p:nvSpPr>
          <p:spPr>
            <a:xfrm>
              <a:off x="4149464" y="8217263"/>
              <a:ext cx="10836952" cy="695962"/>
            </a:xfrm>
            <a:prstGeom prst="rect">
              <a:avLst/>
            </a:prstGeom>
            <a:noFill/>
          </p:spPr>
          <p:txBody>
            <a:bodyPr wrap="square" rtlCol="0">
              <a:spAutoFit/>
            </a:bodyPr>
            <a:lstStyle/>
            <a:p>
              <a:pPr algn="ctr">
                <a:lnSpc>
                  <a:spcPct val="130000"/>
                </a:lnSpc>
              </a:pPr>
              <a:r>
                <a:rPr lang="vi-VN"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a:rPr>
                <a:t>T</a:t>
              </a:r>
              <a:r>
                <a:rPr lang="vi-VN" sz="4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a:rPr>
                <a:t>R</a:t>
              </a:r>
              <a:r>
                <a:rPr lang="vi-VN" sz="4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a:rPr>
                <a:t>Ò</a:t>
              </a:r>
              <a:r>
                <a:rPr lang="vi-VN"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a:rPr>
                <a:t> </a:t>
              </a:r>
              <a:r>
                <a:rPr lang="vi-VN" sz="4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a:rPr>
                <a:t>C</a:t>
              </a:r>
              <a:r>
                <a:rPr lang="vi-VN" sz="4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a:rPr>
                <a:t>H</a:t>
              </a:r>
              <a:r>
                <a:rPr lang="vi-VN" sz="4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a:rPr>
                <a:t>Ơ</a:t>
              </a:r>
              <a:r>
                <a:rPr lang="vi-VN" sz="4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a:rPr>
                <a:t>I </a:t>
              </a:r>
              <a:r>
                <a:rPr lang="vi-VN" sz="4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a:rPr>
                <a:t> </a:t>
              </a:r>
              <a:endParaRPr lang="en-US" sz="4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a:endParaRPr>
            </a:p>
          </p:txBody>
        </p:sp>
      </p:grpSp>
      <p:grpSp>
        <p:nvGrpSpPr>
          <p:cNvPr id="19" name="Group 18">
            <a:extLst>
              <a:ext uri="{FF2B5EF4-FFF2-40B4-BE49-F238E27FC236}">
                <a16:creationId xmlns:a16="http://schemas.microsoft.com/office/drawing/2014/main" id="{9DB4AFDD-C6BC-4811-A69F-952457DD87B9}"/>
              </a:ext>
            </a:extLst>
          </p:cNvPr>
          <p:cNvGrpSpPr/>
          <p:nvPr/>
        </p:nvGrpSpPr>
        <p:grpSpPr>
          <a:xfrm>
            <a:off x="59370" y="1756979"/>
            <a:ext cx="3468399" cy="4529730"/>
            <a:chOff x="5590808" y="6566825"/>
            <a:chExt cx="13216068" cy="4529730"/>
          </a:xfrm>
        </p:grpSpPr>
        <p:sp>
          <p:nvSpPr>
            <p:cNvPr id="20" name="TextBox 19">
              <a:extLst>
                <a:ext uri="{FF2B5EF4-FFF2-40B4-BE49-F238E27FC236}">
                  <a16:creationId xmlns:a16="http://schemas.microsoft.com/office/drawing/2014/main" id="{4E72B597-C322-4093-805A-2DC919CEC60A}"/>
                </a:ext>
              </a:extLst>
            </p:cNvPr>
            <p:cNvSpPr txBox="1"/>
            <p:nvPr/>
          </p:nvSpPr>
          <p:spPr>
            <a:xfrm>
              <a:off x="5590808" y="6572240"/>
              <a:ext cx="13208089" cy="4524315"/>
            </a:xfrm>
            <a:prstGeom prst="rect">
              <a:avLst/>
            </a:prstGeom>
            <a:noFill/>
          </p:spPr>
          <p:txBody>
            <a:bodyPr wrap="square" rtlCol="0">
              <a:spAutoFit/>
            </a:bodyPr>
            <a:lstStyle/>
            <a:p>
              <a:pPr algn="ctr"/>
              <a:r>
                <a:rPr lang="vi-VN" sz="72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rPr>
                <a:t>AI</a:t>
              </a:r>
            </a:p>
            <a:p>
              <a:pPr algn="ctr"/>
              <a:r>
                <a:rPr lang="vi-VN" sz="72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rPr>
                <a:t> TINH</a:t>
              </a:r>
            </a:p>
            <a:p>
              <a:pPr algn="ctr"/>
              <a:r>
                <a:rPr lang="vi-VN" sz="72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rPr>
                <a:t>MẮT</a:t>
              </a:r>
            </a:p>
            <a:p>
              <a:pPr algn="ctr"/>
              <a:r>
                <a:rPr lang="vi-VN" sz="72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rPr>
                <a:t>THẾ</a:t>
              </a:r>
              <a:endParaRPr lang="en-US" sz="72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endParaRPr>
            </a:p>
          </p:txBody>
        </p:sp>
        <p:sp>
          <p:nvSpPr>
            <p:cNvPr id="21" name="TextBox 20">
              <a:extLst>
                <a:ext uri="{FF2B5EF4-FFF2-40B4-BE49-F238E27FC236}">
                  <a16:creationId xmlns:a16="http://schemas.microsoft.com/office/drawing/2014/main" id="{79DF48C5-A59F-455C-956D-1AC48FFE6BCE}"/>
                </a:ext>
              </a:extLst>
            </p:cNvPr>
            <p:cNvSpPr txBox="1"/>
            <p:nvPr/>
          </p:nvSpPr>
          <p:spPr>
            <a:xfrm>
              <a:off x="5598787" y="6566825"/>
              <a:ext cx="13208089" cy="4524315"/>
            </a:xfrm>
            <a:prstGeom prst="rect">
              <a:avLst/>
            </a:prstGeom>
            <a:noFill/>
          </p:spPr>
          <p:txBody>
            <a:bodyPr wrap="square" rtlCol="0">
              <a:spAutoFit/>
            </a:bodyPr>
            <a:lstStyle/>
            <a:p>
              <a:pPr algn="ctr"/>
              <a:r>
                <a:rPr lang="vi-VN" sz="72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a:rPr>
                <a:t>A</a:t>
              </a:r>
              <a:r>
                <a:rPr lang="vi-VN" sz="72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a:rPr>
                <a:t>I </a:t>
              </a:r>
            </a:p>
            <a:p>
              <a:pPr algn="ctr"/>
              <a:r>
                <a:rPr lang="vi-VN" sz="72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a:rPr>
                <a:t> T</a:t>
              </a:r>
              <a:r>
                <a:rPr lang="vi-VN" sz="72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a:rPr>
                <a:t>I</a:t>
              </a:r>
              <a:r>
                <a:rPr lang="vi-VN" sz="72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a:rPr>
                <a:t>N</a:t>
              </a:r>
              <a:r>
                <a:rPr lang="vi-VN" sz="7200" b="1">
                  <a:ln w="28575">
                    <a:solidFill>
                      <a:srgbClr val="002060"/>
                    </a:solidFill>
                    <a:prstDash val="solid"/>
                  </a:ln>
                  <a:solidFill>
                    <a:srgbClr val="FFCCFF"/>
                  </a:solidFill>
                  <a:effectLst>
                    <a:outerShdw blurRad="12700" dist="38100" dir="2700000" algn="tl" rotWithShape="0">
                      <a:schemeClr val="accent5">
                        <a:lumMod val="60000"/>
                        <a:lumOff val="40000"/>
                      </a:schemeClr>
                    </a:outerShdw>
                  </a:effectLst>
                  <a:latin typeface="SVN-Gretoon"/>
                </a:rPr>
                <a:t>H</a:t>
              </a:r>
            </a:p>
            <a:p>
              <a:pPr algn="ctr"/>
              <a:r>
                <a:rPr lang="vi-VN" sz="72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a:rPr>
                <a:t>M</a:t>
              </a:r>
              <a:r>
                <a:rPr lang="vi-VN" sz="72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a:rPr>
                <a:t>Ắ</a:t>
              </a:r>
              <a:r>
                <a:rPr lang="vi-VN" sz="72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a:rPr>
                <a:t>T</a:t>
              </a:r>
              <a:r>
                <a:rPr lang="vi-VN" sz="72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a:rPr>
                <a:t> </a:t>
              </a:r>
            </a:p>
            <a:p>
              <a:pPr algn="ctr"/>
              <a:r>
                <a:rPr lang="vi-VN" sz="72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a:rPr>
                <a:t>T</a:t>
              </a:r>
              <a:r>
                <a:rPr lang="vi-VN" sz="72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a:rPr>
                <a:t>H</a:t>
              </a:r>
              <a:r>
                <a:rPr lang="vi-VN" sz="7200" b="1">
                  <a:ln w="28575">
                    <a:solidFill>
                      <a:srgbClr val="002060"/>
                    </a:solidFill>
                    <a:prstDash val="solid"/>
                  </a:ln>
                  <a:solidFill>
                    <a:srgbClr val="92D050"/>
                  </a:solidFill>
                  <a:effectLst>
                    <a:outerShdw blurRad="12700" dist="38100" dir="2700000" algn="tl" rotWithShape="0">
                      <a:schemeClr val="accent5">
                        <a:lumMod val="60000"/>
                        <a:lumOff val="40000"/>
                      </a:schemeClr>
                    </a:outerShdw>
                  </a:effectLst>
                  <a:latin typeface="SVN-Gretoon"/>
                </a:rPr>
                <a:t>Ế</a:t>
              </a:r>
              <a:r>
                <a:rPr lang="vi-VN" sz="72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a:rPr>
                <a:t> </a:t>
              </a:r>
              <a:endParaRPr lang="en-US" sz="72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a:endParaRPr>
            </a:p>
          </p:txBody>
        </p:sp>
      </p:grpSp>
      <p:sp>
        <p:nvSpPr>
          <p:cNvPr id="22" name="TextBox 21">
            <a:extLst>
              <a:ext uri="{FF2B5EF4-FFF2-40B4-BE49-F238E27FC236}">
                <a16:creationId xmlns:a16="http://schemas.microsoft.com/office/drawing/2014/main" id="{AEAFB5AF-E96F-42B5-B524-80CE500BEDE5}"/>
              </a:ext>
            </a:extLst>
          </p:cNvPr>
          <p:cNvSpPr txBox="1"/>
          <p:nvPr/>
        </p:nvSpPr>
        <p:spPr>
          <a:xfrm>
            <a:off x="3885863" y="302430"/>
            <a:ext cx="7466988" cy="1815882"/>
          </a:xfrm>
          <a:prstGeom prst="rect">
            <a:avLst/>
          </a:prstGeom>
          <a:noFill/>
        </p:spPr>
        <p:txBody>
          <a:bodyPr wrap="square" rtlCol="0">
            <a:spAutoFit/>
          </a:bodyPr>
          <a:lstStyle/>
          <a:p>
            <a:pPr algn="ctr"/>
            <a:r>
              <a:rPr lang="pt-BR" sz="3200" b="1" i="1">
                <a:solidFill>
                  <a:srgbClr val="C00000"/>
                </a:solidFill>
                <a:latin typeface="Calibri" panose="020F0502020204030204" pitchFamily="34" charset="0"/>
                <a:cs typeface="Calibri" panose="020F0502020204030204" pitchFamily="34" charset="0"/>
              </a:rPr>
              <a:t>Em hãy quan sát tranh và nêu các cách thiết lập quan hệ bạn bè.</a:t>
            </a:r>
          </a:p>
          <a:p>
            <a:pPr algn="ctr"/>
            <a:endParaRPr lang="en-US" sz="4800" b="1" i="1" dirty="0">
              <a:solidFill>
                <a:srgbClr val="C00000"/>
              </a:solidFill>
              <a:latin typeface="Calibri" panose="020F0502020204030204" pitchFamily="34" charset="0"/>
              <a:cs typeface="Calibri" panose="020F0502020204030204" pitchFamily="34" charset="0"/>
            </a:endParaRPr>
          </a:p>
        </p:txBody>
      </p:sp>
      <p:pic>
        <p:nvPicPr>
          <p:cNvPr id="4" name="Picture 3" descr="Kids Thinking Idea Vector Illustration Stock Illustration - Illustration of  background, young: 157365992">
            <a:extLst>
              <a:ext uri="{FF2B5EF4-FFF2-40B4-BE49-F238E27FC236}">
                <a16:creationId xmlns:a16="http://schemas.microsoft.com/office/drawing/2014/main" id="{B22FD91A-88D1-2CBE-A202-6DAB59299EF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6937" b="89095" l="6625" r="37250">
                        <a14:foregroundMark x1="18375" y1="52204" x2="27875" y2="55916"/>
                        <a14:foregroundMark x1="7375" y1="68677" x2="7375" y2="68677"/>
                        <a14:foregroundMark x1="17625" y1="83295" x2="23875" y2="86543"/>
                        <a14:foregroundMark x1="35125" y1="68677" x2="37250" y2="69838"/>
                        <a14:foregroundMark x1="36250" y1="66821" x2="36250" y2="66821"/>
                        <a14:foregroundMark x1="36250" y1="66821" x2="36250" y2="66821"/>
                        <a14:foregroundMark x1="34125" y1="66125" x2="34125" y2="66125"/>
                        <a14:foregroundMark x1="34125" y1="66125" x2="34125" y2="66125"/>
                        <a14:foregroundMark x1="6625" y1="67517" x2="9500" y2="69838"/>
                        <a14:foregroundMark x1="9125" y1="65429" x2="11250" y2="74246"/>
                        <a14:foregroundMark x1="20000" y1="89095" x2="23125" y2="89095"/>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5016" t="31596" r="61148" b="12211"/>
          <a:stretch/>
        </p:blipFill>
        <p:spPr bwMode="auto">
          <a:xfrm>
            <a:off x="8005745" y="2893864"/>
            <a:ext cx="4456487" cy="398738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C09586C1-B64D-F79A-4069-56E130E2EEB7}"/>
              </a:ext>
            </a:extLst>
          </p:cNvPr>
          <p:cNvGrpSpPr/>
          <p:nvPr/>
        </p:nvGrpSpPr>
        <p:grpSpPr>
          <a:xfrm flipH="1">
            <a:off x="7600936" y="1409158"/>
            <a:ext cx="4701261" cy="2383332"/>
            <a:chOff x="6932087" y="-167925"/>
            <a:chExt cx="4867314" cy="3913282"/>
          </a:xfrm>
        </p:grpSpPr>
        <p:pic>
          <p:nvPicPr>
            <p:cNvPr id="11" name="Picture 8" descr="Pink cloud colorful cartoon Royalty Free Vector Image">
              <a:extLst>
                <a:ext uri="{FF2B5EF4-FFF2-40B4-BE49-F238E27FC236}">
                  <a16:creationId xmlns:a16="http://schemas.microsoft.com/office/drawing/2014/main" id="{78B9BD80-32B4-A4B8-DED9-EF00ACC0560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0741" b="71944" l="10000" r="90000">
                          <a14:foregroundMark x1="39500" y1="20741" x2="39500" y2="20741"/>
                          <a14:foregroundMark x1="62800" y1="20741" x2="62800" y2="20741"/>
                          <a14:foregroundMark x1="71300" y1="71944" x2="71300" y2="71944"/>
                        </a14:backgroundRemoval>
                      </a14:imgEffect>
                    </a14:imgLayer>
                  </a14:imgProps>
                </a:ext>
                <a:ext uri="{28A0092B-C50C-407E-A947-70E740481C1C}">
                  <a14:useLocalDpi xmlns:a14="http://schemas.microsoft.com/office/drawing/2010/main" val="0"/>
                </a:ext>
              </a:extLst>
            </a:blip>
            <a:srcRect t="16927" b="25246"/>
            <a:stretch/>
          </p:blipFill>
          <p:spPr bwMode="auto">
            <a:xfrm flipH="1">
              <a:off x="6932087" y="-167925"/>
              <a:ext cx="4867314" cy="391328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0A85DD6-2381-20DD-B455-9929FD3C0A61}"/>
                </a:ext>
              </a:extLst>
            </p:cNvPr>
            <p:cNvSpPr txBox="1"/>
            <p:nvPr/>
          </p:nvSpPr>
          <p:spPr>
            <a:xfrm>
              <a:off x="8159773" y="653564"/>
              <a:ext cx="2683552" cy="1718716"/>
            </a:xfrm>
            <a:prstGeom prst="rect">
              <a:avLst/>
            </a:prstGeom>
            <a:noFill/>
          </p:spPr>
          <p:txBody>
            <a:bodyPr wrap="square" rtlCol="0">
              <a:spAutoFit/>
            </a:bodyPr>
            <a:lstStyle/>
            <a:p>
              <a:pPr algn="ctr">
                <a:lnSpc>
                  <a:spcPct val="114000"/>
                </a:lnSpc>
                <a:spcAft>
                  <a:spcPts val="1000"/>
                </a:spcAft>
              </a:pPr>
              <a:r>
                <a:rPr lang="vi-VN" sz="2800" b="1">
                  <a:effectLst/>
                  <a:latin typeface="Calibri" panose="020F0502020204030204" pitchFamily="34" charset="0"/>
                  <a:cs typeface="Calibri" panose="020F0502020204030204" pitchFamily="34" charset="0"/>
                </a:rPr>
                <a:t>Mời bạn cùng vui chơi</a:t>
              </a:r>
              <a:r>
                <a:rPr lang="en-US" sz="2800" b="1">
                  <a:effectLst/>
                  <a:latin typeface="Calibri" panose="020F0502020204030204" pitchFamily="34" charset="0"/>
                  <a:cs typeface="Calibri" panose="020F0502020204030204" pitchFamily="34" charset="0"/>
                </a:rPr>
                <a:t>.  </a:t>
              </a:r>
              <a:endParaRPr lang="vi-VN" sz="2800" b="1">
                <a:effectLst/>
                <a:latin typeface="Calibri" panose="020F0502020204030204"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id="{2B38B4B7-B456-5F70-21F4-E754D5A5F041}"/>
              </a:ext>
            </a:extLst>
          </p:cNvPr>
          <p:cNvPicPr>
            <a:picLocks noChangeAspect="1"/>
          </p:cNvPicPr>
          <p:nvPr/>
        </p:nvPicPr>
        <p:blipFill rotWithShape="1">
          <a:blip r:embed="rId8"/>
          <a:srcRect l="51146" t="57537" r="10582" b="29183"/>
          <a:stretch/>
        </p:blipFill>
        <p:spPr>
          <a:xfrm>
            <a:off x="3930484" y="2626005"/>
            <a:ext cx="4033887" cy="302926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89219999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99BC16-FCD5-4543-8C4B-9842893BDF66}"/>
              </a:ext>
            </a:extLst>
          </p:cNvPr>
          <p:cNvPicPr>
            <a:picLocks noChangeAspect="1"/>
          </p:cNvPicPr>
          <p:nvPr/>
        </p:nvPicPr>
        <p:blipFill rotWithShape="1">
          <a:blip r:embed="rId3"/>
          <a:srcRect l="15462" t="23782" r="17384" b="8443"/>
          <a:stretch/>
        </p:blipFill>
        <p:spPr>
          <a:xfrm>
            <a:off x="-1" y="0"/>
            <a:ext cx="12192001" cy="6918166"/>
          </a:xfrm>
          <a:prstGeom prst="rect">
            <a:avLst/>
          </a:prstGeom>
        </p:spPr>
      </p:pic>
      <p:sp>
        <p:nvSpPr>
          <p:cNvPr id="2" name="Rectangle: Rounded Corners 1">
            <a:extLst>
              <a:ext uri="{FF2B5EF4-FFF2-40B4-BE49-F238E27FC236}">
                <a16:creationId xmlns:a16="http://schemas.microsoft.com/office/drawing/2014/main" id="{76C3A0C0-BEB0-434E-839C-CCDF93A7B765}"/>
              </a:ext>
            </a:extLst>
          </p:cNvPr>
          <p:cNvSpPr/>
          <p:nvPr/>
        </p:nvSpPr>
        <p:spPr>
          <a:xfrm>
            <a:off x="7285220" y="659567"/>
            <a:ext cx="4646014" cy="2218544"/>
          </a:xfrm>
          <a:prstGeom prst="roundRect">
            <a:avLst/>
          </a:prstGeom>
          <a:solidFill>
            <a:srgbClr val="F3F670"/>
          </a:solidFill>
          <a:ln>
            <a:solidFill>
              <a:srgbClr val="F3F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a:solidFill>
                  <a:schemeClr val="accent6">
                    <a:lumMod val="50000"/>
                  </a:schemeClr>
                </a:solidFill>
                <a:latin typeface="#9Slide07 IcielLa Chic Pro Shad" panose="02000506090000020004" pitchFamily="2" charset="0"/>
              </a:rPr>
              <a:t>Luyện tập</a:t>
            </a:r>
            <a:endParaRPr lang="vi-VN" sz="7200" b="1" dirty="0">
              <a:solidFill>
                <a:schemeClr val="accent6">
                  <a:lumMod val="50000"/>
                </a:schemeClr>
              </a:solidFill>
              <a:latin typeface="#9Slide07 IcielLa Chic Pro Shad" panose="02000506090000020004" pitchFamily="2" charset="0"/>
            </a:endParaRPr>
          </a:p>
        </p:txBody>
      </p:sp>
    </p:spTree>
    <p:extLst>
      <p:ext uri="{BB962C8B-B14F-4D97-AF65-F5344CB8AC3E}">
        <p14:creationId xmlns:p14="http://schemas.microsoft.com/office/powerpoint/2010/main" val="354109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1782</TotalTime>
  <Words>886</Words>
  <Application>Microsoft Office PowerPoint</Application>
  <PresentationFormat>Widescreen</PresentationFormat>
  <Paragraphs>153</Paragraphs>
  <Slides>33</Slides>
  <Notes>11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33</vt:i4>
      </vt:variant>
    </vt:vector>
  </HeadingPairs>
  <TitlesOfParts>
    <vt:vector size="45" baseType="lpstr">
      <vt:lpstr>#9Slide05 SVNClementine</vt:lpstr>
      <vt:lpstr>#9Slide07 IcielLa Chic Pro Shad</vt:lpstr>
      <vt:lpstr>Arial</vt:lpstr>
      <vt:lpstr>Calibri</vt:lpstr>
      <vt:lpstr>Calibri bold</vt:lpstr>
      <vt:lpstr>Calibri Light</vt:lpstr>
      <vt:lpstr>iCiel Pony</vt:lpstr>
      <vt:lpstr>SVN-Gretoon</vt:lpstr>
      <vt:lpstr>UTM Duepuntozero</vt:lpstr>
      <vt:lpstr>UTM Edwardian</vt:lpstr>
      <vt:lpstr>UVN Banh Mi</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Thanh Nguyệt Nguyễn</cp:lastModifiedBy>
  <cp:revision>38</cp:revision>
  <dcterms:created xsi:type="dcterms:W3CDTF">2022-05-25T09:53:07Z</dcterms:created>
  <dcterms:modified xsi:type="dcterms:W3CDTF">2023-09-01T04:35:01Z</dcterms:modified>
  <cp:category>9Slide.vn</cp:category>
</cp:coreProperties>
</file>