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90" r:id="rId2"/>
    <p:sldId id="291" r:id="rId3"/>
    <p:sldId id="292" r:id="rId4"/>
    <p:sldId id="293" r:id="rId5"/>
    <p:sldId id="294" r:id="rId6"/>
    <p:sldId id="295" r:id="rId7"/>
    <p:sldId id="296" r:id="rId8"/>
    <p:sldId id="299" r:id="rId9"/>
    <p:sldId id="298" r:id="rId10"/>
    <p:sldId id="302" r:id="rId11"/>
    <p:sldId id="301" r:id="rId12"/>
    <p:sldId id="297" r:id="rId13"/>
    <p:sldId id="30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em Nguyen" userId="115ba640f3975679" providerId="LiveId" clId="{A253AD5D-5B38-4F72-B7C4-A43B82779BF1}"/>
    <pc:docChg chg="custSel modSld">
      <pc:chgData name="Diem Nguyen" userId="115ba640f3975679" providerId="LiveId" clId="{A253AD5D-5B38-4F72-B7C4-A43B82779BF1}" dt="2024-10-08T00:00:05.747" v="93" actId="20577"/>
      <pc:docMkLst>
        <pc:docMk/>
      </pc:docMkLst>
      <pc:sldChg chg="delSp modSp mod">
        <pc:chgData name="Diem Nguyen" userId="115ba640f3975679" providerId="LiveId" clId="{A253AD5D-5B38-4F72-B7C4-A43B82779BF1}" dt="2024-10-08T00:00:05.747" v="93" actId="20577"/>
        <pc:sldMkLst>
          <pc:docMk/>
          <pc:sldMk cId="29003485" sldId="290"/>
        </pc:sldMkLst>
        <pc:spChg chg="mod">
          <ac:chgData name="Diem Nguyen" userId="115ba640f3975679" providerId="LiveId" clId="{A253AD5D-5B38-4F72-B7C4-A43B82779BF1}" dt="2024-10-08T00:00:05.747" v="93" actId="20577"/>
          <ac:spMkLst>
            <pc:docMk/>
            <pc:sldMk cId="29003485" sldId="290"/>
            <ac:spMk id="3" creationId="{EB68BFDC-0815-5442-9069-C967550A1683}"/>
          </ac:spMkLst>
        </pc:spChg>
        <pc:spChg chg="mod">
          <ac:chgData name="Diem Nguyen" userId="115ba640f3975679" providerId="LiveId" clId="{A253AD5D-5B38-4F72-B7C4-A43B82779BF1}" dt="2024-10-08T00:00:00.772" v="92" actId="20577"/>
          <ac:spMkLst>
            <pc:docMk/>
            <pc:sldMk cId="29003485" sldId="290"/>
            <ac:spMk id="8" creationId="{33952EBC-8A49-41B4-9129-FDCB1B251C10}"/>
          </ac:spMkLst>
        </pc:spChg>
        <pc:picChg chg="del">
          <ac:chgData name="Diem Nguyen" userId="115ba640f3975679" providerId="LiveId" clId="{A253AD5D-5B38-4F72-B7C4-A43B82779BF1}" dt="2024-10-07T23:59:12.761" v="71" actId="478"/>
          <ac:picMkLst>
            <pc:docMk/>
            <pc:sldMk cId="29003485" sldId="290"/>
            <ac:picMk id="5" creationId="{47200162-C0EB-4D98-9BB6-B4AB101B23A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31CF5B-E184-413C-9977-D85D941B41D6}" type="datetimeFigureOut">
              <a:rPr lang="en-US" smtClean="0"/>
              <a:t>08/10/2024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F800-99D8-4EA3-9C87-C5786DC88C46}" type="slidenum">
              <a:rPr lang="en-US" smtClean="0"/>
              <a:t>‹#›</a:t>
            </a:fld>
            <a:endParaRPr lang="en-US"/>
          </a:p>
        </p:txBody>
      </p:sp>
    </p:spTree>
    <p:extLst>
      <p:ext uri="{BB962C8B-B14F-4D97-AF65-F5344CB8AC3E}">
        <p14:creationId xmlns:p14="http://schemas.microsoft.com/office/powerpoint/2010/main" val="3530523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5C6A286-485F-FA4D-A30F-281CEB08ED3D}" type="slidenum">
              <a:rPr kumimoji="0" lang="en-V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VN"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2487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792DCC-B37B-4B80-A6A7-753434481155}"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1321169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A167BD-4051-41C7-9B95-C04762BBA1DA}"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350093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8A1F57-705E-4B66-B89B-E02A01E7BBD1}"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9249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5C34D8-0516-4DEA-892A-94D4F8852ED4}"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3772536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785823-9FA6-44F9-BDA8-FA3A73853A48}"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0807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B58C01-E784-4DCF-B075-B11EC2604DF8}"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3755706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F44BA-F016-4B8E-8178-C08D12890201}"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3963024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DCE2CD-774F-4AAA-915E-F6CC2CD4C300}"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340131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BB43F2-3B72-495B-8112-0631C63059E9}"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2998031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52E940-DC02-44F6-80EE-C717B2B6134F}" type="datetime1">
              <a:rPr lang="en-US" smtClean="0"/>
              <a:t>08/10/2024</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3969968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B5F408-7F33-4EB5-91B0-908D8B3F21C4}" type="datetime1">
              <a:rPr lang="en-US" smtClean="0"/>
              <a:t>08/10/2024</a:t>
            </a:fld>
            <a:endParaRPr lang="en-VN"/>
          </a:p>
        </p:txBody>
      </p:sp>
      <p:sp>
        <p:nvSpPr>
          <p:cNvPr id="6" name="Footer Placeholder 5"/>
          <p:cNvSpPr>
            <a:spLocks noGrp="1"/>
          </p:cNvSpPr>
          <p:nvPr>
            <p:ph type="ftr" sz="quarter" idx="11"/>
          </p:nvPr>
        </p:nvSpPr>
        <p:spPr/>
        <p:txBody>
          <a:bodyPr/>
          <a:lstStyle/>
          <a:p>
            <a:endParaRPr lang="en-VN"/>
          </a:p>
        </p:txBody>
      </p:sp>
      <p:sp>
        <p:nvSpPr>
          <p:cNvPr id="7" name="Slide Number Placeholder 6"/>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2546321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4EAA09-D72F-4403-86D5-81E4156F0F33}" type="datetime1">
              <a:rPr lang="en-US" smtClean="0"/>
              <a:t>08/10/2024</a:t>
            </a:fld>
            <a:endParaRPr lang="en-VN"/>
          </a:p>
        </p:txBody>
      </p:sp>
      <p:sp>
        <p:nvSpPr>
          <p:cNvPr id="8" name="Footer Placeholder 7"/>
          <p:cNvSpPr>
            <a:spLocks noGrp="1"/>
          </p:cNvSpPr>
          <p:nvPr>
            <p:ph type="ftr" sz="quarter" idx="11"/>
          </p:nvPr>
        </p:nvSpPr>
        <p:spPr/>
        <p:txBody>
          <a:bodyPr/>
          <a:lstStyle/>
          <a:p>
            <a:endParaRPr lang="en-VN"/>
          </a:p>
        </p:txBody>
      </p:sp>
      <p:sp>
        <p:nvSpPr>
          <p:cNvPr id="9" name="Slide Number Placeholder 8"/>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79363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C9372A-A142-4BF1-AABF-C36FE315E487}" type="datetime1">
              <a:rPr lang="en-US" smtClean="0"/>
              <a:t>08/10/2024</a:t>
            </a:fld>
            <a:endParaRPr lang="en-VN"/>
          </a:p>
        </p:txBody>
      </p:sp>
      <p:sp>
        <p:nvSpPr>
          <p:cNvPr id="4" name="Footer Placeholder 3"/>
          <p:cNvSpPr>
            <a:spLocks noGrp="1"/>
          </p:cNvSpPr>
          <p:nvPr>
            <p:ph type="ftr" sz="quarter" idx="11"/>
          </p:nvPr>
        </p:nvSpPr>
        <p:spPr/>
        <p:txBody>
          <a:bodyPr/>
          <a:lstStyle/>
          <a:p>
            <a:endParaRPr lang="en-VN"/>
          </a:p>
        </p:txBody>
      </p:sp>
      <p:sp>
        <p:nvSpPr>
          <p:cNvPr id="5" name="Slide Number Placeholder 4"/>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1631619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542F07-4DCF-4E08-9FB7-2652AEBDDA6C}" type="datetime1">
              <a:rPr lang="en-US" smtClean="0"/>
              <a:t>08/10/2024</a:t>
            </a:fld>
            <a:endParaRPr lang="en-VN"/>
          </a:p>
        </p:txBody>
      </p:sp>
      <p:sp>
        <p:nvSpPr>
          <p:cNvPr id="3" name="Footer Placeholder 2"/>
          <p:cNvSpPr>
            <a:spLocks noGrp="1"/>
          </p:cNvSpPr>
          <p:nvPr>
            <p:ph type="ftr" sz="quarter" idx="11"/>
          </p:nvPr>
        </p:nvSpPr>
        <p:spPr/>
        <p:txBody>
          <a:bodyPr/>
          <a:lstStyle/>
          <a:p>
            <a:endParaRPr lang="en-VN"/>
          </a:p>
        </p:txBody>
      </p:sp>
      <p:sp>
        <p:nvSpPr>
          <p:cNvPr id="4" name="Slide Number Placeholder 3"/>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2295545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8550C8-C09C-48EC-9396-2EA6FFAAA3CA}" type="datetime1">
              <a:rPr lang="en-US" smtClean="0"/>
              <a:t>08/10/2024</a:t>
            </a:fld>
            <a:endParaRPr lang="en-VN"/>
          </a:p>
        </p:txBody>
      </p:sp>
      <p:sp>
        <p:nvSpPr>
          <p:cNvPr id="6" name="Footer Placeholder 5"/>
          <p:cNvSpPr>
            <a:spLocks noGrp="1"/>
          </p:cNvSpPr>
          <p:nvPr>
            <p:ph type="ftr" sz="quarter" idx="11"/>
          </p:nvPr>
        </p:nvSpPr>
        <p:spPr/>
        <p:txBody>
          <a:bodyPr/>
          <a:lstStyle/>
          <a:p>
            <a:endParaRPr lang="en-VN"/>
          </a:p>
        </p:txBody>
      </p:sp>
      <p:sp>
        <p:nvSpPr>
          <p:cNvPr id="7" name="Slide Number Placeholder 6"/>
          <p:cNvSpPr>
            <a:spLocks noGrp="1"/>
          </p:cNvSpPr>
          <p:nvPr>
            <p:ph type="sldNum" sz="quarter" idx="12"/>
          </p:nvPr>
        </p:nvSpPr>
        <p:spPr/>
        <p:txBody>
          <a:bodyPr/>
          <a:lstStyle/>
          <a:p>
            <a:fld id="{4D8BC466-0FEF-0043-9A0C-36A2A048DD5E}" type="slidenum">
              <a:rPr lang="en-VN" smtClean="0"/>
              <a:t>‹#›</a:t>
            </a:fld>
            <a:endParaRPr lang="en-VN"/>
          </a:p>
        </p:txBody>
      </p:sp>
    </p:spTree>
    <p:extLst>
      <p:ext uri="{BB962C8B-B14F-4D97-AF65-F5344CB8AC3E}">
        <p14:creationId xmlns:p14="http://schemas.microsoft.com/office/powerpoint/2010/main" val="1195967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VN"/>
          </a:p>
        </p:txBody>
      </p:sp>
      <p:sp>
        <p:nvSpPr>
          <p:cNvPr id="7" name="Slide Number Placeholder 6"/>
          <p:cNvSpPr>
            <a:spLocks noGrp="1"/>
          </p:cNvSpPr>
          <p:nvPr>
            <p:ph type="sldNum" sz="quarter" idx="12"/>
          </p:nvPr>
        </p:nvSpPr>
        <p:spPr/>
        <p:txBody>
          <a:bodyPr/>
          <a:lstStyle/>
          <a:p>
            <a:fld id="{4D8BC466-0FEF-0043-9A0C-36A2A048DD5E}" type="slidenum">
              <a:rPr lang="en-VN" smtClean="0"/>
              <a:t>‹#›</a:t>
            </a:fld>
            <a:endParaRPr lang="en-VN"/>
          </a:p>
        </p:txBody>
      </p:sp>
      <p:sp>
        <p:nvSpPr>
          <p:cNvPr id="5" name="Date Placeholder 4"/>
          <p:cNvSpPr>
            <a:spLocks noGrp="1"/>
          </p:cNvSpPr>
          <p:nvPr>
            <p:ph type="dt" sz="half" idx="10"/>
          </p:nvPr>
        </p:nvSpPr>
        <p:spPr/>
        <p:txBody>
          <a:bodyPr/>
          <a:lstStyle/>
          <a:p>
            <a:fld id="{AE9AE6D0-EB7B-4400-AECC-4845D25771AF}" type="datetime1">
              <a:rPr lang="en-US" smtClean="0"/>
              <a:t>08/10/2024</a:t>
            </a:fld>
            <a:endParaRPr lang="en-VN"/>
          </a:p>
        </p:txBody>
      </p:sp>
    </p:spTree>
    <p:extLst>
      <p:ext uri="{BB962C8B-B14F-4D97-AF65-F5344CB8AC3E}">
        <p14:creationId xmlns:p14="http://schemas.microsoft.com/office/powerpoint/2010/main" val="2345703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C82FA1-B006-4174-A633-BF5D827A53D0}" type="datetime1">
              <a:rPr lang="en-US" smtClean="0"/>
              <a:t>08/10/2024</a:t>
            </a:fld>
            <a:endParaRPr lang="en-V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V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D8BC466-0FEF-0043-9A0C-36A2A048DD5E}" type="slidenum">
              <a:rPr lang="en-VN" smtClean="0"/>
              <a:t>‹#›</a:t>
            </a:fld>
            <a:endParaRPr lang="en-VN"/>
          </a:p>
        </p:txBody>
      </p:sp>
    </p:spTree>
    <p:extLst>
      <p:ext uri="{BB962C8B-B14F-4D97-AF65-F5344CB8AC3E}">
        <p14:creationId xmlns:p14="http://schemas.microsoft.com/office/powerpoint/2010/main" val="450128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68BFDC-0815-5442-9069-C967550A1683}"/>
              </a:ext>
            </a:extLst>
          </p:cNvPr>
          <p:cNvSpPr>
            <a:spLocks noGrp="1"/>
          </p:cNvSpPr>
          <p:nvPr>
            <p:ph type="subTitle" idx="1"/>
          </p:nvPr>
        </p:nvSpPr>
        <p:spPr>
          <a:xfrm>
            <a:off x="0" y="-1"/>
            <a:ext cx="12192000" cy="6858001"/>
          </a:xfrm>
        </p:spPr>
        <p:txBody>
          <a:bodyPr>
            <a:noAutofit/>
          </a:bodyPr>
          <a:lstStyle/>
          <a:p>
            <a:pPr algn="ctr">
              <a:spcBef>
                <a:spcPts val="0"/>
              </a:spcBef>
            </a:pPr>
            <a:r>
              <a:rPr lang="en-US" sz="2400" dirty="0">
                <a:solidFill>
                  <a:schemeClr val="tx1"/>
                </a:solidFill>
                <a:latin typeface="Arial" panose="020B0604020202020204" pitchFamily="34" charset="0"/>
                <a:cs typeface="Arial" panose="020B0604020202020204" pitchFamily="34" charset="0"/>
              </a:rPr>
              <a:t>ỦY BAN NHÂN DÂN HUYỆN HÓC MÔN</a:t>
            </a:r>
            <a:endParaRPr lang="en-VN" sz="2400" dirty="0">
              <a:solidFill>
                <a:schemeClr val="tx1"/>
              </a:solidFill>
              <a:latin typeface="Arial" panose="020B0604020202020204" pitchFamily="34" charset="0"/>
              <a:cs typeface="Arial" panose="020B0604020202020204" pitchFamily="34" charset="0"/>
            </a:endParaRPr>
          </a:p>
          <a:p>
            <a:pPr algn="ctr">
              <a:spcBef>
                <a:spcPts val="0"/>
              </a:spcBef>
            </a:pPr>
            <a:r>
              <a:rPr lang="en-US" sz="2400" b="1" dirty="0">
                <a:solidFill>
                  <a:schemeClr val="tx1"/>
                </a:solidFill>
                <a:latin typeface="Arial" panose="020B0604020202020204" pitchFamily="34" charset="0"/>
                <a:cs typeface="Arial" panose="020B0604020202020204" pitchFamily="34" charset="0"/>
              </a:rPr>
              <a:t>PHÒNG GIÁO DỤC VÀ ĐÀO TẠO</a:t>
            </a:r>
            <a:endParaRPr lang="en-US" sz="3200" b="1" dirty="0">
              <a:solidFill>
                <a:srgbClr val="FF0000"/>
              </a:solidFill>
              <a:latin typeface="Arial" panose="020B0604020202020204" pitchFamily="34" charset="0"/>
              <a:cs typeface="Arial" panose="020B0604020202020204" pitchFamily="34" charset="0"/>
            </a:endParaRPr>
          </a:p>
          <a:p>
            <a:pPr algn="ctr"/>
            <a:endParaRPr lang="en-US" sz="2800" b="1" dirty="0">
              <a:solidFill>
                <a:schemeClr val="tx1"/>
              </a:solidFill>
              <a:latin typeface="Arial" panose="020B0604020202020204" pitchFamily="34" charset="0"/>
              <a:cs typeface="Arial" panose="020B0604020202020204" pitchFamily="34" charset="0"/>
            </a:endParaRPr>
          </a:p>
          <a:p>
            <a:pPr algn="ctr"/>
            <a:r>
              <a:rPr lang="en-US" sz="3600" b="1" dirty="0" smtClean="0">
                <a:solidFill>
                  <a:srgbClr val="FF0000"/>
                </a:solidFill>
                <a:latin typeface="Arial" panose="020B0604020202020204" pitchFamily="34" charset="0"/>
                <a:cs typeface="Arial" panose="020B0604020202020204" pitchFamily="34" charset="0"/>
              </a:rPr>
              <a:t>CHUYÊN ĐỀ </a:t>
            </a:r>
            <a:endParaRPr lang="en-US" sz="3600" b="1" dirty="0">
              <a:solidFill>
                <a:srgbClr val="FF0000"/>
              </a:solidFill>
              <a:latin typeface="Arial" panose="020B0604020202020204" pitchFamily="34" charset="0"/>
              <a:cs typeface="Arial" panose="020B0604020202020204" pitchFamily="34" charset="0"/>
            </a:endParaRPr>
          </a:p>
          <a:p>
            <a:pPr algn="ctr">
              <a:lnSpc>
                <a:spcPct val="150000"/>
              </a:lnSpc>
              <a:spcBef>
                <a:spcPts val="0"/>
              </a:spcBef>
            </a:pPr>
            <a:r>
              <a:rPr lang="en-US" sz="2800" b="1" dirty="0" smtClean="0">
                <a:solidFill>
                  <a:srgbClr val="FF0000"/>
                </a:solidFill>
                <a:latin typeface="Arial" panose="020B0604020202020204" pitchFamily="34" charset="0"/>
                <a:cs typeface="Arial" panose="020B0604020202020204" pitchFamily="34" charset="0"/>
              </a:rPr>
              <a:t>TÍCH HỢP </a:t>
            </a:r>
            <a:r>
              <a:rPr lang="en-US" sz="2800" b="1" dirty="0" smtClean="0">
                <a:solidFill>
                  <a:srgbClr val="FF0000"/>
                </a:solidFill>
                <a:latin typeface="Arial" panose="020B0604020202020204" pitchFamily="34" charset="0"/>
                <a:cs typeface="Arial" panose="020B0604020202020204" pitchFamily="34" charset="0"/>
              </a:rPr>
              <a:t>NỘI </a:t>
            </a:r>
            <a:r>
              <a:rPr lang="en-US" sz="2800" b="1" dirty="0">
                <a:solidFill>
                  <a:srgbClr val="FF0000"/>
                </a:solidFill>
                <a:latin typeface="Arial" panose="020B0604020202020204" pitchFamily="34" charset="0"/>
                <a:cs typeface="Arial" panose="020B0604020202020204" pitchFamily="34" charset="0"/>
              </a:rPr>
              <a:t>DUNG GIÁO DỤC QUỐC PHÒNG </a:t>
            </a:r>
            <a:endParaRPr lang="en-US" sz="2800" b="1" dirty="0" smtClean="0">
              <a:solidFill>
                <a:srgbClr val="FF0000"/>
              </a:solidFill>
              <a:latin typeface="Arial" panose="020B0604020202020204" pitchFamily="34" charset="0"/>
              <a:cs typeface="Arial" panose="020B0604020202020204" pitchFamily="34" charset="0"/>
            </a:endParaRPr>
          </a:p>
          <a:p>
            <a:pPr algn="ctr">
              <a:lnSpc>
                <a:spcPct val="150000"/>
              </a:lnSpc>
              <a:spcBef>
                <a:spcPts val="0"/>
              </a:spcBef>
            </a:pPr>
            <a:r>
              <a:rPr lang="en-US" sz="2800" b="1" dirty="0" smtClean="0">
                <a:solidFill>
                  <a:srgbClr val="FF0000"/>
                </a:solidFill>
                <a:latin typeface="Arial" panose="020B0604020202020204" pitchFamily="34" charset="0"/>
                <a:cs typeface="Arial" panose="020B0604020202020204" pitchFamily="34" charset="0"/>
              </a:rPr>
              <a:t>VÀ </a:t>
            </a:r>
            <a:r>
              <a:rPr lang="en-US" sz="2800" b="1" dirty="0">
                <a:solidFill>
                  <a:srgbClr val="FF0000"/>
                </a:solidFill>
                <a:latin typeface="Arial" panose="020B0604020202020204" pitchFamily="34" charset="0"/>
                <a:cs typeface="Arial" panose="020B0604020202020204" pitchFamily="34" charset="0"/>
              </a:rPr>
              <a:t>AN NINH </a:t>
            </a:r>
            <a:r>
              <a:rPr lang="en-US" sz="2800" b="1" dirty="0" smtClean="0">
                <a:solidFill>
                  <a:srgbClr val="FF0000"/>
                </a:solidFill>
                <a:latin typeface="Arial" panose="020B0604020202020204" pitchFamily="34" charset="0"/>
                <a:cs typeface="Arial" panose="020B0604020202020204" pitchFamily="34" charset="0"/>
              </a:rPr>
              <a:t>CHO HỌC SINH TIỂU HỌC</a:t>
            </a:r>
            <a:endParaRPr lang="en-US" sz="2800" b="1" dirty="0">
              <a:solidFill>
                <a:srgbClr val="FF0000"/>
              </a:solidFill>
              <a:latin typeface="Arial" panose="020B0604020202020204" pitchFamily="34" charset="0"/>
              <a:cs typeface="Arial" panose="020B0604020202020204" pitchFamily="34" charset="0"/>
            </a:endParaRPr>
          </a:p>
          <a:p>
            <a:pPr algn="ctr"/>
            <a:endParaRPr lang="en-VN" dirty="0">
              <a:solidFill>
                <a:schemeClr val="tx1"/>
              </a:solidFill>
              <a:latin typeface="Arial" panose="020B0604020202020204" pitchFamily="34" charset="0"/>
              <a:cs typeface="Arial" panose="020B0604020202020204" pitchFamily="34" charset="0"/>
            </a:endParaRPr>
          </a:p>
        </p:txBody>
      </p:sp>
      <p:cxnSp>
        <p:nvCxnSpPr>
          <p:cNvPr id="4" name="Straight Connector 3"/>
          <p:cNvCxnSpPr/>
          <p:nvPr/>
        </p:nvCxnSpPr>
        <p:spPr>
          <a:xfrm>
            <a:off x="5216769" y="820615"/>
            <a:ext cx="1746739" cy="0"/>
          </a:xfrm>
          <a:prstGeom prst="line">
            <a:avLst/>
          </a:prstGeom>
        </p:spPr>
        <p:style>
          <a:lnRef idx="1">
            <a:schemeClr val="dk1"/>
          </a:lnRef>
          <a:fillRef idx="0">
            <a:schemeClr val="dk1"/>
          </a:fillRef>
          <a:effectRef idx="0">
            <a:schemeClr val="dk1"/>
          </a:effectRef>
          <a:fontRef idx="minor">
            <a:schemeClr val="tx1"/>
          </a:fontRef>
        </p:style>
      </p:cxnSp>
      <p:sp>
        <p:nvSpPr>
          <p:cNvPr id="6" name="Slide Number Placeholder 5"/>
          <p:cNvSpPr>
            <a:spLocks noGrp="1"/>
          </p:cNvSpPr>
          <p:nvPr>
            <p:ph type="sldNum" sz="quarter" idx="12"/>
          </p:nvPr>
        </p:nvSpPr>
        <p:spPr>
          <a:xfrm flipH="1">
            <a:off x="2464904" y="5936974"/>
            <a:ext cx="7964556" cy="5698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D8BC466-0FEF-0043-9A0C-36A2A048DD5E}" type="slidenum">
              <a:rPr kumimoji="0" lang="en-VN"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VN"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
        <p:nvSpPr>
          <p:cNvPr id="8" name="TextBox 7">
            <a:extLst>
              <a:ext uri="{FF2B5EF4-FFF2-40B4-BE49-F238E27FC236}">
                <a16:creationId xmlns:a16="http://schemas.microsoft.com/office/drawing/2014/main" id="{33952EBC-8A49-41B4-9129-FDCB1B251C10}"/>
              </a:ext>
            </a:extLst>
          </p:cNvPr>
          <p:cNvSpPr txBox="1"/>
          <p:nvPr/>
        </p:nvSpPr>
        <p:spPr>
          <a:xfrm>
            <a:off x="2100471" y="6037385"/>
            <a:ext cx="7626625" cy="461665"/>
          </a:xfrm>
          <a:prstGeom prst="rect">
            <a:avLst/>
          </a:prstGeom>
          <a:noFill/>
        </p:spPr>
        <p:txBody>
          <a:bodyPr wrap="square">
            <a:spAutoFit/>
          </a:bodyPr>
          <a:lstStyle/>
          <a:p>
            <a:pPr algn="ctr"/>
            <a:r>
              <a:rPr lang="en-US" sz="2400" b="1" i="1" kern="0">
                <a:solidFill>
                  <a:srgbClr val="0070C0"/>
                </a:solidFill>
                <a:latin typeface="Arial" panose="020B0604020202020204" pitchFamily="34" charset="0"/>
                <a:cs typeface="Arial" panose="020B0604020202020204" pitchFamily="34" charset="0"/>
              </a:rPr>
              <a:t>Hóc Môn, ngày 08 tháng 10 năm 202</a:t>
            </a:r>
            <a:r>
              <a:rPr lang="en-US" sz="2400" b="1" i="1" kern="0">
                <a:solidFill>
                  <a:srgbClr val="0070C0"/>
                </a:solidFill>
                <a:latin typeface="Times New Roman" panose="02020603050405020304" pitchFamily="18" charset="0"/>
                <a:cs typeface="Times New Roman" panose="02020603050405020304" pitchFamily="18" charset="0"/>
              </a:rPr>
              <a:t>4</a:t>
            </a:r>
            <a:endParaRPr lang="en-US" sz="2400" b="1" i="1" kern="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03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D8BC466-0FEF-0043-9A0C-36A2A048DD5E}" type="slidenum">
              <a:rPr lang="en-VN" smtClean="0"/>
              <a:t>10</a:t>
            </a:fld>
            <a:endParaRPr lang="en-VN"/>
          </a:p>
        </p:txBody>
      </p:sp>
      <p:sp>
        <p:nvSpPr>
          <p:cNvPr id="5" name="Title 4">
            <a:extLst>
              <a:ext uri="{FF2B5EF4-FFF2-40B4-BE49-F238E27FC236}">
                <a16:creationId xmlns:a16="http://schemas.microsoft.com/office/drawing/2014/main" id="{D80310FD-FF7B-4BFD-918E-5B472DE8E3D1}"/>
              </a:ext>
            </a:extLst>
          </p:cNvPr>
          <p:cNvSpPr>
            <a:spLocks noGrp="1"/>
          </p:cNvSpPr>
          <p:nvPr>
            <p:ph type="title"/>
          </p:nvPr>
        </p:nvSpPr>
        <p:spPr>
          <a:xfrm>
            <a:off x="865870" y="544153"/>
            <a:ext cx="925223" cy="91754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a:bodyPr>
          <a:lstStyle/>
          <a:p>
            <a:pPr algn="ctr"/>
            <a:r>
              <a:rPr lang="en-US" b="1" dirty="0"/>
              <a:t>4</a:t>
            </a:r>
          </a:p>
        </p:txBody>
      </p:sp>
      <p:sp>
        <p:nvSpPr>
          <p:cNvPr id="6" name="TextBox 5">
            <a:extLst>
              <a:ext uri="{FF2B5EF4-FFF2-40B4-BE49-F238E27FC236}">
                <a16:creationId xmlns:a16="http://schemas.microsoft.com/office/drawing/2014/main" id="{1541A177-280F-45F4-9FDA-AE240A23ACDA}"/>
              </a:ext>
            </a:extLst>
          </p:cNvPr>
          <p:cNvSpPr txBox="1"/>
          <p:nvPr/>
        </p:nvSpPr>
        <p:spPr>
          <a:xfrm>
            <a:off x="1913641" y="501686"/>
            <a:ext cx="7522590" cy="1246495"/>
          </a:xfrm>
          <a:prstGeom prst="rect">
            <a:avLst/>
          </a:prstGeom>
          <a:noFill/>
        </p:spPr>
        <p:txBody>
          <a:bodyPr wrap="square">
            <a:spAutoFit/>
          </a:bodyPr>
          <a:lstStyle/>
          <a:p>
            <a:r>
              <a:rPr lang="en-US" sz="2500" b="1" dirty="0">
                <a:solidFill>
                  <a:srgbClr val="FF0000"/>
                </a:solidFill>
                <a:latin typeface="Arial" panose="020B0604020202020204" pitchFamily="34" charset="0"/>
                <a:cs typeface="Arial" panose="020B0604020202020204" pitchFamily="34" charset="0"/>
              </a:rPr>
              <a:t>Minh </a:t>
            </a:r>
            <a:r>
              <a:rPr lang="en-US" sz="2500" b="1" dirty="0" err="1">
                <a:solidFill>
                  <a:srgbClr val="FF0000"/>
                </a:solidFill>
                <a:latin typeface="Arial" panose="020B0604020202020204" pitchFamily="34" charset="0"/>
                <a:cs typeface="Arial" panose="020B0604020202020204" pitchFamily="34" charset="0"/>
              </a:rPr>
              <a:t>hoạ</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lồng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ghép</a:t>
            </a:r>
            <a:r>
              <a:rPr lang="en-US" sz="2500" b="1" dirty="0">
                <a:solidFill>
                  <a:srgbClr val="FF0000"/>
                </a:solidFill>
                <a:latin typeface="Arial" panose="020B0604020202020204" pitchFamily="34" charset="0"/>
                <a:cs typeface="Arial" panose="020B0604020202020204" pitchFamily="34" charset="0"/>
              </a:rPr>
              <a:t> QP-AN </a:t>
            </a:r>
            <a:r>
              <a:rPr lang="en-US" sz="2500" b="1" dirty="0" err="1">
                <a:solidFill>
                  <a:srgbClr val="FF0000"/>
                </a:solidFill>
                <a:latin typeface="Arial" panose="020B0604020202020204" pitchFamily="34" charset="0"/>
                <a:cs typeface="Arial" panose="020B0604020202020204" pitchFamily="34" charset="0"/>
              </a:rPr>
              <a:t>vào</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nội</a:t>
            </a:r>
            <a:r>
              <a:rPr lang="en-US" sz="2500" b="1" dirty="0">
                <a:solidFill>
                  <a:srgbClr val="FF0000"/>
                </a:solidFill>
                <a:latin typeface="Arial" panose="020B0604020202020204" pitchFamily="34" charset="0"/>
                <a:cs typeface="Arial" panose="020B0604020202020204" pitchFamily="34" charset="0"/>
              </a:rPr>
              <a:t> dung </a:t>
            </a:r>
          </a:p>
          <a:p>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Môn</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Lịch</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sử</a:t>
            </a:r>
            <a:r>
              <a:rPr lang="en-US" sz="2500" b="1" dirty="0">
                <a:solidFill>
                  <a:srgbClr val="FF0000"/>
                </a:solidFill>
                <a:latin typeface="Arial" panose="020B0604020202020204" pitchFamily="34" charset="0"/>
                <a:cs typeface="Arial" panose="020B0604020202020204" pitchFamily="34" charset="0"/>
              </a:rPr>
              <a:t> - </a:t>
            </a:r>
            <a:r>
              <a:rPr lang="en-US" sz="2500" b="1" dirty="0" err="1">
                <a:solidFill>
                  <a:srgbClr val="FF0000"/>
                </a:solidFill>
                <a:latin typeface="Arial" panose="020B0604020202020204" pitchFamily="34" charset="0"/>
                <a:cs typeface="Arial" panose="020B0604020202020204" pitchFamily="34" charset="0"/>
              </a:rPr>
              <a:t>Địa</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lí</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Lớp</a:t>
            </a:r>
            <a:r>
              <a:rPr lang="en-US" sz="2500" b="1" dirty="0">
                <a:solidFill>
                  <a:srgbClr val="FF0000"/>
                </a:solidFill>
                <a:latin typeface="Arial" panose="020B0604020202020204" pitchFamily="34" charset="0"/>
                <a:cs typeface="Arial" panose="020B0604020202020204" pitchFamily="34" charset="0"/>
              </a:rPr>
              <a:t> 4</a:t>
            </a:r>
          </a:p>
          <a:p>
            <a:r>
              <a:rPr lang="en-US" sz="2500" b="1" dirty="0">
                <a:solidFill>
                  <a:srgbClr val="FF0000"/>
                </a:solidFill>
                <a:latin typeface="Arial" panose="020B0604020202020204" pitchFamily="34" charset="0"/>
                <a:cs typeface="Arial" panose="020B0604020202020204" pitchFamily="34" charset="0"/>
              </a:rPr>
              <a:t>          ( </a:t>
            </a:r>
            <a:r>
              <a:rPr lang="en-US" sz="2500" b="1" dirty="0" err="1">
                <a:solidFill>
                  <a:srgbClr val="FF0000"/>
                </a:solidFill>
                <a:latin typeface="Arial" panose="020B0604020202020204" pitchFamily="34" charset="0"/>
                <a:cs typeface="Arial" panose="020B0604020202020204" pitchFamily="34" charset="0"/>
              </a:rPr>
              <a:t>Bộ</a:t>
            </a:r>
            <a:r>
              <a:rPr lang="en-US" sz="2500" b="1" dirty="0">
                <a:solidFill>
                  <a:srgbClr val="FF0000"/>
                </a:solidFill>
                <a:latin typeface="Arial" panose="020B0604020202020204" pitchFamily="34" charset="0"/>
                <a:cs typeface="Arial" panose="020B0604020202020204" pitchFamily="34" charset="0"/>
              </a:rPr>
              <a:t> SGK </a:t>
            </a:r>
            <a:r>
              <a:rPr lang="en-US" sz="2500" b="1" dirty="0" err="1">
                <a:solidFill>
                  <a:srgbClr val="FF0000"/>
                </a:solidFill>
                <a:latin typeface="Arial" panose="020B0604020202020204" pitchFamily="34" charset="0"/>
                <a:cs typeface="Arial" panose="020B0604020202020204" pitchFamily="34" charset="0"/>
              </a:rPr>
              <a:t>Chân</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trời</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sáng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tạo</a:t>
            </a:r>
            <a:r>
              <a:rPr lang="en-US" sz="2500" b="1" dirty="0">
                <a:solidFill>
                  <a:srgbClr val="FF0000"/>
                </a:solidFill>
                <a:latin typeface="Arial" panose="020B0604020202020204" pitchFamily="34" charset="0"/>
                <a:cs typeface="Arial" panose="020B0604020202020204" pitchFamily="34" charset="0"/>
              </a:rPr>
              <a:t> )</a:t>
            </a:r>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9945" y="2092751"/>
            <a:ext cx="8447811" cy="4019960"/>
          </a:xfrm>
        </p:spPr>
      </p:pic>
    </p:spTree>
    <p:extLst>
      <p:ext uri="{BB962C8B-B14F-4D97-AF65-F5344CB8AC3E}">
        <p14:creationId xmlns:p14="http://schemas.microsoft.com/office/powerpoint/2010/main" val="218831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899540" cy="1320800"/>
          </a:xfrm>
        </p:spPr>
        <p:txBody>
          <a:bodyPr>
            <a:normAutofit fontScale="90000"/>
          </a:bodyPr>
          <a:lstStyle/>
          <a:p>
            <a:pPr algn="ctr"/>
            <a:r>
              <a:rPr lang="en-US" sz="2800" b="1" dirty="0">
                <a:solidFill>
                  <a:srgbClr val="FF0000"/>
                </a:solidFill>
                <a:latin typeface="Arial" panose="020B0604020202020204" pitchFamily="34" charset="0"/>
                <a:cs typeface="Arial" panose="020B0604020202020204" pitchFamily="34" charset="0"/>
              </a:rPr>
              <a:t>Minh </a:t>
            </a:r>
            <a:r>
              <a:rPr lang="en-US" sz="2800" b="1" dirty="0" err="1">
                <a:solidFill>
                  <a:srgbClr val="FF0000"/>
                </a:solidFill>
                <a:latin typeface="Arial" panose="020B0604020202020204" pitchFamily="34" charset="0"/>
                <a:cs typeface="Arial" panose="020B0604020202020204" pitchFamily="34" charset="0"/>
              </a:rPr>
              <a:t>họa</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các</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bài</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dạy</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có</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lồng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ghép</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giáo</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dục</a:t>
            </a:r>
            <a:r>
              <a:rPr lang="en-US" sz="2800" b="1" dirty="0">
                <a:solidFill>
                  <a:srgbClr val="FF0000"/>
                </a:solidFill>
                <a:latin typeface="Arial" panose="020B0604020202020204" pitchFamily="34" charset="0"/>
                <a:cs typeface="Arial" panose="020B0604020202020204" pitchFamily="34" charset="0"/>
              </a:rPr>
              <a:t> QP-AN </a:t>
            </a:r>
            <a:br>
              <a:rPr lang="en-US" sz="2800" b="1" dirty="0">
                <a:solidFill>
                  <a:srgbClr val="FF0000"/>
                </a:solidFill>
                <a:latin typeface="Arial" panose="020B0604020202020204" pitchFamily="34" charset="0"/>
                <a:cs typeface="Arial" panose="020B0604020202020204" pitchFamily="34" charset="0"/>
              </a:rPr>
            </a:br>
            <a:r>
              <a:rPr lang="en-US" sz="2800" b="1" dirty="0" err="1">
                <a:solidFill>
                  <a:srgbClr val="FF0000"/>
                </a:solidFill>
                <a:latin typeface="Arial" panose="020B0604020202020204" pitchFamily="34" charset="0"/>
                <a:cs typeface="Arial" panose="020B0604020202020204" pitchFamily="34" charset="0"/>
              </a:rPr>
              <a:t>Môn</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Lịch</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sử</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và</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Địa</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lí</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Lớp</a:t>
            </a:r>
            <a:r>
              <a:rPr lang="en-US" sz="2800" b="1" dirty="0">
                <a:solidFill>
                  <a:srgbClr val="FF0000"/>
                </a:solidFill>
                <a:latin typeface="Arial" panose="020B0604020202020204" pitchFamily="34" charset="0"/>
                <a:cs typeface="Arial" panose="020B0604020202020204" pitchFamily="34" charset="0"/>
              </a:rPr>
              <a:t> 4</a:t>
            </a:r>
            <a:br>
              <a:rPr lang="en-US" sz="2800" b="1" dirty="0">
                <a:solidFill>
                  <a:srgbClr val="FF0000"/>
                </a:solidFill>
                <a:latin typeface="Arial" panose="020B0604020202020204" pitchFamily="34" charset="0"/>
                <a:cs typeface="Arial" panose="020B0604020202020204" pitchFamily="34" charset="0"/>
              </a:rPr>
            </a:b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Bộ</a:t>
            </a:r>
            <a:r>
              <a:rPr lang="en-US" sz="2800" b="1" dirty="0">
                <a:solidFill>
                  <a:srgbClr val="FF0000"/>
                </a:solidFill>
                <a:latin typeface="Arial" panose="020B0604020202020204" pitchFamily="34" charset="0"/>
                <a:cs typeface="Arial" panose="020B0604020202020204" pitchFamily="34" charset="0"/>
              </a:rPr>
              <a:t> SGK </a:t>
            </a:r>
            <a:r>
              <a:rPr lang="en-US" sz="2800" b="1" dirty="0" err="1">
                <a:solidFill>
                  <a:srgbClr val="FF0000"/>
                </a:solidFill>
                <a:latin typeface="Arial" panose="020B0604020202020204" pitchFamily="34" charset="0"/>
                <a:cs typeface="Arial" panose="020B0604020202020204" pitchFamily="34" charset="0"/>
              </a:rPr>
              <a:t>Chân</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trời</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sáng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tạo</a:t>
            </a:r>
            <a:r>
              <a:rPr lang="en-US" sz="2800" b="1" dirty="0">
                <a:solidFill>
                  <a:srgbClr val="FF0000"/>
                </a:solidFill>
                <a:latin typeface="Arial" panose="020B0604020202020204" pitchFamily="34" charset="0"/>
                <a:cs typeface="Arial" panose="020B0604020202020204" pitchFamily="34" charset="0"/>
              </a:rPr>
              <a:t> )</a:t>
            </a:r>
            <a:br>
              <a:rPr lang="en-US" sz="2800" b="1" dirty="0">
                <a:solidFill>
                  <a:srgbClr val="FF0000"/>
                </a:solidFill>
                <a:latin typeface="Arial" panose="020B0604020202020204" pitchFamily="34" charset="0"/>
                <a:cs typeface="Arial" panose="020B0604020202020204" pitchFamily="34" charset="0"/>
              </a:rPr>
            </a:br>
            <a:r>
              <a:rPr lang="en-US" sz="2800" b="1" dirty="0">
                <a:solidFill>
                  <a:srgbClr val="FF0000"/>
                </a:solidFill>
                <a:latin typeface="Arial" panose="020B0604020202020204" pitchFamily="34" charset="0"/>
                <a:cs typeface="Arial" panose="020B0604020202020204" pitchFamily="34" charset="0"/>
              </a:rPr>
              <a:t/>
            </a:r>
            <a:br>
              <a:rPr lang="en-US" sz="2800" b="1" dirty="0">
                <a:solidFill>
                  <a:srgbClr val="FF0000"/>
                </a:solidFill>
                <a:latin typeface="Arial" panose="020B0604020202020204" pitchFamily="34" charset="0"/>
                <a:cs typeface="Arial" panose="020B0604020202020204" pitchFamily="34" charset="0"/>
              </a:rPr>
            </a:br>
            <a:endParaRPr lang="en-US" sz="28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65170" y="2160589"/>
            <a:ext cx="7608831" cy="3880773"/>
          </a:xfrm>
        </p:spPr>
        <p:txBody>
          <a:bodyPr/>
          <a:lstStyle/>
          <a:p>
            <a:endParaRPr lang="en-US" dirty="0"/>
          </a:p>
        </p:txBody>
      </p:sp>
      <p:sp>
        <p:nvSpPr>
          <p:cNvPr id="4" name="Slide Number Placeholder 3"/>
          <p:cNvSpPr>
            <a:spLocks noGrp="1"/>
          </p:cNvSpPr>
          <p:nvPr>
            <p:ph type="sldNum" sz="quarter" idx="12"/>
          </p:nvPr>
        </p:nvSpPr>
        <p:spPr/>
        <p:txBody>
          <a:bodyPr/>
          <a:lstStyle/>
          <a:p>
            <a:fld id="{4D8BC466-0FEF-0043-9A0C-36A2A048DD5E}" type="slidenum">
              <a:rPr lang="en-VN" smtClean="0"/>
              <a:t>11</a:t>
            </a:fld>
            <a:endParaRPr lang="en-VN"/>
          </a:p>
        </p:txBody>
      </p:sp>
      <p:pic>
        <p:nvPicPr>
          <p:cNvPr id="5" name="Picture 4"/>
          <p:cNvPicPr>
            <a:picLocks noChangeAspect="1"/>
          </p:cNvPicPr>
          <p:nvPr/>
        </p:nvPicPr>
        <p:blipFill>
          <a:blip r:embed="rId2"/>
          <a:stretch>
            <a:fillRect/>
          </a:stretch>
        </p:blipFill>
        <p:spPr>
          <a:xfrm>
            <a:off x="761809" y="585783"/>
            <a:ext cx="969348" cy="1018120"/>
          </a:xfrm>
          <a:prstGeom prst="rect">
            <a:avLst/>
          </a:prstGeom>
        </p:spPr>
      </p:pic>
      <p:sp>
        <p:nvSpPr>
          <p:cNvPr id="7" name="Rounded Rectangle 6"/>
          <p:cNvSpPr/>
          <p:nvPr/>
        </p:nvSpPr>
        <p:spPr>
          <a:xfrm>
            <a:off x="1665168" y="2156731"/>
            <a:ext cx="7608833" cy="13480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nSpc>
                <a:spcPct val="150000"/>
              </a:lnSpc>
            </a:pPr>
            <a:r>
              <a:rPr lang="vi-VN" sz="2400" b="1" u="sng" dirty="0">
                <a:solidFill>
                  <a:schemeClr val="tx2">
                    <a:lumMod val="50000"/>
                  </a:schemeClr>
                </a:solidFill>
              </a:rPr>
              <a:t>Bài 1.</a:t>
            </a:r>
            <a:r>
              <a:rPr lang="vi-VN" sz="2400" b="1" dirty="0">
                <a:solidFill>
                  <a:schemeClr val="tx2">
                    <a:lumMod val="50000"/>
                  </a:schemeClr>
                </a:solidFill>
              </a:rPr>
              <a:t> Làm quen với phương tiện học tập</a:t>
            </a:r>
            <a:r>
              <a:rPr lang="en-US" sz="2400" b="1" dirty="0">
                <a:solidFill>
                  <a:schemeClr val="tx2">
                    <a:lumMod val="50000"/>
                  </a:schemeClr>
                </a:solidFill>
              </a:rPr>
              <a:t> </a:t>
            </a:r>
            <a:r>
              <a:rPr lang="en-US" sz="2400" b="1" dirty="0" err="1">
                <a:solidFill>
                  <a:schemeClr val="tx2">
                    <a:lumMod val="50000"/>
                  </a:schemeClr>
                </a:solidFill>
              </a:rPr>
              <a:t>môn</a:t>
            </a:r>
            <a:r>
              <a:rPr lang="en-US" sz="2400" b="1" dirty="0">
                <a:solidFill>
                  <a:schemeClr val="tx2">
                    <a:lumMod val="50000"/>
                  </a:schemeClr>
                </a:solidFill>
              </a:rPr>
              <a:t> </a:t>
            </a:r>
            <a:r>
              <a:rPr lang="en-US" sz="2400" b="1" dirty="0" err="1">
                <a:solidFill>
                  <a:schemeClr val="tx2">
                    <a:lumMod val="50000"/>
                  </a:schemeClr>
                </a:solidFill>
              </a:rPr>
              <a:t>Lịch</a:t>
            </a:r>
            <a:r>
              <a:rPr lang="en-US" sz="2400" b="1" dirty="0">
                <a:solidFill>
                  <a:schemeClr val="tx2">
                    <a:lumMod val="50000"/>
                  </a:schemeClr>
                </a:solidFill>
              </a:rPr>
              <a:t> </a:t>
            </a:r>
            <a:r>
              <a:rPr lang="en-US" sz="2400" b="1" dirty="0" err="1">
                <a:solidFill>
                  <a:schemeClr val="tx2">
                    <a:lumMod val="50000"/>
                  </a:schemeClr>
                </a:solidFill>
              </a:rPr>
              <a:t>sử</a:t>
            </a:r>
            <a:r>
              <a:rPr lang="en-US" sz="2400" b="1" dirty="0">
                <a:solidFill>
                  <a:schemeClr val="tx2">
                    <a:lumMod val="50000"/>
                  </a:schemeClr>
                </a:solidFill>
              </a:rPr>
              <a:t> </a:t>
            </a:r>
            <a:r>
              <a:rPr lang="en-US" sz="2400" b="1" dirty="0" err="1">
                <a:solidFill>
                  <a:schemeClr val="tx2">
                    <a:lumMod val="50000"/>
                  </a:schemeClr>
                </a:solidFill>
              </a:rPr>
              <a:t>và</a:t>
            </a:r>
            <a:r>
              <a:rPr lang="en-US" sz="2400" b="1" dirty="0">
                <a:solidFill>
                  <a:schemeClr val="tx2">
                    <a:lumMod val="50000"/>
                  </a:schemeClr>
                </a:solidFill>
              </a:rPr>
              <a:t> </a:t>
            </a:r>
            <a:r>
              <a:rPr lang="en-US" sz="2400" b="1" dirty="0" err="1">
                <a:solidFill>
                  <a:schemeClr val="tx2">
                    <a:lumMod val="50000"/>
                  </a:schemeClr>
                </a:solidFill>
              </a:rPr>
              <a:t>Địa</a:t>
            </a:r>
            <a:r>
              <a:rPr lang="en-US" sz="2400" b="1" dirty="0">
                <a:solidFill>
                  <a:schemeClr val="tx2">
                    <a:lumMod val="50000"/>
                  </a:schemeClr>
                </a:solidFill>
              </a:rPr>
              <a:t> </a:t>
            </a:r>
            <a:r>
              <a:rPr lang="en-US" sz="2400" b="1" dirty="0" err="1">
                <a:solidFill>
                  <a:schemeClr val="tx2">
                    <a:lumMod val="50000"/>
                  </a:schemeClr>
                </a:solidFill>
              </a:rPr>
              <a:t>lí</a:t>
            </a:r>
            <a:r>
              <a:rPr lang="vi-VN" sz="2400" b="1" dirty="0">
                <a:solidFill>
                  <a:schemeClr val="tx2">
                    <a:lumMod val="50000"/>
                  </a:schemeClr>
                </a:solidFill>
              </a:rPr>
              <a:t> </a:t>
            </a:r>
          </a:p>
        </p:txBody>
      </p:sp>
      <p:sp>
        <p:nvSpPr>
          <p:cNvPr id="8" name="Rounded Rectangle 7"/>
          <p:cNvSpPr/>
          <p:nvPr/>
        </p:nvSpPr>
        <p:spPr>
          <a:xfrm>
            <a:off x="1665169" y="3808429"/>
            <a:ext cx="7608833" cy="143287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nSpc>
                <a:spcPct val="150000"/>
              </a:lnSpc>
            </a:pPr>
            <a:r>
              <a:rPr lang="vi-VN" sz="2400" b="1" u="sng" dirty="0">
                <a:solidFill>
                  <a:schemeClr val="tx2">
                    <a:lumMod val="50000"/>
                  </a:schemeClr>
                </a:solidFill>
              </a:rPr>
              <a:t>Bài </a:t>
            </a:r>
            <a:r>
              <a:rPr lang="en-US" sz="2400" b="1" u="sng" dirty="0">
                <a:solidFill>
                  <a:schemeClr val="tx2">
                    <a:lumMod val="50000"/>
                  </a:schemeClr>
                </a:solidFill>
              </a:rPr>
              <a:t>27</a:t>
            </a:r>
            <a:r>
              <a:rPr lang="vi-VN" sz="2400" b="1" u="sng" dirty="0">
                <a:solidFill>
                  <a:schemeClr val="tx2">
                    <a:lumMod val="50000"/>
                  </a:schemeClr>
                </a:solidFill>
              </a:rPr>
              <a:t>.</a:t>
            </a:r>
            <a:r>
              <a:rPr lang="vi-VN" sz="2400" b="1" dirty="0">
                <a:solidFill>
                  <a:schemeClr val="tx2">
                    <a:lumMod val="50000"/>
                  </a:schemeClr>
                </a:solidFill>
              </a:rPr>
              <a:t> </a:t>
            </a:r>
            <a:r>
              <a:rPr lang="en-US" sz="2400" b="1" dirty="0" err="1">
                <a:solidFill>
                  <a:schemeClr val="tx2">
                    <a:lumMod val="50000"/>
                  </a:schemeClr>
                </a:solidFill>
              </a:rPr>
              <a:t>Địa</a:t>
            </a:r>
            <a:r>
              <a:rPr lang="en-US" sz="2400" b="1" dirty="0">
                <a:solidFill>
                  <a:schemeClr val="tx2">
                    <a:lumMod val="50000"/>
                  </a:schemeClr>
                </a:solidFill>
              </a:rPr>
              <a:t> </a:t>
            </a:r>
            <a:r>
              <a:rPr lang="en-US" sz="2400" b="1" dirty="0" err="1">
                <a:solidFill>
                  <a:schemeClr val="tx2">
                    <a:lumMod val="50000"/>
                  </a:schemeClr>
                </a:solidFill>
              </a:rPr>
              <a:t>đạo</a:t>
            </a:r>
            <a:r>
              <a:rPr lang="en-US" sz="2400" b="1" dirty="0">
                <a:solidFill>
                  <a:schemeClr val="tx2">
                    <a:lumMod val="50000"/>
                  </a:schemeClr>
                </a:solidFill>
              </a:rPr>
              <a:t> </a:t>
            </a:r>
            <a:r>
              <a:rPr lang="en-US" sz="2400" b="1" dirty="0" err="1">
                <a:solidFill>
                  <a:schemeClr val="tx2">
                    <a:lumMod val="50000"/>
                  </a:schemeClr>
                </a:solidFill>
              </a:rPr>
              <a:t>Củ</a:t>
            </a:r>
            <a:r>
              <a:rPr lang="en-US" sz="2400" b="1" dirty="0">
                <a:solidFill>
                  <a:schemeClr val="tx2">
                    <a:lumMod val="50000"/>
                  </a:schemeClr>
                </a:solidFill>
              </a:rPr>
              <a:t> Chi</a:t>
            </a:r>
            <a:endParaRPr lang="vi-VN" sz="2400" b="1" dirty="0">
              <a:solidFill>
                <a:schemeClr val="tx2">
                  <a:lumMod val="50000"/>
                </a:schemeClr>
              </a:solidFill>
            </a:endParaRPr>
          </a:p>
        </p:txBody>
      </p:sp>
    </p:spTree>
    <p:extLst>
      <p:ext uri="{BB962C8B-B14F-4D97-AF65-F5344CB8AC3E}">
        <p14:creationId xmlns:p14="http://schemas.microsoft.com/office/powerpoint/2010/main" val="85845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E9A9D7-7794-497A-9A33-41ADF7513476}"/>
              </a:ext>
            </a:extLst>
          </p:cNvPr>
          <p:cNvSpPr>
            <a:spLocks noGrp="1"/>
          </p:cNvSpPr>
          <p:nvPr>
            <p:ph type="sldNum" sz="quarter" idx="12"/>
          </p:nvPr>
        </p:nvSpPr>
        <p:spPr/>
        <p:txBody>
          <a:bodyPr/>
          <a:lstStyle/>
          <a:p>
            <a:fld id="{4D8BC466-0FEF-0043-9A0C-36A2A048DD5E}" type="slidenum">
              <a:rPr lang="en-VN" smtClean="0"/>
              <a:t>12</a:t>
            </a:fld>
            <a:endParaRPr lang="en-VN"/>
          </a:p>
        </p:txBody>
      </p:sp>
      <p:sp>
        <p:nvSpPr>
          <p:cNvPr id="5" name="Title 4">
            <a:extLst>
              <a:ext uri="{FF2B5EF4-FFF2-40B4-BE49-F238E27FC236}">
                <a16:creationId xmlns:a16="http://schemas.microsoft.com/office/drawing/2014/main" id="{9040D43C-1EEA-4A43-A078-3C667005085D}"/>
              </a:ext>
            </a:extLst>
          </p:cNvPr>
          <p:cNvSpPr>
            <a:spLocks noGrp="1"/>
          </p:cNvSpPr>
          <p:nvPr>
            <p:ph type="title"/>
          </p:nvPr>
        </p:nvSpPr>
        <p:spPr>
          <a:xfrm>
            <a:off x="677334" y="183562"/>
            <a:ext cx="952154" cy="9144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a:bodyPr>
          <a:lstStyle/>
          <a:p>
            <a:pPr algn="ctr"/>
            <a:r>
              <a:rPr lang="en-US" b="1"/>
              <a:t>5</a:t>
            </a:r>
          </a:p>
        </p:txBody>
      </p:sp>
      <p:sp>
        <p:nvSpPr>
          <p:cNvPr id="6" name="TextBox 5">
            <a:extLst>
              <a:ext uri="{FF2B5EF4-FFF2-40B4-BE49-F238E27FC236}">
                <a16:creationId xmlns:a16="http://schemas.microsoft.com/office/drawing/2014/main" id="{5BFD1BF9-F9F3-46B1-8C53-878FEC5EFFBB}"/>
              </a:ext>
            </a:extLst>
          </p:cNvPr>
          <p:cNvSpPr txBox="1"/>
          <p:nvPr/>
        </p:nvSpPr>
        <p:spPr>
          <a:xfrm>
            <a:off x="1696289" y="309614"/>
            <a:ext cx="7630463" cy="523220"/>
          </a:xfrm>
          <a:prstGeom prst="rect">
            <a:avLst/>
          </a:prstGeom>
          <a:noFill/>
        </p:spPr>
        <p:txBody>
          <a:bodyPr wrap="square">
            <a:spAutoFit/>
          </a:bodyPr>
          <a:lstStyle/>
          <a:p>
            <a:r>
              <a:rPr lang="en-US" sz="2800" b="1">
                <a:solidFill>
                  <a:srgbClr val="FF0000"/>
                </a:solidFill>
                <a:latin typeface="Arial" panose="020B0604020202020204" pitchFamily="34" charset="0"/>
                <a:cs typeface="Arial" panose="020B0604020202020204" pitchFamily="34" charset="0"/>
              </a:rPr>
              <a:t>Triển khai thực hiện</a:t>
            </a:r>
            <a:endParaRPr lang="en-US" sz="2800">
              <a:solidFill>
                <a:srgbClr val="FF0000"/>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F24B06BE-6BEB-445E-9716-F66E9F5D47C9}"/>
              </a:ext>
            </a:extLst>
          </p:cNvPr>
          <p:cNvSpPr/>
          <p:nvPr/>
        </p:nvSpPr>
        <p:spPr>
          <a:xfrm>
            <a:off x="677334" y="1258467"/>
            <a:ext cx="10189449" cy="231913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Arial" panose="020B0604020202020204" pitchFamily="34" charset="0"/>
                <a:cs typeface="Arial" panose="020B0604020202020204" pitchFamily="34" charset="0"/>
              </a:rPr>
              <a:t>+ C</a:t>
            </a:r>
            <a:r>
              <a:rPr lang="vi-VN" dirty="0">
                <a:solidFill>
                  <a:schemeClr val="tx1"/>
                </a:solidFill>
                <a:latin typeface="Arial" panose="020B0604020202020204" pitchFamily="34" charset="0"/>
                <a:cs typeface="Arial" panose="020B0604020202020204" pitchFamily="34" charset="0"/>
              </a:rPr>
              <a:t>hỉ đạo các trường </a:t>
            </a:r>
            <a:r>
              <a:rPr lang="en-US" dirty="0">
                <a:solidFill>
                  <a:schemeClr val="tx1"/>
                </a:solidFill>
                <a:latin typeface="Arial" panose="020B0604020202020204" pitchFamily="34" charset="0"/>
                <a:cs typeface="Arial" panose="020B0604020202020204" pitchFamily="34" charset="0"/>
              </a:rPr>
              <a:t>T</a:t>
            </a:r>
            <a:r>
              <a:rPr lang="vi-VN" dirty="0">
                <a:solidFill>
                  <a:schemeClr val="tx1"/>
                </a:solidFill>
                <a:latin typeface="Arial" panose="020B0604020202020204" pitchFamily="34" charset="0"/>
                <a:cs typeface="Arial" panose="020B0604020202020204" pitchFamily="34" charset="0"/>
              </a:rPr>
              <a:t>iểu học xây dựng kế hoạch thực hiện giảng dạy lồng ghép theo hướng dẫn của Sở </a:t>
            </a:r>
            <a:r>
              <a:rPr lang="en-US" dirty="0">
                <a:solidFill>
                  <a:schemeClr val="tx1"/>
                </a:solidFill>
                <a:latin typeface="Arial" panose="020B0604020202020204" pitchFamily="34" charset="0"/>
                <a:cs typeface="Arial" panose="020B0604020202020204" pitchFamily="34" charset="0"/>
              </a:rPr>
              <a:t>GD-ĐT </a:t>
            </a:r>
            <a:r>
              <a:rPr lang="vi-VN" dirty="0">
                <a:solidFill>
                  <a:schemeClr val="tx1"/>
                </a:solidFill>
                <a:latin typeface="Arial" panose="020B0604020202020204" pitchFamily="34" charset="0"/>
                <a:cs typeface="Arial" panose="020B0604020202020204" pitchFamily="34" charset="0"/>
              </a:rPr>
              <a:t>phù hợp với điều kiện thực tiễn của từng địa phương nhà trường</a:t>
            </a:r>
            <a:r>
              <a:rPr lang="en-US" dirty="0">
                <a:solidFill>
                  <a:schemeClr val="tx1"/>
                </a:solidFill>
                <a:latin typeface="Arial" panose="020B0604020202020204" pitchFamily="34" charset="0"/>
                <a:cs typeface="Arial" panose="020B0604020202020204" pitchFamily="34" charset="0"/>
              </a:rPr>
              <a:t>. </a:t>
            </a:r>
          </a:p>
          <a:p>
            <a:r>
              <a:rPr lang="en-US" dirty="0">
                <a:solidFill>
                  <a:schemeClr val="tx1"/>
                </a:solidFill>
                <a:latin typeface="Arial" panose="020B0604020202020204" pitchFamily="34" charset="0"/>
                <a:cs typeface="Arial" panose="020B0604020202020204" pitchFamily="34" charset="0"/>
              </a:rPr>
              <a:t>+ C</a:t>
            </a:r>
            <a:r>
              <a:rPr lang="vi-VN" dirty="0">
                <a:solidFill>
                  <a:schemeClr val="tx1"/>
                </a:solidFill>
                <a:latin typeface="Arial" panose="020B0604020202020204" pitchFamily="34" charset="0"/>
                <a:cs typeface="Arial" panose="020B0604020202020204" pitchFamily="34" charset="0"/>
              </a:rPr>
              <a:t>hỉ đạo các trường </a:t>
            </a:r>
            <a:r>
              <a:rPr lang="en-US" dirty="0">
                <a:solidFill>
                  <a:schemeClr val="tx1"/>
                </a:solidFill>
                <a:latin typeface="Arial" panose="020B0604020202020204" pitchFamily="34" charset="0"/>
                <a:cs typeface="Arial" panose="020B0604020202020204" pitchFamily="34" charset="0"/>
              </a:rPr>
              <a:t>T</a:t>
            </a:r>
            <a:r>
              <a:rPr lang="vi-VN" dirty="0">
                <a:solidFill>
                  <a:schemeClr val="tx1"/>
                </a:solidFill>
                <a:latin typeface="Arial" panose="020B0604020202020204" pitchFamily="34" charset="0"/>
                <a:cs typeface="Arial" panose="020B0604020202020204" pitchFamily="34" charset="0"/>
              </a:rPr>
              <a:t>iểu học hướng dẫn </a:t>
            </a:r>
            <a:r>
              <a:rPr lang="en-US" dirty="0">
                <a:solidFill>
                  <a:schemeClr val="tx1"/>
                </a:solidFill>
                <a:latin typeface="Arial" panose="020B0604020202020204" pitchFamily="34" charset="0"/>
                <a:cs typeface="Arial" panose="020B0604020202020204" pitchFamily="34" charset="0"/>
              </a:rPr>
              <a:t>HS </a:t>
            </a:r>
            <a:r>
              <a:rPr lang="vi-VN" dirty="0">
                <a:solidFill>
                  <a:schemeClr val="tx1"/>
                </a:solidFill>
                <a:latin typeface="Arial" panose="020B0604020202020204" pitchFamily="34" charset="0"/>
                <a:cs typeface="Arial" panose="020B0604020202020204" pitchFamily="34" charset="0"/>
              </a:rPr>
              <a:t>tham gia các hoạt động tuyên truyền phổ biến giáo dục pháp luật</a:t>
            </a:r>
            <a:r>
              <a:rPr lang="en-US" dirty="0">
                <a:solidFill>
                  <a:schemeClr val="tx1"/>
                </a:solidFill>
                <a:latin typeface="Arial" panose="020B0604020202020204" pitchFamily="34" charset="0"/>
                <a:cs typeface="Arial" panose="020B0604020202020204" pitchFamily="34" charset="0"/>
              </a:rPr>
              <a:t>,</a:t>
            </a:r>
            <a:r>
              <a:rPr lang="vi-VN" dirty="0">
                <a:solidFill>
                  <a:schemeClr val="tx1"/>
                </a:solidFill>
                <a:latin typeface="Arial" panose="020B0604020202020204" pitchFamily="34" charset="0"/>
                <a:cs typeface="Arial" panose="020B0604020202020204" pitchFamily="34" charset="0"/>
              </a:rPr>
              <a:t> kiến thức kỹ năng về giáo dục </a:t>
            </a:r>
            <a:r>
              <a:rPr lang="en-US" dirty="0">
                <a:solidFill>
                  <a:schemeClr val="tx1"/>
                </a:solidFill>
                <a:latin typeface="Arial" panose="020B0604020202020204" pitchFamily="34" charset="0"/>
                <a:cs typeface="Arial" panose="020B0604020202020204" pitchFamily="34" charset="0"/>
              </a:rPr>
              <a:t>QP-AN </a:t>
            </a:r>
            <a:r>
              <a:rPr lang="vi-VN" dirty="0">
                <a:solidFill>
                  <a:schemeClr val="tx1"/>
                </a:solidFill>
                <a:latin typeface="Arial" panose="020B0604020202020204" pitchFamily="34" charset="0"/>
                <a:cs typeface="Arial" panose="020B0604020202020204" pitchFamily="34" charset="0"/>
              </a:rPr>
              <a:t>do địa phương tổ chức</a:t>
            </a:r>
            <a:r>
              <a:rPr lang="en-US" dirty="0">
                <a:solidFill>
                  <a:schemeClr val="tx1"/>
                </a:solidFill>
                <a:latin typeface="Arial" panose="020B0604020202020204" pitchFamily="34" charset="0"/>
                <a:cs typeface="Arial" panose="020B0604020202020204" pitchFamily="34" charset="0"/>
              </a:rPr>
              <a:t>; </a:t>
            </a:r>
          </a:p>
          <a:p>
            <a:r>
              <a:rPr lang="en-US" dirty="0">
                <a:solidFill>
                  <a:schemeClr val="tx1"/>
                </a:solidFill>
                <a:latin typeface="Arial" panose="020B0604020202020204" pitchFamily="34" charset="0"/>
                <a:cs typeface="Arial" panose="020B0604020202020204" pitchFamily="34" charset="0"/>
              </a:rPr>
              <a:t>+ K</a:t>
            </a:r>
            <a:r>
              <a:rPr lang="vi-VN" dirty="0">
                <a:solidFill>
                  <a:schemeClr val="tx1"/>
                </a:solidFill>
                <a:latin typeface="Arial" panose="020B0604020202020204" pitchFamily="34" charset="0"/>
                <a:cs typeface="Arial" panose="020B0604020202020204" pitchFamily="34" charset="0"/>
              </a:rPr>
              <a:t>iểm tra giám sát việc thực hiện lồng ghép nội dung giáo dục </a:t>
            </a:r>
            <a:r>
              <a:rPr lang="en-US" dirty="0">
                <a:solidFill>
                  <a:schemeClr val="tx1"/>
                </a:solidFill>
                <a:latin typeface="Arial" panose="020B0604020202020204" pitchFamily="34" charset="0"/>
                <a:cs typeface="Arial" panose="020B0604020202020204" pitchFamily="34" charset="0"/>
              </a:rPr>
              <a:t>QP-AN </a:t>
            </a:r>
            <a:r>
              <a:rPr lang="vi-VN" dirty="0">
                <a:solidFill>
                  <a:schemeClr val="tx1"/>
                </a:solidFill>
                <a:latin typeface="Arial" panose="020B0604020202020204" pitchFamily="34" charset="0"/>
                <a:cs typeface="Arial" panose="020B0604020202020204" pitchFamily="34" charset="0"/>
              </a:rPr>
              <a:t>trong các trường tiểu học</a:t>
            </a:r>
            <a:r>
              <a:rPr lang="en-US" dirty="0">
                <a:solidFill>
                  <a:schemeClr val="tx1"/>
                </a:solidFill>
                <a:latin typeface="Arial" panose="020B0604020202020204" pitchFamily="34" charset="0"/>
                <a:cs typeface="Arial" panose="020B0604020202020204" pitchFamily="34" charset="0"/>
              </a:rPr>
              <a:t>;</a:t>
            </a:r>
            <a:r>
              <a:rPr lang="vi-VN" dirty="0">
                <a:solidFill>
                  <a:schemeClr val="tx1"/>
                </a:solidFill>
                <a:latin typeface="Arial" panose="020B0604020202020204" pitchFamily="34" charset="0"/>
                <a:cs typeface="Arial" panose="020B0604020202020204" pitchFamily="34" charset="0"/>
              </a:rPr>
              <a:t> sơ kết</a:t>
            </a:r>
            <a:r>
              <a:rPr lang="en-US" dirty="0">
                <a:solidFill>
                  <a:schemeClr val="tx1"/>
                </a:solidFill>
                <a:latin typeface="Arial" panose="020B0604020202020204" pitchFamily="34" charset="0"/>
                <a:cs typeface="Arial" panose="020B0604020202020204" pitchFamily="34" charset="0"/>
              </a:rPr>
              <a:t>,</a:t>
            </a:r>
            <a:r>
              <a:rPr lang="vi-VN" dirty="0">
                <a:solidFill>
                  <a:schemeClr val="tx1"/>
                </a:solidFill>
                <a:latin typeface="Arial" panose="020B0604020202020204" pitchFamily="34" charset="0"/>
                <a:cs typeface="Arial" panose="020B0604020202020204" pitchFamily="34" charset="0"/>
              </a:rPr>
              <a:t> tổng kết và báo cáo việc thực hiện</a:t>
            </a:r>
            <a:r>
              <a:rPr lang="en-US" dirty="0">
                <a:solidFill>
                  <a:schemeClr val="tx1"/>
                </a:solidFill>
                <a:latin typeface="Arial" panose="020B0604020202020204" pitchFamily="34" charset="0"/>
                <a:cs typeface="Arial" panose="020B0604020202020204" pitchFamily="34" charset="0"/>
              </a:rPr>
              <a:t>. </a:t>
            </a:r>
          </a:p>
          <a:p>
            <a:r>
              <a:rPr lang="en-US" dirty="0">
                <a:solidFill>
                  <a:schemeClr val="tx1"/>
                </a:solidFill>
                <a:latin typeface="Arial" panose="020B0604020202020204" pitchFamily="34" charset="0"/>
                <a:cs typeface="Arial" panose="020B0604020202020204" pitchFamily="34" charset="0"/>
              </a:rPr>
              <a:t>+ K</a:t>
            </a:r>
            <a:r>
              <a:rPr lang="vi-VN" dirty="0">
                <a:solidFill>
                  <a:schemeClr val="tx1"/>
                </a:solidFill>
                <a:latin typeface="Arial" panose="020B0604020202020204" pitchFamily="34" charset="0"/>
                <a:cs typeface="Arial" panose="020B0604020202020204" pitchFamily="34" charset="0"/>
              </a:rPr>
              <a:t>hen thưởng</a:t>
            </a:r>
            <a:r>
              <a:rPr lang="en-US" dirty="0">
                <a:solidFill>
                  <a:schemeClr val="tx1"/>
                </a:solidFill>
                <a:latin typeface="Arial" panose="020B0604020202020204" pitchFamily="34" charset="0"/>
                <a:cs typeface="Arial" panose="020B0604020202020204" pitchFamily="34" charset="0"/>
              </a:rPr>
              <a:t>,</a:t>
            </a:r>
            <a:r>
              <a:rPr lang="vi-VN" dirty="0">
                <a:solidFill>
                  <a:schemeClr val="tx1"/>
                </a:solidFill>
                <a:latin typeface="Arial" panose="020B0604020202020204" pitchFamily="34" charset="0"/>
                <a:cs typeface="Arial" panose="020B0604020202020204" pitchFamily="34" charset="0"/>
              </a:rPr>
              <a:t> đề xuất các cấp có thẩm quyền khen thưởng đối với tập thể cá nhân có thành tích xuất sắc trong việc thực hiện lồng ghép nội dung giáo dục </a:t>
            </a:r>
            <a:r>
              <a:rPr lang="en-US" dirty="0">
                <a:solidFill>
                  <a:schemeClr val="tx1"/>
                </a:solidFill>
                <a:latin typeface="Arial" panose="020B0604020202020204" pitchFamily="34" charset="0"/>
                <a:cs typeface="Arial" panose="020B0604020202020204" pitchFamily="34" charset="0"/>
              </a:rPr>
              <a:t>QP-AN.</a:t>
            </a:r>
            <a:endParaRPr lang="en-US"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C9C31C2D-1212-4390-B174-66F4628607B8}"/>
              </a:ext>
            </a:extLst>
          </p:cNvPr>
          <p:cNvSpPr txBox="1"/>
          <p:nvPr/>
        </p:nvSpPr>
        <p:spPr>
          <a:xfrm>
            <a:off x="1544227" y="3480010"/>
            <a:ext cx="4359965" cy="523220"/>
          </a:xfrm>
          <a:prstGeom prst="rect">
            <a:avLst/>
          </a:prstGeom>
          <a:noFill/>
        </p:spPr>
        <p:txBody>
          <a:bodyPr wrap="square">
            <a:spAutoFit/>
          </a:bodyPr>
          <a:lstStyle/>
          <a:p>
            <a:r>
              <a:rPr lang="en-US" sz="2000" b="1">
                <a:solidFill>
                  <a:srgbClr val="FF0000"/>
                </a:solidFill>
                <a:latin typeface="Arial" panose="020B0604020202020204" pitchFamily="34" charset="0"/>
                <a:cs typeface="Arial" panose="020B0604020202020204" pitchFamily="34" charset="0"/>
              </a:rPr>
              <a:t>b.</a:t>
            </a:r>
            <a:r>
              <a:rPr lang="en-US" sz="2800" b="1">
                <a:solidFill>
                  <a:srgbClr val="FF0000"/>
                </a:solidFill>
                <a:latin typeface="Arial" panose="020B0604020202020204" pitchFamily="34" charset="0"/>
                <a:cs typeface="Arial" panose="020B0604020202020204" pitchFamily="34" charset="0"/>
              </a:rPr>
              <a:t> </a:t>
            </a:r>
            <a:r>
              <a:rPr lang="en-US" sz="2000" b="1">
                <a:solidFill>
                  <a:srgbClr val="FF0000"/>
                </a:solidFill>
                <a:latin typeface="Arial" panose="020B0604020202020204" pitchFamily="34" charset="0"/>
                <a:cs typeface="Arial" panose="020B0604020202020204" pitchFamily="34" charset="0"/>
              </a:rPr>
              <a:t>Đối với các Trường Tiểu học</a:t>
            </a:r>
            <a:endParaRPr lang="en-US" sz="2000">
              <a:solidFill>
                <a:srgbClr val="FF0000"/>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3DB35FDC-D09D-4FEA-AD5C-366C61B51214}"/>
              </a:ext>
            </a:extLst>
          </p:cNvPr>
          <p:cNvSpPr txBox="1"/>
          <p:nvPr/>
        </p:nvSpPr>
        <p:spPr>
          <a:xfrm>
            <a:off x="1544227" y="716079"/>
            <a:ext cx="3535541" cy="523220"/>
          </a:xfrm>
          <a:prstGeom prst="rect">
            <a:avLst/>
          </a:prstGeom>
          <a:noFill/>
        </p:spPr>
        <p:txBody>
          <a:bodyPr wrap="square">
            <a:spAutoFit/>
          </a:bodyPr>
          <a:lstStyle/>
          <a:p>
            <a:r>
              <a:rPr lang="en-US" sz="2000" b="1">
                <a:solidFill>
                  <a:srgbClr val="FF0000"/>
                </a:solidFill>
                <a:latin typeface="Arial" panose="020B0604020202020204" pitchFamily="34" charset="0"/>
                <a:cs typeface="Arial" panose="020B0604020202020204" pitchFamily="34" charset="0"/>
              </a:rPr>
              <a:t>a.</a:t>
            </a:r>
            <a:r>
              <a:rPr lang="en-US" sz="2800" b="1">
                <a:solidFill>
                  <a:srgbClr val="FF0000"/>
                </a:solidFill>
                <a:latin typeface="Arial" panose="020B0604020202020204" pitchFamily="34" charset="0"/>
                <a:cs typeface="Arial" panose="020B0604020202020204" pitchFamily="34" charset="0"/>
              </a:rPr>
              <a:t> </a:t>
            </a:r>
            <a:r>
              <a:rPr lang="en-US" sz="2000" b="1">
                <a:solidFill>
                  <a:srgbClr val="FF0000"/>
                </a:solidFill>
                <a:latin typeface="Arial" panose="020B0604020202020204" pitchFamily="34" charset="0"/>
                <a:cs typeface="Arial" panose="020B0604020202020204" pitchFamily="34" charset="0"/>
              </a:rPr>
              <a:t>Đối với Phòng GD-ĐT:</a:t>
            </a:r>
            <a:endParaRPr lang="en-US" sz="2000">
              <a:solidFill>
                <a:srgbClr val="FF0000"/>
              </a:solidFill>
              <a:latin typeface="Arial" panose="020B0604020202020204" pitchFamily="34" charset="0"/>
              <a:cs typeface="Arial" panose="020B0604020202020204" pitchFamily="34" charset="0"/>
            </a:endParaRPr>
          </a:p>
        </p:txBody>
      </p:sp>
      <p:sp>
        <p:nvSpPr>
          <p:cNvPr id="14" name="Content Placeholder 13">
            <a:extLst>
              <a:ext uri="{FF2B5EF4-FFF2-40B4-BE49-F238E27FC236}">
                <a16:creationId xmlns:a16="http://schemas.microsoft.com/office/drawing/2014/main" id="{975658B0-2807-48AE-A1F3-8A949807C11A}"/>
              </a:ext>
            </a:extLst>
          </p:cNvPr>
          <p:cNvSpPr>
            <a:spLocks noGrp="1"/>
          </p:cNvSpPr>
          <p:nvPr>
            <p:ph idx="1"/>
          </p:nvPr>
        </p:nvSpPr>
        <p:spPr>
          <a:xfrm>
            <a:off x="677334" y="4003230"/>
            <a:ext cx="10189449" cy="267120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buNone/>
            </a:pPr>
            <a:endParaRPr lang="en-US" dirty="0">
              <a:solidFill>
                <a:schemeClr val="tx1"/>
              </a:solidFill>
              <a:latin typeface="Arial" panose="020B0604020202020204" pitchFamily="34" charset="0"/>
              <a:cs typeface="Arial" panose="020B0604020202020204" pitchFamily="34" charset="0"/>
            </a:endParaRPr>
          </a:p>
          <a:p>
            <a:pPr marL="0" indent="0">
              <a:buNone/>
            </a:pPr>
            <a:r>
              <a:rPr lang="en-US" dirty="0">
                <a:solidFill>
                  <a:schemeClr val="tx1"/>
                </a:solidFill>
                <a:latin typeface="Arial" panose="020B0604020202020204" pitchFamily="34" charset="0"/>
                <a:cs typeface="Arial" panose="020B0604020202020204" pitchFamily="34" charset="0"/>
              </a:rPr>
              <a:t>+ </a:t>
            </a:r>
            <a:r>
              <a:rPr lang="vi-VN" dirty="0">
                <a:solidFill>
                  <a:schemeClr val="tx1"/>
                </a:solidFill>
                <a:latin typeface="Arial" panose="020B0604020202020204" pitchFamily="34" charset="0"/>
                <a:cs typeface="Arial" panose="020B0604020202020204" pitchFamily="34" charset="0"/>
              </a:rPr>
              <a:t>Xây dựng và triển khai thực hiện kế hoạch giảng dạy lồng ghép nội dung giáo dục </a:t>
            </a:r>
            <a:r>
              <a:rPr lang="en-US" dirty="0">
                <a:solidFill>
                  <a:schemeClr val="tx1"/>
                </a:solidFill>
                <a:latin typeface="Arial" panose="020B0604020202020204" pitchFamily="34" charset="0"/>
                <a:cs typeface="Arial" panose="020B0604020202020204" pitchFamily="34" charset="0"/>
              </a:rPr>
              <a:t>QP-AN </a:t>
            </a:r>
            <a:r>
              <a:rPr lang="vi-VN" dirty="0">
                <a:solidFill>
                  <a:schemeClr val="tx1"/>
                </a:solidFill>
                <a:latin typeface="Arial" panose="020B0604020202020204" pitchFamily="34" charset="0"/>
                <a:cs typeface="Arial" panose="020B0604020202020204" pitchFamily="34" charset="0"/>
              </a:rPr>
              <a:t> theo chỉ đạo hướng dẫn của Sở </a:t>
            </a:r>
            <a:r>
              <a:rPr lang="en-US" dirty="0">
                <a:solidFill>
                  <a:schemeClr val="tx1"/>
                </a:solidFill>
                <a:latin typeface="Arial" panose="020B0604020202020204" pitchFamily="34" charset="0"/>
                <a:cs typeface="Arial" panose="020B0604020202020204" pitchFamily="34" charset="0"/>
              </a:rPr>
              <a:t>GD-ĐT, P</a:t>
            </a:r>
            <a:r>
              <a:rPr lang="vi-VN" dirty="0">
                <a:solidFill>
                  <a:schemeClr val="tx1"/>
                </a:solidFill>
                <a:latin typeface="Arial" panose="020B0604020202020204" pitchFamily="34" charset="0"/>
                <a:cs typeface="Arial" panose="020B0604020202020204" pitchFamily="34" charset="0"/>
              </a:rPr>
              <a:t>hòng </a:t>
            </a:r>
            <a:r>
              <a:rPr lang="en-US" dirty="0">
                <a:solidFill>
                  <a:schemeClr val="tx1"/>
                </a:solidFill>
                <a:latin typeface="Arial" panose="020B0604020202020204" pitchFamily="34" charset="0"/>
                <a:cs typeface="Arial" panose="020B0604020202020204" pitchFamily="34" charset="0"/>
              </a:rPr>
              <a:t>GD-ĐT </a:t>
            </a:r>
            <a:r>
              <a:rPr lang="vi-VN" dirty="0">
                <a:solidFill>
                  <a:schemeClr val="tx1"/>
                </a:solidFill>
                <a:latin typeface="Arial" panose="020B0604020202020204" pitchFamily="34" charset="0"/>
                <a:cs typeface="Arial" panose="020B0604020202020204" pitchFamily="34" charset="0"/>
              </a:rPr>
              <a:t>đảm bảo phù hợp với điều kiện thực tế</a:t>
            </a:r>
            <a:r>
              <a:rPr lang="en-US" dirty="0">
                <a:solidFill>
                  <a:schemeClr val="tx1"/>
                </a:solidFill>
                <a:latin typeface="Arial" panose="020B0604020202020204" pitchFamily="34" charset="0"/>
                <a:cs typeface="Arial" panose="020B0604020202020204" pitchFamily="34" charset="0"/>
              </a:rPr>
              <a:t>.</a:t>
            </a:r>
          </a:p>
          <a:p>
            <a:pPr marL="0" indent="0">
              <a:buNone/>
            </a:pPr>
            <a:r>
              <a:rPr lang="en-US" dirty="0">
                <a:solidFill>
                  <a:schemeClr val="tx1"/>
                </a:solidFill>
                <a:latin typeface="Arial" panose="020B0604020202020204" pitchFamily="34" charset="0"/>
                <a:cs typeface="Arial" panose="020B0604020202020204" pitchFamily="34" charset="0"/>
              </a:rPr>
              <a:t>+ </a:t>
            </a:r>
            <a:r>
              <a:rPr lang="vi-VN" dirty="0">
                <a:solidFill>
                  <a:schemeClr val="tx1"/>
                </a:solidFill>
                <a:latin typeface="Arial" panose="020B0604020202020204" pitchFamily="34" charset="0"/>
                <a:cs typeface="Arial" panose="020B0604020202020204" pitchFamily="34" charset="0"/>
              </a:rPr>
              <a:t>Tổ chức tuyên truyền phổ biến giáo dục pháp luật kiến thức kỹ năng về quốc phòng an ninh cho cán bộ giáo viên và học sinh. </a:t>
            </a:r>
            <a:endParaRPr lang="en-US" dirty="0">
              <a:solidFill>
                <a:schemeClr val="tx1"/>
              </a:solidFill>
              <a:latin typeface="Arial" panose="020B0604020202020204" pitchFamily="34" charset="0"/>
              <a:cs typeface="Arial" panose="020B0604020202020204" pitchFamily="34" charset="0"/>
            </a:endParaRPr>
          </a:p>
          <a:p>
            <a:pPr marL="0" indent="0">
              <a:buNone/>
            </a:pPr>
            <a:r>
              <a:rPr lang="en-US" dirty="0">
                <a:solidFill>
                  <a:schemeClr val="tx1"/>
                </a:solidFill>
                <a:latin typeface="Arial" panose="020B0604020202020204" pitchFamily="34" charset="0"/>
                <a:cs typeface="Arial" panose="020B0604020202020204" pitchFamily="34" charset="0"/>
              </a:rPr>
              <a:t>+ </a:t>
            </a:r>
            <a:r>
              <a:rPr lang="vi-VN" dirty="0">
                <a:solidFill>
                  <a:schemeClr val="tx1"/>
                </a:solidFill>
                <a:latin typeface="Arial" panose="020B0604020202020204" pitchFamily="34" charset="0"/>
                <a:cs typeface="Arial" panose="020B0604020202020204" pitchFamily="34" charset="0"/>
              </a:rPr>
              <a:t>Bổ sung cơ sở vật chất thiết bị dạy học tối thiểu theo quy định</a:t>
            </a:r>
            <a:r>
              <a:rPr lang="en-US" dirty="0">
                <a:solidFill>
                  <a:schemeClr val="tx1"/>
                </a:solidFill>
                <a:latin typeface="Arial" panose="020B0604020202020204" pitchFamily="34" charset="0"/>
                <a:cs typeface="Arial" panose="020B0604020202020204" pitchFamily="34" charset="0"/>
              </a:rPr>
              <a:t>,</a:t>
            </a:r>
            <a:r>
              <a:rPr lang="vi-VN" dirty="0">
                <a:solidFill>
                  <a:schemeClr val="tx1"/>
                </a:solidFill>
                <a:latin typeface="Arial" panose="020B0604020202020204" pitchFamily="34" charset="0"/>
                <a:cs typeface="Arial" panose="020B0604020202020204" pitchFamily="34" charset="0"/>
              </a:rPr>
              <a:t> mô hình</a:t>
            </a:r>
            <a:r>
              <a:rPr lang="en-US" dirty="0">
                <a:solidFill>
                  <a:schemeClr val="tx1"/>
                </a:solidFill>
                <a:latin typeface="Arial" panose="020B0604020202020204" pitchFamily="34" charset="0"/>
                <a:cs typeface="Arial" panose="020B0604020202020204" pitchFamily="34" charset="0"/>
              </a:rPr>
              <a:t>,</a:t>
            </a:r>
            <a:r>
              <a:rPr lang="vi-VN" dirty="0">
                <a:solidFill>
                  <a:schemeClr val="tx1"/>
                </a:solidFill>
                <a:latin typeface="Arial" panose="020B0604020202020204" pitchFamily="34" charset="0"/>
                <a:cs typeface="Arial" panose="020B0604020202020204" pitchFamily="34" charset="0"/>
              </a:rPr>
              <a:t> đồ dùng cần thiết</a:t>
            </a:r>
            <a:r>
              <a:rPr lang="en-US" dirty="0">
                <a:solidFill>
                  <a:schemeClr val="tx1"/>
                </a:solidFill>
                <a:latin typeface="Arial" panose="020B0604020202020204" pitchFamily="34" charset="0"/>
                <a:cs typeface="Arial" panose="020B0604020202020204" pitchFamily="34" charset="0"/>
              </a:rPr>
              <a:t>,</a:t>
            </a:r>
            <a:r>
              <a:rPr lang="vi-VN" dirty="0">
                <a:solidFill>
                  <a:schemeClr val="tx1"/>
                </a:solidFill>
                <a:latin typeface="Arial" panose="020B0604020202020204" pitchFamily="34" charset="0"/>
                <a:cs typeface="Arial" panose="020B0604020202020204" pitchFamily="34" charset="0"/>
              </a:rPr>
              <a:t> học liệu và tài liệu liên quan đến nội dung kiến thức kỹ năng về giáo dục </a:t>
            </a:r>
            <a:r>
              <a:rPr lang="en-US" dirty="0">
                <a:solidFill>
                  <a:schemeClr val="tx1"/>
                </a:solidFill>
                <a:latin typeface="Arial" panose="020B0604020202020204" pitchFamily="34" charset="0"/>
                <a:cs typeface="Arial" panose="020B0604020202020204" pitchFamily="34" charset="0"/>
              </a:rPr>
              <a:t>QP-AN.</a:t>
            </a:r>
          </a:p>
          <a:p>
            <a:pPr marL="0" indent="0">
              <a:buNone/>
            </a:pPr>
            <a:r>
              <a:rPr lang="en-US" dirty="0">
                <a:solidFill>
                  <a:schemeClr val="tx1"/>
                </a:solidFill>
                <a:latin typeface="Arial" panose="020B0604020202020204" pitchFamily="34" charset="0"/>
                <a:cs typeface="Arial" panose="020B0604020202020204" pitchFamily="34" charset="0"/>
              </a:rPr>
              <a:t>+ K</a:t>
            </a:r>
            <a:r>
              <a:rPr lang="vi-VN" dirty="0">
                <a:solidFill>
                  <a:schemeClr val="tx1"/>
                </a:solidFill>
                <a:latin typeface="Arial" panose="020B0604020202020204" pitchFamily="34" charset="0"/>
                <a:cs typeface="Arial" panose="020B0604020202020204" pitchFamily="34" charset="0"/>
              </a:rPr>
              <a:t>hen thưởng</a:t>
            </a:r>
            <a:r>
              <a:rPr lang="en-US" dirty="0">
                <a:solidFill>
                  <a:schemeClr val="tx1"/>
                </a:solidFill>
                <a:latin typeface="Arial" panose="020B0604020202020204" pitchFamily="34" charset="0"/>
                <a:cs typeface="Arial" panose="020B0604020202020204" pitchFamily="34" charset="0"/>
              </a:rPr>
              <a:t>,</a:t>
            </a:r>
            <a:r>
              <a:rPr lang="vi-VN" dirty="0">
                <a:solidFill>
                  <a:schemeClr val="tx1"/>
                </a:solidFill>
                <a:latin typeface="Arial" panose="020B0604020202020204" pitchFamily="34" charset="0"/>
                <a:cs typeface="Arial" panose="020B0604020202020204" pitchFamily="34" charset="0"/>
              </a:rPr>
              <a:t> đề xuất các cấp có thẩm quyền khen thưởng đối với tập thể cá nhân có thành tích xuất sắc trong việc thực hiện lồng ghép nội dung giáo dục </a:t>
            </a:r>
            <a:r>
              <a:rPr lang="en-US" dirty="0">
                <a:solidFill>
                  <a:schemeClr val="tx1"/>
                </a:solidFill>
                <a:latin typeface="Arial" panose="020B0604020202020204" pitchFamily="34" charset="0"/>
                <a:cs typeface="Arial" panose="020B0604020202020204" pitchFamily="34" charset="0"/>
              </a:rPr>
              <a:t>QP-AN.</a:t>
            </a:r>
          </a:p>
          <a:p>
            <a:pPr marL="0" indent="0">
              <a:buNone/>
            </a:pPr>
            <a:r>
              <a:rPr lang="vi-VN" dirty="0">
                <a:solidFill>
                  <a:schemeClr val="tx1"/>
                </a:solidFill>
                <a:latin typeface="Arial" panose="020B0604020202020204" pitchFamily="34" charset="0"/>
                <a:cs typeface="Arial" panose="020B0604020202020204" pitchFamily="34" charset="0"/>
              </a:rPr>
              <a:t> </a:t>
            </a: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990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6A55F52-1004-48FA-B492-1A80B8F3421B}"/>
              </a:ext>
            </a:extLst>
          </p:cNvPr>
          <p:cNvSpPr>
            <a:spLocks noGrp="1"/>
          </p:cNvSpPr>
          <p:nvPr>
            <p:ph type="sldNum" sz="quarter" idx="12"/>
          </p:nvPr>
        </p:nvSpPr>
        <p:spPr/>
        <p:txBody>
          <a:bodyPr/>
          <a:lstStyle/>
          <a:p>
            <a:fld id="{4D8BC466-0FEF-0043-9A0C-36A2A048DD5E}" type="slidenum">
              <a:rPr lang="en-VN" smtClean="0"/>
              <a:t>13</a:t>
            </a:fld>
            <a:endParaRPr lang="en-VN"/>
          </a:p>
        </p:txBody>
      </p:sp>
      <p:sp>
        <p:nvSpPr>
          <p:cNvPr id="5" name="Oval 4">
            <a:extLst>
              <a:ext uri="{FF2B5EF4-FFF2-40B4-BE49-F238E27FC236}">
                <a16:creationId xmlns:a16="http://schemas.microsoft.com/office/drawing/2014/main" id="{319EA2EF-2D25-4CAB-AAEF-9D7F7314F5CF}"/>
              </a:ext>
            </a:extLst>
          </p:cNvPr>
          <p:cNvSpPr/>
          <p:nvPr/>
        </p:nvSpPr>
        <p:spPr>
          <a:xfrm>
            <a:off x="940905" y="723849"/>
            <a:ext cx="9101723" cy="3445564"/>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600" b="1">
                <a:solidFill>
                  <a:schemeClr val="accent2">
                    <a:lumMod val="75000"/>
                  </a:schemeClr>
                </a:solidFill>
                <a:latin typeface="Arial" panose="020B0604020202020204" pitchFamily="34" charset="0"/>
                <a:cs typeface="Arial" panose="020B0604020202020204" pitchFamily="34" charset="0"/>
              </a:rPr>
              <a:t>TRÂN TRỌNG CÁM ƠN </a:t>
            </a:r>
          </a:p>
          <a:p>
            <a:pPr algn="ctr">
              <a:lnSpc>
                <a:spcPct val="150000"/>
              </a:lnSpc>
            </a:pPr>
            <a:r>
              <a:rPr lang="en-US" sz="3600" b="1">
                <a:solidFill>
                  <a:schemeClr val="accent2">
                    <a:lumMod val="75000"/>
                  </a:schemeClr>
                </a:solidFill>
                <a:latin typeface="Arial" panose="020B0604020202020204" pitchFamily="34" charset="0"/>
                <a:cs typeface="Arial" panose="020B0604020202020204" pitchFamily="34" charset="0"/>
              </a:rPr>
              <a:t>QUÝ THẦY CÔ !</a:t>
            </a:r>
          </a:p>
        </p:txBody>
      </p:sp>
      <p:pic>
        <p:nvPicPr>
          <p:cNvPr id="6" name="Picture 1">
            <a:extLst>
              <a:ext uri="{FF2B5EF4-FFF2-40B4-BE49-F238E27FC236}">
                <a16:creationId xmlns:a16="http://schemas.microsoft.com/office/drawing/2014/main" id="{33CC18CD-0322-4288-9E2A-7DCF08BC109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601338" y="4479235"/>
            <a:ext cx="3152426" cy="1927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880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FDD5-6CDC-4EB7-8717-EFCE190A301C}"/>
              </a:ext>
            </a:extLst>
          </p:cNvPr>
          <p:cNvSpPr>
            <a:spLocks noGrp="1"/>
          </p:cNvSpPr>
          <p:nvPr>
            <p:ph type="title"/>
          </p:nvPr>
        </p:nvSpPr>
        <p:spPr>
          <a:xfrm>
            <a:off x="1" y="609600"/>
            <a:ext cx="12059478" cy="998483"/>
          </a:xfrm>
        </p:spPr>
        <p:txBody>
          <a:bodyPr>
            <a:normAutofit fontScale="90000"/>
          </a:bodyPr>
          <a:lstStyle/>
          <a:p>
            <a:pPr marL="0" marR="0" algn="ctr">
              <a:lnSpc>
                <a:spcPct val="107000"/>
              </a:lnSpc>
              <a:spcBef>
                <a:spcPts val="0"/>
              </a:spcBef>
              <a:spcAft>
                <a:spcPts val="0"/>
              </a:spcAft>
            </a:pPr>
            <a:r>
              <a:rPr lang="en-US" sz="2800" b="1" dirty="0">
                <a:solidFill>
                  <a:srgbClr val="FF0000"/>
                </a:solidFill>
                <a:latin typeface="Arial" panose="020B0604020202020204" pitchFamily="34" charset="0"/>
                <a:cs typeface="Times New Roman" panose="02020603050405020304" pitchFamily="18" charset="0"/>
              </a:rPr>
              <a:t>TÍCH HỢP NỘI DUNG GIÁO DỤC QUỐC PHÒNG </a:t>
            </a:r>
            <a:br>
              <a:rPr lang="en-US" sz="2800" b="1" dirty="0">
                <a:solidFill>
                  <a:srgbClr val="FF0000"/>
                </a:solidFill>
                <a:latin typeface="Arial" panose="020B0604020202020204" pitchFamily="34" charset="0"/>
                <a:cs typeface="Times New Roman" panose="02020603050405020304" pitchFamily="18" charset="0"/>
              </a:rPr>
            </a:br>
            <a:r>
              <a:rPr lang="en-US" sz="2800" b="1" dirty="0">
                <a:solidFill>
                  <a:srgbClr val="FF0000"/>
                </a:solidFill>
                <a:latin typeface="Arial" panose="020B0604020202020204" pitchFamily="34" charset="0"/>
                <a:cs typeface="Times New Roman" panose="02020603050405020304" pitchFamily="18" charset="0"/>
              </a:rPr>
              <a:t>VÀ AN NINH CHO HỌC SINH TIỂU HỌC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F6EC4C-5D0C-4627-923D-57012BD8FED0}"/>
              </a:ext>
            </a:extLst>
          </p:cNvPr>
          <p:cNvSpPr>
            <a:spLocks noGrp="1"/>
          </p:cNvSpPr>
          <p:nvPr>
            <p:ph idx="1"/>
          </p:nvPr>
        </p:nvSpPr>
        <p:spPr>
          <a:xfrm>
            <a:off x="677333" y="2160589"/>
            <a:ext cx="10984579" cy="3880773"/>
          </a:xfrm>
        </p:spPr>
        <p:txBody>
          <a:bodyPr>
            <a:normAutofit/>
          </a:bodyPr>
          <a:lstStyle/>
          <a:p>
            <a:pPr>
              <a:lnSpc>
                <a:spcPct val="150000"/>
              </a:lnSpc>
            </a:pP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Nội</a:t>
            </a:r>
            <a:r>
              <a:rPr lang="en-US" sz="2800" b="1" dirty="0">
                <a:latin typeface="Arial" panose="020B0604020202020204" pitchFamily="34" charset="0"/>
                <a:cs typeface="Arial" panose="020B0604020202020204" pitchFamily="34" charset="0"/>
              </a:rPr>
              <a:t> dung </a:t>
            </a:r>
            <a:r>
              <a:rPr lang="en-US" sz="2800" b="1" dirty="0" err="1">
                <a:latin typeface="Arial" panose="020B0604020202020204" pitchFamily="34" charset="0"/>
                <a:cs typeface="Arial" panose="020B0604020202020204" pitchFamily="34" charset="0"/>
              </a:rPr>
              <a:t>lồng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ghép</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giáo</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dục</a:t>
            </a:r>
            <a:r>
              <a:rPr lang="en-US" sz="2800" b="1" dirty="0">
                <a:latin typeface="Arial" panose="020B0604020202020204" pitchFamily="34" charset="0"/>
                <a:cs typeface="Arial" panose="020B0604020202020204" pitchFamily="34" charset="0"/>
              </a:rPr>
              <a:t> QP-AN</a:t>
            </a:r>
          </a:p>
          <a:p>
            <a:pPr>
              <a:lnSpc>
                <a:spcPct val="150000"/>
              </a:lnSpc>
            </a:pP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Nguyên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tắc</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tổ</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chức</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thực</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hiện</a:t>
            </a:r>
            <a:endParaRPr lang="en-US" sz="2800" b="1" dirty="0">
              <a:latin typeface="Arial" panose="020B0604020202020204" pitchFamily="34" charset="0"/>
              <a:cs typeface="Arial" panose="020B0604020202020204" pitchFamily="34" charset="0"/>
            </a:endParaRPr>
          </a:p>
          <a:p>
            <a:pPr>
              <a:lnSpc>
                <a:spcPct val="150000"/>
              </a:lnSpc>
            </a:pP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Những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yêu</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cầu</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cần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đạt</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đối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với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học</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sinh</a:t>
            </a:r>
            <a:endParaRPr lang="en-US" sz="2800" b="1" dirty="0">
              <a:latin typeface="Arial" panose="020B0604020202020204" pitchFamily="34" charset="0"/>
              <a:cs typeface="Arial" panose="020B0604020202020204" pitchFamily="34" charset="0"/>
            </a:endParaRPr>
          </a:p>
          <a:p>
            <a:pPr>
              <a:lnSpc>
                <a:spcPct val="150000"/>
              </a:lnSpc>
            </a:pP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Phương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pháp</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hình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thức</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lồng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ghép</a:t>
            </a:r>
            <a:endParaRPr lang="en-US" sz="2800" b="1" dirty="0">
              <a:latin typeface="Arial" panose="020B0604020202020204" pitchFamily="34" charset="0"/>
              <a:cs typeface="Arial" panose="020B0604020202020204" pitchFamily="34" charset="0"/>
            </a:endParaRPr>
          </a:p>
          <a:p>
            <a:pPr>
              <a:lnSpc>
                <a:spcPct val="150000"/>
              </a:lnSpc>
            </a:pP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Triển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khai</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thực</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hiện</a:t>
            </a:r>
            <a:endParaRPr lang="en-US" sz="2800" b="1" dirty="0">
              <a:latin typeface="Arial" panose="020B0604020202020204" pitchFamily="34" charset="0"/>
              <a:cs typeface="Arial" panose="020B0604020202020204" pitchFamily="34" charset="0"/>
            </a:endParaRPr>
          </a:p>
        </p:txBody>
      </p:sp>
      <p:sp>
        <p:nvSpPr>
          <p:cNvPr id="5" name="Oval 4">
            <a:extLst>
              <a:ext uri="{FF2B5EF4-FFF2-40B4-BE49-F238E27FC236}">
                <a16:creationId xmlns:a16="http://schemas.microsoft.com/office/drawing/2014/main" id="{D84C19E8-14E6-48D5-9EE9-76DC93DBD98F}"/>
              </a:ext>
            </a:extLst>
          </p:cNvPr>
          <p:cNvSpPr/>
          <p:nvPr/>
        </p:nvSpPr>
        <p:spPr>
          <a:xfrm>
            <a:off x="677333" y="2297286"/>
            <a:ext cx="477078" cy="46382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a:t>1</a:t>
            </a:r>
          </a:p>
        </p:txBody>
      </p:sp>
      <p:sp>
        <p:nvSpPr>
          <p:cNvPr id="6" name="Oval 5">
            <a:extLst>
              <a:ext uri="{FF2B5EF4-FFF2-40B4-BE49-F238E27FC236}">
                <a16:creationId xmlns:a16="http://schemas.microsoft.com/office/drawing/2014/main" id="{9D80E153-F738-4A20-A4BD-E174594E4F56}"/>
              </a:ext>
            </a:extLst>
          </p:cNvPr>
          <p:cNvSpPr/>
          <p:nvPr/>
        </p:nvSpPr>
        <p:spPr>
          <a:xfrm>
            <a:off x="677333" y="3758463"/>
            <a:ext cx="477078" cy="46382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a:t>3</a:t>
            </a:r>
          </a:p>
        </p:txBody>
      </p:sp>
      <p:sp>
        <p:nvSpPr>
          <p:cNvPr id="7" name="Oval 6">
            <a:extLst>
              <a:ext uri="{FF2B5EF4-FFF2-40B4-BE49-F238E27FC236}">
                <a16:creationId xmlns:a16="http://schemas.microsoft.com/office/drawing/2014/main" id="{97214A4A-A76D-40C2-9830-3CFE0942F68E}"/>
              </a:ext>
            </a:extLst>
          </p:cNvPr>
          <p:cNvSpPr/>
          <p:nvPr/>
        </p:nvSpPr>
        <p:spPr>
          <a:xfrm>
            <a:off x="677333" y="3000813"/>
            <a:ext cx="477078" cy="46382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a:t>2</a:t>
            </a:r>
          </a:p>
        </p:txBody>
      </p:sp>
      <p:sp>
        <p:nvSpPr>
          <p:cNvPr id="8" name="Oval 7">
            <a:extLst>
              <a:ext uri="{FF2B5EF4-FFF2-40B4-BE49-F238E27FC236}">
                <a16:creationId xmlns:a16="http://schemas.microsoft.com/office/drawing/2014/main" id="{E19CBD66-E3A6-4BEC-88D4-BF6FFEA72088}"/>
              </a:ext>
            </a:extLst>
          </p:cNvPr>
          <p:cNvSpPr/>
          <p:nvPr/>
        </p:nvSpPr>
        <p:spPr>
          <a:xfrm>
            <a:off x="677333" y="4516113"/>
            <a:ext cx="477078" cy="46382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a:t>4</a:t>
            </a:r>
          </a:p>
        </p:txBody>
      </p:sp>
      <p:sp>
        <p:nvSpPr>
          <p:cNvPr id="9" name="Oval 8">
            <a:extLst>
              <a:ext uri="{FF2B5EF4-FFF2-40B4-BE49-F238E27FC236}">
                <a16:creationId xmlns:a16="http://schemas.microsoft.com/office/drawing/2014/main" id="{F56E6AA5-1A71-4991-BC2A-BF2883476A07}"/>
              </a:ext>
            </a:extLst>
          </p:cNvPr>
          <p:cNvSpPr/>
          <p:nvPr/>
        </p:nvSpPr>
        <p:spPr>
          <a:xfrm>
            <a:off x="665553" y="5283711"/>
            <a:ext cx="477078" cy="46382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a:t>5</a:t>
            </a:r>
          </a:p>
        </p:txBody>
      </p:sp>
    </p:spTree>
    <p:extLst>
      <p:ext uri="{BB962C8B-B14F-4D97-AF65-F5344CB8AC3E}">
        <p14:creationId xmlns:p14="http://schemas.microsoft.com/office/powerpoint/2010/main" val="2883285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7C6502-9067-4883-8A79-423E849C9E7B}"/>
              </a:ext>
            </a:extLst>
          </p:cNvPr>
          <p:cNvSpPr>
            <a:spLocks noGrp="1"/>
          </p:cNvSpPr>
          <p:nvPr>
            <p:ph idx="1"/>
          </p:nvPr>
        </p:nvSpPr>
        <p:spPr>
          <a:xfrm>
            <a:off x="1060174" y="2147681"/>
            <a:ext cx="3508725" cy="3880773"/>
          </a:xfrm>
        </p:spPr>
        <p:txBody>
          <a:bodyPr>
            <a:normAutofit/>
          </a:bodyPr>
          <a:lstStyle/>
          <a:p>
            <a:r>
              <a:rPr lang="en-US" sz="2000">
                <a:latin typeface="Arial" panose="020B0604020202020204" pitchFamily="34" charset="0"/>
                <a:cs typeface="Arial" panose="020B0604020202020204" pitchFamily="34" charset="0"/>
              </a:rPr>
              <a:t>Thực hiện Thông tư 08/2024/BGD-ĐT ngày 15 tháng 5 năm 2024 của Bộ GD-ĐT về Hướng dẫn lồng ghép nội dung giáo dục quốc phòng và an ninh trong trường tiểu học, trung học cơ sở và trường phổ thông có nhiều cấp học</a:t>
            </a:r>
          </a:p>
        </p:txBody>
      </p:sp>
      <p:sp>
        <p:nvSpPr>
          <p:cNvPr id="4" name="Slide Number Placeholder 3">
            <a:extLst>
              <a:ext uri="{FF2B5EF4-FFF2-40B4-BE49-F238E27FC236}">
                <a16:creationId xmlns:a16="http://schemas.microsoft.com/office/drawing/2014/main" id="{93401FF7-14A3-4858-BA01-19C0559106C8}"/>
              </a:ext>
            </a:extLst>
          </p:cNvPr>
          <p:cNvSpPr>
            <a:spLocks noGrp="1"/>
          </p:cNvSpPr>
          <p:nvPr>
            <p:ph type="sldNum" sz="quarter" idx="12"/>
          </p:nvPr>
        </p:nvSpPr>
        <p:spPr/>
        <p:txBody>
          <a:bodyPr/>
          <a:lstStyle/>
          <a:p>
            <a:fld id="{4D8BC466-0FEF-0043-9A0C-36A2A048DD5E}" type="slidenum">
              <a:rPr lang="en-VN" smtClean="0"/>
              <a:t>3</a:t>
            </a:fld>
            <a:endParaRPr lang="en-VN"/>
          </a:p>
        </p:txBody>
      </p:sp>
      <p:sp>
        <p:nvSpPr>
          <p:cNvPr id="5" name="Title 4">
            <a:extLst>
              <a:ext uri="{FF2B5EF4-FFF2-40B4-BE49-F238E27FC236}">
                <a16:creationId xmlns:a16="http://schemas.microsoft.com/office/drawing/2014/main" id="{81DD70D7-2457-4279-9DF1-66ABDBDD966C}"/>
              </a:ext>
            </a:extLst>
          </p:cNvPr>
          <p:cNvSpPr>
            <a:spLocks noGrp="1"/>
          </p:cNvSpPr>
          <p:nvPr>
            <p:ph type="title"/>
          </p:nvPr>
        </p:nvSpPr>
        <p:spPr>
          <a:xfrm>
            <a:off x="677864" y="609600"/>
            <a:ext cx="938902" cy="861391"/>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fontScale="90000"/>
          </a:bodyPr>
          <a:lstStyle/>
          <a:p>
            <a:pPr algn="ctr"/>
            <a:r>
              <a:rPr lang="en-US" b="1"/>
              <a:t>1</a:t>
            </a:r>
          </a:p>
        </p:txBody>
      </p:sp>
      <p:sp>
        <p:nvSpPr>
          <p:cNvPr id="7" name="TextBox 6">
            <a:extLst>
              <a:ext uri="{FF2B5EF4-FFF2-40B4-BE49-F238E27FC236}">
                <a16:creationId xmlns:a16="http://schemas.microsoft.com/office/drawing/2014/main" id="{9530E6EB-23A8-4A97-AD09-B8564F48DE76}"/>
              </a:ext>
            </a:extLst>
          </p:cNvPr>
          <p:cNvSpPr txBox="1"/>
          <p:nvPr/>
        </p:nvSpPr>
        <p:spPr>
          <a:xfrm>
            <a:off x="1871346" y="501686"/>
            <a:ext cx="7630463" cy="523220"/>
          </a:xfrm>
          <a:prstGeom prst="rect">
            <a:avLst/>
          </a:prstGeom>
          <a:noFill/>
        </p:spPr>
        <p:txBody>
          <a:bodyPr wrap="square">
            <a:spAutoFit/>
          </a:bodyPr>
          <a:lstStyle/>
          <a:p>
            <a:r>
              <a:rPr lang="en-US" sz="2800" b="1" dirty="0" err="1">
                <a:solidFill>
                  <a:srgbClr val="FF0000"/>
                </a:solidFill>
                <a:latin typeface="Arial" panose="020B0604020202020204" pitchFamily="34" charset="0"/>
                <a:cs typeface="Arial" panose="020B0604020202020204" pitchFamily="34" charset="0"/>
              </a:rPr>
              <a:t>Nội</a:t>
            </a:r>
            <a:r>
              <a:rPr lang="en-US" sz="2800" b="1" dirty="0">
                <a:solidFill>
                  <a:srgbClr val="FF0000"/>
                </a:solidFill>
                <a:latin typeface="Arial" panose="020B0604020202020204" pitchFamily="34" charset="0"/>
                <a:cs typeface="Arial" panose="020B0604020202020204" pitchFamily="34" charset="0"/>
              </a:rPr>
              <a:t> dung </a:t>
            </a:r>
            <a:r>
              <a:rPr lang="en-US" sz="2800" b="1" dirty="0" err="1">
                <a:solidFill>
                  <a:srgbClr val="FF0000"/>
                </a:solidFill>
                <a:latin typeface="Arial" panose="020B0604020202020204" pitchFamily="34" charset="0"/>
                <a:cs typeface="Arial" panose="020B0604020202020204" pitchFamily="34" charset="0"/>
              </a:rPr>
              <a:t>lồng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ghép</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giáo</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dục</a:t>
            </a:r>
            <a:r>
              <a:rPr lang="en-US" sz="2800" b="1" dirty="0">
                <a:solidFill>
                  <a:srgbClr val="FF0000"/>
                </a:solidFill>
                <a:latin typeface="Arial" panose="020B0604020202020204" pitchFamily="34" charset="0"/>
                <a:cs typeface="Arial" panose="020B0604020202020204" pitchFamily="34" charset="0"/>
              </a:rPr>
              <a:t> QP-AN</a:t>
            </a:r>
            <a:endParaRPr lang="en-US" sz="2800" dirty="0">
              <a:solidFill>
                <a:srgbClr val="FF0000"/>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BDFFABE2-5539-4756-92A1-DFF3FA518439}"/>
              </a:ext>
            </a:extLst>
          </p:cNvPr>
          <p:cNvSpPr txBox="1">
            <a:spLocks/>
          </p:cNvSpPr>
          <p:nvPr/>
        </p:nvSpPr>
        <p:spPr>
          <a:xfrm>
            <a:off x="4810539" y="1769650"/>
            <a:ext cx="4463464" cy="463683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US"/>
          </a:p>
        </p:txBody>
      </p:sp>
      <p:pic>
        <p:nvPicPr>
          <p:cNvPr id="11" name="Picture 10">
            <a:extLst>
              <a:ext uri="{FF2B5EF4-FFF2-40B4-BE49-F238E27FC236}">
                <a16:creationId xmlns:a16="http://schemas.microsoft.com/office/drawing/2014/main" id="{0EE25718-AECE-4CF2-813D-C00485F220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9983" y="1769650"/>
            <a:ext cx="3752381" cy="4799994"/>
          </a:xfrm>
          <a:prstGeom prst="rect">
            <a:avLst/>
          </a:prstGeom>
        </p:spPr>
      </p:pic>
      <p:cxnSp>
        <p:nvCxnSpPr>
          <p:cNvPr id="16" name="Straight Connector 15">
            <a:extLst>
              <a:ext uri="{FF2B5EF4-FFF2-40B4-BE49-F238E27FC236}">
                <a16:creationId xmlns:a16="http://schemas.microsoft.com/office/drawing/2014/main" id="{77F35FFE-6E51-4F33-9CB9-2008626C6134}"/>
              </a:ext>
            </a:extLst>
          </p:cNvPr>
          <p:cNvCxnSpPr>
            <a:cxnSpLocks/>
          </p:cNvCxnSpPr>
          <p:nvPr/>
        </p:nvCxnSpPr>
        <p:spPr>
          <a:xfrm>
            <a:off x="1977363" y="1136245"/>
            <a:ext cx="7643716"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43029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C74212B-BC6D-43CC-9363-20DD0E95DC54}"/>
              </a:ext>
            </a:extLst>
          </p:cNvPr>
          <p:cNvSpPr>
            <a:spLocks noGrp="1"/>
          </p:cNvSpPr>
          <p:nvPr>
            <p:ph type="sldNum" sz="quarter" idx="12"/>
          </p:nvPr>
        </p:nvSpPr>
        <p:spPr/>
        <p:txBody>
          <a:bodyPr/>
          <a:lstStyle/>
          <a:p>
            <a:fld id="{4D8BC466-0FEF-0043-9A0C-36A2A048DD5E}" type="slidenum">
              <a:rPr lang="en-VN" smtClean="0"/>
              <a:t>4</a:t>
            </a:fld>
            <a:endParaRPr lang="en-VN"/>
          </a:p>
        </p:txBody>
      </p:sp>
      <p:sp>
        <p:nvSpPr>
          <p:cNvPr id="5" name="Title 4">
            <a:extLst>
              <a:ext uri="{FF2B5EF4-FFF2-40B4-BE49-F238E27FC236}">
                <a16:creationId xmlns:a16="http://schemas.microsoft.com/office/drawing/2014/main" id="{2895C1D6-BBFB-4C8A-AAC3-FFA0AFCF80BC}"/>
              </a:ext>
            </a:extLst>
          </p:cNvPr>
          <p:cNvSpPr>
            <a:spLocks noGrp="1"/>
          </p:cNvSpPr>
          <p:nvPr>
            <p:ph type="title"/>
          </p:nvPr>
        </p:nvSpPr>
        <p:spPr>
          <a:xfrm>
            <a:off x="677863" y="609600"/>
            <a:ext cx="978659" cy="9144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a:bodyPr>
          <a:lstStyle/>
          <a:p>
            <a:pPr algn="ctr"/>
            <a:r>
              <a:rPr lang="en-US" b="1"/>
              <a:t>1</a:t>
            </a:r>
          </a:p>
        </p:txBody>
      </p:sp>
      <p:sp>
        <p:nvSpPr>
          <p:cNvPr id="7" name="TextBox 6">
            <a:extLst>
              <a:ext uri="{FF2B5EF4-FFF2-40B4-BE49-F238E27FC236}">
                <a16:creationId xmlns:a16="http://schemas.microsoft.com/office/drawing/2014/main" id="{4DECB976-60E1-46FB-A27F-64991385A3EA}"/>
              </a:ext>
            </a:extLst>
          </p:cNvPr>
          <p:cNvSpPr txBox="1"/>
          <p:nvPr/>
        </p:nvSpPr>
        <p:spPr>
          <a:xfrm>
            <a:off x="2146851" y="541311"/>
            <a:ext cx="7381461" cy="954107"/>
          </a:xfrm>
          <a:prstGeom prst="rect">
            <a:avLst/>
          </a:prstGeom>
          <a:noFill/>
        </p:spPr>
        <p:txBody>
          <a:bodyPr wrap="square">
            <a:spAutoFit/>
          </a:bodyPr>
          <a:lstStyle/>
          <a:p>
            <a:r>
              <a:rPr lang="en-US" sz="2800" b="1">
                <a:solidFill>
                  <a:srgbClr val="FF0000"/>
                </a:solidFill>
                <a:latin typeface="Arial" panose="020B0604020202020204" pitchFamily="34" charset="0"/>
                <a:cs typeface="Arial" panose="020B0604020202020204" pitchFamily="34" charset="0"/>
              </a:rPr>
              <a:t>Nội dung lồng ghép giáo dục QP-AN </a:t>
            </a:r>
          </a:p>
          <a:p>
            <a:r>
              <a:rPr lang="en-US" sz="2800" b="1">
                <a:solidFill>
                  <a:srgbClr val="FF0000"/>
                </a:solidFill>
                <a:latin typeface="Arial" panose="020B0604020202020204" pitchFamily="34" charset="0"/>
                <a:cs typeface="Arial" panose="020B0604020202020204" pitchFamily="34" charset="0"/>
              </a:rPr>
              <a:t>đối với cấp Tiểu học</a:t>
            </a:r>
            <a:endParaRPr lang="en-US" sz="2800">
              <a:solidFill>
                <a:srgbClr val="FF0000"/>
              </a:solidFill>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8769B479-1BA8-4E43-BC64-DA03DFA5645A}"/>
              </a:ext>
            </a:extLst>
          </p:cNvPr>
          <p:cNvSpPr/>
          <p:nvPr/>
        </p:nvSpPr>
        <p:spPr>
          <a:xfrm>
            <a:off x="980661" y="1900423"/>
            <a:ext cx="9077739" cy="181392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Lồng ghép trong các môn học và hoạt động giáo dục đối với từng lớp, theo sách giáo khoa do nhà trường lựa chọn, phù hợp với khả năng nhận thức của học sinh ở từng địa phương, tập trung vào các môn học: Tiếng Việt, TNXH, Đạo đức, Lịch sử-Địa lí; Nghệ thuật (Âm nhạc, Mĩ thuật), Hoạt động trải nghiệm.</a:t>
            </a:r>
            <a:endParaRPr lang="en-US" sz="2000">
              <a:effectLst/>
              <a:latin typeface="Arial" panose="020B0604020202020204" pitchFamily="34" charset="0"/>
              <a:ea typeface="Calibri" panose="020F0502020204030204" pitchFamily="34" charset="0"/>
              <a:cs typeface="Arial" panose="020B0604020202020204" pitchFamily="34" charset="0"/>
            </a:endParaRPr>
          </a:p>
        </p:txBody>
      </p:sp>
      <p:sp>
        <p:nvSpPr>
          <p:cNvPr id="12" name="Content Placeholder 11">
            <a:extLst>
              <a:ext uri="{FF2B5EF4-FFF2-40B4-BE49-F238E27FC236}">
                <a16:creationId xmlns:a16="http://schemas.microsoft.com/office/drawing/2014/main" id="{88B1B810-B8E5-4166-B388-2F87049A4B57}"/>
              </a:ext>
            </a:extLst>
          </p:cNvPr>
          <p:cNvSpPr>
            <a:spLocks noGrp="1"/>
          </p:cNvSpPr>
          <p:nvPr>
            <p:ph idx="1"/>
          </p:nvPr>
        </p:nvSpPr>
        <p:spPr>
          <a:xfrm>
            <a:off x="980661" y="4147930"/>
            <a:ext cx="10071652" cy="207599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10000"/>
          </a:bodyPr>
          <a:lstStyle/>
          <a:p>
            <a:r>
              <a:rPr lang="en-US" sz="2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Chủ đề lồng ghép chung từ lớp 1 đến lớp 5: giáo dục tình yêu quê hương, yêu hoà bình, yêu Tổ quốc Việt Nam xã hội chủ nghĩa; niềm tự hào, tự tôn dân tộc, lòng biết ơn các anh hùng, liệt sĩ trong sự nghiệp xây dựng và bảo vệ Tổ quốc; bảo vệ an ninh quốc gia, giữ gìn trật tự an toàn xã hội; giới thiệu chủ quyền, biển đảo của Việt Nam; giáo dục tinh thần đoàn kết, tương trợ, giúp đỡ nhau, có ý thức tổ chức kỉ luật trong học tập.</a:t>
            </a:r>
            <a:endParaRPr lang="en-US" sz="2200">
              <a:effectLst/>
              <a:latin typeface="Arial" panose="020B0604020202020204" pitchFamily="34" charset="0"/>
              <a:ea typeface="Calibri" panose="020F0502020204030204" pitchFamily="34" charset="0"/>
              <a:cs typeface="Arial" panose="020B0604020202020204" pitchFamily="34" charset="0"/>
            </a:endParaRPr>
          </a:p>
          <a:p>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5699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0A46627-98FD-4FB0-AD9B-D878EABBF3B2}"/>
              </a:ext>
            </a:extLst>
          </p:cNvPr>
          <p:cNvSpPr>
            <a:spLocks noGrp="1"/>
          </p:cNvSpPr>
          <p:nvPr>
            <p:ph type="sldNum" sz="quarter" idx="12"/>
          </p:nvPr>
        </p:nvSpPr>
        <p:spPr/>
        <p:txBody>
          <a:bodyPr/>
          <a:lstStyle/>
          <a:p>
            <a:fld id="{4D8BC466-0FEF-0043-9A0C-36A2A048DD5E}" type="slidenum">
              <a:rPr lang="en-VN" smtClean="0"/>
              <a:t>5</a:t>
            </a:fld>
            <a:endParaRPr lang="en-VN"/>
          </a:p>
        </p:txBody>
      </p:sp>
      <p:sp>
        <p:nvSpPr>
          <p:cNvPr id="5" name="Title 4">
            <a:extLst>
              <a:ext uri="{FF2B5EF4-FFF2-40B4-BE49-F238E27FC236}">
                <a16:creationId xmlns:a16="http://schemas.microsoft.com/office/drawing/2014/main" id="{65ED8B9F-C91C-4199-AE9B-8AB5ED6BE60E}"/>
              </a:ext>
            </a:extLst>
          </p:cNvPr>
          <p:cNvSpPr>
            <a:spLocks noGrp="1"/>
          </p:cNvSpPr>
          <p:nvPr>
            <p:ph type="title"/>
          </p:nvPr>
        </p:nvSpPr>
        <p:spPr>
          <a:xfrm>
            <a:off x="677864" y="609600"/>
            <a:ext cx="885894" cy="83488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fontScale="90000"/>
          </a:bodyPr>
          <a:lstStyle/>
          <a:p>
            <a:pPr algn="ctr"/>
            <a:r>
              <a:rPr lang="en-US" b="1"/>
              <a:t>1</a:t>
            </a:r>
          </a:p>
        </p:txBody>
      </p:sp>
      <p:sp>
        <p:nvSpPr>
          <p:cNvPr id="7" name="TextBox 6">
            <a:extLst>
              <a:ext uri="{FF2B5EF4-FFF2-40B4-BE49-F238E27FC236}">
                <a16:creationId xmlns:a16="http://schemas.microsoft.com/office/drawing/2014/main" id="{2713F55C-C5DE-466A-85E2-FBF2160DD532}"/>
              </a:ext>
            </a:extLst>
          </p:cNvPr>
          <p:cNvSpPr txBox="1"/>
          <p:nvPr/>
        </p:nvSpPr>
        <p:spPr>
          <a:xfrm>
            <a:off x="1775791" y="488434"/>
            <a:ext cx="7712766" cy="954107"/>
          </a:xfrm>
          <a:prstGeom prst="rect">
            <a:avLst/>
          </a:prstGeom>
          <a:noFill/>
        </p:spPr>
        <p:txBody>
          <a:bodyPr wrap="square">
            <a:spAutoFit/>
          </a:bodyPr>
          <a:lstStyle/>
          <a:p>
            <a:r>
              <a:rPr lang="en-US" sz="2800" b="1">
                <a:solidFill>
                  <a:srgbClr val="FF0000"/>
                </a:solidFill>
                <a:latin typeface="Arial" panose="020B0604020202020204" pitchFamily="34" charset="0"/>
                <a:cs typeface="Arial" panose="020B0604020202020204" pitchFamily="34" charset="0"/>
              </a:rPr>
              <a:t>Chủ đề lồng ghép giáo dục QP-AN cụ thể </a:t>
            </a:r>
          </a:p>
          <a:p>
            <a:r>
              <a:rPr lang="en-US" sz="2800" b="1">
                <a:solidFill>
                  <a:srgbClr val="FF0000"/>
                </a:solidFill>
                <a:latin typeface="Arial" panose="020B0604020202020204" pitchFamily="34" charset="0"/>
                <a:cs typeface="Arial" panose="020B0604020202020204" pitchFamily="34" charset="0"/>
              </a:rPr>
              <a:t>theo từng lớp</a:t>
            </a:r>
            <a:endParaRPr lang="en-US" sz="2800">
              <a:solidFill>
                <a:srgbClr val="FF0000"/>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7D31F244-CBB2-4E90-B578-817BEA684730}"/>
              </a:ext>
            </a:extLst>
          </p:cNvPr>
          <p:cNvSpPr/>
          <p:nvPr/>
        </p:nvSpPr>
        <p:spPr>
          <a:xfrm>
            <a:off x="677334" y="1715920"/>
            <a:ext cx="9568069" cy="107721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457200">
              <a:lnSpc>
                <a:spcPct val="115000"/>
              </a:lnSpc>
              <a:spcBef>
                <a:spcPts val="0"/>
              </a:spcBef>
              <a:spcAft>
                <a:spcPts val="0"/>
              </a:spcAft>
            </a:pPr>
            <a:r>
              <a:rPr lang="en-US" sz="1800">
                <a:solidFill>
                  <a:srgbClr val="000000"/>
                </a:solidFill>
                <a:effectLst/>
                <a:latin typeface="inherit"/>
                <a:ea typeface="Times New Roman" panose="02020603050405020304" pitchFamily="18" charset="0"/>
                <a:cs typeface="Arial" panose="020B0604020202020204" pitchFamily="34" charset="0"/>
              </a:rPr>
              <a:t>          </a:t>
            </a:r>
            <a:r>
              <a:rPr lang="en-US"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Giáo dục cho học sinh tình yêu quê hương, yêu hoà bình, yêu Tổ quốc Việt Nam xã hội chủ nghĩa; giới thiệu một số hình ảnh về Quân đội Nhân dân Việt Nam và Công an Nhân dân Việt Nam; một số di tích lịch sử của địa phương.</a:t>
            </a:r>
            <a:endParaRPr lang="en-US" sz="1800">
              <a:effectLst/>
              <a:latin typeface="Arial" panose="020B0604020202020204" pitchFamily="34" charset="0"/>
              <a:ea typeface="Calibri" panose="020F0502020204030204" pitchFamily="34" charset="0"/>
              <a:cs typeface="Arial" panose="020B0604020202020204" pitchFamily="34" charset="0"/>
            </a:endParaRPr>
          </a:p>
        </p:txBody>
      </p:sp>
      <p:sp>
        <p:nvSpPr>
          <p:cNvPr id="9" name="Content Placeholder 8">
            <a:extLst>
              <a:ext uri="{FF2B5EF4-FFF2-40B4-BE49-F238E27FC236}">
                <a16:creationId xmlns:a16="http://schemas.microsoft.com/office/drawing/2014/main" id="{B07E2ED2-5216-40FA-8860-30BA10242ACC}"/>
              </a:ext>
            </a:extLst>
          </p:cNvPr>
          <p:cNvSpPr>
            <a:spLocks noGrp="1"/>
          </p:cNvSpPr>
          <p:nvPr>
            <p:ph idx="1"/>
          </p:nvPr>
        </p:nvSpPr>
        <p:spPr>
          <a:xfrm>
            <a:off x="677334" y="3064571"/>
            <a:ext cx="9567540" cy="161344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endParaRPr lang="en-US" sz="1800">
              <a:solidFill>
                <a:srgbClr val="000000"/>
              </a:solidFill>
              <a:effectLst/>
              <a:latin typeface="inherit"/>
              <a:ea typeface="Times New Roman" panose="02020603050405020304" pitchFamily="18" charset="0"/>
              <a:cs typeface="Arial" panose="020B0604020202020204" pitchFamily="34" charset="0"/>
            </a:endParaRPr>
          </a:p>
          <a:p>
            <a:pPr>
              <a:lnSpc>
                <a:spcPct val="120000"/>
              </a:lnSpc>
            </a:pPr>
            <a:r>
              <a:rPr lang="en-US" sz="7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Giáo dục cho học sinh về tinh thần đoàn kết dân tộc, sự hi sinh của các chiến sĩ cách mạng trong kháng chiến chống thực dân Pháp và đế quốc Mỹ ; giới thiệu một số hình ảnh về cán bộ, chiến sĩ Quân đội Nhân dân Việt Nam, Công an Nhân dân Việt Nam làm nhiệm vụ bảo vệ Tổ quốc và giữ gìn trật tự, an toàn xã hội; giáo dục cho học sinh biết yêu thương, chia sẻ, giúp đỡ và bảo vệ nhau trong học tập.</a:t>
            </a:r>
            <a:endParaRPr lang="en-US" sz="7200">
              <a:effectLst/>
              <a:latin typeface="Arial" panose="020B0604020202020204" pitchFamily="34" charset="0"/>
              <a:ea typeface="Calibri" panose="020F0502020204030204" pitchFamily="34" charset="0"/>
              <a:cs typeface="Arial" panose="020B0604020202020204" pitchFamily="34" charset="0"/>
            </a:endParaRPr>
          </a:p>
          <a:p>
            <a:endParaRPr lang="en-US"/>
          </a:p>
        </p:txBody>
      </p:sp>
      <p:sp>
        <p:nvSpPr>
          <p:cNvPr id="10" name="Content Placeholder 8">
            <a:extLst>
              <a:ext uri="{FF2B5EF4-FFF2-40B4-BE49-F238E27FC236}">
                <a16:creationId xmlns:a16="http://schemas.microsoft.com/office/drawing/2014/main" id="{D43A73C3-2EF0-4A68-B207-679221E6C3D9}"/>
              </a:ext>
            </a:extLst>
          </p:cNvPr>
          <p:cNvSpPr txBox="1">
            <a:spLocks/>
          </p:cNvSpPr>
          <p:nvPr/>
        </p:nvSpPr>
        <p:spPr>
          <a:xfrm>
            <a:off x="677334" y="4974775"/>
            <a:ext cx="9567540" cy="139479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lt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lt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lt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9pPr>
          </a:lstStyle>
          <a:p>
            <a:pPr marL="0" marR="0" indent="457200">
              <a:lnSpc>
                <a:spcPct val="115000"/>
              </a:lnSpc>
              <a:spcBef>
                <a:spcPts val="0"/>
              </a:spcBef>
              <a:spcAft>
                <a:spcPts val="0"/>
              </a:spcAft>
            </a:pPr>
            <a:r>
              <a:rPr lang="en-US"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Giáo dục truyền thống chống giặc ngoại xâm của dân tộc; giới thiệu những tấm gương dũng cảm của thiếu niên, nhi đồng, bà Mẹ Việt Nam anh hùng trong sự nghiệp giải phóng dân tộc; những hoạt động, hình ảnh của học sinh tham gia bảo vệ môi trường ở địa phương và nhà trường. </a:t>
            </a:r>
            <a:endParaRPr lang="en-US" sz="1800">
              <a:effectLst/>
              <a:latin typeface="Arial" panose="020B0604020202020204" pitchFamily="34" charset="0"/>
              <a:ea typeface="Calibri" panose="020F0502020204030204" pitchFamily="34" charset="0"/>
              <a:cs typeface="Arial" panose="020B0604020202020204" pitchFamily="34" charset="0"/>
            </a:endParaRPr>
          </a:p>
        </p:txBody>
      </p:sp>
      <p:sp>
        <p:nvSpPr>
          <p:cNvPr id="11" name="Oval 10">
            <a:extLst>
              <a:ext uri="{FF2B5EF4-FFF2-40B4-BE49-F238E27FC236}">
                <a16:creationId xmlns:a16="http://schemas.microsoft.com/office/drawing/2014/main" id="{ADBD80B0-2437-4165-B8C3-4D6D91F461B4}"/>
              </a:ext>
            </a:extLst>
          </p:cNvPr>
          <p:cNvSpPr/>
          <p:nvPr/>
        </p:nvSpPr>
        <p:spPr>
          <a:xfrm>
            <a:off x="677334" y="1715920"/>
            <a:ext cx="1098457" cy="402067"/>
          </a:xfrm>
          <a:prstGeom prst="ellipse">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a:latin typeface="Arial" panose="020B0604020202020204" pitchFamily="34" charset="0"/>
                <a:cs typeface="Arial" panose="020B0604020202020204" pitchFamily="34" charset="0"/>
              </a:rPr>
              <a:t>LỚP 1</a:t>
            </a:r>
          </a:p>
        </p:txBody>
      </p:sp>
      <p:sp>
        <p:nvSpPr>
          <p:cNvPr id="12" name="Oval 11">
            <a:extLst>
              <a:ext uri="{FF2B5EF4-FFF2-40B4-BE49-F238E27FC236}">
                <a16:creationId xmlns:a16="http://schemas.microsoft.com/office/drawing/2014/main" id="{FC582112-1793-4F26-9BDF-2BC984483F0E}"/>
              </a:ext>
            </a:extLst>
          </p:cNvPr>
          <p:cNvSpPr/>
          <p:nvPr/>
        </p:nvSpPr>
        <p:spPr>
          <a:xfrm>
            <a:off x="677334" y="3064571"/>
            <a:ext cx="1098457" cy="402067"/>
          </a:xfrm>
          <a:prstGeom prst="ellipse">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a:latin typeface="Arial" panose="020B0604020202020204" pitchFamily="34" charset="0"/>
                <a:cs typeface="Arial" panose="020B0604020202020204" pitchFamily="34" charset="0"/>
              </a:rPr>
              <a:t>LỚP 2</a:t>
            </a:r>
          </a:p>
        </p:txBody>
      </p:sp>
      <p:sp>
        <p:nvSpPr>
          <p:cNvPr id="13" name="Oval 12">
            <a:extLst>
              <a:ext uri="{FF2B5EF4-FFF2-40B4-BE49-F238E27FC236}">
                <a16:creationId xmlns:a16="http://schemas.microsoft.com/office/drawing/2014/main" id="{5C46FB12-59B3-496E-83AB-8E13044A5D71}"/>
              </a:ext>
            </a:extLst>
          </p:cNvPr>
          <p:cNvSpPr/>
          <p:nvPr/>
        </p:nvSpPr>
        <p:spPr>
          <a:xfrm>
            <a:off x="677334" y="4983415"/>
            <a:ext cx="1098457" cy="402067"/>
          </a:xfrm>
          <a:prstGeom prst="ellipse">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a:latin typeface="Arial" panose="020B0604020202020204" pitchFamily="34" charset="0"/>
                <a:cs typeface="Arial" panose="020B0604020202020204" pitchFamily="34" charset="0"/>
              </a:rPr>
              <a:t>LỚP 3</a:t>
            </a:r>
          </a:p>
        </p:txBody>
      </p:sp>
    </p:spTree>
    <p:extLst>
      <p:ext uri="{BB962C8B-B14F-4D97-AF65-F5344CB8AC3E}">
        <p14:creationId xmlns:p14="http://schemas.microsoft.com/office/powerpoint/2010/main" val="1327989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1429B2D-6C30-4A0F-98D5-75875E52B2C9}"/>
              </a:ext>
            </a:extLst>
          </p:cNvPr>
          <p:cNvSpPr>
            <a:spLocks noGrp="1"/>
          </p:cNvSpPr>
          <p:nvPr>
            <p:ph type="sldNum" sz="quarter" idx="12"/>
          </p:nvPr>
        </p:nvSpPr>
        <p:spPr/>
        <p:txBody>
          <a:bodyPr/>
          <a:lstStyle/>
          <a:p>
            <a:fld id="{4D8BC466-0FEF-0043-9A0C-36A2A048DD5E}" type="slidenum">
              <a:rPr lang="en-VN" smtClean="0"/>
              <a:t>6</a:t>
            </a:fld>
            <a:endParaRPr lang="en-VN"/>
          </a:p>
        </p:txBody>
      </p:sp>
      <p:sp>
        <p:nvSpPr>
          <p:cNvPr id="5" name="Title 4">
            <a:extLst>
              <a:ext uri="{FF2B5EF4-FFF2-40B4-BE49-F238E27FC236}">
                <a16:creationId xmlns:a16="http://schemas.microsoft.com/office/drawing/2014/main" id="{3B6F834F-DEDD-41E5-AD1C-40E7A1DAA1BB}"/>
              </a:ext>
            </a:extLst>
          </p:cNvPr>
          <p:cNvSpPr>
            <a:spLocks noGrp="1"/>
          </p:cNvSpPr>
          <p:nvPr>
            <p:ph type="title"/>
          </p:nvPr>
        </p:nvSpPr>
        <p:spPr>
          <a:xfrm>
            <a:off x="677863" y="609599"/>
            <a:ext cx="846138" cy="82163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fontScale="90000"/>
          </a:bodyPr>
          <a:lstStyle/>
          <a:p>
            <a:pPr algn="ctr"/>
            <a:r>
              <a:rPr lang="en-US" b="1"/>
              <a:t>1</a:t>
            </a:r>
          </a:p>
        </p:txBody>
      </p:sp>
      <p:sp>
        <p:nvSpPr>
          <p:cNvPr id="7" name="TextBox 6">
            <a:extLst>
              <a:ext uri="{FF2B5EF4-FFF2-40B4-BE49-F238E27FC236}">
                <a16:creationId xmlns:a16="http://schemas.microsoft.com/office/drawing/2014/main" id="{DA280559-5558-470B-AAFB-456BD00DC469}"/>
              </a:ext>
            </a:extLst>
          </p:cNvPr>
          <p:cNvSpPr txBox="1"/>
          <p:nvPr/>
        </p:nvSpPr>
        <p:spPr>
          <a:xfrm>
            <a:off x="1924354" y="664121"/>
            <a:ext cx="7670219" cy="954107"/>
          </a:xfrm>
          <a:prstGeom prst="rect">
            <a:avLst/>
          </a:prstGeom>
          <a:noFill/>
        </p:spPr>
        <p:txBody>
          <a:bodyPr wrap="square">
            <a:spAutoFit/>
          </a:bodyPr>
          <a:lstStyle/>
          <a:p>
            <a:r>
              <a:rPr lang="en-US" sz="2800" b="1" dirty="0" err="1">
                <a:solidFill>
                  <a:srgbClr val="FF0000"/>
                </a:solidFill>
                <a:latin typeface="Arial" panose="020B0604020202020204" pitchFamily="34" charset="0"/>
                <a:cs typeface="Arial" panose="020B0604020202020204" pitchFamily="34" charset="0"/>
              </a:rPr>
              <a:t>Chủ</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đề</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lồng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ghép</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giáo</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dục</a:t>
            </a:r>
            <a:r>
              <a:rPr lang="en-US" sz="2800" b="1" dirty="0">
                <a:solidFill>
                  <a:srgbClr val="FF0000"/>
                </a:solidFill>
                <a:latin typeface="Arial" panose="020B0604020202020204" pitchFamily="34" charset="0"/>
                <a:cs typeface="Arial" panose="020B0604020202020204" pitchFamily="34" charset="0"/>
              </a:rPr>
              <a:t> QP-AN </a:t>
            </a:r>
            <a:r>
              <a:rPr lang="en-US" sz="2800" b="1" dirty="0" err="1">
                <a:solidFill>
                  <a:srgbClr val="FF0000"/>
                </a:solidFill>
                <a:latin typeface="Arial" panose="020B0604020202020204" pitchFamily="34" charset="0"/>
                <a:cs typeface="Arial" panose="020B0604020202020204" pitchFamily="34" charset="0"/>
              </a:rPr>
              <a:t>cụ</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thể</a:t>
            </a:r>
            <a:r>
              <a:rPr lang="en-US" sz="2800" b="1" dirty="0">
                <a:solidFill>
                  <a:srgbClr val="FF0000"/>
                </a:solidFill>
                <a:latin typeface="Arial" panose="020B0604020202020204" pitchFamily="34" charset="0"/>
                <a:cs typeface="Arial" panose="020B0604020202020204" pitchFamily="34" charset="0"/>
              </a:rPr>
              <a:t> </a:t>
            </a:r>
          </a:p>
          <a:p>
            <a:r>
              <a:rPr lang="en-US" sz="2800" b="1" dirty="0" err="1">
                <a:solidFill>
                  <a:srgbClr val="FF0000"/>
                </a:solidFill>
                <a:latin typeface="Arial" panose="020B0604020202020204" pitchFamily="34" charset="0"/>
                <a:cs typeface="Arial" panose="020B0604020202020204" pitchFamily="34" charset="0"/>
              </a:rPr>
              <a:t>theo</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từng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lớp</a:t>
            </a:r>
            <a:endParaRPr lang="en-US" sz="2800" dirty="0">
              <a:solidFill>
                <a:srgbClr val="FF0000"/>
              </a:solidFill>
              <a:latin typeface="Arial" panose="020B0604020202020204" pitchFamily="34" charset="0"/>
              <a:cs typeface="Arial" panose="020B0604020202020204" pitchFamily="34" charset="0"/>
            </a:endParaRPr>
          </a:p>
        </p:txBody>
      </p:sp>
      <p:sp>
        <p:nvSpPr>
          <p:cNvPr id="8" name="Content Placeholder 8">
            <a:extLst>
              <a:ext uri="{FF2B5EF4-FFF2-40B4-BE49-F238E27FC236}">
                <a16:creationId xmlns:a16="http://schemas.microsoft.com/office/drawing/2014/main" id="{58A37114-4139-422A-9095-EA564EF5E820}"/>
              </a:ext>
            </a:extLst>
          </p:cNvPr>
          <p:cNvSpPr>
            <a:spLocks noGrp="1"/>
          </p:cNvSpPr>
          <p:nvPr>
            <p:ph idx="1"/>
          </p:nvPr>
        </p:nvSpPr>
        <p:spPr>
          <a:xfrm>
            <a:off x="677862" y="2160588"/>
            <a:ext cx="9526311" cy="155002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marR="0" indent="457200">
              <a:lnSpc>
                <a:spcPct val="115000"/>
              </a:lnSpc>
              <a:spcBef>
                <a:spcPts val="0"/>
              </a:spcBef>
              <a:spcAft>
                <a:spcPts val="0"/>
              </a:spcAft>
            </a:pPr>
            <a:r>
              <a:rPr lang="en-US">
                <a:solidFill>
                  <a:srgbClr val="000000"/>
                </a:solidFill>
                <a:latin typeface="Arial" panose="020B0604020202020204" pitchFamily="34" charset="0"/>
                <a:ea typeface="Times New Roman" panose="02020603050405020304" pitchFamily="18" charset="0"/>
                <a:cs typeface="Arial" panose="020B0604020202020204" pitchFamily="34" charset="0"/>
              </a:rPr>
              <a:t>      G</a:t>
            </a:r>
            <a:r>
              <a:rPr lang="en-US"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iới thiệu bản đồ hành chính Việt Nam, khẳng định chủ quyền của Việt Nam đối với quần đảo Hoàng Sa và Trường Sa; một số bài hát về biển, đảo Việt Nam; giáo dục ý thức chấp hành các quy định của pháp luật về trật tự, an toàn giao thông.</a:t>
            </a:r>
            <a:endParaRPr lang="en-US" sz="1800">
              <a:effectLst/>
              <a:latin typeface="Arial" panose="020B0604020202020204" pitchFamily="34" charset="0"/>
              <a:ea typeface="Calibri" panose="020F0502020204030204" pitchFamily="34" charset="0"/>
              <a:cs typeface="Arial" panose="020B0604020202020204" pitchFamily="34" charset="0"/>
            </a:endParaRPr>
          </a:p>
        </p:txBody>
      </p:sp>
      <p:sp>
        <p:nvSpPr>
          <p:cNvPr id="9" name="Content Placeholder 8">
            <a:extLst>
              <a:ext uri="{FF2B5EF4-FFF2-40B4-BE49-F238E27FC236}">
                <a16:creationId xmlns:a16="http://schemas.microsoft.com/office/drawing/2014/main" id="{B8F51CDC-CD3C-41A8-A50C-E59EEF030DAB}"/>
              </a:ext>
            </a:extLst>
          </p:cNvPr>
          <p:cNvSpPr txBox="1">
            <a:spLocks/>
          </p:cNvSpPr>
          <p:nvPr/>
        </p:nvSpPr>
        <p:spPr>
          <a:xfrm>
            <a:off x="677862" y="4072092"/>
            <a:ext cx="9526311" cy="174561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lt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lt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lt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9pPr>
          </a:lstStyle>
          <a:p>
            <a:pPr marL="0" marR="0" indent="457200">
              <a:lnSpc>
                <a:spcPct val="115000"/>
              </a:lnSpc>
              <a:spcBef>
                <a:spcPts val="0"/>
              </a:spcBef>
              <a:spcAft>
                <a:spcPts val="0"/>
              </a:spcAft>
            </a:pPr>
            <a:r>
              <a:rPr lang="en-US">
                <a:solidFill>
                  <a:srgbClr val="000000"/>
                </a:solidFill>
                <a:latin typeface="Arial" panose="020B0604020202020204" pitchFamily="34" charset="0"/>
                <a:ea typeface="Times New Roman" panose="02020603050405020304" pitchFamily="18" charset="0"/>
                <a:cs typeface="Arial" panose="020B0604020202020204" pitchFamily="34" charset="0"/>
              </a:rPr>
              <a:t>       G</a:t>
            </a:r>
            <a:r>
              <a:rPr lang="en-US" sz="1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iới thiệu chủ quyền, quyền chủ quyền biển, đảo của Việt Nam; một số hình ảnh khai thác thuỷ sản, hải sản và tài nguyên để phát triển kinh tế xã hội, bảo đảm quốc phòng, an ninh; những tấm gương dũng cảm của cán bộ, chiến sĩ Quân đội Nhân dân Việt Nam, Công an Nhân dân Việt Nam trong cứu hộ, cứu nạn.</a:t>
            </a:r>
            <a:endParaRPr lang="en-US" sz="1800">
              <a:effectLst/>
              <a:latin typeface="Arial" panose="020B0604020202020204" pitchFamily="34" charset="0"/>
              <a:ea typeface="Calibri" panose="020F0502020204030204" pitchFamily="34" charset="0"/>
              <a:cs typeface="Arial" panose="020B0604020202020204" pitchFamily="34" charset="0"/>
            </a:endParaRPr>
          </a:p>
        </p:txBody>
      </p:sp>
      <p:sp>
        <p:nvSpPr>
          <p:cNvPr id="10" name="Oval 9">
            <a:extLst>
              <a:ext uri="{FF2B5EF4-FFF2-40B4-BE49-F238E27FC236}">
                <a16:creationId xmlns:a16="http://schemas.microsoft.com/office/drawing/2014/main" id="{032995F7-DEF1-45B3-8979-0CD85174A81F}"/>
              </a:ext>
            </a:extLst>
          </p:cNvPr>
          <p:cNvSpPr/>
          <p:nvPr/>
        </p:nvSpPr>
        <p:spPr>
          <a:xfrm>
            <a:off x="677862" y="2160588"/>
            <a:ext cx="1098457" cy="402067"/>
          </a:xfrm>
          <a:prstGeom prst="ellipse">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a:latin typeface="Arial" panose="020B0604020202020204" pitchFamily="34" charset="0"/>
                <a:cs typeface="Arial" panose="020B0604020202020204" pitchFamily="34" charset="0"/>
              </a:rPr>
              <a:t>LỚP 4</a:t>
            </a:r>
          </a:p>
        </p:txBody>
      </p:sp>
      <p:sp>
        <p:nvSpPr>
          <p:cNvPr id="11" name="Oval 10">
            <a:extLst>
              <a:ext uri="{FF2B5EF4-FFF2-40B4-BE49-F238E27FC236}">
                <a16:creationId xmlns:a16="http://schemas.microsoft.com/office/drawing/2014/main" id="{D7963932-920B-4758-B714-073115AE9896}"/>
              </a:ext>
            </a:extLst>
          </p:cNvPr>
          <p:cNvSpPr/>
          <p:nvPr/>
        </p:nvSpPr>
        <p:spPr>
          <a:xfrm>
            <a:off x="677862" y="4056452"/>
            <a:ext cx="1098457" cy="402067"/>
          </a:xfrm>
          <a:prstGeom prst="ellipse">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a:latin typeface="Arial" panose="020B0604020202020204" pitchFamily="34" charset="0"/>
                <a:cs typeface="Arial" panose="020B0604020202020204" pitchFamily="34" charset="0"/>
              </a:rPr>
              <a:t>LỚP 5</a:t>
            </a:r>
          </a:p>
        </p:txBody>
      </p:sp>
    </p:spTree>
    <p:extLst>
      <p:ext uri="{BB962C8B-B14F-4D97-AF65-F5344CB8AC3E}">
        <p14:creationId xmlns:p14="http://schemas.microsoft.com/office/powerpoint/2010/main" val="2039359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0CFCC2A-37A8-44F3-AB4C-32AA5236D112}"/>
              </a:ext>
            </a:extLst>
          </p:cNvPr>
          <p:cNvSpPr>
            <a:spLocks noGrp="1"/>
          </p:cNvSpPr>
          <p:nvPr>
            <p:ph type="sldNum" sz="quarter" idx="12"/>
          </p:nvPr>
        </p:nvSpPr>
        <p:spPr/>
        <p:txBody>
          <a:bodyPr/>
          <a:lstStyle/>
          <a:p>
            <a:fld id="{4D8BC466-0FEF-0043-9A0C-36A2A048DD5E}" type="slidenum">
              <a:rPr lang="en-VN" smtClean="0"/>
              <a:t>7</a:t>
            </a:fld>
            <a:endParaRPr lang="en-VN"/>
          </a:p>
        </p:txBody>
      </p:sp>
      <p:sp>
        <p:nvSpPr>
          <p:cNvPr id="5" name="Title 4">
            <a:extLst>
              <a:ext uri="{FF2B5EF4-FFF2-40B4-BE49-F238E27FC236}">
                <a16:creationId xmlns:a16="http://schemas.microsoft.com/office/drawing/2014/main" id="{5ACD147C-FBCA-4D37-AB11-418FE1D96DDF}"/>
              </a:ext>
            </a:extLst>
          </p:cNvPr>
          <p:cNvSpPr>
            <a:spLocks noGrp="1"/>
          </p:cNvSpPr>
          <p:nvPr>
            <p:ph type="title"/>
          </p:nvPr>
        </p:nvSpPr>
        <p:spPr>
          <a:xfrm>
            <a:off x="677863" y="609600"/>
            <a:ext cx="938902" cy="84813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fontScale="90000"/>
          </a:bodyPr>
          <a:lstStyle/>
          <a:p>
            <a:pPr algn="ctr"/>
            <a:r>
              <a:rPr lang="en-US" b="1"/>
              <a:t>2</a:t>
            </a:r>
          </a:p>
        </p:txBody>
      </p:sp>
      <p:sp>
        <p:nvSpPr>
          <p:cNvPr id="6" name="TextBox 5">
            <a:extLst>
              <a:ext uri="{FF2B5EF4-FFF2-40B4-BE49-F238E27FC236}">
                <a16:creationId xmlns:a16="http://schemas.microsoft.com/office/drawing/2014/main" id="{F15FD9AB-8B96-4219-BDB0-75A7ACB02166}"/>
              </a:ext>
            </a:extLst>
          </p:cNvPr>
          <p:cNvSpPr txBox="1"/>
          <p:nvPr/>
        </p:nvSpPr>
        <p:spPr>
          <a:xfrm>
            <a:off x="1818337" y="609600"/>
            <a:ext cx="7630463" cy="523220"/>
          </a:xfrm>
          <a:prstGeom prst="rect">
            <a:avLst/>
          </a:prstGeom>
          <a:noFill/>
        </p:spPr>
        <p:txBody>
          <a:bodyPr wrap="square">
            <a:spAutoFit/>
          </a:bodyPr>
          <a:lstStyle/>
          <a:p>
            <a:r>
              <a:rPr lang="en-US" sz="2800" b="1">
                <a:solidFill>
                  <a:srgbClr val="FF0000"/>
                </a:solidFill>
                <a:latin typeface="Arial" panose="020B0604020202020204" pitchFamily="34" charset="0"/>
                <a:cs typeface="Arial" panose="020B0604020202020204" pitchFamily="34" charset="0"/>
              </a:rPr>
              <a:t>Nguyên tắc tổ chức thực hiện</a:t>
            </a:r>
            <a:endParaRPr lang="en-US" sz="2800">
              <a:solidFill>
                <a:srgbClr val="FF0000"/>
              </a:solidFill>
              <a:latin typeface="Arial" panose="020B0604020202020204" pitchFamily="34" charset="0"/>
              <a:cs typeface="Arial" panose="020B0604020202020204" pitchFamily="34" charset="0"/>
            </a:endParaRPr>
          </a:p>
        </p:txBody>
      </p:sp>
      <p:cxnSp>
        <p:nvCxnSpPr>
          <p:cNvPr id="7" name="Straight Connector 6">
            <a:extLst>
              <a:ext uri="{FF2B5EF4-FFF2-40B4-BE49-F238E27FC236}">
                <a16:creationId xmlns:a16="http://schemas.microsoft.com/office/drawing/2014/main" id="{B52B5919-4B15-45AF-A12D-76BCAC01BCFA}"/>
              </a:ext>
            </a:extLst>
          </p:cNvPr>
          <p:cNvCxnSpPr>
            <a:cxnSpLocks/>
          </p:cNvCxnSpPr>
          <p:nvPr/>
        </p:nvCxnSpPr>
        <p:spPr>
          <a:xfrm>
            <a:off x="1924354" y="1169135"/>
            <a:ext cx="7643716"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9" name="Rectangle: Rounded Corners 8">
            <a:extLst>
              <a:ext uri="{FF2B5EF4-FFF2-40B4-BE49-F238E27FC236}">
                <a16:creationId xmlns:a16="http://schemas.microsoft.com/office/drawing/2014/main" id="{B246EABA-80E7-4086-81F1-FE43E0049BEC}"/>
              </a:ext>
            </a:extLst>
          </p:cNvPr>
          <p:cNvSpPr/>
          <p:nvPr/>
        </p:nvSpPr>
        <p:spPr>
          <a:xfrm>
            <a:off x="971402" y="1825107"/>
            <a:ext cx="8596668" cy="105061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 </a:t>
            </a:r>
            <a:r>
              <a:rPr lang="vi-VN" sz="2000">
                <a:solidFill>
                  <a:schemeClr val="tx1"/>
                </a:solidFill>
              </a:rPr>
              <a:t>Bảo đảm phù hợp với các chủ trương đường lối của </a:t>
            </a:r>
            <a:r>
              <a:rPr lang="en-US" sz="2000">
                <a:solidFill>
                  <a:schemeClr val="tx1"/>
                </a:solidFill>
                <a:latin typeface="Arial" panose="020B0604020202020204" pitchFamily="34" charset="0"/>
                <a:cs typeface="Arial" panose="020B0604020202020204" pitchFamily="34" charset="0"/>
              </a:rPr>
              <a:t>Đ</a:t>
            </a:r>
            <a:r>
              <a:rPr lang="vi-VN" sz="2000">
                <a:solidFill>
                  <a:schemeClr val="tx1"/>
                </a:solidFill>
              </a:rPr>
              <a:t>ảng</a:t>
            </a:r>
            <a:r>
              <a:rPr lang="en-US" sz="2000">
                <a:solidFill>
                  <a:schemeClr val="tx1"/>
                </a:solidFill>
              </a:rPr>
              <a:t>,</a:t>
            </a:r>
            <a:r>
              <a:rPr lang="vi-VN" sz="2000">
                <a:solidFill>
                  <a:schemeClr val="tx1"/>
                </a:solidFill>
              </a:rPr>
              <a:t> chính sách </a:t>
            </a:r>
            <a:endParaRPr lang="en-US" sz="2000">
              <a:solidFill>
                <a:schemeClr val="tx1"/>
              </a:solidFill>
            </a:endParaRPr>
          </a:p>
          <a:p>
            <a:r>
              <a:rPr lang="vi-VN" sz="2000">
                <a:solidFill>
                  <a:schemeClr val="tx1"/>
                </a:solidFill>
              </a:rPr>
              <a:t>pháp luật của </a:t>
            </a:r>
            <a:r>
              <a:rPr lang="en-US" sz="2000">
                <a:solidFill>
                  <a:schemeClr val="tx1"/>
                </a:solidFill>
              </a:rPr>
              <a:t>N</a:t>
            </a:r>
            <a:r>
              <a:rPr lang="vi-VN" sz="2000">
                <a:solidFill>
                  <a:schemeClr val="tx1"/>
                </a:solidFill>
              </a:rPr>
              <a:t>hà nước </a:t>
            </a:r>
            <a:endParaRPr lang="en-US" sz="2000">
              <a:solidFill>
                <a:schemeClr val="tx1"/>
              </a:solidFill>
            </a:endParaRPr>
          </a:p>
        </p:txBody>
      </p:sp>
      <p:sp>
        <p:nvSpPr>
          <p:cNvPr id="10" name="Content Placeholder 9">
            <a:extLst>
              <a:ext uri="{FF2B5EF4-FFF2-40B4-BE49-F238E27FC236}">
                <a16:creationId xmlns:a16="http://schemas.microsoft.com/office/drawing/2014/main" id="{CCFCCB67-8A14-4856-9A40-6D19614C98EB}"/>
              </a:ext>
            </a:extLst>
          </p:cNvPr>
          <p:cNvSpPr>
            <a:spLocks noGrp="1"/>
          </p:cNvSpPr>
          <p:nvPr>
            <p:ph idx="1"/>
          </p:nvPr>
        </p:nvSpPr>
        <p:spPr>
          <a:xfrm>
            <a:off x="1459386" y="3229559"/>
            <a:ext cx="9246810" cy="114365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indent="0" algn="ctr">
              <a:buNone/>
            </a:pPr>
            <a:r>
              <a:rPr lang="en-US" sz="2000" dirty="0">
                <a:solidFill>
                  <a:schemeClr val="tx1"/>
                </a:solidFill>
              </a:rPr>
              <a:t>N</a:t>
            </a:r>
            <a:r>
              <a:rPr lang="vi-VN" sz="2000" dirty="0">
                <a:solidFill>
                  <a:schemeClr val="tx1"/>
                </a:solidFill>
              </a:rPr>
              <a:t>ội dung lồng ghép có trọng tâm</a:t>
            </a:r>
            <a:r>
              <a:rPr lang="en-US" sz="2000" dirty="0">
                <a:solidFill>
                  <a:schemeClr val="tx1"/>
                </a:solidFill>
              </a:rPr>
              <a:t>,</a:t>
            </a:r>
            <a:r>
              <a:rPr lang="vi-VN" sz="2000" dirty="0">
                <a:solidFill>
                  <a:schemeClr val="tx1"/>
                </a:solidFill>
              </a:rPr>
              <a:t> trọng điểm thông qua các phương pháp </a:t>
            </a:r>
            <a:endParaRPr lang="en-US" sz="20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vi-VN" sz="2000" dirty="0">
                <a:solidFill>
                  <a:schemeClr val="tx1"/>
                </a:solidFill>
              </a:rPr>
              <a:t>hình thức phù hợp</a:t>
            </a:r>
            <a:r>
              <a:rPr lang="en-US" sz="2000" dirty="0">
                <a:solidFill>
                  <a:schemeClr val="tx1"/>
                </a:solidFill>
              </a:rPr>
              <a:t> </a:t>
            </a:r>
            <a:r>
              <a:rPr kumimoji="0" lang="vi-VN"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với đặc điểm tâm lý lứa tuổi</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HS,</a:t>
            </a:r>
            <a:r>
              <a:rPr kumimoji="0" lang="vi-VN"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được tiến hành thông qua </a:t>
            </a:r>
            <a:endParaRPr kumimoji="0" lang="en-US" sz="20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nội dung các môn học</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t>
            </a:r>
            <a:r>
              <a:rPr kumimoji="0" lang="vi-VN"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hoạt động giáo dục</a:t>
            </a:r>
            <a:r>
              <a:rPr lang="en-US" sz="2000" dirty="0">
                <a:solidFill>
                  <a:schemeClr val="tx1"/>
                </a:solidFill>
              </a:rPr>
              <a:t>     </a:t>
            </a:r>
          </a:p>
        </p:txBody>
      </p:sp>
      <p:sp>
        <p:nvSpPr>
          <p:cNvPr id="11" name="Content Placeholder 9">
            <a:extLst>
              <a:ext uri="{FF2B5EF4-FFF2-40B4-BE49-F238E27FC236}">
                <a16:creationId xmlns:a16="http://schemas.microsoft.com/office/drawing/2014/main" id="{D62B6720-860D-4AC9-AB34-8F57E7DDB8BD}"/>
              </a:ext>
            </a:extLst>
          </p:cNvPr>
          <p:cNvSpPr txBox="1">
            <a:spLocks/>
          </p:cNvSpPr>
          <p:nvPr/>
        </p:nvSpPr>
        <p:spPr>
          <a:xfrm>
            <a:off x="2109884" y="4727050"/>
            <a:ext cx="9246810" cy="114365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lt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lt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lt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lt1"/>
                </a:solidFill>
                <a:latin typeface="+mn-lt"/>
                <a:ea typeface="+mn-ea"/>
                <a:cs typeface="+mn-cs"/>
              </a:defRPr>
            </a:lvl9pPr>
          </a:lstStyle>
          <a:p>
            <a:pPr marL="0" indent="0">
              <a:buNone/>
            </a:pPr>
            <a:r>
              <a:rPr lang="en-US" dirty="0">
                <a:solidFill>
                  <a:schemeClr val="tx1"/>
                </a:solidFill>
              </a:rPr>
              <a:t>	 </a:t>
            </a:r>
            <a:r>
              <a:rPr lang="vi-VN" sz="2000" dirty="0">
                <a:solidFill>
                  <a:schemeClr val="tx1"/>
                </a:solidFill>
              </a:rPr>
              <a:t>Thời lượng lồng ghép</a:t>
            </a:r>
            <a:r>
              <a:rPr lang="en-US" sz="2000" dirty="0">
                <a:solidFill>
                  <a:schemeClr val="tx1"/>
                </a:solidFill>
              </a:rPr>
              <a:t> </a:t>
            </a:r>
            <a:r>
              <a:rPr lang="en-US" sz="2000" dirty="0">
                <a:solidFill>
                  <a:schemeClr val="tx1"/>
                </a:solidFill>
                <a:latin typeface="Arial" panose="020B0604020202020204" pitchFamily="34" charset="0"/>
                <a:cs typeface="Arial" panose="020B0604020202020204" pitchFamily="34" charset="0"/>
              </a:rPr>
              <a:t>p</a:t>
            </a:r>
            <a:r>
              <a:rPr lang="vi-VN" sz="2000" dirty="0">
                <a:solidFill>
                  <a:schemeClr val="tx1"/>
                </a:solidFill>
              </a:rPr>
              <a:t>hù hợp với </a:t>
            </a:r>
            <a:r>
              <a:rPr lang="en-US" sz="2000" dirty="0">
                <a:solidFill>
                  <a:schemeClr val="tx1"/>
                </a:solidFill>
                <a:latin typeface="Arial" panose="020B0604020202020204" pitchFamily="34" charset="0"/>
                <a:cs typeface="Arial" panose="020B0604020202020204" pitchFamily="34" charset="0"/>
              </a:rPr>
              <a:t>CT.GDPT, </a:t>
            </a:r>
            <a:r>
              <a:rPr lang="vi-VN" sz="2000" dirty="0">
                <a:solidFill>
                  <a:schemeClr val="tx1"/>
                </a:solidFill>
              </a:rPr>
              <a:t>kế hoạch giáo dục</a:t>
            </a:r>
            <a:r>
              <a:rPr lang="en-US" sz="2000" dirty="0">
                <a:solidFill>
                  <a:schemeClr val="tx1"/>
                </a:solidFill>
              </a:rPr>
              <a:t>; </a:t>
            </a:r>
            <a:r>
              <a:rPr lang="en-US" sz="2000" dirty="0">
                <a:solidFill>
                  <a:schemeClr val="tx1"/>
                </a:solidFill>
                <a:latin typeface="Arial" panose="020B0604020202020204" pitchFamily="34" charset="0"/>
                <a:cs typeface="Arial" panose="020B0604020202020204" pitchFamily="34" charset="0"/>
              </a:rPr>
              <a:t>đ</a:t>
            </a:r>
            <a:r>
              <a:rPr lang="vi-VN" sz="2000" dirty="0">
                <a:solidFill>
                  <a:schemeClr val="tx1"/>
                </a:solidFill>
              </a:rPr>
              <a:t>ảm bảo đủ nội dung giáo dục quốc phòng và an ninh cần truyền đạt</a:t>
            </a:r>
            <a:r>
              <a:rPr lang="en-US" sz="2000" dirty="0">
                <a:solidFill>
                  <a:schemeClr val="tx1"/>
                </a:solidFill>
              </a:rPr>
              <a:t>;</a:t>
            </a:r>
            <a:r>
              <a:rPr lang="vi-VN" sz="2000" dirty="0">
                <a:solidFill>
                  <a:schemeClr val="tx1"/>
                </a:solidFill>
              </a:rPr>
              <a:t> không làm tăng thời lượng học của các môn học và hoạt động giáo dục</a:t>
            </a:r>
            <a:endParaRPr lang="en-US" sz="2000" dirty="0">
              <a:solidFill>
                <a:schemeClr val="tx1"/>
              </a:solidFill>
            </a:endParaRPr>
          </a:p>
        </p:txBody>
      </p:sp>
    </p:spTree>
    <p:extLst>
      <p:ext uri="{BB962C8B-B14F-4D97-AF65-F5344CB8AC3E}">
        <p14:creationId xmlns:p14="http://schemas.microsoft.com/office/powerpoint/2010/main" val="4143754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674026-0172-4008-8B79-069D9EB8192F}"/>
              </a:ext>
            </a:extLst>
          </p:cNvPr>
          <p:cNvSpPr>
            <a:spLocks noGrp="1"/>
          </p:cNvSpPr>
          <p:nvPr>
            <p:ph idx="1"/>
          </p:nvPr>
        </p:nvSpPr>
        <p:spPr>
          <a:xfrm>
            <a:off x="677333" y="1696278"/>
            <a:ext cx="10096683" cy="4699947"/>
          </a:xfrm>
        </p:spPr>
        <p:txBody>
          <a:bodyPr>
            <a:noAutofit/>
          </a:bodyPr>
          <a:lstStyle/>
          <a:p>
            <a:pPr marL="0" indent="0">
              <a:buNone/>
            </a:pPr>
            <a:r>
              <a:rPr lang="en-US" sz="2200"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Yêu</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cầu</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cần</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đạt</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về</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phẩm</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chất</a:t>
            </a:r>
            <a:endParaRPr lang="en-US" sz="2200" b="1" dirty="0">
              <a:latin typeface="Arial" panose="020B0604020202020204" pitchFamily="34" charset="0"/>
              <a:cs typeface="Arial" panose="020B0604020202020204" pitchFamily="34" charset="0"/>
            </a:endParaRPr>
          </a:p>
          <a:p>
            <a:pPr marL="0" indent="0">
              <a:buNone/>
            </a:pPr>
            <a:r>
              <a:rPr lang="vi-VN" sz="22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	H</a:t>
            </a:r>
            <a:r>
              <a:rPr lang="vi-VN" sz="2200" dirty="0">
                <a:latin typeface="Arial" panose="020B0604020202020204" pitchFamily="34" charset="0"/>
                <a:cs typeface="Arial" panose="020B0604020202020204" pitchFamily="34" charset="0"/>
              </a:rPr>
              <a:t>ình thành phát triển cho học sinh các phẩm chất yêu nước</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nhân ái</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trung thực</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trách nhiệm</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chăm chỉ</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ý thức trách nhiệm của công dân trong xây dựng và bảo vệ </a:t>
            </a:r>
            <a:r>
              <a:rPr lang="en-US" sz="2200" dirty="0">
                <a:latin typeface="Arial" panose="020B0604020202020204" pitchFamily="34" charset="0"/>
                <a:cs typeface="Arial" panose="020B0604020202020204" pitchFamily="34" charset="0"/>
              </a:rPr>
              <a:t>T</a:t>
            </a:r>
            <a:r>
              <a:rPr lang="vi-VN" sz="2200" dirty="0">
                <a:latin typeface="Arial" panose="020B0604020202020204" pitchFamily="34" charset="0"/>
                <a:cs typeface="Arial" panose="020B0604020202020204" pitchFamily="34" charset="0"/>
              </a:rPr>
              <a:t>ổ quốc Việt Nam xã hội chủ nghĩa</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a:t>
            </a:r>
            <a:endParaRPr lang="en-US" sz="2200" dirty="0">
              <a:latin typeface="Arial" panose="020B0604020202020204" pitchFamily="34" charset="0"/>
              <a:cs typeface="Arial" panose="020B0604020202020204" pitchFamily="34" charset="0"/>
            </a:endParaRPr>
          </a:p>
          <a:p>
            <a:pPr marL="0" indent="0">
              <a:buNone/>
            </a:pPr>
            <a:r>
              <a:rPr lang="en-US" sz="2200"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Yêu</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cầu</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cần</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đạt</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về</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năng</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lực</a:t>
            </a:r>
            <a:endParaRPr lang="en-US" sz="2200" b="1" dirty="0">
              <a:latin typeface="Arial" panose="020B0604020202020204" pitchFamily="34" charset="0"/>
              <a:cs typeface="Arial" panose="020B0604020202020204" pitchFamily="34" charset="0"/>
            </a:endParaRPr>
          </a:p>
          <a:p>
            <a:pPr marL="0" indent="0">
              <a:buNone/>
            </a:pPr>
            <a:r>
              <a:rPr lang="en-US" sz="2200" dirty="0">
                <a:latin typeface="Arial" panose="020B0604020202020204" pitchFamily="34" charset="0"/>
                <a:cs typeface="Arial" panose="020B0604020202020204" pitchFamily="34" charset="0"/>
              </a:rPr>
              <a:t>       </a:t>
            </a:r>
            <a:r>
              <a:rPr lang="vi-VN" sz="2200" dirty="0">
                <a:latin typeface="Arial" panose="020B0604020202020204" pitchFamily="34" charset="0"/>
                <a:cs typeface="Arial" panose="020B0604020202020204" pitchFamily="34" charset="0"/>
              </a:rPr>
              <a:t>Hình thành nhận thức về tình yêu quê hương đất nước</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biết ơn người có công với cách mạng</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với đất nước</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yêu thương</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quan tâm</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chăm sóc người thân trong gia đình</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kính trọng thầy giáo</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cô giáo</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yêu quý và biết giúp đỡ bạn</a:t>
            </a:r>
            <a:r>
              <a:rPr lang="en-US" sz="2200" dirty="0">
                <a:latin typeface="Arial" panose="020B0604020202020204" pitchFamily="34" charset="0"/>
                <a:cs typeface="Arial" panose="020B0604020202020204" pitchFamily="34" charset="0"/>
              </a:rPr>
              <a:t>. R</a:t>
            </a:r>
            <a:r>
              <a:rPr lang="vi-VN" sz="2200" dirty="0">
                <a:latin typeface="Arial" panose="020B0604020202020204" pitchFamily="34" charset="0"/>
                <a:cs typeface="Arial" panose="020B0604020202020204" pitchFamily="34" charset="0"/>
              </a:rPr>
              <a:t>èn luyện tính kỷ luật</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tinh thần đoàn kết</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tu dưỡng đạo đức</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tác phong nghiêm túc trong học tập</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lao động và sinh hoạt hằng ngày</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C</a:t>
            </a:r>
            <a:r>
              <a:rPr lang="vi-VN" sz="2200" dirty="0">
                <a:latin typeface="Arial" panose="020B0604020202020204" pitchFamily="34" charset="0"/>
                <a:cs typeface="Arial" panose="020B0604020202020204" pitchFamily="34" charset="0"/>
              </a:rPr>
              <a:t>ó ý thức sinh hoạt nền nếp</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giữ gìn vệ sinh</a:t>
            </a:r>
            <a:r>
              <a:rPr lang="en-US" sz="2200" dirty="0">
                <a:latin typeface="Arial" panose="020B0604020202020204" pitchFamily="34" charset="0"/>
                <a:cs typeface="Arial" panose="020B0604020202020204" pitchFamily="34" charset="0"/>
              </a:rPr>
              <a:t>, r</a:t>
            </a:r>
            <a:r>
              <a:rPr lang="vi-VN" sz="2200" dirty="0">
                <a:latin typeface="Arial" panose="020B0604020202020204" pitchFamily="34" charset="0"/>
                <a:cs typeface="Arial" panose="020B0604020202020204" pitchFamily="34" charset="0"/>
              </a:rPr>
              <a:t>èn luyện thân thể</a:t>
            </a:r>
            <a:r>
              <a:rPr lang="en-US" sz="2200"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T</a:t>
            </a:r>
            <a:r>
              <a:rPr lang="vi-VN" sz="2200" dirty="0">
                <a:latin typeface="Arial" panose="020B0604020202020204" pitchFamily="34" charset="0"/>
                <a:cs typeface="Arial" panose="020B0604020202020204" pitchFamily="34" charset="0"/>
              </a:rPr>
              <a:t>ự giác thực hiện nghiêm nội quy của nhà trường và các quy định của pháp luật</a:t>
            </a:r>
            <a:r>
              <a:rPr lang="en-US" sz="2200" dirty="0">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BB0EC4A4-D722-4327-BA35-A1D0289E6A87}"/>
              </a:ext>
            </a:extLst>
          </p:cNvPr>
          <p:cNvSpPr>
            <a:spLocks noGrp="1"/>
          </p:cNvSpPr>
          <p:nvPr>
            <p:ph type="sldNum" sz="quarter" idx="12"/>
          </p:nvPr>
        </p:nvSpPr>
        <p:spPr/>
        <p:txBody>
          <a:bodyPr/>
          <a:lstStyle/>
          <a:p>
            <a:fld id="{4D8BC466-0FEF-0043-9A0C-36A2A048DD5E}" type="slidenum">
              <a:rPr lang="en-VN" smtClean="0"/>
              <a:t>8</a:t>
            </a:fld>
            <a:endParaRPr lang="en-VN"/>
          </a:p>
        </p:txBody>
      </p:sp>
      <p:sp>
        <p:nvSpPr>
          <p:cNvPr id="5" name="Title 4">
            <a:extLst>
              <a:ext uri="{FF2B5EF4-FFF2-40B4-BE49-F238E27FC236}">
                <a16:creationId xmlns:a16="http://schemas.microsoft.com/office/drawing/2014/main" id="{330FD907-D70E-4A75-B8A3-E9EFDE05FCE9}"/>
              </a:ext>
            </a:extLst>
          </p:cNvPr>
          <p:cNvSpPr>
            <a:spLocks noGrp="1"/>
          </p:cNvSpPr>
          <p:nvPr>
            <p:ph type="title"/>
          </p:nvPr>
        </p:nvSpPr>
        <p:spPr>
          <a:xfrm>
            <a:off x="677863" y="609600"/>
            <a:ext cx="978659" cy="9144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a:bodyPr>
          <a:lstStyle/>
          <a:p>
            <a:pPr algn="ctr"/>
            <a:r>
              <a:rPr lang="en-US" b="1"/>
              <a:t>3</a:t>
            </a:r>
          </a:p>
        </p:txBody>
      </p:sp>
      <p:sp>
        <p:nvSpPr>
          <p:cNvPr id="6" name="TextBox 5">
            <a:extLst>
              <a:ext uri="{FF2B5EF4-FFF2-40B4-BE49-F238E27FC236}">
                <a16:creationId xmlns:a16="http://schemas.microsoft.com/office/drawing/2014/main" id="{CF22B0FD-4339-4FDE-9F58-7572A3AF8236}"/>
              </a:ext>
            </a:extLst>
          </p:cNvPr>
          <p:cNvSpPr txBox="1"/>
          <p:nvPr/>
        </p:nvSpPr>
        <p:spPr>
          <a:xfrm>
            <a:off x="1818337" y="609600"/>
            <a:ext cx="7630463" cy="523220"/>
          </a:xfrm>
          <a:prstGeom prst="rect">
            <a:avLst/>
          </a:prstGeom>
          <a:noFill/>
        </p:spPr>
        <p:txBody>
          <a:bodyPr wrap="square">
            <a:spAutoFit/>
          </a:bodyPr>
          <a:lstStyle/>
          <a:p>
            <a:r>
              <a:rPr lang="en-US" sz="2800" b="1" dirty="0" err="1">
                <a:solidFill>
                  <a:srgbClr val="FF0000"/>
                </a:solidFill>
                <a:latin typeface="Arial" panose="020B0604020202020204" pitchFamily="34" charset="0"/>
                <a:cs typeface="Arial" panose="020B0604020202020204" pitchFamily="34" charset="0"/>
              </a:rPr>
              <a:t>Những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yêu</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cầu</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cần</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đạt</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đối</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với</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học</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sinh</a:t>
            </a:r>
            <a:endParaRPr lang="en-US" sz="2800" dirty="0">
              <a:solidFill>
                <a:srgbClr val="FF0000"/>
              </a:solidFill>
              <a:latin typeface="Arial" panose="020B0604020202020204" pitchFamily="34" charset="0"/>
              <a:cs typeface="Arial" panose="020B0604020202020204" pitchFamily="34" charset="0"/>
            </a:endParaRPr>
          </a:p>
        </p:txBody>
      </p:sp>
      <p:cxnSp>
        <p:nvCxnSpPr>
          <p:cNvPr id="7" name="Straight Connector 6">
            <a:extLst>
              <a:ext uri="{FF2B5EF4-FFF2-40B4-BE49-F238E27FC236}">
                <a16:creationId xmlns:a16="http://schemas.microsoft.com/office/drawing/2014/main" id="{E7954D3F-63BA-4C1F-A996-9C06A3AAB631}"/>
              </a:ext>
            </a:extLst>
          </p:cNvPr>
          <p:cNvCxnSpPr>
            <a:cxnSpLocks/>
          </p:cNvCxnSpPr>
          <p:nvPr/>
        </p:nvCxnSpPr>
        <p:spPr>
          <a:xfrm>
            <a:off x="1924354" y="1169135"/>
            <a:ext cx="7643716"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49441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5F59A4E-3FF4-417F-ABFF-223D6986B389}"/>
              </a:ext>
            </a:extLst>
          </p:cNvPr>
          <p:cNvSpPr>
            <a:spLocks noGrp="1"/>
          </p:cNvSpPr>
          <p:nvPr>
            <p:ph type="sldNum" sz="quarter" idx="12"/>
          </p:nvPr>
        </p:nvSpPr>
        <p:spPr/>
        <p:txBody>
          <a:bodyPr/>
          <a:lstStyle/>
          <a:p>
            <a:fld id="{4D8BC466-0FEF-0043-9A0C-36A2A048DD5E}" type="slidenum">
              <a:rPr lang="en-VN" smtClean="0"/>
              <a:t>9</a:t>
            </a:fld>
            <a:endParaRPr lang="en-VN"/>
          </a:p>
        </p:txBody>
      </p:sp>
      <p:sp>
        <p:nvSpPr>
          <p:cNvPr id="5" name="Title 4">
            <a:extLst>
              <a:ext uri="{FF2B5EF4-FFF2-40B4-BE49-F238E27FC236}">
                <a16:creationId xmlns:a16="http://schemas.microsoft.com/office/drawing/2014/main" id="{D80310FD-FF7B-4BFD-918E-5B472DE8E3D1}"/>
              </a:ext>
            </a:extLst>
          </p:cNvPr>
          <p:cNvSpPr>
            <a:spLocks noGrp="1"/>
          </p:cNvSpPr>
          <p:nvPr>
            <p:ph type="title"/>
          </p:nvPr>
        </p:nvSpPr>
        <p:spPr>
          <a:xfrm>
            <a:off x="677334" y="359438"/>
            <a:ext cx="952154" cy="9144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normAutofit/>
          </a:bodyPr>
          <a:lstStyle/>
          <a:p>
            <a:pPr algn="ctr"/>
            <a:r>
              <a:rPr lang="en-US" b="1" dirty="0"/>
              <a:t>4</a:t>
            </a:r>
          </a:p>
        </p:txBody>
      </p:sp>
      <p:sp>
        <p:nvSpPr>
          <p:cNvPr id="6" name="TextBox 5">
            <a:extLst>
              <a:ext uri="{FF2B5EF4-FFF2-40B4-BE49-F238E27FC236}">
                <a16:creationId xmlns:a16="http://schemas.microsoft.com/office/drawing/2014/main" id="{1541A177-280F-45F4-9FDA-AE240A23ACDA}"/>
              </a:ext>
            </a:extLst>
          </p:cNvPr>
          <p:cNvSpPr txBox="1"/>
          <p:nvPr/>
        </p:nvSpPr>
        <p:spPr>
          <a:xfrm>
            <a:off x="1871346" y="501686"/>
            <a:ext cx="7630463" cy="523220"/>
          </a:xfrm>
          <a:prstGeom prst="rect">
            <a:avLst/>
          </a:prstGeom>
          <a:noFill/>
        </p:spPr>
        <p:txBody>
          <a:bodyPr wrap="square">
            <a:spAutoFit/>
          </a:bodyPr>
          <a:lstStyle/>
          <a:p>
            <a:r>
              <a:rPr lang="en-US" sz="2800" b="1" dirty="0" err="1">
                <a:solidFill>
                  <a:srgbClr val="FF0000"/>
                </a:solidFill>
                <a:latin typeface="Arial" panose="020B0604020202020204" pitchFamily="34" charset="0"/>
                <a:cs typeface="Arial" panose="020B0604020202020204" pitchFamily="34" charset="0"/>
              </a:rPr>
              <a:t>Phương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pháp</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và</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hình</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thức</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lồng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ghép</a:t>
            </a:r>
            <a:endParaRPr lang="en-US" sz="2800" dirty="0">
              <a:solidFill>
                <a:srgbClr val="FF0000"/>
              </a:solidFill>
              <a:latin typeface="Arial" panose="020B0604020202020204" pitchFamily="34" charset="0"/>
              <a:cs typeface="Arial" panose="020B0604020202020204" pitchFamily="34" charset="0"/>
            </a:endParaRPr>
          </a:p>
        </p:txBody>
      </p:sp>
      <p:cxnSp>
        <p:nvCxnSpPr>
          <p:cNvPr id="7" name="Straight Connector 6">
            <a:extLst>
              <a:ext uri="{FF2B5EF4-FFF2-40B4-BE49-F238E27FC236}">
                <a16:creationId xmlns:a16="http://schemas.microsoft.com/office/drawing/2014/main" id="{1852C07C-B5DB-4329-8C6D-8B047CD35D5E}"/>
              </a:ext>
            </a:extLst>
          </p:cNvPr>
          <p:cNvCxnSpPr>
            <a:cxnSpLocks/>
          </p:cNvCxnSpPr>
          <p:nvPr/>
        </p:nvCxnSpPr>
        <p:spPr>
          <a:xfrm>
            <a:off x="2014330" y="1027850"/>
            <a:ext cx="7500732"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sp>
        <p:nvSpPr>
          <p:cNvPr id="9" name="Rectangle: Rounded Corners 8">
            <a:extLst>
              <a:ext uri="{FF2B5EF4-FFF2-40B4-BE49-F238E27FC236}">
                <a16:creationId xmlns:a16="http://schemas.microsoft.com/office/drawing/2014/main" id="{17388E24-20DB-4C2A-A728-2271168FF709}"/>
              </a:ext>
            </a:extLst>
          </p:cNvPr>
          <p:cNvSpPr/>
          <p:nvPr/>
        </p:nvSpPr>
        <p:spPr>
          <a:xfrm>
            <a:off x="677334" y="1732725"/>
            <a:ext cx="9500336" cy="191162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Tuỳ</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vào</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điều</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kiện</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thực</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tế</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giáo</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viên</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lồng</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ghép</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ngắn</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gọn</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dễ</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nhớ</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dễ</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hiểu</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phát huy tính sáng tạo</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phù hợp với đặc điểm tâm lý lứa tuổi và nhận thức của học sinh</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kết hợp hình ảnh minh họa các hiện vật phù hợp với mục tiêu nội dung bài học</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tăng cường ứng dụng </a:t>
            </a:r>
            <a:r>
              <a:rPr lang="en-US" sz="2000" dirty="0">
                <a:solidFill>
                  <a:schemeClr val="tx1"/>
                </a:solidFill>
                <a:latin typeface="Arial" panose="020B0604020202020204" pitchFamily="34" charset="0"/>
                <a:cs typeface="Arial" panose="020B0604020202020204" pitchFamily="34" charset="0"/>
              </a:rPr>
              <a:t>CNTT </a:t>
            </a:r>
            <a:r>
              <a:rPr lang="vi-VN" sz="2000" dirty="0">
                <a:solidFill>
                  <a:schemeClr val="tx1"/>
                </a:solidFill>
                <a:latin typeface="Arial" panose="020B0604020202020204" pitchFamily="34" charset="0"/>
                <a:cs typeface="Arial" panose="020B0604020202020204" pitchFamily="34" charset="0"/>
              </a:rPr>
              <a:t>trong dạy học lồng ghép và thực hành</a:t>
            </a:r>
            <a:r>
              <a:rPr lang="en-US" sz="2000" dirty="0">
                <a:solidFill>
                  <a:schemeClr val="tx1"/>
                </a:solidFill>
                <a:latin typeface="Arial" panose="020B0604020202020204" pitchFamily="34" charset="0"/>
                <a:cs typeface="Arial" panose="020B0604020202020204" pitchFamily="34" charset="0"/>
              </a:rPr>
              <a:t> </a:t>
            </a:r>
          </a:p>
        </p:txBody>
      </p:sp>
      <p:sp>
        <p:nvSpPr>
          <p:cNvPr id="10" name="Content Placeholder 9">
            <a:extLst>
              <a:ext uri="{FF2B5EF4-FFF2-40B4-BE49-F238E27FC236}">
                <a16:creationId xmlns:a16="http://schemas.microsoft.com/office/drawing/2014/main" id="{1648F016-7FCC-4834-9D0E-52B7630AFB83}"/>
              </a:ext>
            </a:extLst>
          </p:cNvPr>
          <p:cNvSpPr>
            <a:spLocks noGrp="1"/>
          </p:cNvSpPr>
          <p:nvPr>
            <p:ph idx="1"/>
          </p:nvPr>
        </p:nvSpPr>
        <p:spPr>
          <a:xfrm>
            <a:off x="1472464" y="3988904"/>
            <a:ext cx="9500335" cy="191162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r>
              <a:rPr lang="en-US" sz="2000" dirty="0">
                <a:solidFill>
                  <a:schemeClr val="tx1"/>
                </a:solidFill>
                <a:latin typeface="Arial" panose="020B0604020202020204" pitchFamily="34" charset="0"/>
                <a:cs typeface="Arial" panose="020B0604020202020204" pitchFamily="34" charset="0"/>
              </a:rPr>
              <a:t>	</a:t>
            </a:r>
            <a:r>
              <a:rPr lang="vi-VN" sz="2000" dirty="0">
                <a:solidFill>
                  <a:schemeClr val="tx1"/>
                </a:solidFill>
                <a:latin typeface="Arial" panose="020B0604020202020204" pitchFamily="34" charset="0"/>
                <a:cs typeface="Arial" panose="020B0604020202020204" pitchFamily="34" charset="0"/>
              </a:rPr>
              <a:t>Lồng ghép thông qua dạy học các bài học</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chủ đề dạy học</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hoạt động trải nghiệm</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trong</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và</a:t>
            </a:r>
            <a:r>
              <a:rPr lang="en-US" sz="2000" dirty="0">
                <a:solidFill>
                  <a:schemeClr val="tx1"/>
                </a:solidFill>
                <a:latin typeface="Arial" panose="020B0604020202020204" pitchFamily="34" charset="0"/>
                <a:cs typeface="Arial" panose="020B0604020202020204" pitchFamily="34" charset="0"/>
              </a:rPr>
              <a:t> n</a:t>
            </a:r>
            <a:r>
              <a:rPr lang="vi-VN" sz="2000" dirty="0">
                <a:solidFill>
                  <a:schemeClr val="tx1"/>
                </a:solidFill>
                <a:latin typeface="Arial" panose="020B0604020202020204" pitchFamily="34" charset="0"/>
                <a:cs typeface="Arial" panose="020B0604020202020204" pitchFamily="34" charset="0"/>
              </a:rPr>
              <a:t>goài lớp học</a:t>
            </a:r>
            <a:r>
              <a:rPr lang="en-US" sz="2000" dirty="0">
                <a:solidFill>
                  <a:schemeClr val="tx1"/>
                </a:solidFill>
                <a:latin typeface="Arial" panose="020B0604020202020204" pitchFamily="34" charset="0"/>
                <a:cs typeface="Arial" panose="020B0604020202020204" pitchFamily="34" charset="0"/>
              </a:rPr>
              <a:t>; t</a:t>
            </a:r>
            <a:r>
              <a:rPr lang="vi-VN" sz="2000" dirty="0">
                <a:solidFill>
                  <a:schemeClr val="tx1"/>
                </a:solidFill>
                <a:latin typeface="Arial" panose="020B0604020202020204" pitchFamily="34" charset="0"/>
                <a:cs typeface="Arial" panose="020B0604020202020204" pitchFamily="34" charset="0"/>
              </a:rPr>
              <a:t>ham quan di tích lịch sử</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bảo t</a:t>
            </a:r>
            <a:r>
              <a:rPr lang="en-US" sz="2000" dirty="0">
                <a:solidFill>
                  <a:schemeClr val="tx1"/>
                </a:solidFill>
                <a:latin typeface="Arial" panose="020B0604020202020204" pitchFamily="34" charset="0"/>
                <a:cs typeface="Arial" panose="020B0604020202020204" pitchFamily="34" charset="0"/>
              </a:rPr>
              <a:t>à</a:t>
            </a:r>
            <a:r>
              <a:rPr lang="vi-VN" sz="2000" dirty="0">
                <a:solidFill>
                  <a:schemeClr val="tx1"/>
                </a:solidFill>
                <a:latin typeface="Arial" panose="020B0604020202020204" pitchFamily="34" charset="0"/>
                <a:cs typeface="Arial" panose="020B0604020202020204" pitchFamily="34" charset="0"/>
              </a:rPr>
              <a:t>ng</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nhà truyền thống</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đơn vị lực lượng vũ trang</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tổ chức cắm trại</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đọc sách</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nghe</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thi kể chuyện truyền thống</a:t>
            </a:r>
            <a:r>
              <a:rPr lang="en-US" sz="2000" dirty="0">
                <a:solidFill>
                  <a:schemeClr val="tx1"/>
                </a:solidFill>
                <a:latin typeface="Arial" panose="020B0604020202020204" pitchFamily="34" charset="0"/>
                <a:cs typeface="Arial" panose="020B0604020202020204" pitchFamily="34" charset="0"/>
              </a:rPr>
              <a:t>,</a:t>
            </a:r>
            <a:r>
              <a:rPr lang="vi-VN" sz="2000" dirty="0">
                <a:solidFill>
                  <a:schemeClr val="tx1"/>
                </a:solidFill>
                <a:latin typeface="Arial" panose="020B0604020202020204" pitchFamily="34" charset="0"/>
                <a:cs typeface="Arial" panose="020B0604020202020204" pitchFamily="34" charset="0"/>
              </a:rPr>
              <a:t> các hội thi tìm hiểu về quốc phòng và an ninh</a:t>
            </a:r>
            <a:r>
              <a:rPr lang="en-US" sz="20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339042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1225</Words>
  <Application>Microsoft Office PowerPoint</Application>
  <PresentationFormat>Widescreen</PresentationFormat>
  <Paragraphs>97</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inherit</vt:lpstr>
      <vt:lpstr>Times New Roman</vt:lpstr>
      <vt:lpstr>Trebuchet MS</vt:lpstr>
      <vt:lpstr>Wingdings 3</vt:lpstr>
      <vt:lpstr>Facet</vt:lpstr>
      <vt:lpstr>PowerPoint Presentation</vt:lpstr>
      <vt:lpstr>TÍCH HỢP NỘI DUNG GIÁO DỤC QUỐC PHÒNG  VÀ AN NINH CHO HỌC SINH TIỂU HỌC</vt:lpstr>
      <vt:lpstr>1</vt:lpstr>
      <vt:lpstr>1</vt:lpstr>
      <vt:lpstr>1</vt:lpstr>
      <vt:lpstr>1</vt:lpstr>
      <vt:lpstr>2</vt:lpstr>
      <vt:lpstr>3</vt:lpstr>
      <vt:lpstr>4</vt:lpstr>
      <vt:lpstr>4</vt:lpstr>
      <vt:lpstr>Minh họa các bài dạy có lồng ghép giáo dục QP-AN  Môn Lịch sử và Địa lí -Lớp 4 ( Bộ SGK Chân trời sáng tạo )  </vt:lpstr>
      <vt:lpstr>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CHI MAI</cp:lastModifiedBy>
  <cp:revision>33</cp:revision>
  <dcterms:created xsi:type="dcterms:W3CDTF">2024-08-17T14:49:56Z</dcterms:created>
  <dcterms:modified xsi:type="dcterms:W3CDTF">2024-10-08T05:05:10Z</dcterms:modified>
</cp:coreProperties>
</file>