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71" r:id="rId6"/>
    <p:sldId id="264" r:id="rId7"/>
    <p:sldId id="262" r:id="rId8"/>
    <p:sldId id="269" r:id="rId9"/>
    <p:sldId id="272" r:id="rId10"/>
    <p:sldId id="275" r:id="rId11"/>
    <p:sldId id="273" r:id="rId12"/>
    <p:sldId id="274" r:id="rId13"/>
    <p:sldId id="276" r:id="rId14"/>
    <p:sldId id="277" r:id="rId15"/>
    <p:sldId id="280" r:id="rId16"/>
    <p:sldId id="27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895" autoAdjust="0"/>
  </p:normalViewPr>
  <p:slideViewPr>
    <p:cSldViewPr snapToGrid="0">
      <p:cViewPr varScale="1">
        <p:scale>
          <a:sx n="66" d="100"/>
          <a:sy n="66" d="100"/>
        </p:scale>
        <p:origin x="90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32DB-9B01-1804-020C-476E3F5C9A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D0F256-BF93-5CB7-25DB-B303DE4FCC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0A24C7-527A-A35D-5F17-2E991D2BD9C7}"/>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46A9C24A-4909-6E9A-59C7-26ED0C1E86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027FE-1999-9EDF-25B1-74AF41D77E04}"/>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921854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536DB-5A69-32DB-F99C-1BE446B63D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9B91DF-0BF5-257F-C7AF-37725FC6B7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642C0-403F-95C9-979A-F2569CF22CA6}"/>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7DBF2A01-F79D-FC84-E0B3-A60F3178AF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160AD3-A53C-D77A-0C1D-FB86302F187B}"/>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62497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CA58E5-561B-69AC-4042-EBDC44EF38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8232B8-47EA-0DCB-4E7B-5D6DF4E127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D21CE-B821-E8C9-254A-AE577DF95A88}"/>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27E75B81-64E6-51EC-E6EB-00BE05F6D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11043-D346-6594-FB10-E62A4D772EE8}"/>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876705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AAD5-A96D-0474-A08B-06242D77B4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E4B8E-0694-D553-B60F-77E91ADD32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EB8C5-7D64-08CF-6392-B1EA27C9A96F}"/>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980C9F4E-71E3-6CA7-0E20-AE8213D9EB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1A7C8D-0FA6-1559-D0FA-0D5A842A6A39}"/>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682186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EB59A-9795-C421-3DFB-EFE2FF6184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31972D-F35B-B3EE-4E84-AC6A5E4E07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CA05F9-97BC-C8DE-CA0F-CDF5A959F7E8}"/>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F5C04B3F-840C-D789-E137-4E656C0C7A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BBAA0-5A12-CB7C-C01E-FB6C75CA1482}"/>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103531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9AD7D-658A-EEF4-5818-FCE3139AA7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25851E-F0C2-AE04-9BED-7334C439F8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BFFC9-CC37-0C5F-979A-8A1D48FC75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2986BA-C0FF-E8CA-F0B7-688F9FF1A393}"/>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6" name="Footer Placeholder 5">
            <a:extLst>
              <a:ext uri="{FF2B5EF4-FFF2-40B4-BE49-F238E27FC236}">
                <a16:creationId xmlns:a16="http://schemas.microsoft.com/office/drawing/2014/main" id="{9368AE1A-E861-2C3F-4EEA-E36DC55DFA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F32539-FE14-1753-2C25-6B7647E41475}"/>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89090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56613-AC21-9893-C25E-7EADF75FAF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92E29A-40CD-97B8-CCD3-E80AF1F00D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59F9FB-FF2E-606C-2E97-597E0DBBDE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840551-2371-9420-6BD9-967BCC7679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C2DF25-95F3-BEF9-070B-59356CF9E99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580043-349F-7DB3-9659-A80AD8EE9EC5}"/>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8" name="Footer Placeholder 7">
            <a:extLst>
              <a:ext uri="{FF2B5EF4-FFF2-40B4-BE49-F238E27FC236}">
                <a16:creationId xmlns:a16="http://schemas.microsoft.com/office/drawing/2014/main" id="{38B633DE-895C-DF9E-A588-9B88E28BEF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4BC40D-09C5-1A66-4BFF-E4BA405D08F3}"/>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3323531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926A3-FB52-E109-7B9E-40B094331B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A156BC-5764-C10F-814B-CDD714184812}"/>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4" name="Footer Placeholder 3">
            <a:extLst>
              <a:ext uri="{FF2B5EF4-FFF2-40B4-BE49-F238E27FC236}">
                <a16:creationId xmlns:a16="http://schemas.microsoft.com/office/drawing/2014/main" id="{9707DAD7-B7C4-B48F-C9B9-B80B62711A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808E28-E684-AA27-1179-01DD66A1EF6A}"/>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416992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F46CE2-A498-7B37-9B1C-F84729B3F0F6}"/>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3" name="Footer Placeholder 2">
            <a:extLst>
              <a:ext uri="{FF2B5EF4-FFF2-40B4-BE49-F238E27FC236}">
                <a16:creationId xmlns:a16="http://schemas.microsoft.com/office/drawing/2014/main" id="{D0E5A5D6-DA30-A54C-6B01-327ADB3128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4127A-EF0C-E61A-2980-D6E1E1205752}"/>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2165893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6525-153B-1BD2-011F-B48E8A82FE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1F82A1-ACE4-883C-BA2F-D9B09F9C1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3C9FD0-6369-0E36-7168-0A6F8A43B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F5ED7-7316-722B-D862-A5FD9DC9697B}"/>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6" name="Footer Placeholder 5">
            <a:extLst>
              <a:ext uri="{FF2B5EF4-FFF2-40B4-BE49-F238E27FC236}">
                <a16:creationId xmlns:a16="http://schemas.microsoft.com/office/drawing/2014/main" id="{DE14BD80-D71D-2829-2877-447C36EC56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02B160-2EFD-D177-B990-F66651513C9D}"/>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3960805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80A67-122E-0AA4-81E4-B0E950FF6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D8DDE4-29D3-5649-872E-2344151CE9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C5DC95-6F0D-6E7B-B314-6BC612260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6AD946-0142-261C-C5FA-25278FBC74B4}"/>
              </a:ext>
            </a:extLst>
          </p:cNvPr>
          <p:cNvSpPr>
            <a:spLocks noGrp="1"/>
          </p:cNvSpPr>
          <p:nvPr>
            <p:ph type="dt" sz="half" idx="10"/>
          </p:nvPr>
        </p:nvSpPr>
        <p:spPr/>
        <p:txBody>
          <a:bodyPr/>
          <a:lstStyle/>
          <a:p>
            <a:fld id="{DA666DC9-2928-4B21-848D-7DE56E59144C}" type="datetimeFigureOut">
              <a:rPr lang="en-US" smtClean="0"/>
              <a:t>11/25/2024</a:t>
            </a:fld>
            <a:endParaRPr lang="en-US"/>
          </a:p>
        </p:txBody>
      </p:sp>
      <p:sp>
        <p:nvSpPr>
          <p:cNvPr id="6" name="Footer Placeholder 5">
            <a:extLst>
              <a:ext uri="{FF2B5EF4-FFF2-40B4-BE49-F238E27FC236}">
                <a16:creationId xmlns:a16="http://schemas.microsoft.com/office/drawing/2014/main" id="{7485765F-B683-65CF-D0F6-1131C7E4FC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36F014-2DE6-9EB9-7C90-8ED977C15393}"/>
              </a:ext>
            </a:extLst>
          </p:cNvPr>
          <p:cNvSpPr>
            <a:spLocks noGrp="1"/>
          </p:cNvSpPr>
          <p:nvPr>
            <p:ph type="sldNum" sz="quarter" idx="12"/>
          </p:nvPr>
        </p:nvSpPr>
        <p:spPr/>
        <p:txBody>
          <a:bodyPr/>
          <a:lstStyle/>
          <a:p>
            <a:fld id="{5B2EBDDB-3981-4A9D-B2B6-0546C161EC4A}" type="slidenum">
              <a:rPr lang="en-US" smtClean="0"/>
              <a:t>‹#›</a:t>
            </a:fld>
            <a:endParaRPr lang="en-US"/>
          </a:p>
        </p:txBody>
      </p:sp>
    </p:spTree>
    <p:extLst>
      <p:ext uri="{BB962C8B-B14F-4D97-AF65-F5344CB8AC3E}">
        <p14:creationId xmlns:p14="http://schemas.microsoft.com/office/powerpoint/2010/main" val="444606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83C481-2FD8-8893-A441-452B1AD373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6B9A1C-6095-F243-5887-A53E1BF11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7781E7-5C08-F271-F990-B667B561D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66DC9-2928-4B21-848D-7DE56E59144C}" type="datetimeFigureOut">
              <a:rPr lang="en-US" smtClean="0"/>
              <a:t>11/25/2024</a:t>
            </a:fld>
            <a:endParaRPr lang="en-US"/>
          </a:p>
        </p:txBody>
      </p:sp>
      <p:sp>
        <p:nvSpPr>
          <p:cNvPr id="5" name="Footer Placeholder 4">
            <a:extLst>
              <a:ext uri="{FF2B5EF4-FFF2-40B4-BE49-F238E27FC236}">
                <a16:creationId xmlns:a16="http://schemas.microsoft.com/office/drawing/2014/main" id="{120293A0-12A7-1FC5-13AC-D9BBDF658F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10DE3E-7E35-FE31-1792-6E84364726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2EBDDB-3981-4A9D-B2B6-0546C161EC4A}" type="slidenum">
              <a:rPr lang="en-US" smtClean="0"/>
              <a:t>‹#›</a:t>
            </a:fld>
            <a:endParaRPr lang="en-US"/>
          </a:p>
        </p:txBody>
      </p:sp>
    </p:spTree>
    <p:extLst>
      <p:ext uri="{BB962C8B-B14F-4D97-AF65-F5344CB8AC3E}">
        <p14:creationId xmlns:p14="http://schemas.microsoft.com/office/powerpoint/2010/main" val="136376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white rectangular frame with popsicle and lemons&#10;&#10;Description automatically generated">
            <a:extLst>
              <a:ext uri="{FF2B5EF4-FFF2-40B4-BE49-F238E27FC236}">
                <a16:creationId xmlns:a16="http://schemas.microsoft.com/office/drawing/2014/main" id="{17596EAD-F6CE-B591-2099-91A40107B6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9" y="-2667003"/>
            <a:ext cx="6858002" cy="12192001"/>
          </a:xfrm>
          <a:prstGeom prst="rect">
            <a:avLst/>
          </a:prstGeom>
        </p:spPr>
      </p:pic>
      <p:sp>
        <p:nvSpPr>
          <p:cNvPr id="8" name="TextBox 7">
            <a:extLst>
              <a:ext uri="{FF2B5EF4-FFF2-40B4-BE49-F238E27FC236}">
                <a16:creationId xmlns:a16="http://schemas.microsoft.com/office/drawing/2014/main" id="{C6695453-C581-7EBD-9EAF-384DA17EB040}"/>
              </a:ext>
            </a:extLst>
          </p:cNvPr>
          <p:cNvSpPr txBox="1"/>
          <p:nvPr/>
        </p:nvSpPr>
        <p:spPr>
          <a:xfrm>
            <a:off x="1082351" y="1034946"/>
            <a:ext cx="9881117" cy="4698979"/>
          </a:xfrm>
          <a:prstGeom prst="rect">
            <a:avLst/>
          </a:prstGeom>
          <a:noFill/>
        </p:spPr>
        <p:txBody>
          <a:bodyPr wrap="square">
            <a:spAutoFit/>
          </a:bodyPr>
          <a:lstStyle/>
          <a:p>
            <a:pPr algn="ctr"/>
            <a:r>
              <a:rPr lang="vi-VN" sz="2000" b="1" cap="none" spc="0"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ỦY BAN NH</a:t>
            </a:r>
            <a:r>
              <a:rPr lang="vi-VN" sz="2000" b="1"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ÂN DÂN </a:t>
            </a:r>
            <a:r>
              <a:rPr lang="en-US" sz="2000" b="1"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BÌNH TÂN</a:t>
            </a:r>
          </a:p>
          <a:p>
            <a:pPr algn="ctr"/>
            <a:r>
              <a:rPr lang="vi-VN" sz="2000" b="1" cap="none" spc="0"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TRƯỜNG </a:t>
            </a:r>
            <a:r>
              <a:rPr lang="en-US" sz="2000" b="1" cap="none" spc="0"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TIỂU HỌC LƯƠNG THẾ VINH</a:t>
            </a:r>
            <a:endParaRPr lang="vi-VN" sz="2000" b="1" cap="none" spc="0" dirty="0">
              <a:ln w="0"/>
              <a:solidFill>
                <a:srgbClr val="00B0F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vi-VN" sz="1800" b="1" cap="none" spc="0" dirty="0">
              <a:ln w="0"/>
              <a:solidFill>
                <a:srgbClr val="FF0066"/>
              </a:solidFill>
              <a:effectLst>
                <a:outerShdw blurRad="38100" dist="19050" dir="2700000" algn="tl" rotWithShape="0">
                  <a:schemeClr val="dk1">
                    <a:alpha val="40000"/>
                  </a:schemeClr>
                </a:outerShdw>
              </a:effectLst>
              <a:latin typeface="+mj-lt"/>
            </a:endParaRPr>
          </a:p>
          <a:p>
            <a:pPr algn="ctr"/>
            <a:endParaRPr lang="en-US" sz="2800" dirty="0">
              <a:solidFill>
                <a:srgbClr val="FF0000"/>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TUYÊN TRUYỀN PHÁP LUẬT </a:t>
            </a:r>
            <a:endParaRPr lang="vi-VN" sz="3600" b="1" dirty="0">
              <a:solidFill>
                <a:srgbClr val="FF0066"/>
              </a:solidFill>
              <a:latin typeface="Times New Roman" pitchFamily="18" charset="0"/>
              <a:cs typeface="Times New Roman" pitchFamily="18" charset="0"/>
            </a:endParaRPr>
          </a:p>
          <a:p>
            <a:pPr algn="ctr"/>
            <a:r>
              <a:rPr lang="en-US" sz="3600" b="1" dirty="0">
                <a:solidFill>
                  <a:srgbClr val="FF0066"/>
                </a:solidFill>
                <a:latin typeface="Times New Roman" pitchFamily="18" charset="0"/>
                <a:cs typeface="Times New Roman" pitchFamily="18" charset="0"/>
              </a:rPr>
              <a:t>THÁNG 9</a:t>
            </a:r>
            <a:endParaRPr lang="vi-VN" sz="3600" b="1" dirty="0">
              <a:solidFill>
                <a:srgbClr val="FF0066"/>
              </a:solidFill>
              <a:latin typeface="Times New Roman" pitchFamily="18" charset="0"/>
              <a:cs typeface="Times New Roman" pitchFamily="18" charset="0"/>
            </a:endParaRPr>
          </a:p>
          <a:p>
            <a:pPr algn="ctr"/>
            <a:endParaRPr lang="vi-VN" sz="3600" b="1" dirty="0">
              <a:solidFill>
                <a:srgbClr val="FF0066"/>
              </a:solidFill>
              <a:latin typeface="Times New Roman" pitchFamily="18" charset="0"/>
              <a:cs typeface="Times New Roman" pitchFamily="18" charset="0"/>
            </a:endParaRPr>
          </a:p>
          <a:p>
            <a:pPr algn="ctr"/>
            <a:r>
              <a:rPr lang="vi-VN" sz="3200" b="1" dirty="0">
                <a:solidFill>
                  <a:srgbClr val="FF0000"/>
                </a:solidFill>
                <a:effectLst/>
                <a:latin typeface="Times New Roman" panose="02020603050405020304" pitchFamily="18" charset="0"/>
                <a:ea typeface="Calibri" panose="020F0502020204030204" pitchFamily="34" charset="0"/>
              </a:rPr>
              <a:t>S</a:t>
            </a:r>
            <a:r>
              <a:rPr lang="en-US" sz="2900" b="1" dirty="0">
                <a:solidFill>
                  <a:srgbClr val="FF0000"/>
                </a:solidFill>
                <a:effectLst/>
                <a:latin typeface="Times New Roman" panose="02020603050405020304" pitchFamily="18" charset="0"/>
                <a:ea typeface="Calibri" panose="020F0502020204030204" pitchFamily="34" charset="0"/>
              </a:rPr>
              <a:t>ố</a:t>
            </a:r>
            <a:r>
              <a:rPr lang="vi-VN" sz="2900" b="1" dirty="0">
                <a:solidFill>
                  <a:srgbClr val="FF0000"/>
                </a:solidFill>
                <a:effectLst/>
                <a:latin typeface="Times New Roman" panose="02020603050405020304" pitchFamily="18" charset="0"/>
                <a:ea typeface="Calibri" panose="020F0502020204030204" pitchFamily="34" charset="0"/>
              </a:rPr>
              <a:t>:</a:t>
            </a:r>
            <a:r>
              <a:rPr lang="vi-VN" sz="2900" b="1" dirty="0">
                <a:solidFill>
                  <a:srgbClr val="FF0000"/>
                </a:solidFill>
                <a:latin typeface="Times New Roman" panose="02020603050405020304" pitchFamily="18" charset="0"/>
                <a:ea typeface="Calibri" panose="020F0502020204030204" pitchFamily="34" charset="0"/>
              </a:rPr>
              <a:t> </a:t>
            </a:r>
            <a:r>
              <a:rPr lang="en-US" sz="2900" b="1" dirty="0">
                <a:solidFill>
                  <a:srgbClr val="FF0000"/>
                </a:solidFill>
                <a:effectLst/>
                <a:latin typeface="Times New Roman" panose="02020603050405020304" pitchFamily="18" charset="0"/>
                <a:ea typeface="Calibri" panose="020F0502020204030204" pitchFamily="34" charset="0"/>
              </a:rPr>
              <a:t>104/2016/QH 13</a:t>
            </a:r>
            <a:endParaRPr lang="vi-VN" sz="2900" b="1" kern="0" dirty="0">
              <a:solidFill>
                <a:srgbClr val="FF0000"/>
              </a:solidFill>
              <a:effectLst/>
              <a:latin typeface="Times New Roman" pitchFamily="18" charset="0"/>
              <a:ea typeface="Times New Roman" panose="02020603050405020304" pitchFamily="18" charset="0"/>
              <a:cs typeface="Times New Roman" pitchFamily="18" charset="0"/>
            </a:endParaRPr>
          </a:p>
          <a:p>
            <a:pPr algn="ctr">
              <a:lnSpc>
                <a:spcPct val="115000"/>
              </a:lnSpc>
            </a:pPr>
            <a:r>
              <a:rPr lang="en-US" sz="2900" b="1" dirty="0">
                <a:solidFill>
                  <a:srgbClr val="FF0000"/>
                </a:solidFill>
                <a:effectLst/>
                <a:latin typeface="Times New Roman" panose="02020603050405020304" pitchFamily="18" charset="0"/>
                <a:ea typeface="Calibri" panose="020F0502020204030204" pitchFamily="34" charset="0"/>
              </a:rPr>
              <a:t>L</a:t>
            </a:r>
            <a:r>
              <a:rPr lang="vi-VN" sz="2900" b="1" dirty="0">
                <a:solidFill>
                  <a:srgbClr val="FF0000"/>
                </a:solidFill>
                <a:effectLst/>
                <a:latin typeface="Times New Roman" panose="02020603050405020304" pitchFamily="18" charset="0"/>
                <a:ea typeface="Calibri" panose="020F0502020204030204" pitchFamily="34" charset="0"/>
              </a:rPr>
              <a:t>UẬT TIẾP CẬN THÔNG TIN</a:t>
            </a:r>
            <a:endParaRPr lang="en-US" sz="29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ctr"/>
            <a:endParaRPr lang="en-US" dirty="0">
              <a:solidFill>
                <a:srgbClr val="FF0000"/>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Bình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Tân</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01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9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a:t>
            </a:r>
            <a:r>
              <a:rPr lang="vi-VN" sz="2400" i="1" dirty="0">
                <a:solidFill>
                  <a:srgbClr val="000099"/>
                </a:solidFill>
                <a:latin typeface="Times New Roman" pitchFamily="18" charset="0"/>
                <a:cs typeface="Times New Roman" pitchFamily="18" charset="0"/>
              </a:rPr>
              <a:t>4</a:t>
            </a:r>
            <a:r>
              <a:rPr lang="en-US" sz="2400" i="1" dirty="0">
                <a:solidFill>
                  <a:srgbClr val="000099"/>
                </a:solidFill>
                <a:latin typeface="Times New Roman" pitchFamily="18" charset="0"/>
                <a:cs typeface="Times New Roman" pitchFamily="18" charset="0"/>
              </a:rPr>
              <a:t>  </a:t>
            </a:r>
          </a:p>
        </p:txBody>
      </p:sp>
      <p:pic>
        <p:nvPicPr>
          <p:cNvPr id="4" name="Picture 3">
            <a:extLst>
              <a:ext uri="{FF2B5EF4-FFF2-40B4-BE49-F238E27FC236}">
                <a16:creationId xmlns:a16="http://schemas.microsoft.com/office/drawing/2014/main" id="{740BB153-EDFF-4578-90DB-52BE8C2B409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40423" y="1034946"/>
            <a:ext cx="1053465" cy="1053465"/>
          </a:xfrm>
          <a:prstGeom prst="rect">
            <a:avLst/>
          </a:prstGeom>
          <a:noFill/>
          <a:ln>
            <a:noFill/>
          </a:ln>
        </p:spPr>
      </p:pic>
    </p:spTree>
    <p:extLst>
      <p:ext uri="{BB962C8B-B14F-4D97-AF65-F5344CB8AC3E}">
        <p14:creationId xmlns:p14="http://schemas.microsoft.com/office/powerpoint/2010/main" val="3600517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red and white striped bucket of popcorn&#10;&#10;Description automatically generated">
            <a:extLst>
              <a:ext uri="{FF2B5EF4-FFF2-40B4-BE49-F238E27FC236}">
                <a16:creationId xmlns:a16="http://schemas.microsoft.com/office/drawing/2014/main" id="{0F086124-9860-EFF8-2EE9-E6B5658B8E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26699" y="7744"/>
            <a:ext cx="4518373" cy="5840962"/>
          </a:xfrm>
          <a:prstGeom prst="rect">
            <a:avLst/>
          </a:prstGeom>
        </p:spPr>
      </p:pic>
      <p:sp>
        <p:nvSpPr>
          <p:cNvPr id="9" name="Rectangle 8">
            <a:extLst>
              <a:ext uri="{FF2B5EF4-FFF2-40B4-BE49-F238E27FC236}">
                <a16:creationId xmlns:a16="http://schemas.microsoft.com/office/drawing/2014/main" id="{5AD33446-8FE7-A94E-03A7-9C6AA97513AB}"/>
              </a:ext>
            </a:extLst>
          </p:cNvPr>
          <p:cNvSpPr/>
          <p:nvPr/>
        </p:nvSpPr>
        <p:spPr>
          <a:xfrm>
            <a:off x="2630818" y="6011418"/>
            <a:ext cx="6310133" cy="1959960"/>
          </a:xfrm>
          <a:prstGeom prst="rect">
            <a:avLst/>
          </a:prstGeom>
        </p:spPr>
        <p:txBody>
          <a:bodyPr wrap="square">
            <a:spAutoFit/>
          </a:bodyPr>
          <a:lstStyle/>
          <a:p>
            <a:pPr algn="ctr"/>
            <a:r>
              <a:rPr lang="vi-VN" sz="20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Mã QR</a:t>
            </a:r>
            <a:r>
              <a:rPr lang="vi-VN" sz="2000" b="1" dirty="0">
                <a:solidFill>
                  <a:srgbClr val="0070C0"/>
                </a:solidFill>
                <a:latin typeface="Times New Roman" panose="02020603050405020304" pitchFamily="18" charset="0"/>
                <a:cs typeface="Times New Roman" panose="02020603050405020304" pitchFamily="18" charset="0"/>
              </a:rPr>
              <a:t> </a:t>
            </a:r>
            <a:r>
              <a:rPr lang="en-US" sz="2000" b="1" dirty="0" err="1">
                <a:solidFill>
                  <a:srgbClr val="0070C0"/>
                </a:solidFill>
                <a:latin typeface="Times New Roman" pitchFamily="18" charset="0"/>
                <a:cs typeface="Times New Roman" pitchFamily="18" charset="0"/>
              </a:rPr>
              <a:t>luật</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phòng</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chống</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tham</a:t>
            </a:r>
            <a:r>
              <a:rPr lang="en-US" sz="2000" b="1" dirty="0">
                <a:solidFill>
                  <a:srgbClr val="0070C0"/>
                </a:solidFill>
                <a:latin typeface="Times New Roman" pitchFamily="18" charset="0"/>
                <a:cs typeface="Times New Roman" pitchFamily="18" charset="0"/>
              </a:rPr>
              <a:t> </a:t>
            </a:r>
            <a:r>
              <a:rPr lang="en-US" sz="2000" b="1" dirty="0" err="1">
                <a:solidFill>
                  <a:srgbClr val="0070C0"/>
                </a:solidFill>
                <a:latin typeface="Times New Roman" pitchFamily="18" charset="0"/>
                <a:cs typeface="Times New Roman" pitchFamily="18" charset="0"/>
              </a:rPr>
              <a:t>nhũng</a:t>
            </a:r>
            <a:endParaRPr lang="en-US" sz="2000" b="1" dirty="0">
              <a:solidFill>
                <a:srgbClr val="0070C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2">
            <a:extLst>
              <a:ext uri="{FF2B5EF4-FFF2-40B4-BE49-F238E27FC236}">
                <a16:creationId xmlns:a16="http://schemas.microsoft.com/office/drawing/2014/main" id="{EC6EA6BA-5850-49CE-886A-A43430A258B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612571"/>
            <a:ext cx="1886857" cy="1843315"/>
          </a:xfrm>
          <a:prstGeom prst="rect">
            <a:avLst/>
          </a:prstGeom>
          <a:noFill/>
          <a:ln>
            <a:noFill/>
          </a:ln>
        </p:spPr>
      </p:pic>
      <p:pic>
        <p:nvPicPr>
          <p:cNvPr id="15" name="Picture 14">
            <a:extLst>
              <a:ext uri="{FF2B5EF4-FFF2-40B4-BE49-F238E27FC236}">
                <a16:creationId xmlns:a16="http://schemas.microsoft.com/office/drawing/2014/main" id="{C2AEDAA7-E7FD-4526-B54B-7D63EA43DFF2}"/>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942547" y="217411"/>
            <a:ext cx="1039694" cy="1046013"/>
          </a:xfrm>
          <a:prstGeom prst="rect">
            <a:avLst/>
          </a:prstGeom>
          <a:noFill/>
          <a:ln>
            <a:noFill/>
          </a:ln>
        </p:spPr>
      </p:pic>
    </p:spTree>
    <p:extLst>
      <p:ext uri="{BB962C8B-B14F-4D97-AF65-F5344CB8AC3E}">
        <p14:creationId xmlns:p14="http://schemas.microsoft.com/office/powerpoint/2010/main" val="906918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ectangular frame with a white space&#10;&#10;Description automatically generated">
            <a:extLst>
              <a:ext uri="{FF2B5EF4-FFF2-40B4-BE49-F238E27FC236}">
                <a16:creationId xmlns:a16="http://schemas.microsoft.com/office/drawing/2014/main" id="{A80346CE-7D56-C771-7778-262CBA43286A}"/>
              </a:ext>
            </a:extLst>
          </p:cNvPr>
          <p:cNvPicPr>
            <a:picLocks noChangeAspect="1"/>
          </p:cNvPicPr>
          <p:nvPr/>
        </p:nvPicPr>
        <p:blipFill rotWithShape="1">
          <a:blip r:embed="rId2">
            <a:extLst>
              <a:ext uri="{28A0092B-C50C-407E-A947-70E740481C1C}">
                <a14:useLocalDpi xmlns:a14="http://schemas.microsoft.com/office/drawing/2010/main" val="0"/>
              </a:ext>
            </a:extLst>
          </a:blip>
          <a:srcRect l="7877" t="4722" r="8084" b="4444"/>
          <a:stretch/>
        </p:blipFill>
        <p:spPr>
          <a:xfrm rot="5400000">
            <a:off x="2667001" y="-2667001"/>
            <a:ext cx="6857999" cy="12192001"/>
          </a:xfrm>
          <a:prstGeom prst="rect">
            <a:avLst/>
          </a:prstGeom>
        </p:spPr>
      </p:pic>
      <p:sp>
        <p:nvSpPr>
          <p:cNvPr id="5" name="TextBox 3">
            <a:extLst>
              <a:ext uri="{FF2B5EF4-FFF2-40B4-BE49-F238E27FC236}">
                <a16:creationId xmlns:a16="http://schemas.microsoft.com/office/drawing/2014/main" id="{0697BDEC-5FBE-B50B-7DB4-49D8D463A4D3}"/>
              </a:ext>
            </a:extLst>
          </p:cNvPr>
          <p:cNvSpPr txBox="1"/>
          <p:nvPr/>
        </p:nvSpPr>
        <p:spPr>
          <a:xfrm>
            <a:off x="719117" y="484795"/>
            <a:ext cx="10972800" cy="5888407"/>
          </a:xfrm>
          <a:prstGeom prst="rect">
            <a:avLst/>
          </a:prstGeom>
          <a:noFill/>
        </p:spPr>
        <p:txBody>
          <a:bodyPr wrap="square">
            <a:spAutoFit/>
          </a:bodyPr>
          <a:lstStyle/>
          <a:p>
            <a:pPr>
              <a:lnSpc>
                <a:spcPct val="106000"/>
              </a:lnSpc>
              <a:spcAft>
                <a:spcPts val="0"/>
              </a:spcAft>
            </a:pPr>
            <a:r>
              <a:rPr lang="vi-VN" sz="2200" b="1" dirty="0">
                <a:solidFill>
                  <a:srgbClr val="0070C0"/>
                </a:solidFill>
                <a:latin typeface="Times New Roman" panose="02020603050405020304" pitchFamily="18" charset="0"/>
                <a:ea typeface="Times New Roman" panose="02020603050405020304" pitchFamily="18" charset="0"/>
              </a:rPr>
              <a:t>Chương I</a:t>
            </a:r>
            <a:endParaRPr lang="vi-VN" sz="2200" b="1" dirty="0">
              <a:solidFill>
                <a:srgbClr val="0070C0"/>
              </a:solidFill>
              <a:effectLst/>
              <a:latin typeface="Times New Roman" panose="02020603050405020304" pitchFamily="18" charset="0"/>
              <a:ea typeface="Times New Roman" panose="02020603050405020304" pitchFamily="18" charset="0"/>
            </a:endParaRPr>
          </a:p>
          <a:p>
            <a:pPr>
              <a:lnSpc>
                <a:spcPct val="106000"/>
              </a:lnSpc>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2</a:t>
            </a:r>
            <a:r>
              <a:rPr lang="vi-VN" sz="2200" b="1" dirty="0">
                <a:solidFill>
                  <a:srgbClr val="0070C0"/>
                </a:solidFill>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Các</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hành</a:t>
            </a:r>
            <a:r>
              <a:rPr lang="en-US" sz="2200" b="1" dirty="0">
                <a:solidFill>
                  <a:srgbClr val="0070C0"/>
                </a:solidFill>
                <a:effectLst/>
                <a:latin typeface="Times New Roman" panose="02020603050405020304" pitchFamily="18" charset="0"/>
                <a:ea typeface="Times New Roman" panose="02020603050405020304" pitchFamily="18" charset="0"/>
              </a:rPr>
              <a:t> vi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r>
              <a:rPr lang="vi-VN" sz="2200" b="1" dirty="0">
                <a:solidFill>
                  <a:srgbClr val="0070C0"/>
                </a:solidFill>
                <a:effectLst/>
                <a:latin typeface="Times New Roman" panose="02020603050405020304" pitchFamily="18" charset="0"/>
                <a:ea typeface="Times New Roman" panose="02020603050405020304" pitchFamily="18" charset="0"/>
              </a:rPr>
              <a:t>:</a:t>
            </a:r>
            <a:endParaRPr lang="en-GB" sz="2200" dirty="0">
              <a:solidFill>
                <a:srgbClr val="0070C0"/>
              </a:solidFill>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do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bao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gồm</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a)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ô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b) </a:t>
            </a:r>
            <a:r>
              <a:rPr lang="en-US" sz="2200" dirty="0" err="1">
                <a:solidFill>
                  <a:srgbClr val="000000"/>
                </a:solidFill>
                <a:effectLst/>
                <a:latin typeface="Times New Roman" panose="02020603050405020304" pitchFamily="18" charset="0"/>
                <a:ea typeface="Times New Roman" panose="02020603050405020304" pitchFamily="18" charset="0"/>
              </a:rPr>
              <a:t>Nhận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c) </a:t>
            </a:r>
            <a:r>
              <a:rPr lang="en-US" sz="2200" dirty="0" err="1">
                <a:solidFill>
                  <a:srgbClr val="000000"/>
                </a:solidFill>
                <a:effectLst/>
                <a:latin typeface="Times New Roman" panose="02020603050405020304" pitchFamily="18" charset="0"/>
                <a:ea typeface="Times New Roman" panose="02020603050405020304" pitchFamily="18" charset="0"/>
              </a:rPr>
              <a:t>Lạm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chiếm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đoạt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d)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đ) </a:t>
            </a:r>
            <a:r>
              <a:rPr lang="en-US" sz="2200" dirty="0" err="1">
                <a:solidFill>
                  <a:srgbClr val="000000"/>
                </a:solidFill>
                <a:effectLst/>
                <a:latin typeface="Times New Roman" panose="02020603050405020304" pitchFamily="18" charset="0"/>
                <a:ea typeface="Times New Roman" panose="02020603050405020304" pitchFamily="18" charset="0"/>
              </a:rPr>
              <a:t>Lạm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e)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gây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ảnh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hưởng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g) </a:t>
            </a:r>
            <a:r>
              <a:rPr lang="en-US" sz="2200" dirty="0" err="1">
                <a:solidFill>
                  <a:srgbClr val="000000"/>
                </a:solidFill>
                <a:effectLst/>
                <a:latin typeface="Times New Roman" panose="02020603050405020304" pitchFamily="18" charset="0"/>
                <a:ea typeface="Times New Roman" panose="02020603050405020304" pitchFamily="18" charset="0"/>
              </a:rPr>
              <a:t>Giả</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h) </a:t>
            </a:r>
            <a:r>
              <a:rPr lang="en-US" sz="2200" dirty="0" err="1">
                <a:solidFill>
                  <a:srgbClr val="000000"/>
                </a:solidFill>
                <a:effectLst/>
                <a:latin typeface="Times New Roman" panose="02020603050405020304" pitchFamily="18" charset="0"/>
                <a:ea typeface="Times New Roman" panose="02020603050405020304" pitchFamily="18" charset="0"/>
              </a:rPr>
              <a:t>Đưa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môi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lộ</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quyết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việc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hoặc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phương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err="1">
                <a:solidFill>
                  <a:srgbClr val="000000"/>
                </a:solidFill>
                <a:effectLst/>
                <a:latin typeface="Times New Roman" panose="02020603050405020304" pitchFamily="18" charset="0"/>
                <a:ea typeface="Times New Roman" panose="02020603050405020304" pitchFamily="18" charset="0"/>
              </a:rPr>
              <a:t>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sử</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phép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tài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sản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k)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nhiễu</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l)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đúng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hoặc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đầy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đủ</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vì</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2200" dirty="0">
              <a:effectLst/>
              <a:latin typeface="Times New Roman" panose="02020603050405020304" pitchFamily="18" charset="0"/>
              <a:ea typeface="Times New Roman" panose="02020603050405020304" pitchFamily="18" charset="0"/>
            </a:endParaRPr>
          </a:p>
          <a:p>
            <a:pPr>
              <a:spcAft>
                <a:spcPts val="0"/>
              </a:spcAft>
            </a:pP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che</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vi-V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942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rectangular frame with a white space&#10;&#10;Description automatically generated">
            <a:extLst>
              <a:ext uri="{FF2B5EF4-FFF2-40B4-BE49-F238E27FC236}">
                <a16:creationId xmlns:a16="http://schemas.microsoft.com/office/drawing/2014/main" id="{C88B0C61-F373-5FD0-078B-CEB4DD3390BD}"/>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5" name="TextBox 3">
            <a:extLst>
              <a:ext uri="{FF2B5EF4-FFF2-40B4-BE49-F238E27FC236}">
                <a16:creationId xmlns:a16="http://schemas.microsoft.com/office/drawing/2014/main" id="{DB3E5A2C-F06F-077D-DDEF-0B8EC3AF5B07}"/>
              </a:ext>
            </a:extLst>
          </p:cNvPr>
          <p:cNvSpPr txBox="1"/>
          <p:nvPr/>
        </p:nvSpPr>
        <p:spPr>
          <a:xfrm>
            <a:off x="637855" y="660717"/>
            <a:ext cx="10916285" cy="5764142"/>
          </a:xfrm>
          <a:prstGeom prst="rect">
            <a:avLst/>
          </a:prstGeom>
          <a:noFill/>
        </p:spPr>
        <p:txBody>
          <a:bodyPr wrap="square">
            <a:spAutoFit/>
          </a:bodyPr>
          <a:lstStyle/>
          <a:p>
            <a:pPr algn="just">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5. </a:t>
            </a:r>
            <a:r>
              <a:rPr lang="en-US" sz="2200" b="1" dirty="0" err="1">
                <a:solidFill>
                  <a:srgbClr val="0070C0"/>
                </a:solidFill>
                <a:effectLst/>
                <a:latin typeface="Times New Roman" panose="02020603050405020304" pitchFamily="18" charset="0"/>
                <a:ea typeface="Times New Roman" panose="02020603050405020304" pitchFamily="18" charset="0"/>
              </a:rPr>
              <a:t>Quyền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và</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nghĩa</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vụ</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của</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công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dân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trong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phòng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chống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endParaRPr lang="en-GB" sz="1200" dirty="0">
              <a:solidFill>
                <a:srgbClr val="0070C0"/>
              </a:solidFill>
              <a:effectLst/>
              <a:latin typeface="Times New Roman" panose="02020603050405020304" pitchFamily="18" charset="0"/>
              <a:ea typeface="Times New Roman" panose="02020603050405020304" pitchFamily="18" charset="0"/>
            </a:endParaRPr>
          </a:p>
          <a:p>
            <a:pPr algn="just">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phản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ánh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tố</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tố</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báo</a:t>
            </a:r>
            <a:r>
              <a:rPr lang="en-US" sz="2200" dirty="0">
                <a:solidFill>
                  <a:srgbClr val="000000"/>
                </a:solidFill>
                <a:effectLst/>
                <a:latin typeface="Times New Roman" panose="02020603050405020304" pitchFamily="18" charset="0"/>
                <a:ea typeface="Times New Roman" panose="02020603050405020304" pitchFamily="18" charset="0"/>
              </a:rPr>
              <a:t> tin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hành</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được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bảo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vệ</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khen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thưởng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theo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kiến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nghị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nước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hoàn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sát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việc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thực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hiện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2.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nghĩa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hợp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giúp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thẩm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lnSpc>
                <a:spcPct val="106000"/>
              </a:lnSpc>
              <a:spcAft>
                <a:spcPts val="0"/>
              </a:spcAft>
            </a:pPr>
            <a:r>
              <a:rPr lang="en-US" sz="2200" b="1" dirty="0" err="1">
                <a:solidFill>
                  <a:srgbClr val="0070C0"/>
                </a:solidFill>
                <a:effectLst/>
                <a:latin typeface="Times New Roman" panose="02020603050405020304" pitchFamily="18" charset="0"/>
                <a:ea typeface="Times New Roman" panose="02020603050405020304" pitchFamily="18" charset="0"/>
              </a:rPr>
              <a:t>Điều</a:t>
            </a:r>
            <a:r>
              <a:rPr lang="en-US" sz="2200" b="1" dirty="0">
                <a:solidFill>
                  <a:srgbClr val="0070C0"/>
                </a:solidFill>
                <a:effectLst/>
                <a:latin typeface="Times New Roman" panose="02020603050405020304" pitchFamily="18" charset="0"/>
                <a:ea typeface="Times New Roman" panose="02020603050405020304" pitchFamily="18" charset="0"/>
              </a:rPr>
              <a:t> 6. </a:t>
            </a:r>
            <a:r>
              <a:rPr lang="en-US" sz="2200" b="1" dirty="0" err="1">
                <a:solidFill>
                  <a:srgbClr val="0070C0"/>
                </a:solidFill>
                <a:effectLst/>
                <a:latin typeface="Times New Roman" panose="02020603050405020304" pitchFamily="18" charset="0"/>
                <a:ea typeface="Times New Roman" panose="02020603050405020304" pitchFamily="18" charset="0"/>
              </a:rPr>
              <a:t>Tuyên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truyền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phổ</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biến</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giáo</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dục</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về</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phòng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chống</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tham</a:t>
            </a:r>
            <a:r>
              <a:rPr lang="en-US" sz="2200" b="1" dirty="0">
                <a:solidFill>
                  <a:srgbClr val="0070C0"/>
                </a:solidFill>
                <a:effectLst/>
                <a:latin typeface="Times New Roman" panose="02020603050405020304" pitchFamily="18" charset="0"/>
                <a:ea typeface="Times New Roman" panose="02020603050405020304" pitchFamily="18" charset="0"/>
              </a:rPr>
              <a:t> </a:t>
            </a:r>
            <a:r>
              <a:rPr lang="en-US" sz="2200" b="1" dirty="0" err="1">
                <a:solidFill>
                  <a:srgbClr val="0070C0"/>
                </a:solidFill>
                <a:effectLst/>
                <a:latin typeface="Times New Roman" panose="02020603050405020304" pitchFamily="18" charset="0"/>
                <a:ea typeface="Times New Roman" panose="02020603050405020304" pitchFamily="18" charset="0"/>
              </a:rPr>
              <a:t>nhũng</a:t>
            </a:r>
            <a:endParaRPr lang="en-GB" sz="1200" dirty="0">
              <a:solidFill>
                <a:srgbClr val="0070C0"/>
              </a:solidFill>
              <a:effectLst/>
              <a:latin typeface="Times New Roman" panose="02020603050405020304" pitchFamily="18" charset="0"/>
              <a:ea typeface="Times New Roman" panose="02020603050405020304" pitchFamily="18" charset="0"/>
            </a:endParaRPr>
          </a:p>
          <a:p>
            <a:pPr algn="just">
              <a:lnSpc>
                <a:spcPct val="106000"/>
              </a:lnSpc>
              <a:spcBef>
                <a:spcPts val="600"/>
              </a:spcBef>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1.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tin, </a:t>
            </a:r>
            <a:r>
              <a:rPr lang="en-US" sz="2200" dirty="0" err="1">
                <a:solidFill>
                  <a:srgbClr val="000000"/>
                </a:solidFill>
                <a:effectLst/>
                <a:latin typeface="Times New Roman" panose="02020603050405020304" pitchFamily="18" charset="0"/>
                <a:ea typeface="Times New Roman" panose="02020603050405020304" pitchFamily="18" charset="0"/>
              </a:rPr>
              <a:t>truyền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vị</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khác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trong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phạm</a:t>
            </a:r>
            <a:r>
              <a:rPr lang="en-US" sz="2200" dirty="0">
                <a:solidFill>
                  <a:srgbClr val="000000"/>
                </a:solidFill>
                <a:effectLst/>
                <a:latin typeface="Times New Roman" panose="02020603050405020304" pitchFamily="18" charset="0"/>
                <a:ea typeface="Times New Roman" panose="02020603050405020304" pitchFamily="18" charset="0"/>
              </a:rPr>
              <a:t> vi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mình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tuyên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biến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về</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nhằm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nâng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cao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nhận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lnSpc>
                <a:spcPct val="106000"/>
              </a:lnSpc>
              <a:spcAft>
                <a:spcPts val="0"/>
              </a:spcAft>
            </a:pPr>
            <a:r>
              <a:rPr lang="en-US" sz="2200" dirty="0">
                <a:solidFill>
                  <a:srgbClr val="000000"/>
                </a:solidFill>
                <a:effectLst/>
                <a:latin typeface="Times New Roman" panose="02020603050405020304" pitchFamily="18" charset="0"/>
                <a:ea typeface="Times New Roman" panose="02020603050405020304" pitchFamily="18" charset="0"/>
              </a:rPr>
              <a:t>2. </a:t>
            </a:r>
            <a:r>
              <a:rPr lang="en-US" sz="2200" dirty="0" err="1">
                <a:solidFill>
                  <a:srgbClr val="000000"/>
                </a:solidFill>
                <a:effectLst/>
                <a:latin typeface="Times New Roman" panose="02020603050405020304" pitchFamily="18" charset="0"/>
                <a:ea typeface="Times New Roman" panose="02020603050405020304" pitchFamily="18" charset="0"/>
              </a:rPr>
              <a:t>Cơ</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sở</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bồi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dưỡng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nhiệm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đưa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nội</a:t>
            </a:r>
            <a:r>
              <a:rPr lang="en-US" sz="2200" dirty="0">
                <a:solidFill>
                  <a:srgbClr val="000000"/>
                </a:solidFill>
                <a:effectLst/>
                <a:latin typeface="Times New Roman" panose="02020603050405020304" pitchFamily="18" charset="0"/>
                <a:ea typeface="Times New Roman" panose="02020603050405020304" pitchFamily="18" charset="0"/>
              </a:rPr>
              <a:t> dung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nhân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cách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nhằm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phòng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chống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tham</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nhũng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chương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trình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giáo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dục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đào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tạo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bồi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dưỡng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đối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với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trung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phổ</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thông</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sinh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học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viên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và</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người</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có</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chức</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vụ</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quyền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hạn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theo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quy</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định</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của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pháp</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luật</a:t>
            </a:r>
            <a:r>
              <a:rPr lang="en-US" sz="2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algn="just">
              <a:spcAft>
                <a:spcPts val="0"/>
              </a:spcAft>
            </a:pPr>
            <a:r>
              <a:rPr lang="en-US" sz="2300" i="1" kern="1200" dirty="0">
                <a:solidFill>
                  <a:srgbClr val="000099"/>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8575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white rectangular frame with watermelon and leaves&#10;&#10;Description automatically generated">
            <a:extLst>
              <a:ext uri="{FF2B5EF4-FFF2-40B4-BE49-F238E27FC236}">
                <a16:creationId xmlns:a16="http://schemas.microsoft.com/office/drawing/2014/main" id="{884A7EC2-7A07-3B8F-BD66-993F9E579F9F}"/>
              </a:ext>
            </a:extLst>
          </p:cNvPr>
          <p:cNvPicPr>
            <a:picLocks noChangeAspect="1"/>
          </p:cNvPicPr>
          <p:nvPr/>
        </p:nvPicPr>
        <p:blipFill rotWithShape="1">
          <a:blip r:embed="rId2">
            <a:extLst>
              <a:ext uri="{28A0092B-C50C-407E-A947-70E740481C1C}">
                <a14:useLocalDpi xmlns:a14="http://schemas.microsoft.com/office/drawing/2010/main" val="0"/>
              </a:ext>
            </a:extLst>
          </a:blip>
          <a:srcRect l="4898" t="3367" r="4898" b="3648"/>
          <a:stretch/>
        </p:blipFill>
        <p:spPr>
          <a:xfrm rot="16200000">
            <a:off x="2667000" y="-2667001"/>
            <a:ext cx="6858000" cy="12192000"/>
          </a:xfrm>
          <a:prstGeom prst="rect">
            <a:avLst/>
          </a:prstGeom>
        </p:spPr>
      </p:pic>
      <p:sp>
        <p:nvSpPr>
          <p:cNvPr id="8" name="TextBox 7">
            <a:extLst>
              <a:ext uri="{FF2B5EF4-FFF2-40B4-BE49-F238E27FC236}">
                <a16:creationId xmlns:a16="http://schemas.microsoft.com/office/drawing/2014/main" id="{BA037D32-FFCE-A43E-DE12-8038A9572365}"/>
              </a:ext>
            </a:extLst>
          </p:cNvPr>
          <p:cNvSpPr txBox="1"/>
          <p:nvPr/>
        </p:nvSpPr>
        <p:spPr>
          <a:xfrm>
            <a:off x="1122782" y="1198359"/>
            <a:ext cx="9946433" cy="4216539"/>
          </a:xfrm>
          <a:prstGeom prst="rect">
            <a:avLst/>
          </a:prstGeom>
          <a:noFill/>
        </p:spPr>
        <p:txBody>
          <a:bodyPr wrap="square">
            <a:spAutoFit/>
          </a:bodyPr>
          <a:lstStyle/>
          <a:p>
            <a:pPr algn="ctr"/>
            <a:r>
              <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ỦY BAN NH</a:t>
            </a:r>
            <a:r>
              <a:rPr lang="vi-VN" sz="2000" b="1"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ÂN DÂN </a:t>
            </a:r>
            <a:r>
              <a:rPr lang="en-US" sz="2000" b="1"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BÌNH TÂN</a:t>
            </a:r>
          </a:p>
          <a:p>
            <a:pPr algn="ctr"/>
            <a:r>
              <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TRƯỜNG </a:t>
            </a:r>
            <a:r>
              <a:rPr lang="en-US"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TIỂU HỌC LƯƠNG THẾ VINH</a:t>
            </a:r>
            <a:endPar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n-US" sz="2800" dirty="0">
              <a:solidFill>
                <a:srgbClr val="FF0000"/>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TUYÊN TRUYỀN PHÁP LUẬT </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THÁNG 9</a:t>
            </a:r>
            <a:endParaRPr lang="vi-VN" sz="2800" b="1" dirty="0">
              <a:solidFill>
                <a:srgbClr val="FF0066"/>
              </a:solidFill>
              <a:latin typeface="Times New Roman" pitchFamily="18" charset="0"/>
              <a:cs typeface="Times New Roman" pitchFamily="18" charset="0"/>
            </a:endParaRPr>
          </a:p>
          <a:p>
            <a:pPr algn="ctr"/>
            <a:endParaRPr lang="vi-VN" sz="2800" b="1" dirty="0">
              <a:solidFill>
                <a:srgbClr val="FF0066"/>
              </a:solidFill>
              <a:latin typeface="Times New Roman" pitchFamily="18" charset="0"/>
              <a:cs typeface="Times New Roman" pitchFamily="18" charset="0"/>
            </a:endParaRPr>
          </a:p>
          <a:p>
            <a:pPr algn="ctr"/>
            <a:r>
              <a:rPr lang="vi-VN" sz="2800" b="1" dirty="0">
                <a:solidFill>
                  <a:srgbClr val="00B0F0"/>
                </a:solidFill>
                <a:latin typeface="Times New Roman" pitchFamily="18" charset="0"/>
                <a:cs typeface="Times New Roman" pitchFamily="18" charset="0"/>
              </a:rPr>
              <a:t>Số: 06/2022/QH15</a:t>
            </a:r>
          </a:p>
          <a:p>
            <a:pPr algn="ctr"/>
            <a:r>
              <a:rPr lang="vi-VN" sz="2800" b="1" dirty="0">
                <a:solidFill>
                  <a:srgbClr val="00B0F0"/>
                </a:solidFill>
                <a:latin typeface="Times New Roman" pitchFamily="18" charset="0"/>
                <a:cs typeface="Times New Roman" pitchFamily="18" charset="0"/>
              </a:rPr>
              <a:t>LUẬT THI ĐUA, KHEN THƯỞNG</a:t>
            </a:r>
          </a:p>
          <a:p>
            <a:pPr algn="ctr"/>
            <a:endParaRPr lang="vi-VN" sz="3600" b="1" dirty="0">
              <a:solidFill>
                <a:srgbClr val="FF0066"/>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Bình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Tân</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01</a:t>
            </a:r>
            <a:r>
              <a:rPr lang="vi-VN"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9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a:t>
            </a:r>
            <a:r>
              <a:rPr lang="vi-VN" sz="2400" i="1" dirty="0">
                <a:solidFill>
                  <a:srgbClr val="000099"/>
                </a:solidFill>
                <a:latin typeface="Times New Roman" pitchFamily="18" charset="0"/>
                <a:cs typeface="Times New Roman" pitchFamily="18" charset="0"/>
              </a:rPr>
              <a:t>4</a:t>
            </a:r>
            <a:endParaRPr lang="en-US" sz="2400" i="1" dirty="0">
              <a:solidFill>
                <a:srgbClr val="000099"/>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BF6FE72B-023C-42B7-A1D0-82D71FFBDD4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522439" y="1198359"/>
            <a:ext cx="1039694" cy="1046013"/>
          </a:xfrm>
          <a:prstGeom prst="rect">
            <a:avLst/>
          </a:prstGeom>
          <a:noFill/>
          <a:ln>
            <a:noFill/>
          </a:ln>
        </p:spPr>
      </p:pic>
    </p:spTree>
    <p:extLst>
      <p:ext uri="{BB962C8B-B14F-4D97-AF65-F5344CB8AC3E}">
        <p14:creationId xmlns:p14="http://schemas.microsoft.com/office/powerpoint/2010/main" val="2243914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FDA9471-291E-6D7F-7DAA-AD90579074E7}"/>
              </a:ext>
            </a:extLst>
          </p:cNvPr>
          <p:cNvSpPr/>
          <p:nvPr/>
        </p:nvSpPr>
        <p:spPr>
          <a:xfrm>
            <a:off x="2721143" y="5860805"/>
            <a:ext cx="6326894" cy="2267737"/>
          </a:xfrm>
          <a:prstGeom prst="rect">
            <a:avLst/>
          </a:prstGeom>
        </p:spPr>
        <p:txBody>
          <a:bodyPr wrap="square">
            <a:spAutoFit/>
          </a:bodyPr>
          <a:lstStyle/>
          <a:p>
            <a:pPr algn="ctr"/>
            <a:r>
              <a:rPr lang="vi-VN"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 QR</a:t>
            </a:r>
            <a:r>
              <a:rPr lang="vi-VN" sz="2000" b="1" dirty="0">
                <a:solidFill>
                  <a:srgbClr val="FF0000"/>
                </a:solidFill>
                <a:latin typeface="Times New Roman" panose="02020603050405020304" pitchFamily="18" charset="0"/>
                <a:cs typeface="Times New Roman" panose="02020603050405020304" pitchFamily="18" charset="0"/>
              </a:rPr>
              <a:t> luật thi đua, khen thưởng</a:t>
            </a:r>
          </a:p>
          <a:p>
            <a:pPr algn="ctr"/>
            <a:endParaRPr lang="en-US" sz="2000" b="1" dirty="0">
              <a:solidFill>
                <a:srgbClr val="0070C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descr="A blue circle with pink ribbon and flowers&#10;&#10;Description automatically generated">
            <a:extLst>
              <a:ext uri="{FF2B5EF4-FFF2-40B4-BE49-F238E27FC236}">
                <a16:creationId xmlns:a16="http://schemas.microsoft.com/office/drawing/2014/main" id="{C70CA3CA-A859-1A81-B796-41AB4D53DF5F}"/>
              </a:ext>
            </a:extLst>
          </p:cNvPr>
          <p:cNvPicPr>
            <a:picLocks noChangeAspect="1"/>
          </p:cNvPicPr>
          <p:nvPr/>
        </p:nvPicPr>
        <p:blipFill rotWithShape="1">
          <a:blip r:embed="rId2">
            <a:extLst>
              <a:ext uri="{28A0092B-C50C-407E-A947-70E740481C1C}">
                <a14:useLocalDpi xmlns:a14="http://schemas.microsoft.com/office/drawing/2010/main" val="0"/>
              </a:ext>
            </a:extLst>
          </a:blip>
          <a:srcRect t="6916" r="5120" b="11873"/>
          <a:stretch/>
        </p:blipFill>
        <p:spPr>
          <a:xfrm>
            <a:off x="2931407" y="187494"/>
            <a:ext cx="5915437" cy="5578915"/>
          </a:xfrm>
          <a:prstGeom prst="rect">
            <a:avLst/>
          </a:prstGeom>
          <a:ln>
            <a:noFill/>
          </a:ln>
        </p:spPr>
      </p:pic>
      <p:pic>
        <p:nvPicPr>
          <p:cNvPr id="21" name="Picture 20">
            <a:extLst>
              <a:ext uri="{FF2B5EF4-FFF2-40B4-BE49-F238E27FC236}">
                <a16:creationId xmlns:a16="http://schemas.microsoft.com/office/drawing/2014/main" id="{B303303E-A2BD-4815-BD90-2F5ACEEFC2F3}"/>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050971" y="1201174"/>
            <a:ext cx="2394858" cy="2630597"/>
          </a:xfrm>
          <a:prstGeom prst="rect">
            <a:avLst/>
          </a:prstGeom>
          <a:noFill/>
          <a:ln>
            <a:noFill/>
          </a:ln>
        </p:spPr>
      </p:pic>
      <p:pic>
        <p:nvPicPr>
          <p:cNvPr id="22" name="Picture 21">
            <a:extLst>
              <a:ext uri="{FF2B5EF4-FFF2-40B4-BE49-F238E27FC236}">
                <a16:creationId xmlns:a16="http://schemas.microsoft.com/office/drawing/2014/main" id="{9ACB5159-DC92-4CA1-B4CF-3B8E028E31D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746167" y="288485"/>
            <a:ext cx="1039694" cy="1046013"/>
          </a:xfrm>
          <a:prstGeom prst="rect">
            <a:avLst/>
          </a:prstGeom>
          <a:noFill/>
          <a:ln>
            <a:noFill/>
          </a:ln>
        </p:spPr>
      </p:pic>
    </p:spTree>
    <p:extLst>
      <p:ext uri="{BB962C8B-B14F-4D97-AF65-F5344CB8AC3E}">
        <p14:creationId xmlns:p14="http://schemas.microsoft.com/office/powerpoint/2010/main" val="522312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76EDE46-E4C0-6BB4-BF7F-E218BA193370}"/>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3" name="TextBox 3">
            <a:extLst>
              <a:ext uri="{FF2B5EF4-FFF2-40B4-BE49-F238E27FC236}">
                <a16:creationId xmlns:a16="http://schemas.microsoft.com/office/drawing/2014/main" id="{FB815869-7745-31A3-9934-301463350E7B}"/>
              </a:ext>
            </a:extLst>
          </p:cNvPr>
          <p:cNvSpPr txBox="1"/>
          <p:nvPr/>
        </p:nvSpPr>
        <p:spPr>
          <a:xfrm>
            <a:off x="672292" y="562783"/>
            <a:ext cx="10847411" cy="5932265"/>
          </a:xfrm>
          <a:prstGeom prst="rect">
            <a:avLst/>
          </a:prstGeom>
          <a:noFill/>
        </p:spPr>
        <p:txBody>
          <a:bodyPr wrap="square">
            <a:spAutoFit/>
          </a:bodyPr>
          <a:lstStyle/>
          <a:p>
            <a:pPr marL="0" marR="0" algn="just">
              <a:lnSpc>
                <a:spcPct val="115000"/>
              </a:lnSpc>
              <a:spcBef>
                <a:spcPts val="0"/>
              </a:spcBef>
              <a:spcAft>
                <a:spcPts val="0"/>
              </a:spcAft>
            </a:pPr>
            <a:r>
              <a:rPr lang="vi-VN" sz="2800" b="1" kern="1200" dirty="0">
                <a:solidFill>
                  <a:srgbClr val="0070C0"/>
                </a:solidFill>
                <a:effectLst/>
                <a:latin typeface="+mj-lt"/>
                <a:ea typeface="Times New Roman" panose="02020603050405020304" pitchFamily="18" charset="0"/>
                <a:cs typeface="Times New Roman" panose="02020603050405020304" pitchFamily="18" charset="0"/>
              </a:rPr>
              <a:t>Chương I</a:t>
            </a:r>
            <a:endParaRPr lang="en-US" sz="2800" kern="100" dirty="0">
              <a:effectLst/>
              <a:latin typeface="+mj-lt"/>
              <a:ea typeface="Aptos" panose="020B0004020202020204" pitchFamily="34" charset="0"/>
              <a:cs typeface="Times New Roman" panose="02020603050405020304" pitchFamily="18" charset="0"/>
            </a:endParaRPr>
          </a:p>
          <a:p>
            <a:pPr algn="just">
              <a:lnSpc>
                <a:spcPct val="115000"/>
              </a:lnSpc>
            </a:pPr>
            <a:r>
              <a:rPr lang="en-US" sz="2800" b="1" kern="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b="1" kern="1200" dirty="0">
                <a:solidFill>
                  <a:srgbClr val="0070C0"/>
                </a:solidFill>
                <a:effectLst/>
                <a:latin typeface="+mj-lt"/>
                <a:ea typeface="Times New Roman" panose="02020603050405020304" pitchFamily="18" charset="0"/>
                <a:cs typeface="Times New Roman" panose="02020603050405020304" pitchFamily="18" charset="0"/>
              </a:rPr>
              <a:t> </a:t>
            </a:r>
            <a:r>
              <a:rPr lang="vi-VN" sz="2800" b="1" kern="1200" dirty="0">
                <a:solidFill>
                  <a:srgbClr val="0070C0"/>
                </a:solidFill>
                <a:effectLst/>
                <a:latin typeface="+mj-lt"/>
                <a:ea typeface="Times New Roman" panose="02020603050405020304" pitchFamily="18" charset="0"/>
                <a:cs typeface="Times New Roman" panose="02020603050405020304" pitchFamily="18" charset="0"/>
              </a:rPr>
              <a:t>4</a:t>
            </a:r>
            <a:r>
              <a:rPr lang="en-US" sz="2800" b="1" kern="1200" dirty="0">
                <a:solidFill>
                  <a:srgbClr val="0070C0"/>
                </a:solidFill>
                <a:effectLst/>
                <a:latin typeface="+mj-lt"/>
                <a:ea typeface="Times New Roman" panose="02020603050405020304" pitchFamily="18" charset="0"/>
                <a:cs typeface="Times New Roman" panose="02020603050405020304" pitchFamily="18" charset="0"/>
              </a:rPr>
              <a:t>. </a:t>
            </a:r>
            <a:r>
              <a:rPr lang="vi-VN" sz="2800" b="1" i="0" u="none" strike="noStrike" dirty="0">
                <a:solidFill>
                  <a:srgbClr val="0070C0"/>
                </a:solidFill>
                <a:effectLst/>
                <a:latin typeface="+mj-lt"/>
              </a:rPr>
              <a:t>Mục tiêu của thi đua, khen thưởng</a:t>
            </a:r>
            <a:endParaRPr lang="vi-VN" sz="2800" b="1" kern="1200" dirty="0">
              <a:solidFill>
                <a:srgbClr val="0070C0"/>
              </a:solidFill>
              <a:effectLst/>
              <a:latin typeface="+mj-lt"/>
              <a:ea typeface="Aptos" panose="020B0004020202020204" pitchFamily="34" charset="0"/>
              <a:cs typeface="Times New Roman" panose="02020603050405020304" pitchFamily="18" charset="0"/>
            </a:endParaRPr>
          </a:p>
          <a:p>
            <a:pPr algn="just">
              <a:spcBef>
                <a:spcPts val="600"/>
              </a:spcBef>
              <a:spcAft>
                <a:spcPts val="600"/>
              </a:spcAft>
            </a:pPr>
            <a:r>
              <a:rPr lang="vi-VN" sz="2800" b="0" i="0" dirty="0">
                <a:effectLst/>
                <a:latin typeface="+mj-lt"/>
              </a:rPr>
              <a:t>1. Mục tiêu của thi đua là nhằm động viên, thu hút, khuyến khích mọi cá nhân, tập thể, hộ gia đình phát huy truyền thống yêu nước, đoàn kết, đổi mới, năng động, sáng tạo vươn lên hoàn thành tốt nhiệm vụ, đạt được thành tích tốt nhất trong xây dựng và bảo vệ Tổ quốc vì mục tiêu dân giàu, nước mạnh, dân chủ, công bằng, văn minh.</a:t>
            </a:r>
          </a:p>
          <a:p>
            <a:pPr algn="just">
              <a:spcBef>
                <a:spcPts val="600"/>
              </a:spcBef>
              <a:spcAft>
                <a:spcPts val="600"/>
              </a:spcAft>
            </a:pPr>
            <a:r>
              <a:rPr lang="vi-VN" sz="2800" b="0" i="0" dirty="0">
                <a:effectLst/>
                <a:latin typeface="+mj-lt"/>
              </a:rPr>
              <a:t>2. Mục tiêu của khen thưởng là nhằm khuyến khích, động viên cá nhân, tập thể, hộ gia đình hăng hái thi đua; ghi nhận công lao, thành tích của cá nhân, tập thể, hộ gia đình trong xây dựng và bảo vệ Tổ quốc.</a:t>
            </a:r>
          </a:p>
          <a:p>
            <a:pPr marL="0" marR="0" algn="just">
              <a:lnSpc>
                <a:spcPct val="115000"/>
              </a:lnSpc>
              <a:spcBef>
                <a:spcPts val="0"/>
              </a:spcBef>
              <a:spcAft>
                <a:spcPts val="0"/>
              </a:spcAft>
            </a:pP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i="1" kern="1200" dirty="0">
                <a:solidFill>
                  <a:srgbClr val="00009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74746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C03CF197-4123-91A1-9DE8-8BE58EDD26D4}"/>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5" name="TextBox 3">
            <a:extLst>
              <a:ext uri="{FF2B5EF4-FFF2-40B4-BE49-F238E27FC236}">
                <a16:creationId xmlns:a16="http://schemas.microsoft.com/office/drawing/2014/main" id="{0763330C-E09C-93E0-45EF-DDFFB8DF7C11}"/>
              </a:ext>
            </a:extLst>
          </p:cNvPr>
          <p:cNvSpPr txBox="1"/>
          <p:nvPr/>
        </p:nvSpPr>
        <p:spPr>
          <a:xfrm>
            <a:off x="672292" y="562783"/>
            <a:ext cx="10847411" cy="5610638"/>
          </a:xfrm>
          <a:prstGeom prst="rect">
            <a:avLst/>
          </a:prstGeom>
          <a:noFill/>
        </p:spPr>
        <p:txBody>
          <a:bodyPr wrap="square">
            <a:spAutoFit/>
          </a:bodyPr>
          <a:lstStyle/>
          <a:p>
            <a:pPr marL="0" marR="0" algn="just">
              <a:lnSpc>
                <a:spcPct val="115000"/>
              </a:lnSpc>
              <a:spcBef>
                <a:spcPts val="0"/>
              </a:spcBef>
              <a:spcAft>
                <a:spcPts val="0"/>
              </a:spcAft>
            </a:pPr>
            <a:r>
              <a:rPr lang="vi-VN" sz="21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Chương I</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b="1" kern="120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100" b="1" kern="12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vi-VN" sz="2100" b="1" kern="1200" dirty="0">
                <a:solidFill>
                  <a:srgbClr val="0070C0"/>
                </a:solidFill>
                <a:effectLst/>
                <a:latin typeface="Times New Roman" panose="02020603050405020304" pitchFamily="18" charset="0"/>
                <a:ea typeface="Aptos" panose="020B0004020202020204" pitchFamily="34" charset="0"/>
                <a:cs typeface="Times New Roman" panose="02020603050405020304" pitchFamily="18" charset="0"/>
              </a:rPr>
              <a:t>Nguyên tắc thi đua, khen thưởng</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1. Việc thi đua được thực hiện theo các nguyên tắc sau đây:</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 Tự nguyện, tự giác, công khai, minh bạch;</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 Đoàn kết, hợp tác và cùng phát triển.</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2. Việc khen thưởng được thực hiện theo các nguyên tắc sau đây:</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a) Chính xác, công khai, minh bạch, công bằng, kịp thời;</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b) Bảo đảm thống nhất giữa hình thức, đối tượng khen thưởng và công trạng, thành tích đạt được;</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c) Một hình thức khen thưởng có thể tặng nhiều lần cho một đối tượng; không khen thưởng nhiều lần, nhiều hình thức cho một thành tích đạt được; thành tích đến đâu khen thưởng đến đó;</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 Chú trọng khen thưởng cá nhân, tập thể, hộ gia đình trực tiếp lao động, sản xuất, kinh doanh; cá nhân, tập thể công tác ở địa bàn biên giới, trên biển, hải đảo, vùng có điều kiện kinh tế - xã hội đặc biệt khó khăn.</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vi-VN" sz="2100" kern="12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3. Bảo đảm bình đẳng giới trong thi đua, khen thưởng.</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gn="just">
              <a:lnSpc>
                <a:spcPct val="115000"/>
              </a:lnSpc>
              <a:spcBef>
                <a:spcPts val="0"/>
              </a:spcBef>
              <a:spcAft>
                <a:spcPts val="0"/>
              </a:spcAft>
            </a:pPr>
            <a:r>
              <a:rPr lang="en-US" sz="2100" i="1" kern="1200" dirty="0">
                <a:solidFill>
                  <a:srgbClr val="00009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866648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rose with a red bow and a white card&#10;&#10;Description automatically generated">
            <a:extLst>
              <a:ext uri="{FF2B5EF4-FFF2-40B4-BE49-F238E27FC236}">
                <a16:creationId xmlns:a16="http://schemas.microsoft.com/office/drawing/2014/main" id="{BF07DD02-9DAE-9AC1-D07F-AA199D8E50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7395" y="598433"/>
            <a:ext cx="8621439" cy="5888317"/>
          </a:xfrm>
          <a:prstGeom prst="rect">
            <a:avLst/>
          </a:prstGeom>
        </p:spPr>
      </p:pic>
      <p:sp>
        <p:nvSpPr>
          <p:cNvPr id="9" name="Rectangle 8">
            <a:extLst>
              <a:ext uri="{FF2B5EF4-FFF2-40B4-BE49-F238E27FC236}">
                <a16:creationId xmlns:a16="http://schemas.microsoft.com/office/drawing/2014/main" id="{36486CC4-D7A9-91EF-F1CF-5F4FC6D7D952}"/>
              </a:ext>
            </a:extLst>
          </p:cNvPr>
          <p:cNvSpPr/>
          <p:nvPr/>
        </p:nvSpPr>
        <p:spPr>
          <a:xfrm rot="21445091">
            <a:off x="2725660" y="3056086"/>
            <a:ext cx="5841164" cy="2236959"/>
          </a:xfrm>
          <a:prstGeom prst="rect">
            <a:avLst/>
          </a:prstGeom>
        </p:spPr>
        <p:txBody>
          <a:bodyPr wrap="square">
            <a:spAutoFit/>
          </a:bodyPr>
          <a:lstStyle/>
          <a:p>
            <a:pPr algn="ctr"/>
            <a:r>
              <a:rPr lang="vi-VN" sz="6600" b="1" dirty="0">
                <a:solidFill>
                  <a:srgbClr val="FF0000"/>
                </a:solidFill>
                <a:latin typeface="Times New Roman" panose="02020603050405020304" pitchFamily="18" charset="0"/>
                <a:cs typeface="Times New Roman" panose="02020603050405020304" pitchFamily="18" charset="0"/>
              </a:rPr>
              <a:t>XIN CẢM ƠN!</a:t>
            </a:r>
          </a:p>
          <a:p>
            <a:pPr algn="ctr"/>
            <a:r>
              <a:rPr lang="vi-VN" sz="2000" b="1" dirty="0">
                <a:solidFill>
                  <a:srgbClr val="0070C0"/>
                </a:solidFill>
                <a:latin typeface="Times New Roman" panose="02020603050405020304" pitchFamily="18" charset="0"/>
                <a:cs typeface="Times New Roman" panose="02020603050405020304" pitchFamily="18" charset="0"/>
              </a:rPr>
              <a:t> </a:t>
            </a:r>
            <a:endParaRPr lang="en-US" sz="2000" b="1" i="1" dirty="0">
              <a:solidFill>
                <a:srgbClr val="0070C0"/>
              </a:solidFill>
              <a:latin typeface="Times New Roman" pitchFamily="18" charset="0"/>
              <a:cs typeface="Times New Roman" pitchFamily="18" charset="0"/>
            </a:endParaRPr>
          </a:p>
          <a:p>
            <a:pPr algn="ctr">
              <a:lnSpc>
                <a:spcPct val="107000"/>
              </a:lnSpc>
            </a:pPr>
            <a:endParaRPr lang="en-US" sz="2800" b="1"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Picture 10">
            <a:extLst>
              <a:ext uri="{FF2B5EF4-FFF2-40B4-BE49-F238E27FC236}">
                <a16:creationId xmlns:a16="http://schemas.microsoft.com/office/drawing/2014/main" id="{0FC74877-EC8E-47DB-BD6B-917B2BD5AC0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80382" y="1879646"/>
            <a:ext cx="1039694" cy="1046013"/>
          </a:xfrm>
          <a:prstGeom prst="rect">
            <a:avLst/>
          </a:prstGeom>
          <a:noFill/>
          <a:ln>
            <a:noFill/>
          </a:ln>
        </p:spPr>
      </p:pic>
      <p:sp>
        <p:nvSpPr>
          <p:cNvPr id="13" name="TextBox 12">
            <a:extLst>
              <a:ext uri="{FF2B5EF4-FFF2-40B4-BE49-F238E27FC236}">
                <a16:creationId xmlns:a16="http://schemas.microsoft.com/office/drawing/2014/main" id="{F408B66A-9399-4CE0-9524-6D3652EAC184}"/>
              </a:ext>
            </a:extLst>
          </p:cNvPr>
          <p:cNvSpPr txBox="1"/>
          <p:nvPr/>
        </p:nvSpPr>
        <p:spPr>
          <a:xfrm>
            <a:off x="3000229" y="1653239"/>
            <a:ext cx="6103256" cy="707886"/>
          </a:xfrm>
          <a:prstGeom prst="rect">
            <a:avLst/>
          </a:prstGeom>
          <a:noFill/>
        </p:spPr>
        <p:txBody>
          <a:bodyPr wrap="square">
            <a:spAutoFit/>
          </a:bodyPr>
          <a:lstStyle/>
          <a:p>
            <a:pPr algn="ctr"/>
            <a:r>
              <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ỦY BAN NH</a:t>
            </a:r>
            <a:r>
              <a:rPr lang="vi-VN" sz="2000" b="1"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ÂN DÂN </a:t>
            </a:r>
            <a:r>
              <a:rPr lang="en-US" sz="2000" b="1"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BÌNH TÂN</a:t>
            </a:r>
          </a:p>
          <a:p>
            <a:pPr algn="ctr"/>
            <a:r>
              <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TRƯỜNG </a:t>
            </a:r>
            <a:r>
              <a:rPr lang="en-US"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TIỂU HỌC LƯƠNG THẾ VINH</a:t>
            </a:r>
            <a:endParaRPr lang="vi-VN" sz="2000" b="1" cap="none" spc="0" dirty="0">
              <a:ln w="0"/>
              <a:solidFill>
                <a:srgbClr val="00B05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657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2F80486-87C4-0E40-39C2-75FB7ED537D1}"/>
              </a:ext>
            </a:extLst>
          </p:cNvPr>
          <p:cNvSpPr/>
          <p:nvPr/>
        </p:nvSpPr>
        <p:spPr>
          <a:xfrm>
            <a:off x="3046510" y="5878020"/>
            <a:ext cx="6310133" cy="2021515"/>
          </a:xfrm>
          <a:prstGeom prst="rect">
            <a:avLst/>
          </a:prstGeom>
        </p:spPr>
        <p:txBody>
          <a:bodyPr wrap="square">
            <a:spAutoFit/>
          </a:bodyPr>
          <a:lstStyle/>
          <a:p>
            <a:pPr algn="ctr"/>
            <a:r>
              <a:rPr lang="vi-VN" sz="2000" b="1"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Mã</a:t>
            </a:r>
            <a:r>
              <a:rPr lang="vi-VN"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QR</a:t>
            </a:r>
            <a:r>
              <a:rPr lang="en-US"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FF0000"/>
                </a:solidFill>
                <a:latin typeface="Times New Roman" pitchFamily="18" charset="0"/>
                <a:cs typeface="Times New Roman" pitchFamily="18" charset="0"/>
              </a:rPr>
              <a:t>Luật</a:t>
            </a:r>
            <a:r>
              <a:rPr lang="en-US" sz="2000" b="1" dirty="0">
                <a:solidFill>
                  <a:srgbClr val="FF0000"/>
                </a:solidFill>
                <a:latin typeface="Times New Roman" pitchFamily="18" charset="0"/>
                <a:cs typeface="Times New Roman" pitchFamily="18" charset="0"/>
              </a:rPr>
              <a:t> </a:t>
            </a:r>
            <a:r>
              <a:rPr lang="vi-VN" sz="2000" b="1" dirty="0" err="1">
                <a:solidFill>
                  <a:srgbClr val="FF0000"/>
                </a:solidFill>
                <a:latin typeface="Times New Roman" pitchFamily="18" charset="0"/>
                <a:cs typeface="Times New Roman" pitchFamily="18" charset="0"/>
              </a:rPr>
              <a:t>tiếp</a:t>
            </a:r>
            <a:r>
              <a:rPr lang="vi-VN" sz="2000" b="1" dirty="0">
                <a:solidFill>
                  <a:srgbClr val="FF0000"/>
                </a:solidFill>
                <a:latin typeface="Times New Roman" pitchFamily="18" charset="0"/>
                <a:cs typeface="Times New Roman" pitchFamily="18" charset="0"/>
              </a:rPr>
              <a:t> cận thông tin</a:t>
            </a:r>
            <a:endParaRPr lang="en-US" sz="2000" b="1" dirty="0">
              <a:solidFill>
                <a:srgbClr val="FF0000"/>
              </a:solidFill>
              <a:latin typeface="Times New Roman" pitchFamily="18" charset="0"/>
              <a:cs typeface="Times New Roman"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A blue and green gift box with a bow&#10;&#10;Description automatically generated">
            <a:extLst>
              <a:ext uri="{FF2B5EF4-FFF2-40B4-BE49-F238E27FC236}">
                <a16:creationId xmlns:a16="http://schemas.microsoft.com/office/drawing/2014/main" id="{A87C4998-518B-B63A-2746-6FD14D07F6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6064" y="274583"/>
            <a:ext cx="5848350" cy="5603437"/>
          </a:xfrm>
          <a:prstGeom prst="rect">
            <a:avLst/>
          </a:prstGeom>
        </p:spPr>
      </p:pic>
      <p:pic>
        <p:nvPicPr>
          <p:cNvPr id="13" name="Picture 12">
            <a:extLst>
              <a:ext uri="{FF2B5EF4-FFF2-40B4-BE49-F238E27FC236}">
                <a16:creationId xmlns:a16="http://schemas.microsoft.com/office/drawing/2014/main" id="{064618F8-DF99-4C13-AC6F-FA04F995649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83314" y="2278742"/>
            <a:ext cx="3593030" cy="3132865"/>
          </a:xfrm>
          <a:prstGeom prst="rect">
            <a:avLst/>
          </a:prstGeom>
          <a:noFill/>
          <a:ln>
            <a:noFill/>
          </a:ln>
        </p:spPr>
      </p:pic>
      <p:pic>
        <p:nvPicPr>
          <p:cNvPr id="15" name="Picture 14">
            <a:extLst>
              <a:ext uri="{FF2B5EF4-FFF2-40B4-BE49-F238E27FC236}">
                <a16:creationId xmlns:a16="http://schemas.microsoft.com/office/drawing/2014/main" id="{A3492A16-6F44-4886-96D5-246E8D78FC74}"/>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774255" y="472143"/>
            <a:ext cx="1053465" cy="1053465"/>
          </a:xfrm>
          <a:prstGeom prst="rect">
            <a:avLst/>
          </a:prstGeom>
          <a:noFill/>
          <a:ln>
            <a:noFill/>
          </a:ln>
        </p:spPr>
      </p:pic>
    </p:spTree>
    <p:extLst>
      <p:ext uri="{BB962C8B-B14F-4D97-AF65-F5344CB8AC3E}">
        <p14:creationId xmlns:p14="http://schemas.microsoft.com/office/powerpoint/2010/main" val="52350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CD47C71-AA85-B403-BC38-9F84AE18D376}"/>
              </a:ext>
            </a:extLst>
          </p:cNvPr>
          <p:cNvPicPr>
            <a:picLocks noChangeAspect="1"/>
          </p:cNvPicPr>
          <p:nvPr/>
        </p:nvPicPr>
        <p:blipFill rotWithShape="1">
          <a:blip r:embed="rId2">
            <a:extLst>
              <a:ext uri="{28A0092B-C50C-407E-A947-70E740481C1C}">
                <a14:useLocalDpi xmlns:a14="http://schemas.microsoft.com/office/drawing/2010/main" val="0"/>
              </a:ext>
            </a:extLst>
          </a:blip>
          <a:srcRect l="7877" t="4722" r="8084" b="4444"/>
          <a:stretch/>
        </p:blipFill>
        <p:spPr>
          <a:xfrm rot="5400000">
            <a:off x="2666996" y="-2667000"/>
            <a:ext cx="6857999" cy="12192001"/>
          </a:xfrm>
          <a:prstGeom prst="rect">
            <a:avLst/>
          </a:prstGeom>
        </p:spPr>
      </p:pic>
      <p:sp>
        <p:nvSpPr>
          <p:cNvPr id="4" name="TextBox 3">
            <a:extLst>
              <a:ext uri="{FF2B5EF4-FFF2-40B4-BE49-F238E27FC236}">
                <a16:creationId xmlns:a16="http://schemas.microsoft.com/office/drawing/2014/main" id="{F6686AF5-0930-D4BD-FF68-6CA95EB3E5C5}"/>
              </a:ext>
            </a:extLst>
          </p:cNvPr>
          <p:cNvSpPr txBox="1"/>
          <p:nvPr/>
        </p:nvSpPr>
        <p:spPr>
          <a:xfrm>
            <a:off x="609595" y="491529"/>
            <a:ext cx="10972800" cy="8002704"/>
          </a:xfrm>
          <a:prstGeom prst="rect">
            <a:avLst/>
          </a:prstGeom>
          <a:noFill/>
        </p:spPr>
        <p:txBody>
          <a:bodyPr wrap="square">
            <a:spAutoFit/>
          </a:bodyPr>
          <a:lstStyle/>
          <a:p>
            <a:pPr marL="0" marR="0"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Chương I </a:t>
            </a:r>
          </a:p>
          <a:p>
            <a:pPr marL="0" marR="0"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Đ</a:t>
            </a:r>
            <a:r>
              <a:rPr lang="en-US" sz="2000" b="1" kern="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iều</a:t>
            </a:r>
            <a:r>
              <a:rPr lang="en-US"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8</a:t>
            </a:r>
            <a:r>
              <a:rPr lang="vi-VN" sz="2000" b="1" kern="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i="0" u="none" strike="noStrike" dirty="0">
                <a:solidFill>
                  <a:srgbClr val="0070C0"/>
                </a:solidFill>
                <a:effectLst/>
                <a:latin typeface="+mj-lt"/>
              </a:rPr>
              <a:t>Quyền và nghĩa vụ của công dân trong việc tiếp cận thông tin</a:t>
            </a:r>
            <a:endParaRPr lang="vi-VN" sz="2000" b="0" i="0" dirty="0">
              <a:solidFill>
                <a:srgbClr val="0070C0"/>
              </a:solidFill>
              <a:effectLst/>
              <a:latin typeface="+mj-lt"/>
            </a:endParaRPr>
          </a:p>
          <a:p>
            <a:pPr algn="just">
              <a:spcBef>
                <a:spcPts val="400"/>
              </a:spcBef>
              <a:spcAft>
                <a:spcPts val="400"/>
              </a:spcAft>
            </a:pPr>
            <a:r>
              <a:rPr lang="vi-VN" sz="2000" b="0" i="0" dirty="0">
                <a:solidFill>
                  <a:srgbClr val="000000"/>
                </a:solidFill>
                <a:effectLst/>
                <a:latin typeface="+mj-lt"/>
              </a:rPr>
              <a:t>1. Công dân có quyền:</a:t>
            </a:r>
          </a:p>
          <a:p>
            <a:pPr algn="just">
              <a:spcBef>
                <a:spcPts val="400"/>
              </a:spcBef>
              <a:spcAft>
                <a:spcPts val="400"/>
              </a:spcAft>
            </a:pPr>
            <a:r>
              <a:rPr lang="vi-VN" sz="2000" b="0" i="0" dirty="0">
                <a:solidFill>
                  <a:srgbClr val="000000"/>
                </a:solidFill>
                <a:effectLst/>
                <a:latin typeface="+mj-lt"/>
              </a:rPr>
              <a:t>a) Được cung cấp thông tin đầy đủ, chính xác, kịp thời;</a:t>
            </a:r>
          </a:p>
          <a:p>
            <a:pPr algn="just">
              <a:spcBef>
                <a:spcPts val="400"/>
              </a:spcBef>
              <a:spcAft>
                <a:spcPts val="400"/>
              </a:spcAft>
            </a:pPr>
            <a:r>
              <a:rPr lang="vi-VN" sz="2000" b="0" i="0" dirty="0">
                <a:solidFill>
                  <a:srgbClr val="000000"/>
                </a:solidFill>
                <a:effectLst/>
                <a:latin typeface="+mj-lt"/>
              </a:rPr>
              <a:t>b) Khiếu nại, khởi kiện, tố cáo hành vi vi phạm pháp luật về tiếp cận thông tin.</a:t>
            </a:r>
          </a:p>
          <a:p>
            <a:pPr algn="just">
              <a:spcBef>
                <a:spcPts val="400"/>
              </a:spcBef>
              <a:spcAft>
                <a:spcPts val="400"/>
              </a:spcAft>
            </a:pPr>
            <a:r>
              <a:rPr lang="vi-VN" sz="2000" b="0" i="0" dirty="0">
                <a:solidFill>
                  <a:srgbClr val="000000"/>
                </a:solidFill>
                <a:effectLst/>
                <a:latin typeface="+mj-lt"/>
              </a:rPr>
              <a:t>2. Công dân có nghĩa vụ:</a:t>
            </a:r>
          </a:p>
          <a:p>
            <a:pPr algn="just">
              <a:spcBef>
                <a:spcPts val="400"/>
              </a:spcBef>
              <a:spcAft>
                <a:spcPts val="400"/>
              </a:spcAft>
            </a:pPr>
            <a:r>
              <a:rPr lang="vi-VN" sz="2000" b="0" i="0" dirty="0">
                <a:solidFill>
                  <a:srgbClr val="000000"/>
                </a:solidFill>
                <a:effectLst/>
                <a:latin typeface="+mj-lt"/>
              </a:rPr>
              <a:t>a) Tuân thủ quy định của pháp luật về tiếp cận thông tin;</a:t>
            </a:r>
          </a:p>
          <a:p>
            <a:pPr algn="just">
              <a:spcBef>
                <a:spcPts val="400"/>
              </a:spcBef>
              <a:spcAft>
                <a:spcPts val="400"/>
              </a:spcAft>
            </a:pPr>
            <a:r>
              <a:rPr lang="vi-VN" sz="2000" b="0" i="0" dirty="0">
                <a:solidFill>
                  <a:srgbClr val="000000"/>
                </a:solidFill>
                <a:effectLst/>
                <a:latin typeface="+mj-lt"/>
              </a:rPr>
              <a:t>b) Không làm sai lệch nội dung thông tin đã được cung cấp;</a:t>
            </a:r>
          </a:p>
          <a:p>
            <a:pPr algn="just">
              <a:spcBef>
                <a:spcPts val="400"/>
              </a:spcBef>
              <a:spcAft>
                <a:spcPts val="400"/>
              </a:spcAft>
            </a:pPr>
            <a:r>
              <a:rPr lang="vi-VN" sz="2000" b="0" i="0" dirty="0">
                <a:solidFill>
                  <a:srgbClr val="000000"/>
                </a:solidFill>
                <a:effectLst/>
                <a:latin typeface="+mj-lt"/>
              </a:rPr>
              <a:t>c) Không xâm phạm quyền và lợi ích hợp pháp của cơ quan, tổ chức hoặc của người khác khi thực hiện quyền tiếp cận thông tin.</a:t>
            </a:r>
          </a:p>
          <a:p>
            <a:pPr algn="just">
              <a:spcBef>
                <a:spcPts val="400"/>
              </a:spcBef>
              <a:spcAft>
                <a:spcPts val="400"/>
              </a:spcAft>
            </a:pPr>
            <a:r>
              <a:rPr lang="vi-VN" sz="2000" b="1" kern="0" dirty="0">
                <a:solidFill>
                  <a:srgbClr val="0070C0"/>
                </a:solidFill>
                <a:effectLst/>
                <a:latin typeface="+mj-lt"/>
                <a:ea typeface="Times New Roman" panose="02020603050405020304" pitchFamily="18" charset="0"/>
                <a:cs typeface="Times New Roman" panose="02020603050405020304" pitchFamily="18" charset="0"/>
              </a:rPr>
              <a:t>Đ</a:t>
            </a:r>
            <a:r>
              <a:rPr lang="en-US" sz="2000" b="1" kern="0" dirty="0" err="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iều</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kern="0" dirty="0">
                <a:solidFill>
                  <a:srgbClr val="0070C0"/>
                </a:solidFill>
                <a:effectLst/>
                <a:latin typeface="+mj-lt"/>
                <a:ea typeface="Times New Roman" panose="02020603050405020304" pitchFamily="18" charset="0"/>
                <a:cs typeface="Times New Roman" panose="02020603050405020304" pitchFamily="18" charset="0"/>
              </a:rPr>
              <a:t>10:</a:t>
            </a:r>
            <a:r>
              <a:rPr lang="en-US" sz="2000" b="1" kern="0" dirty="0">
                <a:solidFill>
                  <a:srgbClr val="0070C0"/>
                </a:solidFill>
                <a:effectLst/>
                <a:latin typeface="+mj-lt"/>
                <a:ea typeface="Times New Roman" panose="02020603050405020304" pitchFamily="18" charset="0"/>
                <a:cs typeface="Times New Roman" panose="02020603050405020304" pitchFamily="18" charset="0"/>
              </a:rPr>
              <a:t> </a:t>
            </a:r>
            <a:r>
              <a:rPr lang="vi-VN" sz="2000" b="1" i="0" u="none" strike="noStrike" dirty="0">
                <a:solidFill>
                  <a:srgbClr val="0070C0"/>
                </a:solidFill>
                <a:effectLst/>
                <a:latin typeface="+mj-lt"/>
              </a:rPr>
              <a:t>Cách thức tiếp cận thông tin</a:t>
            </a:r>
            <a:endParaRPr lang="vi-VN" sz="2000" b="0" i="0" dirty="0">
              <a:solidFill>
                <a:srgbClr val="0070C0"/>
              </a:solidFill>
              <a:effectLst/>
              <a:latin typeface="+mj-lt"/>
            </a:endParaRPr>
          </a:p>
          <a:p>
            <a:pPr algn="just">
              <a:spcBef>
                <a:spcPts val="400"/>
              </a:spcBef>
              <a:spcAft>
                <a:spcPts val="400"/>
              </a:spcAft>
            </a:pPr>
            <a:r>
              <a:rPr lang="vi-VN" sz="2000" b="0" i="0" dirty="0">
                <a:solidFill>
                  <a:srgbClr val="000000"/>
                </a:solidFill>
                <a:effectLst/>
                <a:latin typeface="+mj-lt"/>
              </a:rPr>
              <a:t>Công dân được tiếp cận thông tin bằng các cách thức sau:</a:t>
            </a:r>
          </a:p>
          <a:p>
            <a:pPr algn="just">
              <a:spcBef>
                <a:spcPts val="400"/>
              </a:spcBef>
              <a:spcAft>
                <a:spcPts val="400"/>
              </a:spcAft>
            </a:pPr>
            <a:r>
              <a:rPr lang="vi-VN" sz="2000" b="0" i="0" dirty="0">
                <a:solidFill>
                  <a:srgbClr val="000000"/>
                </a:solidFill>
                <a:effectLst/>
                <a:latin typeface="+mj-lt"/>
              </a:rPr>
              <a:t>1. Tự do tiếp cận thông tin được cơ quan nhà nước công khai;</a:t>
            </a:r>
          </a:p>
          <a:p>
            <a:pPr algn="just">
              <a:spcBef>
                <a:spcPts val="400"/>
              </a:spcBef>
              <a:spcAft>
                <a:spcPts val="400"/>
              </a:spcAft>
            </a:pPr>
            <a:r>
              <a:rPr lang="vi-VN" sz="2000" b="0" i="0" dirty="0">
                <a:solidFill>
                  <a:srgbClr val="000000"/>
                </a:solidFill>
                <a:effectLst/>
                <a:latin typeface="+mj-lt"/>
              </a:rPr>
              <a:t>2. Yêu cầu cơ quan nhà nước cung cấp thông tin.</a:t>
            </a:r>
          </a:p>
          <a:p>
            <a:pPr>
              <a:spcBef>
                <a:spcPts val="600"/>
              </a:spcBef>
              <a:spcAft>
                <a:spcPts val="600"/>
              </a:spcAft>
            </a:pPr>
            <a:endParaRPr lang="vi-VN" sz="2000" b="0" i="0" dirty="0">
              <a:solidFill>
                <a:srgbClr val="0070C0"/>
              </a:solidFill>
              <a:effectLst/>
              <a:latin typeface="+mj-lt"/>
            </a:endParaRPr>
          </a:p>
          <a:p>
            <a:pPr algn="l">
              <a:spcBef>
                <a:spcPts val="600"/>
              </a:spcBef>
              <a:spcAft>
                <a:spcPts val="600"/>
              </a:spcAft>
            </a:pPr>
            <a:endParaRPr lang="vi-VN" sz="2000" b="0" i="0" dirty="0">
              <a:solidFill>
                <a:srgbClr val="000000"/>
              </a:solidFill>
              <a:effectLst/>
              <a:latin typeface="+mj-lt"/>
            </a:endParaRPr>
          </a:p>
          <a:p>
            <a:pPr marL="0" marR="0">
              <a:spcBef>
                <a:spcPts val="600"/>
              </a:spcBef>
              <a:spcAft>
                <a:spcPts val="600"/>
              </a:spcAft>
            </a:pPr>
            <a:endParaRPr lang="en-US" sz="19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600"/>
              </a:spcBef>
              <a:spcAft>
                <a:spcPts val="6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600"/>
              </a:spcBef>
              <a:spcAft>
                <a:spcPts val="600"/>
              </a:spcAft>
            </a:pPr>
            <a:endParaRPr lang="vi-VN" sz="18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A8A77D5-87B1-4AD1-8FDC-5C78D7BCDCB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306998" y="628546"/>
            <a:ext cx="1053465" cy="1053465"/>
          </a:xfrm>
          <a:prstGeom prst="rect">
            <a:avLst/>
          </a:prstGeom>
          <a:noFill/>
          <a:ln>
            <a:noFill/>
          </a:ln>
        </p:spPr>
      </p:pic>
    </p:spTree>
    <p:extLst>
      <p:ext uri="{BB962C8B-B14F-4D97-AF65-F5344CB8AC3E}">
        <p14:creationId xmlns:p14="http://schemas.microsoft.com/office/powerpoint/2010/main" val="183541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rectangular frame with a white space&#10;&#10;Description automatically generated">
            <a:extLst>
              <a:ext uri="{FF2B5EF4-FFF2-40B4-BE49-F238E27FC236}">
                <a16:creationId xmlns:a16="http://schemas.microsoft.com/office/drawing/2014/main" id="{D704F178-6B9B-9DE4-9015-D76A1A8459D0}"/>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4" name="TextBox 5">
            <a:extLst>
              <a:ext uri="{FF2B5EF4-FFF2-40B4-BE49-F238E27FC236}">
                <a16:creationId xmlns:a16="http://schemas.microsoft.com/office/drawing/2014/main" id="{6531B211-69D7-911E-14F7-1B692D3EA22F}"/>
              </a:ext>
            </a:extLst>
          </p:cNvPr>
          <p:cNvSpPr txBox="1"/>
          <p:nvPr/>
        </p:nvSpPr>
        <p:spPr>
          <a:xfrm>
            <a:off x="637855" y="611332"/>
            <a:ext cx="10916285" cy="4949047"/>
          </a:xfrm>
          <a:prstGeom prst="rect">
            <a:avLst/>
          </a:prstGeom>
          <a:noFill/>
        </p:spPr>
        <p:txBody>
          <a:bodyPr wrap="square">
            <a:spAutoFit/>
          </a:bodyPr>
          <a:lstStyle/>
          <a:p>
            <a:pPr algn="just">
              <a:lnSpc>
                <a:spcPct val="115000"/>
              </a:lnSpc>
              <a:spcAft>
                <a:spcPts val="0"/>
              </a:spcAft>
            </a:pPr>
            <a:r>
              <a:rPr lang="en-GB" sz="2400" i="1" kern="1200" dirty="0">
                <a:solidFill>
                  <a:srgbClr val="0070C0"/>
                </a:solidFill>
                <a:effectLst/>
                <a:latin typeface="Times New Roman" panose="02020603050405020304" pitchFamily="18" charset="0"/>
                <a:ea typeface="Times New Roman" panose="02020603050405020304" pitchFamily="18" charset="0"/>
              </a:rPr>
              <a:t> </a:t>
            </a:r>
            <a:r>
              <a:rPr lang="vi-VN" sz="2400" b="1" dirty="0">
                <a:solidFill>
                  <a:srgbClr val="0070C0"/>
                </a:solidFill>
                <a:effectLst/>
                <a:latin typeface="Times New Roman" panose="02020603050405020304" pitchFamily="18" charset="0"/>
                <a:ea typeface="Times New Roman" panose="02020603050405020304" pitchFamily="18" charset="0"/>
              </a:rPr>
              <a:t>Đ</a:t>
            </a:r>
            <a:r>
              <a:rPr lang="en-US" sz="2400" b="1" dirty="0" err="1">
                <a:solidFill>
                  <a:srgbClr val="0070C0"/>
                </a:solidFill>
                <a:effectLst/>
                <a:latin typeface="Times New Roman" panose="02020603050405020304" pitchFamily="18" charset="0"/>
                <a:ea typeface="Times New Roman" panose="02020603050405020304" pitchFamily="18" charset="0"/>
              </a:rPr>
              <a:t>iều</a:t>
            </a:r>
            <a:r>
              <a:rPr lang="en-US" sz="2400" b="1" dirty="0">
                <a:solidFill>
                  <a:srgbClr val="0070C0"/>
                </a:solidFill>
                <a:effectLst/>
                <a:latin typeface="Times New Roman" panose="02020603050405020304" pitchFamily="18" charset="0"/>
                <a:ea typeface="Times New Roman" panose="02020603050405020304" pitchFamily="18" charset="0"/>
              </a:rPr>
              <a:t> </a:t>
            </a:r>
            <a:r>
              <a:rPr lang="vi-VN" sz="2400" b="1" dirty="0">
                <a:solidFill>
                  <a:srgbClr val="0070C0"/>
                </a:solidFill>
                <a:effectLst/>
                <a:latin typeface="Times New Roman" panose="02020603050405020304" pitchFamily="18" charset="0"/>
                <a:ea typeface="Times New Roman" panose="02020603050405020304" pitchFamily="18" charset="0"/>
              </a:rPr>
              <a:t>11: </a:t>
            </a:r>
            <a:r>
              <a:rPr lang="vi-VN" sz="2400" b="1" kern="1200" dirty="0">
                <a:solidFill>
                  <a:srgbClr val="0070C0"/>
                </a:solidFill>
                <a:effectLst/>
                <a:latin typeface="Times New Roman" panose="02020603050405020304" pitchFamily="18" charset="0"/>
                <a:ea typeface="Times New Roman" panose="02020603050405020304" pitchFamily="18" charset="0"/>
              </a:rPr>
              <a:t>Các hành vi bị nghiêm cấm</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1. Cố ý cung cấp thông tin sai lệch, không đầy đủ, trì hoãn việc cung cấp thông tin; hủy hoại thông tin; làm giả thông tin.</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2. Cung cấp hoặc sử dụng thông tin để chống lại Nhà nước Cộng hòa xã hội chủ nghĩa Việt Nam, phá hoại chính sách đoàn kết, kích động bạo lực.</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3. Cung cấp hoặc sử dụng thông tin nhằm xúc phạm danh dự, nhân phẩm, uy tín, gây kỳ thị về giới, gây thiệt hại về tài sản của cá nhân, cơ quan, tổ chức.</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4. Cản trở, đe dọa, trù dập người yêu cầu, người cung cấp thông tin.</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b="1" kern="1200" dirty="0">
                <a:solidFill>
                  <a:srgbClr val="0070C0"/>
                </a:solidFill>
                <a:effectLst/>
                <a:latin typeface="Times New Roman" panose="02020603050405020304" pitchFamily="18" charset="0"/>
                <a:ea typeface="Times New Roman" panose="02020603050405020304" pitchFamily="18" charset="0"/>
              </a:rPr>
              <a:t>Chương V </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b="1" kern="1200" dirty="0">
                <a:solidFill>
                  <a:srgbClr val="0070C0"/>
                </a:solidFill>
                <a:effectLst/>
                <a:latin typeface="Times New Roman" panose="02020603050405020304" pitchFamily="18" charset="0"/>
                <a:ea typeface="Times New Roman" panose="02020603050405020304" pitchFamily="18" charset="0"/>
              </a:rPr>
              <a:t>Điều 37: Hiệu lực thi hành</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Luật này có hiệu lực thi hành từ ngày 01 tháng 7 năm 2018.</a:t>
            </a:r>
            <a:endParaRPr lang="en-GB" sz="2400" dirty="0">
              <a:effectLst/>
              <a:latin typeface="Times New Roman" panose="02020603050405020304" pitchFamily="18" charset="0"/>
              <a:ea typeface="Times New Roman" panose="02020603050405020304" pitchFamily="18" charset="0"/>
            </a:endParaRPr>
          </a:p>
          <a:p>
            <a:pPr algn="just">
              <a:spcAft>
                <a:spcPts val="0"/>
              </a:spcAft>
            </a:pPr>
            <a:r>
              <a:rPr lang="vi-VN" sz="2400" kern="1200" dirty="0">
                <a:solidFill>
                  <a:srgbClr val="000000"/>
                </a:solidFill>
                <a:effectLst/>
                <a:latin typeface="Times New Roman" panose="02020603050405020304" pitchFamily="18" charset="0"/>
                <a:ea typeface="Times New Roman" panose="02020603050405020304" pitchFamily="18" charset="0"/>
              </a:rPr>
              <a:t>Chính phủ, cơ quan nhà nước có thẩm quyền quy định chi tiết các điều, khoản được giao trong luật.</a:t>
            </a:r>
            <a:endParaRPr lang="en-GB" sz="2400"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B73259C7-010C-4B42-A940-40A13368C8F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0024" y="106032"/>
            <a:ext cx="775348" cy="721282"/>
          </a:xfrm>
          <a:prstGeom prst="rect">
            <a:avLst/>
          </a:prstGeom>
          <a:noFill/>
          <a:ln>
            <a:noFill/>
          </a:ln>
        </p:spPr>
      </p:pic>
    </p:spTree>
    <p:extLst>
      <p:ext uri="{BB962C8B-B14F-4D97-AF65-F5344CB8AC3E}">
        <p14:creationId xmlns:p14="http://schemas.microsoft.com/office/powerpoint/2010/main" val="2961768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A white rectangular frame with flowers and birds&#10;&#10;Description automatically generated">
            <a:extLst>
              <a:ext uri="{FF2B5EF4-FFF2-40B4-BE49-F238E27FC236}">
                <a16:creationId xmlns:a16="http://schemas.microsoft.com/office/drawing/2014/main" id="{FC85E876-BD75-38F9-993B-40E6CBAD87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8" y="-2593612"/>
            <a:ext cx="6858001" cy="12192003"/>
          </a:xfrm>
          <a:prstGeom prst="rect">
            <a:avLst/>
          </a:prstGeom>
        </p:spPr>
      </p:pic>
      <p:sp>
        <p:nvSpPr>
          <p:cNvPr id="11" name="TextBox 10">
            <a:extLst>
              <a:ext uri="{FF2B5EF4-FFF2-40B4-BE49-F238E27FC236}">
                <a16:creationId xmlns:a16="http://schemas.microsoft.com/office/drawing/2014/main" id="{059622C8-BDED-C651-973A-C348ADB3AF4F}"/>
              </a:ext>
            </a:extLst>
          </p:cNvPr>
          <p:cNvSpPr txBox="1"/>
          <p:nvPr/>
        </p:nvSpPr>
        <p:spPr>
          <a:xfrm>
            <a:off x="1126432" y="813618"/>
            <a:ext cx="9535472" cy="5758499"/>
          </a:xfrm>
          <a:prstGeom prst="rect">
            <a:avLst/>
          </a:prstGeom>
          <a:noFill/>
        </p:spPr>
        <p:txBody>
          <a:bodyPr wrap="square">
            <a:spAutoFit/>
          </a:bodyPr>
          <a:lstStyle/>
          <a:p>
            <a:pPr algn="ctr"/>
            <a:r>
              <a:rPr lang="vi-VN" sz="20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ỦY BAN NH</a:t>
            </a:r>
            <a:r>
              <a:rPr lang="vi-VN" sz="2000" b="1"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ÂN DÂN </a:t>
            </a:r>
            <a:r>
              <a:rPr lang="en-US" sz="2000" b="1"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BÌNH TÂN</a:t>
            </a:r>
          </a:p>
          <a:p>
            <a:pPr algn="ctr"/>
            <a:r>
              <a:rPr lang="vi-VN" sz="20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TRƯỜNG </a:t>
            </a:r>
            <a:r>
              <a:rPr lang="en-US" sz="20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TIỂU HỌC LƯƠNG THẾ VINH</a:t>
            </a:r>
            <a:endParaRPr lang="vi-VN" sz="20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endParaRPr lang="en-US" sz="2800" dirty="0">
              <a:solidFill>
                <a:srgbClr val="FF0000"/>
              </a:solidFill>
              <a:latin typeface="Times New Roman" pitchFamily="18" charset="0"/>
              <a:cs typeface="Times New Roman" pitchFamily="18" charset="0"/>
            </a:endParaRPr>
          </a:p>
          <a:p>
            <a:pPr algn="ctr"/>
            <a:r>
              <a:rPr lang="en-US" sz="4800" b="1" dirty="0">
                <a:solidFill>
                  <a:srgbClr val="FF0066"/>
                </a:solidFill>
                <a:latin typeface="Times New Roman" pitchFamily="18" charset="0"/>
                <a:cs typeface="Times New Roman" pitchFamily="18" charset="0"/>
              </a:rPr>
              <a:t>TUYÊN TRUYỀN PHÁP LUẬT </a:t>
            </a:r>
            <a:endParaRPr lang="vi-VN" sz="4800" b="1" dirty="0">
              <a:solidFill>
                <a:srgbClr val="FF0066"/>
              </a:solidFill>
              <a:latin typeface="Times New Roman" pitchFamily="18" charset="0"/>
              <a:cs typeface="Times New Roman" pitchFamily="18" charset="0"/>
            </a:endParaRPr>
          </a:p>
          <a:p>
            <a:pPr algn="ctr"/>
            <a:r>
              <a:rPr lang="en-US" sz="4800" b="1" dirty="0">
                <a:solidFill>
                  <a:srgbClr val="FF0066"/>
                </a:solidFill>
                <a:latin typeface="Times New Roman" pitchFamily="18" charset="0"/>
                <a:cs typeface="Times New Roman" pitchFamily="18" charset="0"/>
              </a:rPr>
              <a:t>THÁNG 9</a:t>
            </a:r>
            <a:endParaRPr lang="vi-VN" sz="4800" b="1" dirty="0">
              <a:solidFill>
                <a:srgbClr val="FF0066"/>
              </a:solidFill>
              <a:latin typeface="Times New Roman" pitchFamily="18" charset="0"/>
              <a:cs typeface="Times New Roman" pitchFamily="18" charset="0"/>
            </a:endParaRPr>
          </a:p>
          <a:p>
            <a:pPr algn="ctr"/>
            <a:endParaRPr lang="vi-VN" sz="3600" b="1" dirty="0">
              <a:solidFill>
                <a:srgbClr val="FF0066"/>
              </a:solidFill>
              <a:latin typeface="Times New Roman" pitchFamily="18" charset="0"/>
              <a:cs typeface="Times New Roman" pitchFamily="18" charset="0"/>
            </a:endParaRPr>
          </a:p>
          <a:p>
            <a:pPr algn="ctr"/>
            <a:r>
              <a:rPr lang="en-US" sz="8800" b="1" kern="0" dirty="0">
                <a:solidFill>
                  <a:srgbClr val="7030A0"/>
                </a:solidFill>
                <a:effectLst/>
                <a:latin typeface="Times New Roman" panose="02020603050405020304" pitchFamily="18" charset="0"/>
                <a:ea typeface="Times New Roman" panose="02020603050405020304" pitchFamily="18" charset="0"/>
                <a:cs typeface="Times New Roman" pitchFamily="18" charset="0"/>
              </a:rPr>
              <a:t>LUẬT TRẺ EM </a:t>
            </a:r>
            <a:endParaRPr lang="vi-VN" sz="8800" b="1" kern="0" dirty="0">
              <a:solidFill>
                <a:srgbClr val="7030A0"/>
              </a:solidFill>
              <a:effectLst/>
              <a:latin typeface="Times New Roman" panose="02020603050405020304" pitchFamily="18" charset="0"/>
              <a:ea typeface="Times New Roman" panose="02020603050405020304" pitchFamily="18" charset="0"/>
              <a:cs typeface="Times New Roman" pitchFamily="18" charset="0"/>
            </a:endParaRPr>
          </a:p>
          <a:p>
            <a:pPr marL="0" marR="0" algn="ctr">
              <a:lnSpc>
                <a:spcPct val="115000"/>
              </a:lnSpc>
              <a:spcBef>
                <a:spcPts val="0"/>
              </a:spcBef>
              <a:spcAft>
                <a:spcPts val="0"/>
              </a:spcAft>
            </a:pPr>
            <a:endParaRPr lang="vi-VN" sz="2800" b="1" dirty="0">
              <a:solidFill>
                <a:srgbClr val="FF0000"/>
              </a:solidFill>
              <a:latin typeface="Times New Roman" pitchFamily="18" charset="0"/>
              <a:cs typeface="Times New Roman" pitchFamily="18" charset="0"/>
            </a:endParaRPr>
          </a:p>
          <a:p>
            <a:pPr algn="ctr"/>
            <a:endParaRPr lang="en-US" dirty="0">
              <a:solidFill>
                <a:srgbClr val="FF0000"/>
              </a:solidFill>
              <a:latin typeface="Times New Roman" pitchFamily="18" charset="0"/>
              <a:cs typeface="Times New Roman" pitchFamily="18" charset="0"/>
            </a:endParaRPr>
          </a:p>
          <a:p>
            <a:pPr algn="ctr"/>
            <a:r>
              <a:rPr lang="vi-VN" sz="2400" i="1" dirty="0">
                <a:solidFill>
                  <a:srgbClr val="000099"/>
                </a:solidFill>
                <a:latin typeface="Times New Roman" pitchFamily="18" charset="0"/>
                <a:cs typeface="Times New Roman" pitchFamily="18" charset="0"/>
              </a:rPr>
              <a:t> </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Bình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Tân</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01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9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a:t>
            </a:r>
            <a:r>
              <a:rPr lang="vi-VN" sz="2400" i="1" dirty="0">
                <a:solidFill>
                  <a:srgbClr val="000099"/>
                </a:solidFill>
                <a:latin typeface="Times New Roman" pitchFamily="18" charset="0"/>
                <a:cs typeface="Times New Roman" pitchFamily="18" charset="0"/>
              </a:rPr>
              <a:t>4</a:t>
            </a:r>
            <a:endParaRPr lang="en-US" sz="2400" i="1" dirty="0">
              <a:solidFill>
                <a:srgbClr val="000099"/>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E1386984-3425-42D8-9CDF-A8845878226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75434" y="813618"/>
            <a:ext cx="709323" cy="745038"/>
          </a:xfrm>
          <a:prstGeom prst="rect">
            <a:avLst/>
          </a:prstGeom>
          <a:noFill/>
          <a:ln>
            <a:noFill/>
          </a:ln>
        </p:spPr>
      </p:pic>
    </p:spTree>
    <p:extLst>
      <p:ext uri="{BB962C8B-B14F-4D97-AF65-F5344CB8AC3E}">
        <p14:creationId xmlns:p14="http://schemas.microsoft.com/office/powerpoint/2010/main" val="2756564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9F87B81-FFE5-C475-9A8E-14B74E5AF0B9}"/>
              </a:ext>
            </a:extLst>
          </p:cNvPr>
          <p:cNvSpPr/>
          <p:nvPr/>
        </p:nvSpPr>
        <p:spPr>
          <a:xfrm>
            <a:off x="-240278" y="6217427"/>
            <a:ext cx="8456901" cy="2714013"/>
          </a:xfrm>
          <a:prstGeom prst="rect">
            <a:avLst/>
          </a:prstGeom>
        </p:spPr>
        <p:txBody>
          <a:bodyPr wrap="square">
            <a:spAutoFit/>
          </a:bodyPr>
          <a:lstStyle/>
          <a:p>
            <a:pPr algn="ctr">
              <a:spcAft>
                <a:spcPts val="600"/>
              </a:spcAft>
            </a:pPr>
            <a:r>
              <a:rPr lang="vi-VN"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M</a:t>
            </a:r>
            <a:r>
              <a:rPr lang="en-US"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Ã</a:t>
            </a:r>
            <a:r>
              <a:rPr lang="vi-VN" sz="32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QR </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TRẺ EM</a:t>
            </a:r>
          </a:p>
          <a:p>
            <a:pPr algn="ctr"/>
            <a:endParaRPr lang="vi-VN" sz="3200" b="1" kern="0" dirty="0">
              <a:solidFill>
                <a:srgbClr val="FF0000"/>
              </a:solidFill>
              <a:effectLst/>
              <a:latin typeface="Times New Roman" panose="02020603050405020304" pitchFamily="18" charset="0"/>
              <a:ea typeface="Times New Roman" panose="02020603050405020304" pitchFamily="18" charset="0"/>
            </a:endParaRPr>
          </a:p>
          <a:p>
            <a:pPr algn="ctr"/>
            <a:endParaRPr lang="vi-VN" sz="2800" b="1" dirty="0">
              <a:solidFill>
                <a:srgbClr val="FF0000"/>
              </a:solidFill>
              <a:latin typeface="Times New Roman" panose="02020603050405020304" pitchFamily="18" charset="0"/>
              <a:cs typeface="Times New Roman" panose="02020603050405020304" pitchFamily="18" charset="0"/>
            </a:endParaRPr>
          </a:p>
          <a:p>
            <a:pPr algn="ctr"/>
            <a:r>
              <a:rPr lang="vi-VN" sz="2000" b="1" dirty="0">
                <a:solidFill>
                  <a:srgbClr val="FF0000"/>
                </a:solidFill>
                <a:latin typeface="Times New Roman" panose="02020603050405020304" pitchFamily="18" charset="0"/>
                <a:cs typeface="Times New Roman" panose="02020603050405020304" pitchFamily="18" charset="0"/>
              </a:rPr>
              <a:t> </a:t>
            </a:r>
            <a:endParaRPr lang="en-US" sz="2000" b="1" i="1" dirty="0">
              <a:solidFill>
                <a:srgbClr val="FF0000"/>
              </a:solidFill>
              <a:latin typeface="Times New Roman" pitchFamily="18" charset="0"/>
              <a:cs typeface="Times New Roman" pitchFamily="18" charset="0"/>
            </a:endParaRPr>
          </a:p>
          <a:p>
            <a:pPr algn="ctr">
              <a:lnSpc>
                <a:spcPct val="107000"/>
              </a:lnSpc>
            </a:pPr>
            <a:endParaRPr lang="en-US" sz="2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9" name="Picture 18" descr="A basket with a photo frame&#10;&#10;Description automatically generated">
            <a:extLst>
              <a:ext uri="{FF2B5EF4-FFF2-40B4-BE49-F238E27FC236}">
                <a16:creationId xmlns:a16="http://schemas.microsoft.com/office/drawing/2014/main" id="{2129415A-CC38-DC02-9608-02DE44A2B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0939" y="512759"/>
            <a:ext cx="5020162" cy="5720172"/>
          </a:xfrm>
          <a:prstGeom prst="rect">
            <a:avLst/>
          </a:prstGeom>
        </p:spPr>
      </p:pic>
      <p:pic>
        <p:nvPicPr>
          <p:cNvPr id="13" name="Picture 12">
            <a:extLst>
              <a:ext uri="{FF2B5EF4-FFF2-40B4-BE49-F238E27FC236}">
                <a16:creationId xmlns:a16="http://schemas.microsoft.com/office/drawing/2014/main" id="{01CC1849-5548-4C5E-ADF2-81E9159832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423194" y="998876"/>
            <a:ext cx="1935652" cy="1774962"/>
          </a:xfrm>
          <a:prstGeom prst="rect">
            <a:avLst/>
          </a:prstGeom>
          <a:noFill/>
          <a:ln>
            <a:noFill/>
          </a:ln>
        </p:spPr>
      </p:pic>
      <p:pic>
        <p:nvPicPr>
          <p:cNvPr id="15" name="Picture 14">
            <a:extLst>
              <a:ext uri="{FF2B5EF4-FFF2-40B4-BE49-F238E27FC236}">
                <a16:creationId xmlns:a16="http://schemas.microsoft.com/office/drawing/2014/main" id="{86EA3F2F-47D4-4C8B-B419-A6D6FFE4686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749884" y="155162"/>
            <a:ext cx="1039694" cy="1046013"/>
          </a:xfrm>
          <a:prstGeom prst="rect">
            <a:avLst/>
          </a:prstGeom>
          <a:noFill/>
          <a:ln>
            <a:noFill/>
          </a:ln>
        </p:spPr>
      </p:pic>
      <p:sp>
        <p:nvSpPr>
          <p:cNvPr id="17" name="TextBox 16">
            <a:extLst>
              <a:ext uri="{FF2B5EF4-FFF2-40B4-BE49-F238E27FC236}">
                <a16:creationId xmlns:a16="http://schemas.microsoft.com/office/drawing/2014/main" id="{BE73B540-81CF-43DA-9F4C-D361F8A47764}"/>
              </a:ext>
            </a:extLst>
          </p:cNvPr>
          <p:cNvSpPr txBox="1"/>
          <p:nvPr/>
        </p:nvSpPr>
        <p:spPr>
          <a:xfrm>
            <a:off x="2113367" y="66030"/>
            <a:ext cx="6103256" cy="615553"/>
          </a:xfrm>
          <a:prstGeom prst="rect">
            <a:avLst/>
          </a:prstGeom>
          <a:noFill/>
        </p:spPr>
        <p:txBody>
          <a:bodyPr wrap="square">
            <a:spAutoFit/>
          </a:bodyPr>
          <a:lstStyle/>
          <a:p>
            <a:pPr algn="ctr"/>
            <a:r>
              <a:rPr lang="vi-VN" sz="16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ỦY BAN NH</a:t>
            </a:r>
            <a:r>
              <a:rPr lang="vi-VN" sz="1600" b="1"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ÂN DÂN </a:t>
            </a:r>
            <a:r>
              <a:rPr lang="en-US" sz="1600" b="1"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BÌNH TÂN</a:t>
            </a:r>
          </a:p>
          <a:p>
            <a:pPr algn="ctr"/>
            <a:r>
              <a:rPr lang="vi-VN" sz="18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TRƯỜNG </a:t>
            </a:r>
            <a:r>
              <a:rPr lang="en-US" sz="18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TIỂU HỌC LƯƠNG THẾ VINH</a:t>
            </a:r>
            <a:endParaRPr lang="vi-VN" sz="1800" b="1" cap="none" spc="0" dirty="0">
              <a:ln w="0"/>
              <a:solidFill>
                <a:srgbClr val="0070C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050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DAC8D97E-4092-DA55-7625-84F7365A3DDE}"/>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666999" y="-2667000"/>
            <a:ext cx="6857999" cy="12192001"/>
          </a:xfrm>
          <a:prstGeom prst="rect">
            <a:avLst/>
          </a:prstGeom>
        </p:spPr>
      </p:pic>
      <p:sp>
        <p:nvSpPr>
          <p:cNvPr id="3" name="TextBox 2">
            <a:extLst>
              <a:ext uri="{FF2B5EF4-FFF2-40B4-BE49-F238E27FC236}">
                <a16:creationId xmlns:a16="http://schemas.microsoft.com/office/drawing/2014/main" id="{CD996AA4-408B-5986-9A3E-FA32F5FE31A6}"/>
              </a:ext>
            </a:extLst>
          </p:cNvPr>
          <p:cNvSpPr txBox="1"/>
          <p:nvPr/>
        </p:nvSpPr>
        <p:spPr>
          <a:xfrm>
            <a:off x="676121" y="507911"/>
            <a:ext cx="10879494" cy="6267998"/>
          </a:xfrm>
          <a:prstGeom prst="rect">
            <a:avLst/>
          </a:prstGeom>
          <a:noFill/>
        </p:spPr>
        <p:txBody>
          <a:bodyPr wrap="square">
            <a:spAutoFit/>
          </a:bodyPr>
          <a:lstStyle/>
          <a:p>
            <a:pPr>
              <a:spcAft>
                <a:spcPts val="600"/>
              </a:spcAft>
            </a:pPr>
            <a:r>
              <a:rPr lang="vi-VN" sz="2800" b="1" dirty="0">
                <a:solidFill>
                  <a:srgbClr val="C00000"/>
                </a:solidFill>
                <a:effectLst/>
                <a:latin typeface="+mj-lt"/>
              </a:rPr>
              <a:t> </a:t>
            </a:r>
            <a:r>
              <a:rPr lang="en-US" sz="2000" b="1" dirty="0" err="1">
                <a:solidFill>
                  <a:srgbClr val="C00000"/>
                </a:solidFill>
                <a:effectLst/>
                <a:latin typeface="Times New Roman" panose="02020603050405020304" pitchFamily="18" charset="0"/>
                <a:ea typeface="Times New Roman" panose="02020603050405020304" pitchFamily="18" charset="0"/>
              </a:rPr>
              <a:t>Điều</a:t>
            </a:r>
            <a:r>
              <a:rPr lang="en-US" sz="2000" b="1" dirty="0">
                <a:solidFill>
                  <a:srgbClr val="C00000"/>
                </a:solidFill>
                <a:effectLst/>
                <a:latin typeface="Times New Roman" panose="02020603050405020304" pitchFamily="18" charset="0"/>
                <a:ea typeface="Times New Roman" panose="02020603050405020304" pitchFamily="18" charset="0"/>
              </a:rPr>
              <a:t> 98. </a:t>
            </a:r>
            <a:r>
              <a:rPr lang="en-US" sz="2000" b="1" dirty="0" err="1">
                <a:solidFill>
                  <a:srgbClr val="C00000"/>
                </a:solidFill>
                <a:effectLst/>
                <a:latin typeface="Times New Roman" panose="02020603050405020304" pitchFamily="18" charset="0"/>
                <a:ea typeface="Times New Roman" panose="02020603050405020304" pitchFamily="18" charset="0"/>
              </a:rPr>
              <a:t>Chăm</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sóc</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nuôi</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dưỡng</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giáo</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dục</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trẻ</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em</a:t>
            </a:r>
            <a:endParaRPr lang="en-US" sz="2000" dirty="0">
              <a:solidFill>
                <a:srgbClr val="C00000"/>
              </a:solidFill>
              <a:effectLst/>
              <a:latin typeface="Times New Roman" panose="02020603050405020304" pitchFamily="18" charset="0"/>
              <a:ea typeface="Times New Roman" panose="02020603050405020304" pitchFamily="18" charset="0"/>
            </a:endParaRPr>
          </a:p>
          <a:p>
            <a:pPr>
              <a:spcAft>
                <a:spcPts val="600"/>
              </a:spcAft>
            </a:pPr>
            <a:r>
              <a:rPr lang="en-US" sz="2000" dirty="0">
                <a:effectLst/>
                <a:latin typeface="Times New Roman" panose="02020603050405020304" pitchFamily="18" charset="0"/>
                <a:ea typeface="Times New Roman" panose="02020603050405020304" pitchFamily="18" charset="0"/>
              </a:rPr>
              <a:t>1.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nuôi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quản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lý</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Điều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tốt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năng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triển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dưới</a:t>
            </a:r>
            <a:r>
              <a:rPr lang="en-US" sz="2000" dirty="0">
                <a:effectLst/>
                <a:latin typeface="Times New Roman" panose="02020603050405020304" pitchFamily="18" charset="0"/>
                <a:ea typeface="Times New Roman" panose="02020603050405020304" pitchFamily="18" charset="0"/>
              </a:rPr>
              <a:t> 36 </a:t>
            </a:r>
            <a:r>
              <a:rPr lang="en-US" sz="2000" dirty="0" err="1">
                <a:effectLst/>
                <a:latin typeface="Times New Roman" panose="02020603050405020304" pitchFamily="18" charset="0"/>
                <a:ea typeface="Times New Roman" panose="02020603050405020304" pitchFamily="18" charset="0"/>
              </a:rPr>
              <a:t>tháng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tuổi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xuyên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hệ</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tổ</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hướng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dẫn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trợ</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giúp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nuôi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2.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đảm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với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triển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từng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tuổi</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3.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khỏe</a:t>
            </a:r>
            <a:r>
              <a:rPr lang="en-US" sz="2000" dirty="0">
                <a:effectLst/>
                <a:latin typeface="Times New Roman" panose="02020603050405020304" pitchFamily="18" charset="0"/>
                <a:ea typeface="Times New Roman" panose="02020603050405020304" pitchFamily="18" charset="0"/>
              </a:rPr>
              <a:t> ban </a:t>
            </a:r>
            <a:r>
              <a:rPr lang="en-US" sz="2000" dirty="0" err="1">
                <a:effectLst/>
                <a:latin typeface="Times New Roman" panose="02020603050405020304" pitchFamily="18" charset="0"/>
                <a:ea typeface="Times New Roman" panose="02020603050405020304" pitchFamily="18" charset="0"/>
              </a:rPr>
              <a:t>đầu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4. </a:t>
            </a:r>
            <a:r>
              <a:rPr lang="en-US" sz="2000" dirty="0" err="1">
                <a:effectLst/>
                <a:latin typeface="Times New Roman" panose="02020603050405020304" pitchFamily="18" charset="0"/>
                <a:ea typeface="Times New Roman" panose="02020603050405020304" pitchFamily="18" charset="0"/>
              </a:rPr>
              <a:t>Phụ</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nữ</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mang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thai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tiếp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cận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dịch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vụ</a:t>
            </a:r>
            <a:r>
              <a:rPr lang="en-US" sz="2000" dirty="0">
                <a:effectLst/>
                <a:latin typeface="Times New Roman" panose="02020603050405020304" pitchFamily="18" charset="0"/>
                <a:ea typeface="Times New Roman" panose="02020603050405020304" pitchFamily="18" charset="0"/>
              </a:rPr>
              <a:t> y </a:t>
            </a:r>
            <a:r>
              <a:rPr lang="en-US" sz="2000" dirty="0" err="1">
                <a:effectLst/>
                <a:latin typeface="Times New Roman" panose="02020603050405020304" pitchFamily="18" charset="0"/>
                <a:ea typeface="Times New Roman" panose="02020603050405020304" pitchFamily="18" charset="0"/>
              </a:rPr>
              <a:t>tế</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vấn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sàng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lọc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ngừa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tật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bẩm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sinh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5.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dựng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ấm</a:t>
            </a:r>
            <a:r>
              <a:rPr lang="en-US" sz="2000" dirty="0">
                <a:effectLst/>
                <a:latin typeface="Times New Roman" panose="02020603050405020304" pitchFamily="18" charset="0"/>
                <a:ea typeface="Times New Roman" panose="02020603050405020304" pitchFamily="18" charset="0"/>
              </a:rPr>
              <a:t> no, </a:t>
            </a:r>
            <a:r>
              <a:rPr lang="en-US" sz="2000" dirty="0" err="1">
                <a:effectLst/>
                <a:latin typeface="Times New Roman" panose="02020603050405020304" pitchFamily="18" charset="0"/>
                <a:ea typeface="Times New Roman" panose="02020603050405020304" pitchFamily="18" charset="0"/>
              </a:rPr>
              <a:t>bình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đẳng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phúc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trau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dồi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năng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nuôi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dưỡng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mạnh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triển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lgn="just"/>
            <a:endParaRPr lang="vi-VN" sz="2800" b="0" i="0" dirty="0">
              <a:solidFill>
                <a:srgbClr val="333333"/>
              </a:solidFill>
              <a:effectLst/>
              <a:latin typeface="+mj-lt"/>
            </a:endParaRPr>
          </a:p>
          <a:p>
            <a:pPr marL="0" marR="0" algn="just">
              <a:lnSpc>
                <a:spcPct val="115000"/>
              </a:lnSpc>
              <a:spcBef>
                <a:spcPts val="600"/>
              </a:spcBef>
              <a:spcAft>
                <a:spcPts val="600"/>
              </a:spcAft>
            </a:pPr>
            <a:endParaRPr lang="en-US" sz="2800" kern="100" dirty="0">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6587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rectangular frame with a white space&#10;&#10;Description automatically generated">
            <a:extLst>
              <a:ext uri="{FF2B5EF4-FFF2-40B4-BE49-F238E27FC236}">
                <a16:creationId xmlns:a16="http://schemas.microsoft.com/office/drawing/2014/main" id="{FC13788A-8C94-9543-EAF0-5D43D897D396}"/>
              </a:ext>
            </a:extLst>
          </p:cNvPr>
          <p:cNvPicPr>
            <a:picLocks noChangeAspect="1"/>
          </p:cNvPicPr>
          <p:nvPr/>
        </p:nvPicPr>
        <p:blipFill rotWithShape="1">
          <a:blip r:embed="rId2">
            <a:extLst>
              <a:ext uri="{28A0092B-C50C-407E-A947-70E740481C1C}">
                <a14:useLocalDpi xmlns:a14="http://schemas.microsoft.com/office/drawing/2010/main" val="0"/>
              </a:ext>
            </a:extLst>
          </a:blip>
          <a:srcRect l="6458" t="4722" r="6667" b="4444"/>
          <a:stretch/>
        </p:blipFill>
        <p:spPr>
          <a:xfrm rot="5400000">
            <a:off x="2552699" y="-2781300"/>
            <a:ext cx="7105648" cy="12420601"/>
          </a:xfrm>
          <a:prstGeom prst="rect">
            <a:avLst/>
          </a:prstGeom>
        </p:spPr>
      </p:pic>
      <p:sp>
        <p:nvSpPr>
          <p:cNvPr id="6" name="TextBox 5">
            <a:extLst>
              <a:ext uri="{FF2B5EF4-FFF2-40B4-BE49-F238E27FC236}">
                <a16:creationId xmlns:a16="http://schemas.microsoft.com/office/drawing/2014/main" id="{51E8220F-0DF8-5847-2ABD-EC8C6FCB88BA}"/>
              </a:ext>
            </a:extLst>
          </p:cNvPr>
          <p:cNvSpPr txBox="1"/>
          <p:nvPr/>
        </p:nvSpPr>
        <p:spPr>
          <a:xfrm>
            <a:off x="549144" y="480123"/>
            <a:ext cx="11076800" cy="5306324"/>
          </a:xfrm>
          <a:prstGeom prst="rect">
            <a:avLst/>
          </a:prstGeom>
          <a:noFill/>
        </p:spPr>
        <p:txBody>
          <a:bodyPr wrap="square">
            <a:spAutoFit/>
          </a:bodyPr>
          <a:lstStyle/>
          <a:p>
            <a:pPr>
              <a:spcAft>
                <a:spcPts val="600"/>
              </a:spcAft>
            </a:pPr>
            <a:r>
              <a:rPr lang="en-US" sz="2000" b="1" dirty="0" err="1">
                <a:solidFill>
                  <a:srgbClr val="C00000"/>
                </a:solidFill>
                <a:effectLst/>
                <a:latin typeface="Times New Roman" panose="02020603050405020304" pitchFamily="18" charset="0"/>
                <a:ea typeface="Times New Roman" panose="02020603050405020304" pitchFamily="18" charset="0"/>
              </a:rPr>
              <a:t>Điều</a:t>
            </a:r>
            <a:r>
              <a:rPr lang="en-US" sz="2000" b="1" dirty="0">
                <a:solidFill>
                  <a:srgbClr val="C00000"/>
                </a:solidFill>
                <a:effectLst/>
                <a:latin typeface="Times New Roman" panose="02020603050405020304" pitchFamily="18" charset="0"/>
                <a:ea typeface="Times New Roman" panose="02020603050405020304" pitchFamily="18" charset="0"/>
              </a:rPr>
              <a:t> 100. </a:t>
            </a:r>
            <a:r>
              <a:rPr lang="en-US" sz="2000" b="1" dirty="0" err="1">
                <a:solidFill>
                  <a:srgbClr val="C00000"/>
                </a:solidFill>
                <a:effectLst/>
                <a:latin typeface="Times New Roman" panose="02020603050405020304" pitchFamily="18" charset="0"/>
                <a:ea typeface="Times New Roman" panose="02020603050405020304" pitchFamily="18" charset="0"/>
              </a:rPr>
              <a:t>Bảo</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vệ</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tính</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mạng</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thân</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thể</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nhân</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phẩm</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danh</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dự</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bí</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mật</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đời</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sống</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riêng</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tư</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của</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trẻ</a:t>
            </a:r>
            <a:r>
              <a:rPr lang="en-US" sz="2000" b="1" dirty="0">
                <a:solidFill>
                  <a:srgbClr val="C00000"/>
                </a:solidFill>
                <a:effectLst/>
                <a:latin typeface="Times New Roman" panose="02020603050405020304" pitchFamily="18" charset="0"/>
                <a:ea typeface="Times New Roman" panose="02020603050405020304" pitchFamily="18" charset="0"/>
              </a:rPr>
              <a:t> </a:t>
            </a:r>
            <a:r>
              <a:rPr lang="en-US" sz="2000" b="1" dirty="0" err="1">
                <a:solidFill>
                  <a:srgbClr val="C00000"/>
                </a:solidFill>
                <a:effectLst/>
                <a:latin typeface="Times New Roman" panose="02020603050405020304" pitchFamily="18" charset="0"/>
                <a:ea typeface="Times New Roman" panose="02020603050405020304" pitchFamily="18" charset="0"/>
              </a:rPr>
              <a:t>em</a:t>
            </a:r>
            <a:endParaRPr lang="en-US" sz="2000" dirty="0">
              <a:solidFill>
                <a:srgbClr val="C00000"/>
              </a:solidFill>
              <a:effectLst/>
              <a:latin typeface="Times New Roman" panose="02020603050405020304" pitchFamily="18" charset="0"/>
              <a:ea typeface="Times New Roman" panose="02020603050405020304" pitchFamily="18" charset="0"/>
            </a:endParaRPr>
          </a:p>
          <a:p>
            <a:pPr>
              <a:spcAft>
                <a:spcPts val="600"/>
              </a:spcAft>
            </a:pPr>
            <a:r>
              <a:rPr lang="en-US" sz="2000" dirty="0">
                <a:effectLst/>
                <a:latin typeface="Times New Roman" panose="02020603050405020304" pitchFamily="18" charset="0"/>
                <a:ea typeface="Times New Roman" panose="02020603050405020304" pitchFamily="18" charset="0"/>
              </a:rPr>
              <a:t>1.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b="1"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sau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đây</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a) </a:t>
            </a:r>
            <a:r>
              <a:rPr lang="en-US" sz="2000" dirty="0" err="1">
                <a:effectLst/>
                <a:latin typeface="Times New Roman" panose="02020603050405020304" pitchFamily="18" charset="0"/>
                <a:ea typeface="Times New Roman" panose="02020603050405020304" pitchFamily="18" charset="0"/>
              </a:rPr>
              <a:t>Trau</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dồi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kiến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năng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dục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đức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bổn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phận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môi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an </a:t>
            </a:r>
            <a:r>
              <a:rPr lang="en-US" sz="2000" dirty="0" err="1">
                <a:effectLst/>
                <a:latin typeface="Times New Roman" panose="02020603050405020304" pitchFamily="18" charset="0"/>
                <a:ea typeface="Times New Roman" panose="02020603050405020304" pitchFamily="18" charset="0"/>
              </a:rPr>
              <a:t>toàn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ngừa</a:t>
            </a:r>
            <a:r>
              <a:rPr lang="en-US" sz="2000" dirty="0">
                <a:effectLst/>
                <a:latin typeface="Times New Roman" panose="02020603050405020304" pitchFamily="18" charset="0"/>
                <a:ea typeface="Times New Roman" panose="02020603050405020304" pitchFamily="18" charset="0"/>
              </a:rPr>
              <a:t> tai </a:t>
            </a:r>
            <a:r>
              <a:rPr lang="en-US" sz="2000" dirty="0" err="1">
                <a:effectLst/>
                <a:latin typeface="Times New Roman" panose="02020603050405020304" pitchFamily="18" charset="0"/>
                <a:ea typeface="Times New Roman" panose="02020603050405020304" pitchFamily="18" charset="0"/>
              </a:rPr>
              <a:t>nạn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thương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phòng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ngừa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cảnh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hại</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b) </a:t>
            </a:r>
            <a:r>
              <a:rPr lang="en-US" sz="2000" dirty="0" err="1">
                <a:effectLst/>
                <a:latin typeface="Times New Roman" panose="02020603050405020304" pitchFamily="18" charset="0"/>
                <a:ea typeface="Times New Roman" panose="02020603050405020304" pitchFamily="18" charset="0"/>
              </a:rPr>
              <a:t>Chấp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thẩm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đảm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sự</a:t>
            </a:r>
            <a:r>
              <a:rPr lang="en-US" sz="2000" dirty="0">
                <a:effectLst/>
                <a:latin typeface="Times New Roman" panose="02020603050405020304" pitchFamily="18" charset="0"/>
                <a:ea typeface="Times New Roman" panose="02020603050405020304" pitchFamily="18" charset="0"/>
              </a:rPr>
              <a:t> an </a:t>
            </a:r>
            <a:r>
              <a:rPr lang="en-US" sz="2000" dirty="0" err="1">
                <a:effectLst/>
                <a:latin typeface="Times New Roman" panose="02020603050405020304" pitchFamily="18" charset="0"/>
                <a:ea typeface="Times New Roman" panose="02020603050405020304" pitchFamily="18" charset="0"/>
              </a:rPr>
              <a:t>toàn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vệ</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tính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mạng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phẩm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danh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mật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riêng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c) </a:t>
            </a:r>
            <a:r>
              <a:rPr lang="en-US" sz="2000" dirty="0" err="1">
                <a:effectLst/>
                <a:latin typeface="Times New Roman" panose="02020603050405020304" pitchFamily="18" charset="0"/>
                <a:ea typeface="Times New Roman" panose="02020603050405020304" pitchFamily="18" charset="0"/>
              </a:rPr>
              <a:t>Bảo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đảm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thực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được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bí</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mật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sống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riêng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tư</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trừ</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cần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thiết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để</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bảo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vệ</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vì</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lợi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ích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tốt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nhất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2.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viên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chăm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sóc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hành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nghề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khám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chữa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bệnh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việc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phát</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hiện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tố</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thông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báo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quan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nhân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thẩm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quyền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về</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hành</a:t>
            </a:r>
            <a:r>
              <a:rPr lang="en-US" sz="2000" dirty="0">
                <a:effectLst/>
                <a:latin typeface="Times New Roman" panose="02020603050405020304" pitchFamily="18" charset="0"/>
                <a:ea typeface="Times New Roman" panose="02020603050405020304" pitchFamily="18" charset="0"/>
              </a:rPr>
              <a:t> vi </a:t>
            </a:r>
            <a:r>
              <a:rPr lang="en-US" sz="2000" dirty="0" err="1">
                <a:effectLst/>
                <a:latin typeface="Times New Roman" panose="02020603050405020304" pitchFamily="18" charset="0"/>
                <a:ea typeface="Times New Roman" panose="02020603050405020304" pitchFamily="18" charset="0"/>
              </a:rPr>
              <a:t>xâm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trường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hợp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đang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bị</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xâm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hại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và</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ngoài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đình</a:t>
            </a:r>
            <a:r>
              <a:rPr lang="en-US" sz="2000" dirty="0">
                <a:effectLst/>
                <a:latin typeface="Times New Roman" panose="02020603050405020304" pitchFamily="18" charset="0"/>
                <a:ea typeface="Times New Roman" panose="02020603050405020304" pitchFamily="18" charset="0"/>
              </a:rPr>
              <a:t>.</a:t>
            </a:r>
          </a:p>
          <a:p>
            <a:pPr>
              <a:spcAft>
                <a:spcPts val="600"/>
              </a:spcAft>
            </a:pPr>
            <a:r>
              <a:rPr lang="en-US" sz="2000" dirty="0">
                <a:effectLst/>
                <a:latin typeface="Times New Roman" panose="02020603050405020304" pitchFamily="18" charset="0"/>
                <a:ea typeface="Times New Roman" panose="02020603050405020304" pitchFamily="18" charset="0"/>
              </a:rPr>
              <a:t>3. Cha, </a:t>
            </a:r>
            <a:r>
              <a:rPr lang="en-US" sz="2000" dirty="0" err="1">
                <a:effectLst/>
                <a:latin typeface="Times New Roman" panose="02020603050405020304" pitchFamily="18" charset="0"/>
                <a:ea typeface="Times New Roman" panose="02020603050405020304" pitchFamily="18" charset="0"/>
              </a:rPr>
              <a:t>mẹ</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giám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hộ</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có</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trách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nhiệm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lựa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chọn</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người</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chữa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hoặc</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tự</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mình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bào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chữa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cho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trẻ</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em</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trong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quá</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trình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tố</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tụng</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theo</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quy</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định</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của</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pháp</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luật</a:t>
            </a:r>
            <a:r>
              <a:rPr lang="en-US" sz="2000" dirty="0">
                <a:effectLst/>
                <a:latin typeface="Times New Roman" panose="02020603050405020304" pitchFamily="18" charset="0"/>
                <a:ea typeface="Times New Roman" panose="02020603050405020304" pitchFamily="18" charset="0"/>
              </a:rPr>
              <a:t>.</a:t>
            </a:r>
          </a:p>
          <a:p>
            <a:pPr marL="0" marR="0">
              <a:lnSpc>
                <a:spcPct val="115000"/>
              </a:lnSpc>
              <a:spcBef>
                <a:spcPts val="0"/>
              </a:spcBef>
              <a:spcAft>
                <a:spcPts val="0"/>
              </a:spcAft>
            </a:pPr>
            <a:endParaRPr lang="en-US" sz="2200" i="1" kern="100" dirty="0">
              <a:solidFill>
                <a:srgbClr val="0070C0"/>
              </a:solidFill>
              <a:effectLst/>
              <a:latin typeface="+mj-l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22493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square frame with a bow on it&#10;&#10;Description automatically generated">
            <a:extLst>
              <a:ext uri="{FF2B5EF4-FFF2-40B4-BE49-F238E27FC236}">
                <a16:creationId xmlns:a16="http://schemas.microsoft.com/office/drawing/2014/main" id="{FCCFE33F-27EF-41C1-04A3-F3875367B6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8" name="TextBox 7">
            <a:extLst>
              <a:ext uri="{FF2B5EF4-FFF2-40B4-BE49-F238E27FC236}">
                <a16:creationId xmlns:a16="http://schemas.microsoft.com/office/drawing/2014/main" id="{740BE72F-3BFC-47CB-6126-E50F8EA6DA02}"/>
              </a:ext>
            </a:extLst>
          </p:cNvPr>
          <p:cNvSpPr txBox="1"/>
          <p:nvPr/>
        </p:nvSpPr>
        <p:spPr>
          <a:xfrm>
            <a:off x="1858945" y="966787"/>
            <a:ext cx="8661679" cy="5232202"/>
          </a:xfrm>
          <a:prstGeom prst="rect">
            <a:avLst/>
          </a:prstGeom>
          <a:noFill/>
        </p:spPr>
        <p:txBody>
          <a:bodyPr wrap="square">
            <a:spAutoFit/>
          </a:bodyPr>
          <a:lstStyle/>
          <a:p>
            <a:pPr algn="ctr"/>
            <a:r>
              <a:rPr lang="vi-VN" b="1" cap="none" spc="0" dirty="0">
                <a:ln w="0"/>
                <a:solidFill>
                  <a:srgbClr val="7030A0"/>
                </a:solidFill>
                <a:effectLst>
                  <a:outerShdw blurRad="38100" dist="19050" dir="2700000" algn="tl" rotWithShape="0">
                    <a:schemeClr val="dk1">
                      <a:alpha val="40000"/>
                    </a:schemeClr>
                  </a:outerShdw>
                </a:effectLst>
                <a:latin typeface="+mj-lt"/>
              </a:rPr>
              <a:t>ỦY BAN NH</a:t>
            </a:r>
            <a:r>
              <a:rPr lang="vi-VN" b="1" dirty="0">
                <a:ln w="0"/>
                <a:solidFill>
                  <a:srgbClr val="7030A0"/>
                </a:solidFill>
                <a:effectLst>
                  <a:outerShdw blurRad="38100" dist="19050" dir="2700000" algn="tl" rotWithShape="0">
                    <a:schemeClr val="dk1">
                      <a:alpha val="40000"/>
                    </a:schemeClr>
                  </a:outerShdw>
                </a:effectLst>
                <a:latin typeface="+mj-lt"/>
              </a:rPr>
              <a:t>ÂN DÂN </a:t>
            </a:r>
            <a:r>
              <a:rPr lang="en-US" b="1" dirty="0">
                <a:ln w="0"/>
                <a:solidFill>
                  <a:srgbClr val="7030A0"/>
                </a:solidFill>
                <a:effectLst>
                  <a:outerShdw blurRad="38100" dist="19050" dir="2700000" algn="tl" rotWithShape="0">
                    <a:schemeClr val="dk1">
                      <a:alpha val="40000"/>
                    </a:schemeClr>
                  </a:outerShdw>
                </a:effectLst>
                <a:latin typeface="+mj-lt"/>
              </a:rPr>
              <a:t>BÌNH TÂN</a:t>
            </a:r>
          </a:p>
          <a:p>
            <a:pPr algn="ctr"/>
            <a:r>
              <a:rPr lang="vi-VN" sz="2000" b="1" cap="none" spc="0" dirty="0">
                <a:ln w="0"/>
                <a:solidFill>
                  <a:srgbClr val="7030A0"/>
                </a:solidFill>
                <a:effectLst>
                  <a:outerShdw blurRad="38100" dist="19050" dir="2700000" algn="tl" rotWithShape="0">
                    <a:schemeClr val="dk1">
                      <a:alpha val="40000"/>
                    </a:schemeClr>
                  </a:outerShdw>
                </a:effectLst>
                <a:latin typeface="+mj-lt"/>
              </a:rPr>
              <a:t>TRƯỜNG </a:t>
            </a:r>
            <a:r>
              <a:rPr lang="en-US" sz="2000" b="1" cap="none" spc="0" dirty="0">
                <a:ln w="0"/>
                <a:solidFill>
                  <a:srgbClr val="7030A0"/>
                </a:solidFill>
                <a:effectLst>
                  <a:outerShdw blurRad="38100" dist="19050" dir="2700000" algn="tl" rotWithShape="0">
                    <a:schemeClr val="dk1">
                      <a:alpha val="40000"/>
                    </a:schemeClr>
                  </a:outerShdw>
                </a:effectLst>
                <a:latin typeface="+mj-lt"/>
              </a:rPr>
              <a:t>TIỂU HỌC LƯƠNG THẾ VINH</a:t>
            </a:r>
            <a:endParaRPr lang="vi-VN" sz="2000" b="1" cap="none" spc="0" dirty="0">
              <a:ln w="0"/>
              <a:solidFill>
                <a:srgbClr val="7030A0"/>
              </a:solidFill>
              <a:effectLst>
                <a:outerShdw blurRad="38100" dist="19050" dir="2700000" algn="tl" rotWithShape="0">
                  <a:schemeClr val="dk1">
                    <a:alpha val="40000"/>
                  </a:schemeClr>
                </a:outerShdw>
              </a:effectLst>
              <a:latin typeface="+mj-lt"/>
            </a:endParaRPr>
          </a:p>
          <a:p>
            <a:pPr algn="ctr"/>
            <a:endParaRPr lang="en-US" sz="2800" dirty="0">
              <a:solidFill>
                <a:srgbClr val="FF0000"/>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TUYÊN TRUYỀN PHÁP LUẬT </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66"/>
                </a:solidFill>
                <a:latin typeface="Times New Roman" pitchFamily="18" charset="0"/>
                <a:cs typeface="Times New Roman" pitchFamily="18" charset="0"/>
              </a:rPr>
              <a:t>THÁNG 9</a:t>
            </a:r>
            <a:endParaRPr lang="vi-VN" sz="2800" b="1" dirty="0">
              <a:solidFill>
                <a:srgbClr val="FF0066"/>
              </a:solidFill>
              <a:latin typeface="Times New Roman" pitchFamily="18" charset="0"/>
              <a:cs typeface="Times New Roman" pitchFamily="18" charset="0"/>
            </a:endParaRPr>
          </a:p>
          <a:p>
            <a:pPr algn="ctr"/>
            <a:endParaRPr lang="vi-VN" sz="2800" b="1" dirty="0">
              <a:solidFill>
                <a:srgbClr val="FF0066"/>
              </a:solidFill>
              <a:latin typeface="Times New Roman" pitchFamily="18" charset="0"/>
              <a:cs typeface="Times New Roman" pitchFamily="18" charset="0"/>
            </a:endParaRPr>
          </a:p>
          <a:p>
            <a:pPr algn="ct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36/2018/QH14</a:t>
            </a:r>
            <a:endParaRPr lang="vi-VN" sz="2800" b="1" dirty="0">
              <a:solidFill>
                <a:srgbClr val="FF0066"/>
              </a:solidFill>
              <a:latin typeface="Times New Roman" pitchFamily="18" charset="0"/>
              <a:cs typeface="Times New Roman" pitchFamily="18" charset="0"/>
            </a:endParaRPr>
          </a:p>
          <a:p>
            <a:pPr algn="ctr"/>
            <a:r>
              <a:rPr lang="en-US" sz="2800" b="1" dirty="0">
                <a:solidFill>
                  <a:srgbClr val="FF0000"/>
                </a:solidFill>
                <a:latin typeface="Times New Roman" pitchFamily="18" charset="0"/>
                <a:cs typeface="Times New Roman" pitchFamily="18" charset="0"/>
              </a:rPr>
              <a:t>LUẬT PHÒNG CHỐNG THAM NHŨNG </a:t>
            </a:r>
            <a:endParaRPr lang="vi-VN" sz="2800" b="1" dirty="0">
              <a:solidFill>
                <a:srgbClr val="FF0000"/>
              </a:solidFill>
              <a:latin typeface="Times New Roman" pitchFamily="18" charset="0"/>
              <a:cs typeface="Times New Roman" pitchFamily="18" charset="0"/>
            </a:endParaRPr>
          </a:p>
          <a:p>
            <a:pPr algn="ctr"/>
            <a:r>
              <a:rPr lang="vi-VN" sz="2800" b="1" dirty="0">
                <a:solidFill>
                  <a:srgbClr val="00B050"/>
                </a:solidFill>
                <a:latin typeface="Times New Roman" pitchFamily="18" charset="0"/>
                <a:cs typeface="Times New Roman" pitchFamily="18" charset="0"/>
              </a:rPr>
              <a:t>Dựa theo công văn số: 356/GDĐT</a:t>
            </a:r>
          </a:p>
          <a:p>
            <a:pPr algn="ctr"/>
            <a:r>
              <a:rPr lang="vi-VN" sz="2800" b="1" dirty="0">
                <a:solidFill>
                  <a:srgbClr val="00B050"/>
                </a:solidFill>
                <a:latin typeface="Times New Roman" pitchFamily="18" charset="0"/>
                <a:cs typeface="Times New Roman" pitchFamily="18" charset="0"/>
              </a:rPr>
              <a:t>V/v triển khai thực hiện theo văn bản số 9663/VPCP-VI ngày 8/12/2023 của văn phòng chính phủ</a:t>
            </a:r>
          </a:p>
          <a:p>
            <a:pPr algn="ctr"/>
            <a:endParaRPr lang="en-US" dirty="0">
              <a:solidFill>
                <a:srgbClr val="FF0000"/>
              </a:solidFill>
              <a:latin typeface="Times New Roman" pitchFamily="18" charset="0"/>
              <a:cs typeface="Times New Roman" pitchFamily="18" charset="0"/>
            </a:endParaRPr>
          </a:p>
          <a:p>
            <a:pPr algn="ctr"/>
            <a:r>
              <a:rPr lang="en-US" sz="2400" i="1" dirty="0" err="1">
                <a:solidFill>
                  <a:srgbClr val="000099"/>
                </a:solidFill>
                <a:latin typeface="Times New Roman" pitchFamily="18" charset="0"/>
                <a:cs typeface="Times New Roman" pitchFamily="18" charset="0"/>
              </a:rPr>
              <a:t>Bình</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Tân</a:t>
            </a:r>
            <a:r>
              <a:rPr lang="en-US" sz="2400" i="1" dirty="0">
                <a:solidFill>
                  <a:srgbClr val="000099"/>
                </a:solidFill>
                <a:latin typeface="Times New Roman" pitchFamily="18" charset="0"/>
                <a:cs typeface="Times New Roman" pitchFamily="18" charset="0"/>
              </a:rPr>
              <a:t>, </a:t>
            </a:r>
            <a:r>
              <a:rPr lang="en-US" sz="2400" i="1" dirty="0" err="1">
                <a:solidFill>
                  <a:srgbClr val="000099"/>
                </a:solidFill>
                <a:latin typeface="Times New Roman" pitchFamily="18" charset="0"/>
                <a:cs typeface="Times New Roman" pitchFamily="18" charset="0"/>
              </a:rPr>
              <a:t>ngày</a:t>
            </a:r>
            <a:r>
              <a:rPr lang="en-US" sz="2400" i="1" dirty="0">
                <a:solidFill>
                  <a:srgbClr val="000099"/>
                </a:solidFill>
                <a:latin typeface="Times New Roman" pitchFamily="18" charset="0"/>
                <a:cs typeface="Times New Roman" pitchFamily="18" charset="0"/>
              </a:rPr>
              <a:t> 01 </a:t>
            </a:r>
            <a:r>
              <a:rPr lang="en-US" sz="2400" i="1" dirty="0" err="1">
                <a:solidFill>
                  <a:srgbClr val="000099"/>
                </a:solidFill>
                <a:latin typeface="Times New Roman" pitchFamily="18" charset="0"/>
                <a:cs typeface="Times New Roman" pitchFamily="18" charset="0"/>
              </a:rPr>
              <a:t>tháng</a:t>
            </a:r>
            <a:r>
              <a:rPr lang="en-US" sz="2400" i="1" dirty="0">
                <a:solidFill>
                  <a:srgbClr val="000099"/>
                </a:solidFill>
                <a:latin typeface="Times New Roman" pitchFamily="18" charset="0"/>
                <a:cs typeface="Times New Roman" pitchFamily="18" charset="0"/>
              </a:rPr>
              <a:t> 9 </a:t>
            </a:r>
            <a:r>
              <a:rPr lang="en-US" sz="2400" i="1" dirty="0" err="1">
                <a:solidFill>
                  <a:srgbClr val="000099"/>
                </a:solidFill>
                <a:latin typeface="Times New Roman" pitchFamily="18" charset="0"/>
                <a:cs typeface="Times New Roman" pitchFamily="18" charset="0"/>
              </a:rPr>
              <a:t>năm</a:t>
            </a:r>
            <a:r>
              <a:rPr lang="en-US" sz="2400" i="1" dirty="0">
                <a:solidFill>
                  <a:srgbClr val="000099"/>
                </a:solidFill>
                <a:latin typeface="Times New Roman" pitchFamily="18" charset="0"/>
                <a:cs typeface="Times New Roman" pitchFamily="18" charset="0"/>
              </a:rPr>
              <a:t> 202</a:t>
            </a:r>
            <a:r>
              <a:rPr lang="vi-VN" sz="2400" i="1" dirty="0">
                <a:solidFill>
                  <a:srgbClr val="000099"/>
                </a:solidFill>
                <a:latin typeface="Times New Roman" pitchFamily="18" charset="0"/>
                <a:cs typeface="Times New Roman" pitchFamily="18" charset="0"/>
              </a:rPr>
              <a:t>4</a:t>
            </a:r>
            <a:endParaRPr lang="en-US" sz="2400" i="1" dirty="0">
              <a:solidFill>
                <a:srgbClr val="000099"/>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2796056A-B3A7-4EFE-ADE7-DBF426BF97E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46553" y="1349224"/>
            <a:ext cx="1039694" cy="1046013"/>
          </a:xfrm>
          <a:prstGeom prst="rect">
            <a:avLst/>
          </a:prstGeom>
          <a:noFill/>
          <a:ln>
            <a:noFill/>
          </a:ln>
        </p:spPr>
      </p:pic>
    </p:spTree>
    <p:extLst>
      <p:ext uri="{BB962C8B-B14F-4D97-AF65-F5344CB8AC3E}">
        <p14:creationId xmlns:p14="http://schemas.microsoft.com/office/powerpoint/2010/main" val="3868766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2143</Words>
  <Application>Microsoft Office PowerPoint</Application>
  <PresentationFormat>Widescreen</PresentationFormat>
  <Paragraphs>142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59</cp:revision>
  <dcterms:created xsi:type="dcterms:W3CDTF">2023-12-31T06:25:31Z</dcterms:created>
  <dcterms:modified xsi:type="dcterms:W3CDTF">2024-11-25T07:39:19Z</dcterms:modified>
</cp:coreProperties>
</file>