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8" r:id="rId3"/>
    <p:sldId id="256" r:id="rId4"/>
    <p:sldId id="267" r:id="rId5"/>
    <p:sldId id="265" r:id="rId6"/>
    <p:sldId id="268" r:id="rId7"/>
  </p:sldIdLst>
  <p:sldSz cx="18288000" cy="10287000"/>
  <p:notesSz cx="6858000" cy="9144000"/>
  <p:embeddedFontLst>
    <p:embeddedFont>
      <p:font typeface="Algerian" panose="04020705040A02060702" pitchFamily="82" charset="0"/>
      <p:regular r:id="rId8"/>
    </p:embeddedFont>
    <p:embeddedFont>
      <p:font typeface="Broadway" panose="04040905080B02020502" pitchFamily="8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layfair Display" panose="020B0604020202020204" charset="0"/>
      <p:regular r:id="rId14"/>
    </p:embeddedFont>
    <p:embeddedFont>
      <p:font typeface="Playfair Display Bold" panose="020B0604020202020204" charset="0"/>
      <p:regular r:id="rId15"/>
    </p:embeddedFont>
    <p:embeddedFont>
      <p:font typeface="Pristina" panose="03060402040406080204" pitchFamily="66" charset="0"/>
      <p:regular r:id="rId16"/>
    </p:embeddedFont>
    <p:embeddedFont>
      <p:font typeface="Public Sans" panose="020B0604020202020204" charset="0"/>
      <p:regular r:id="rId17"/>
    </p:embeddedFont>
    <p:embeddedFont>
      <p:font typeface="Public Sans Bold" panose="020B0604020202020204" charset="0"/>
      <p:regular r:id="rId18"/>
    </p:embeddedFont>
    <p:embeddedFont>
      <p:font typeface="Roboto Mono" panose="020B0604020202020204" charset="0"/>
      <p:regular r:id="rId19"/>
    </p:embeddedFont>
    <p:embeddedFont>
      <p:font typeface="Segoe Script" panose="030B0504020000000003" pitchFamily="66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5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hyperlink" Target="http://thcstaydang.edu.vn/upload/21793/fck/hanoi-thcstaydang/sach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34371">
            <a:off x="3566086" y="-4237604"/>
            <a:ext cx="11155828" cy="18762209"/>
          </a:xfrm>
          <a:custGeom>
            <a:avLst/>
            <a:gdLst/>
            <a:ahLst/>
            <a:cxnLst/>
            <a:rect l="l" t="t" r="r" b="b"/>
            <a:pathLst>
              <a:path w="11155828" h="18762209">
                <a:moveTo>
                  <a:pt x="10275063" y="0"/>
                </a:moveTo>
                <a:lnTo>
                  <a:pt x="11155828" y="18266778"/>
                </a:lnTo>
                <a:lnTo>
                  <a:pt x="880765" y="18762208"/>
                </a:lnTo>
                <a:lnTo>
                  <a:pt x="0" y="495430"/>
                </a:lnTo>
                <a:lnTo>
                  <a:pt x="10275063" y="0"/>
                </a:lnTo>
                <a:close/>
              </a:path>
            </a:pathLst>
          </a:custGeom>
          <a:blipFill>
            <a:blip r:embed="rId2"/>
            <a:stretch>
              <a:fillRect l="-16198" t="-1284" r="-16198" b="-1284"/>
            </a:stretch>
          </a:blipFill>
        </p:spPr>
      </p:sp>
      <p:sp>
        <p:nvSpPr>
          <p:cNvPr id="3" name="AutoShape 3"/>
          <p:cNvSpPr/>
          <p:nvPr/>
        </p:nvSpPr>
        <p:spPr>
          <a:xfrm rot="106059">
            <a:off x="1100223" y="1047998"/>
            <a:ext cx="15972913" cy="8191003"/>
          </a:xfrm>
          <a:prstGeom prst="rect">
            <a:avLst/>
          </a:prstGeom>
          <a:solidFill>
            <a:srgbClr val="EDECE7"/>
          </a:solidFill>
        </p:spPr>
      </p:sp>
      <p:grpSp>
        <p:nvGrpSpPr>
          <p:cNvPr id="4" name="Group 4"/>
          <p:cNvGrpSpPr/>
          <p:nvPr/>
        </p:nvGrpSpPr>
        <p:grpSpPr>
          <a:xfrm rot="-10558300">
            <a:off x="1595326" y="-1433865"/>
            <a:ext cx="3703007" cy="4351339"/>
            <a:chOff x="0" y="0"/>
            <a:chExt cx="4937343" cy="5801785"/>
          </a:xfrm>
        </p:grpSpPr>
        <p:sp>
          <p:nvSpPr>
            <p:cNvPr id="5" name="Freeform 5"/>
            <p:cNvSpPr/>
            <p:nvPr/>
          </p:nvSpPr>
          <p:spPr>
            <a:xfrm rot="465462">
              <a:off x="579395" y="246899"/>
              <a:ext cx="4018088" cy="5307986"/>
            </a:xfrm>
            <a:custGeom>
              <a:avLst/>
              <a:gdLst/>
              <a:ahLst/>
              <a:cxnLst/>
              <a:rect l="l" t="t" r="r" b="b"/>
              <a:pathLst>
                <a:path w="4018088" h="5307986">
                  <a:moveTo>
                    <a:pt x="0" y="0"/>
                  </a:moveTo>
                  <a:lnTo>
                    <a:pt x="4018088" y="0"/>
                  </a:lnTo>
                  <a:lnTo>
                    <a:pt x="4018088" y="5307987"/>
                  </a:lnTo>
                  <a:lnTo>
                    <a:pt x="0" y="5307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03222">
              <a:off x="104563" y="2965035"/>
              <a:ext cx="4385567" cy="1384645"/>
            </a:xfrm>
            <a:custGeom>
              <a:avLst/>
              <a:gdLst/>
              <a:ahLst/>
              <a:cxnLst/>
              <a:rect l="l" t="t" r="r" b="b"/>
              <a:pathLst>
                <a:path w="4385567" h="1384645">
                  <a:moveTo>
                    <a:pt x="0" y="0"/>
                  </a:moveTo>
                  <a:lnTo>
                    <a:pt x="4385567" y="0"/>
                  </a:lnTo>
                  <a:lnTo>
                    <a:pt x="4385567" y="1384645"/>
                  </a:lnTo>
                  <a:lnTo>
                    <a:pt x="0" y="1384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216068" y="2336839"/>
            <a:ext cx="11741222" cy="5410200"/>
            <a:chOff x="-995174" y="-3016"/>
            <a:chExt cx="11411752" cy="2333156"/>
          </a:xfrm>
        </p:grpSpPr>
        <p:sp>
          <p:nvSpPr>
            <p:cNvPr id="10" name="AutoShape 10"/>
            <p:cNvSpPr/>
            <p:nvPr/>
          </p:nvSpPr>
          <p:spPr>
            <a:xfrm rot="82336">
              <a:off x="-995174" y="-3016"/>
              <a:ext cx="11411752" cy="2333156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pPr algn="ctr"/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Kính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chào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quý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thầy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cô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và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các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bạn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thân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sz="9600" dirty="0" err="1">
                  <a:solidFill>
                    <a:schemeClr val="bg1"/>
                  </a:solidFill>
                  <a:latin typeface="Broadway" panose="04040905080B02020502" pitchFamily="82" charset="0"/>
                </a:rPr>
                <a:t>mến</a:t>
              </a:r>
              <a:r>
                <a:rPr lang="en-US" sz="9600" dirty="0">
                  <a:solidFill>
                    <a:schemeClr val="bg1"/>
                  </a:solidFill>
                  <a:latin typeface="Broadway" panose="04040905080B02020502" pitchFamily="82" charset="0"/>
                </a:rPr>
                <a:t>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82336">
              <a:off x="384875" y="493067"/>
              <a:ext cx="9652340" cy="1708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11"/>
                </a:lnSpc>
              </a:pPr>
              <a:endParaRPr lang="en-US" sz="8828" spc="-88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38122" y="7065185"/>
            <a:ext cx="3355656" cy="4386229"/>
            <a:chOff x="0" y="0"/>
            <a:chExt cx="4474209" cy="5848306"/>
          </a:xfrm>
        </p:grpSpPr>
        <p:sp>
          <p:nvSpPr>
            <p:cNvPr id="13" name="Freeform 13"/>
            <p:cNvSpPr/>
            <p:nvPr/>
          </p:nvSpPr>
          <p:spPr>
            <a:xfrm rot="88184">
              <a:off x="60384" y="48886"/>
              <a:ext cx="3872957" cy="4758204"/>
            </a:xfrm>
            <a:custGeom>
              <a:avLst/>
              <a:gdLst/>
              <a:ahLst/>
              <a:cxnLst/>
              <a:rect l="l" t="t" r="r" b="b"/>
              <a:pathLst>
                <a:path w="3872957" h="4758204">
                  <a:moveTo>
                    <a:pt x="0" y="0"/>
                  </a:moveTo>
                  <a:lnTo>
                    <a:pt x="3872957" y="0"/>
                  </a:lnTo>
                  <a:lnTo>
                    <a:pt x="3872957" y="4758204"/>
                  </a:lnTo>
                  <a:lnTo>
                    <a:pt x="0" y="4758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-1925517">
              <a:off x="247377" y="3510383"/>
              <a:ext cx="4195500" cy="1324635"/>
            </a:xfrm>
            <a:custGeom>
              <a:avLst/>
              <a:gdLst/>
              <a:ahLst/>
              <a:cxnLst/>
              <a:rect l="l" t="t" r="r" b="b"/>
              <a:pathLst>
                <a:path w="4195500" h="1324635">
                  <a:moveTo>
                    <a:pt x="0" y="0"/>
                  </a:moveTo>
                  <a:lnTo>
                    <a:pt x="4195499" y="0"/>
                  </a:lnTo>
                  <a:lnTo>
                    <a:pt x="4195499" y="1324635"/>
                  </a:lnTo>
                  <a:lnTo>
                    <a:pt x="0" y="1324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3215950">
            <a:off x="14765736" y="-832939"/>
            <a:ext cx="4456085" cy="4318351"/>
          </a:xfrm>
          <a:custGeom>
            <a:avLst/>
            <a:gdLst/>
            <a:ahLst/>
            <a:cxnLst/>
            <a:rect l="l" t="t" r="r" b="b"/>
            <a:pathLst>
              <a:path w="4456085" h="4318351">
                <a:moveTo>
                  <a:pt x="0" y="0"/>
                </a:moveTo>
                <a:lnTo>
                  <a:pt x="4456085" y="0"/>
                </a:lnTo>
                <a:lnTo>
                  <a:pt x="4456085" y="4318352"/>
                </a:lnTo>
                <a:lnTo>
                  <a:pt x="0" y="4318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3215950">
            <a:off x="-215706" y="6614661"/>
            <a:ext cx="4456085" cy="4318351"/>
          </a:xfrm>
          <a:custGeom>
            <a:avLst/>
            <a:gdLst/>
            <a:ahLst/>
            <a:cxnLst/>
            <a:rect l="l" t="t" r="r" b="b"/>
            <a:pathLst>
              <a:path w="4456085" h="4318351">
                <a:moveTo>
                  <a:pt x="0" y="0"/>
                </a:moveTo>
                <a:lnTo>
                  <a:pt x="4456085" y="0"/>
                </a:lnTo>
                <a:lnTo>
                  <a:pt x="4456085" y="4318351"/>
                </a:lnTo>
                <a:lnTo>
                  <a:pt x="0" y="4318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34371">
            <a:off x="3566086" y="-4237604"/>
            <a:ext cx="11155828" cy="18762209"/>
          </a:xfrm>
          <a:custGeom>
            <a:avLst/>
            <a:gdLst/>
            <a:ahLst/>
            <a:cxnLst/>
            <a:rect l="l" t="t" r="r" b="b"/>
            <a:pathLst>
              <a:path w="11155828" h="18762209">
                <a:moveTo>
                  <a:pt x="10275063" y="0"/>
                </a:moveTo>
                <a:lnTo>
                  <a:pt x="11155828" y="18266778"/>
                </a:lnTo>
                <a:lnTo>
                  <a:pt x="880765" y="18762208"/>
                </a:lnTo>
                <a:lnTo>
                  <a:pt x="0" y="495430"/>
                </a:lnTo>
                <a:lnTo>
                  <a:pt x="10275063" y="0"/>
                </a:lnTo>
                <a:close/>
              </a:path>
            </a:pathLst>
          </a:custGeom>
          <a:blipFill>
            <a:blip r:embed="rId2"/>
            <a:stretch>
              <a:fillRect l="-16198" t="-1284" r="-16198" b="-1284"/>
            </a:stretch>
          </a:blipFill>
        </p:spPr>
      </p:sp>
      <p:sp>
        <p:nvSpPr>
          <p:cNvPr id="3" name="AutoShape 3"/>
          <p:cNvSpPr/>
          <p:nvPr/>
        </p:nvSpPr>
        <p:spPr>
          <a:xfrm rot="-61098">
            <a:off x="-916782" y="411552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sp>
        <p:nvSpPr>
          <p:cNvPr id="4" name="Freeform 4"/>
          <p:cNvSpPr/>
          <p:nvPr/>
        </p:nvSpPr>
        <p:spPr>
          <a:xfrm rot="2148887">
            <a:off x="14764789" y="2862892"/>
            <a:ext cx="5619309" cy="5445621"/>
          </a:xfrm>
          <a:custGeom>
            <a:avLst/>
            <a:gdLst/>
            <a:ahLst/>
            <a:cxnLst/>
            <a:rect l="l" t="t" r="r" b="b"/>
            <a:pathLst>
              <a:path w="5619309" h="5445621">
                <a:moveTo>
                  <a:pt x="0" y="0"/>
                </a:moveTo>
                <a:lnTo>
                  <a:pt x="5619309" y="0"/>
                </a:lnTo>
                <a:lnTo>
                  <a:pt x="5619309" y="5445621"/>
                </a:lnTo>
                <a:lnTo>
                  <a:pt x="0" y="54456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38200" y="1921921"/>
            <a:ext cx="5788026" cy="1125753"/>
            <a:chOff x="0" y="0"/>
            <a:chExt cx="7717367" cy="1501004"/>
          </a:xfrm>
        </p:grpSpPr>
        <p:sp>
          <p:nvSpPr>
            <p:cNvPr id="6" name="AutoShape 6"/>
            <p:cNvSpPr/>
            <p:nvPr/>
          </p:nvSpPr>
          <p:spPr>
            <a:xfrm rot="110781">
              <a:off x="18211" y="123412"/>
              <a:ext cx="7680946" cy="125418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490936" y="179403"/>
              <a:ext cx="6657689" cy="1136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78"/>
                </a:lnSpc>
                <a:spcBef>
                  <a:spcPct val="0"/>
                </a:spcBef>
              </a:pPr>
              <a:r>
                <a:rPr lang="en-US" sz="5127" dirty="0" err="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Cuốn</a:t>
              </a:r>
              <a:r>
                <a:rPr lang="en-US" sz="5127" dirty="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US" sz="5127" dirty="0" err="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sách</a:t>
              </a:r>
              <a:endParaRPr lang="en-US" sz="5127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1070349" y="4456704"/>
            <a:ext cx="10426021" cy="4184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en-US" sz="9600" b="1" dirty="0">
                <a:solidFill>
                  <a:srgbClr val="000000"/>
                </a:solidFill>
                <a:latin typeface="Algerian" panose="04020705040A02060702" pitchFamily="82" charset="0"/>
                <a:ea typeface="Public Sans Bold"/>
                <a:cs typeface="Public Sans Bold"/>
                <a:sym typeface="Public Sans Bold"/>
              </a:rPr>
              <a:t>ĐẠO ĐỨC VÀ</a:t>
            </a:r>
          </a:p>
          <a:p>
            <a:pPr marL="0" lvl="0" indent="0" algn="ctr">
              <a:lnSpc>
                <a:spcPts val="3359"/>
              </a:lnSpc>
            </a:pPr>
            <a:endParaRPr lang="en-US" sz="9600" b="1" dirty="0">
              <a:solidFill>
                <a:srgbClr val="000000"/>
              </a:solidFill>
              <a:latin typeface="Algerian" panose="04020705040A02060702" pitchFamily="82" charset="0"/>
              <a:ea typeface="Public Sans Bold"/>
              <a:cs typeface="Public Sans Bold"/>
              <a:sym typeface="Public Sans Bold"/>
            </a:endParaRPr>
          </a:p>
          <a:p>
            <a:pPr marL="0" lvl="0" indent="0" algn="ctr">
              <a:lnSpc>
                <a:spcPts val="3359"/>
              </a:lnSpc>
            </a:pPr>
            <a:endParaRPr lang="en-US" sz="9600" b="1" dirty="0">
              <a:solidFill>
                <a:srgbClr val="000000"/>
              </a:solidFill>
              <a:latin typeface="Algerian" panose="04020705040A02060702" pitchFamily="82" charset="0"/>
              <a:ea typeface="Public Sans Bold"/>
              <a:cs typeface="Public Sans Bold"/>
              <a:sym typeface="Public Sans Bold"/>
            </a:endParaRPr>
          </a:p>
          <a:p>
            <a:pPr marL="0" lvl="0" indent="0" algn="ctr">
              <a:lnSpc>
                <a:spcPts val="3359"/>
              </a:lnSpc>
            </a:pPr>
            <a:r>
              <a:rPr lang="en-US" sz="9600" b="1" dirty="0">
                <a:solidFill>
                  <a:srgbClr val="000000"/>
                </a:solidFill>
                <a:latin typeface="Algerian" panose="04020705040A02060702" pitchFamily="82" charset="0"/>
                <a:ea typeface="Public Sans Bold"/>
                <a:cs typeface="Public Sans Bold"/>
                <a:sym typeface="Public Sans Bold"/>
              </a:rPr>
              <a:t>CÁCH LÀM</a:t>
            </a:r>
          </a:p>
          <a:p>
            <a:pPr marL="0" lvl="0" indent="0" algn="ctr">
              <a:lnSpc>
                <a:spcPts val="3359"/>
              </a:lnSpc>
            </a:pPr>
            <a:endParaRPr lang="en-US" sz="9600" b="1" dirty="0">
              <a:solidFill>
                <a:srgbClr val="000000"/>
              </a:solidFill>
              <a:latin typeface="Algerian" panose="04020705040A02060702" pitchFamily="82" charset="0"/>
              <a:ea typeface="Public Sans Bold"/>
              <a:cs typeface="Public Sans Bold"/>
              <a:sym typeface="Public Sans Bold"/>
            </a:endParaRPr>
          </a:p>
          <a:p>
            <a:pPr marL="0" lvl="0" indent="0" algn="ctr">
              <a:lnSpc>
                <a:spcPts val="3359"/>
              </a:lnSpc>
            </a:pPr>
            <a:endParaRPr lang="en-US" sz="9600" b="1" dirty="0">
              <a:solidFill>
                <a:srgbClr val="000000"/>
              </a:solidFill>
              <a:latin typeface="Algerian" panose="04020705040A02060702" pitchFamily="82" charset="0"/>
              <a:ea typeface="Public Sans Bold"/>
              <a:cs typeface="Public Sans Bold"/>
              <a:sym typeface="Public Sans Bold"/>
            </a:endParaRPr>
          </a:p>
          <a:p>
            <a:pPr marL="0" lvl="0" indent="0" algn="ctr">
              <a:lnSpc>
                <a:spcPts val="3359"/>
              </a:lnSpc>
            </a:pPr>
            <a:r>
              <a:rPr lang="en-US" sz="9600" b="1" dirty="0">
                <a:solidFill>
                  <a:srgbClr val="000000"/>
                </a:solidFill>
                <a:latin typeface="Algerian" panose="04020705040A02060702" pitchFamily="82" charset="0"/>
                <a:ea typeface="Public Sans Bold"/>
                <a:cs typeface="Public Sans Bold"/>
                <a:sym typeface="Public Sans Bold"/>
              </a:rPr>
              <a:t> NG</a:t>
            </a:r>
            <a:r>
              <a:rPr lang="vi-VN" sz="96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Ư</a:t>
            </a:r>
            <a:r>
              <a:rPr lang="en-US" sz="9600" b="1" dirty="0">
                <a:solidFill>
                  <a:srgbClr val="000000"/>
                </a:solidFill>
                <a:latin typeface="Algerian" panose="04020705040A02060702" pitchFamily="82" charset="0"/>
                <a:ea typeface="Public Sans Bold"/>
                <a:cs typeface="Public Sans Bold"/>
                <a:sym typeface="Public Sans Bold"/>
              </a:rPr>
              <a:t>ỜI</a:t>
            </a:r>
          </a:p>
          <a:p>
            <a:pPr marL="0" lvl="0" indent="0" algn="ctr">
              <a:lnSpc>
                <a:spcPts val="3359"/>
              </a:lnSpc>
            </a:pPr>
            <a:endParaRPr lang="en-US" sz="9600" b="1" dirty="0">
              <a:solidFill>
                <a:srgbClr val="000000"/>
              </a:solidFill>
              <a:latin typeface="Algerian" panose="04020705040A02060702" pitchFamily="82" charset="0"/>
              <a:ea typeface="Public Sans Bold"/>
              <a:cs typeface="Public Sans Bold"/>
              <a:sym typeface="Public Sans Bold"/>
            </a:endParaRPr>
          </a:p>
          <a:p>
            <a:pPr marL="0" lvl="0" indent="0" algn="ctr">
              <a:lnSpc>
                <a:spcPts val="3359"/>
              </a:lnSpc>
            </a:pPr>
            <a:endParaRPr lang="en-US" sz="9600" b="1" dirty="0">
              <a:solidFill>
                <a:srgbClr val="000000"/>
              </a:solidFill>
              <a:latin typeface="Algerian" panose="04020705040A02060702" pitchFamily="82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21510432">
            <a:off x="11213236" y="8013392"/>
            <a:ext cx="3846208" cy="39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823" spc="-28" dirty="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Nam &amp; Lan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49734" y="876300"/>
            <a:ext cx="2336912" cy="2746064"/>
            <a:chOff x="0" y="0"/>
            <a:chExt cx="3115883" cy="3661419"/>
          </a:xfrm>
        </p:grpSpPr>
        <p:sp>
          <p:nvSpPr>
            <p:cNvPr id="18" name="Freeform 18"/>
            <p:cNvSpPr/>
            <p:nvPr/>
          </p:nvSpPr>
          <p:spPr>
            <a:xfrm rot="465462">
              <a:off x="365647" y="155814"/>
              <a:ext cx="2535755" cy="3349790"/>
            </a:xfrm>
            <a:custGeom>
              <a:avLst/>
              <a:gdLst/>
              <a:ahLst/>
              <a:cxnLst/>
              <a:rect l="l" t="t" r="r" b="b"/>
              <a:pathLst>
                <a:path w="2535755" h="3349790">
                  <a:moveTo>
                    <a:pt x="0" y="0"/>
                  </a:moveTo>
                  <a:lnTo>
                    <a:pt x="2535755" y="0"/>
                  </a:lnTo>
                  <a:lnTo>
                    <a:pt x="2535755" y="3349790"/>
                  </a:lnTo>
                  <a:lnTo>
                    <a:pt x="0" y="334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903222">
              <a:off x="65988" y="1871189"/>
              <a:ext cx="2767665" cy="873829"/>
            </a:xfrm>
            <a:custGeom>
              <a:avLst/>
              <a:gdLst/>
              <a:ahLst/>
              <a:cxnLst/>
              <a:rect l="l" t="t" r="r" b="b"/>
              <a:pathLst>
                <a:path w="2767665" h="873829">
                  <a:moveTo>
                    <a:pt x="0" y="0"/>
                  </a:moveTo>
                  <a:lnTo>
                    <a:pt x="2767665" y="0"/>
                  </a:lnTo>
                  <a:lnTo>
                    <a:pt x="2767665" y="873828"/>
                  </a:lnTo>
                  <a:lnTo>
                    <a:pt x="0" y="873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pic>
        <p:nvPicPr>
          <p:cNvPr id="20" name="Picture 19">
            <a:hlinkClick r:id="rId7"/>
            <a:extLst>
              <a:ext uri="{FF2B5EF4-FFF2-40B4-BE49-F238E27FC236}">
                <a16:creationId xmlns:a16="http://schemas.microsoft.com/office/drawing/2014/main" id="{DF36C18E-BDF8-46A3-8A6C-E233759FC8D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317" y="190500"/>
            <a:ext cx="10010869" cy="96194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E09AEA6-7D2F-4DA3-A156-653999A5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02" y="866699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u="sng" dirty="0" err="1"/>
              <a:t>Tác</a:t>
            </a:r>
            <a:r>
              <a:rPr lang="en-US" i="1" u="sng" dirty="0"/>
              <a:t> </a:t>
            </a:r>
            <a:r>
              <a:rPr lang="en-US" i="1" u="sng" dirty="0" err="1"/>
              <a:t>giả</a:t>
            </a:r>
            <a:r>
              <a:rPr lang="en-US" i="1" u="sng" dirty="0"/>
              <a:t>: </a:t>
            </a:r>
            <a:r>
              <a:rPr lang="en-US" sz="6000" b="1" dirty="0">
                <a:latin typeface="Pristina" panose="03060402040406080204" pitchFamily="66" charset="0"/>
              </a:rPr>
              <a:t>Hoàng </a:t>
            </a:r>
            <a:r>
              <a:rPr lang="en-US" sz="6000" b="1" dirty="0" err="1">
                <a:latin typeface="Pristina" panose="03060402040406080204" pitchFamily="66" charset="0"/>
              </a:rPr>
              <a:t>Giang</a:t>
            </a:r>
            <a:r>
              <a:rPr lang="en-US" sz="6000" b="1" dirty="0">
                <a:latin typeface="Pristina" panose="03060402040406080204" pitchFamily="66" charset="0"/>
              </a:rPr>
              <a:t> (</a:t>
            </a:r>
            <a:r>
              <a:rPr lang="en-US" sz="6000" b="1" dirty="0" err="1">
                <a:latin typeface="Pristina" panose="03060402040406080204" pitchFamily="66" charset="0"/>
              </a:rPr>
              <a:t>biên</a:t>
            </a:r>
            <a:r>
              <a:rPr lang="en-US" sz="6000" b="1" dirty="0"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latin typeface="Pristina" panose="03060402040406080204" pitchFamily="66" charset="0"/>
              </a:rPr>
              <a:t>soạn</a:t>
            </a:r>
            <a:r>
              <a:rPr lang="en-US" sz="6000" b="1" dirty="0">
                <a:latin typeface="Pristina" panose="03060402040406080204" pitchFamily="66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34371">
            <a:off x="3566084" y="-4237604"/>
            <a:ext cx="11155828" cy="18762209"/>
          </a:xfrm>
          <a:custGeom>
            <a:avLst/>
            <a:gdLst/>
            <a:ahLst/>
            <a:cxnLst/>
            <a:rect l="l" t="t" r="r" b="b"/>
            <a:pathLst>
              <a:path w="11155828" h="18762209">
                <a:moveTo>
                  <a:pt x="10275063" y="0"/>
                </a:moveTo>
                <a:lnTo>
                  <a:pt x="11155828" y="18266778"/>
                </a:lnTo>
                <a:lnTo>
                  <a:pt x="880765" y="18762208"/>
                </a:lnTo>
                <a:lnTo>
                  <a:pt x="0" y="495430"/>
                </a:lnTo>
                <a:lnTo>
                  <a:pt x="10275063" y="0"/>
                </a:lnTo>
                <a:close/>
              </a:path>
            </a:pathLst>
          </a:custGeom>
          <a:blipFill>
            <a:blip r:embed="rId2"/>
            <a:stretch>
              <a:fillRect l="-16198" t="-1284" r="-16198" b="-1284"/>
            </a:stretch>
          </a:blipFill>
        </p:spPr>
      </p:sp>
      <p:sp>
        <p:nvSpPr>
          <p:cNvPr id="4" name="Freeform 4"/>
          <p:cNvSpPr/>
          <p:nvPr/>
        </p:nvSpPr>
        <p:spPr>
          <a:xfrm rot="3215950">
            <a:off x="2639286" y="2302304"/>
            <a:ext cx="4456085" cy="4318351"/>
          </a:xfrm>
          <a:custGeom>
            <a:avLst/>
            <a:gdLst/>
            <a:ahLst/>
            <a:cxnLst/>
            <a:rect l="l" t="t" r="r" b="b"/>
            <a:pathLst>
              <a:path w="4456085" h="4318351">
                <a:moveTo>
                  <a:pt x="0" y="0"/>
                </a:moveTo>
                <a:lnTo>
                  <a:pt x="4456085" y="0"/>
                </a:lnTo>
                <a:lnTo>
                  <a:pt x="4456085" y="4318351"/>
                </a:lnTo>
                <a:lnTo>
                  <a:pt x="0" y="4318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65462">
            <a:off x="9331530" y="6507320"/>
            <a:ext cx="2654345" cy="3506451"/>
          </a:xfrm>
          <a:custGeom>
            <a:avLst/>
            <a:gdLst/>
            <a:ahLst/>
            <a:cxnLst/>
            <a:rect l="l" t="t" r="r" b="b"/>
            <a:pathLst>
              <a:path w="2654345" h="3506451">
                <a:moveTo>
                  <a:pt x="0" y="0"/>
                </a:moveTo>
                <a:lnTo>
                  <a:pt x="2654345" y="0"/>
                </a:lnTo>
                <a:lnTo>
                  <a:pt x="2654345" y="3506451"/>
                </a:lnTo>
                <a:lnTo>
                  <a:pt x="0" y="35064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03222">
            <a:off x="9213074" y="9106664"/>
            <a:ext cx="2897102" cy="914695"/>
          </a:xfrm>
          <a:custGeom>
            <a:avLst/>
            <a:gdLst/>
            <a:ahLst/>
            <a:cxnLst/>
            <a:rect l="l" t="t" r="r" b="b"/>
            <a:pathLst>
              <a:path w="2897102" h="914695">
                <a:moveTo>
                  <a:pt x="0" y="0"/>
                </a:moveTo>
                <a:lnTo>
                  <a:pt x="2897102" y="0"/>
                </a:lnTo>
                <a:lnTo>
                  <a:pt x="2897102" y="914695"/>
                </a:lnTo>
                <a:lnTo>
                  <a:pt x="0" y="9146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15950">
            <a:off x="15293691" y="7487621"/>
            <a:ext cx="4456085" cy="4318351"/>
          </a:xfrm>
          <a:custGeom>
            <a:avLst/>
            <a:gdLst/>
            <a:ahLst/>
            <a:cxnLst/>
            <a:rect l="l" t="t" r="r" b="b"/>
            <a:pathLst>
              <a:path w="4456085" h="4318351">
                <a:moveTo>
                  <a:pt x="0" y="0"/>
                </a:moveTo>
                <a:lnTo>
                  <a:pt x="4456085" y="0"/>
                </a:lnTo>
                <a:lnTo>
                  <a:pt x="4456085" y="4318352"/>
                </a:lnTo>
                <a:lnTo>
                  <a:pt x="0" y="4318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 descr="A hand holding a book&#10;&#10;Description automatically generated">
            <a:extLst>
              <a:ext uri="{FF2B5EF4-FFF2-40B4-BE49-F238E27FC236}">
                <a16:creationId xmlns:a16="http://schemas.microsoft.com/office/drawing/2014/main" id="{E094E089-F659-4855-8115-3B534A778E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600" r="26000" b="800"/>
          <a:stretch/>
        </p:blipFill>
        <p:spPr>
          <a:xfrm>
            <a:off x="3041877" y="495300"/>
            <a:ext cx="6406923" cy="9681572"/>
          </a:xfrm>
          <a:prstGeom prst="rect">
            <a:avLst/>
          </a:prstGeom>
        </p:spPr>
      </p:pic>
      <p:grpSp>
        <p:nvGrpSpPr>
          <p:cNvPr id="18" name="Group 32">
            <a:extLst>
              <a:ext uri="{FF2B5EF4-FFF2-40B4-BE49-F238E27FC236}">
                <a16:creationId xmlns:a16="http://schemas.microsoft.com/office/drawing/2014/main" id="{006CB4CF-BD02-4657-BEAF-07091025BCA8}"/>
              </a:ext>
            </a:extLst>
          </p:cNvPr>
          <p:cNvGrpSpPr/>
          <p:nvPr/>
        </p:nvGrpSpPr>
        <p:grpSpPr>
          <a:xfrm>
            <a:off x="147552" y="-495300"/>
            <a:ext cx="4097080" cy="3456970"/>
            <a:chOff x="0" y="0"/>
            <a:chExt cx="5462773" cy="4609293"/>
          </a:xfrm>
        </p:grpSpPr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451597CD-2443-495F-B181-CB9394C019CB}"/>
                </a:ext>
              </a:extLst>
            </p:cNvPr>
            <p:cNvSpPr/>
            <p:nvPr/>
          </p:nvSpPr>
          <p:spPr>
            <a:xfrm rot="3932612">
              <a:off x="1350544" y="309082"/>
              <a:ext cx="3247769" cy="3990117"/>
            </a:xfrm>
            <a:custGeom>
              <a:avLst/>
              <a:gdLst/>
              <a:ahLst/>
              <a:cxnLst/>
              <a:rect l="l" t="t" r="r" b="b"/>
              <a:pathLst>
                <a:path w="3247769" h="3990117">
                  <a:moveTo>
                    <a:pt x="0" y="0"/>
                  </a:moveTo>
                  <a:lnTo>
                    <a:pt x="3247769" y="0"/>
                  </a:lnTo>
                  <a:lnTo>
                    <a:pt x="3247769" y="3990117"/>
                  </a:lnTo>
                  <a:lnTo>
                    <a:pt x="0" y="3990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B13420E4-E964-49C5-8F2C-2A6BAD3A21D7}"/>
                </a:ext>
              </a:extLst>
            </p:cNvPr>
            <p:cNvSpPr/>
            <p:nvPr/>
          </p:nvSpPr>
          <p:spPr>
            <a:xfrm rot="1918910">
              <a:off x="27163" y="2651066"/>
              <a:ext cx="3518246" cy="1110808"/>
            </a:xfrm>
            <a:custGeom>
              <a:avLst/>
              <a:gdLst/>
              <a:ahLst/>
              <a:cxnLst/>
              <a:rect l="l" t="t" r="r" b="b"/>
              <a:pathLst>
                <a:path w="3518246" h="1110808">
                  <a:moveTo>
                    <a:pt x="0" y="0"/>
                  </a:moveTo>
                  <a:lnTo>
                    <a:pt x="3518247" y="0"/>
                  </a:lnTo>
                  <a:lnTo>
                    <a:pt x="3518247" y="1110808"/>
                  </a:lnTo>
                  <a:lnTo>
                    <a:pt x="0" y="1110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C72E3F4A-E9FA-4AFB-9E30-DD1AE4CA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748" y="2137379"/>
            <a:ext cx="8229600" cy="46482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Khổ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13x20,5cm</a:t>
            </a:r>
            <a:b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</a:b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Nhà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xuất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bản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Văn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học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phát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hành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tái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bản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lần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thứ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9 </a:t>
            </a:r>
            <a:r>
              <a:rPr lang="en-US" sz="6000" b="1" dirty="0" err="1">
                <a:highlight>
                  <a:srgbClr val="FFFF00"/>
                </a:highlight>
                <a:latin typeface="Pristina" panose="03060402040406080204" pitchFamily="66" charset="0"/>
              </a:rPr>
              <a:t>năm</a:t>
            </a:r>
            <a:r>
              <a:rPr lang="en-US" sz="6000" b="1" dirty="0">
                <a:highlight>
                  <a:srgbClr val="FFFF00"/>
                </a:highlight>
                <a:latin typeface="Pristina" panose="03060402040406080204" pitchFamily="66" charset="0"/>
              </a:rPr>
              <a:t> 2022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34371">
            <a:off x="3566086" y="-4237604"/>
            <a:ext cx="11155828" cy="18762209"/>
          </a:xfrm>
          <a:custGeom>
            <a:avLst/>
            <a:gdLst/>
            <a:ahLst/>
            <a:cxnLst/>
            <a:rect l="l" t="t" r="r" b="b"/>
            <a:pathLst>
              <a:path w="11155828" h="18762209">
                <a:moveTo>
                  <a:pt x="10275063" y="0"/>
                </a:moveTo>
                <a:lnTo>
                  <a:pt x="11155828" y="18266778"/>
                </a:lnTo>
                <a:lnTo>
                  <a:pt x="880765" y="18762208"/>
                </a:lnTo>
                <a:lnTo>
                  <a:pt x="0" y="495430"/>
                </a:lnTo>
                <a:lnTo>
                  <a:pt x="10275063" y="0"/>
                </a:lnTo>
                <a:close/>
              </a:path>
            </a:pathLst>
          </a:custGeom>
          <a:blipFill>
            <a:blip r:embed="rId2"/>
            <a:stretch>
              <a:fillRect l="-16198" t="-1284" r="-16198" b="-1284"/>
            </a:stretch>
          </a:blipFill>
        </p:spPr>
      </p:sp>
      <p:sp>
        <p:nvSpPr>
          <p:cNvPr id="3" name="AutoShape 3"/>
          <p:cNvSpPr/>
          <p:nvPr/>
        </p:nvSpPr>
        <p:spPr>
          <a:xfrm rot="-61098">
            <a:off x="-438592" y="2391310"/>
            <a:ext cx="19149227" cy="6502081"/>
          </a:xfrm>
          <a:prstGeom prst="rect">
            <a:avLst/>
          </a:prstGeom>
          <a:solidFill>
            <a:srgbClr val="EDECE7"/>
          </a:solidFill>
        </p:spPr>
      </p:sp>
      <p:sp>
        <p:nvSpPr>
          <p:cNvPr id="7" name="TextBox 7"/>
          <p:cNvSpPr txBox="1"/>
          <p:nvPr/>
        </p:nvSpPr>
        <p:spPr>
          <a:xfrm>
            <a:off x="152400" y="2998572"/>
            <a:ext cx="14715548" cy="316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872"/>
              </a:lnSpc>
              <a:spcBef>
                <a:spcPct val="0"/>
              </a:spcBef>
            </a:pPr>
            <a:r>
              <a:rPr lang="en-US" sz="4800" b="1" u="none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Câu</a:t>
            </a:r>
            <a:r>
              <a:rPr lang="en-US" sz="4800" b="1" u="none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u="none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chuyện</a:t>
            </a:r>
            <a:r>
              <a:rPr lang="en-US" sz="4800" b="1" u="none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“</a:t>
            </a:r>
            <a:r>
              <a:rPr lang="en-US" sz="4800" b="1" u="none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S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ức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mạnh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của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sự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đoàn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kết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”</a:t>
            </a:r>
          </a:p>
          <a:p>
            <a:pPr marL="0" lvl="0" indent="0" algn="l">
              <a:lnSpc>
                <a:spcPts val="4872"/>
              </a:lnSpc>
              <a:spcBef>
                <a:spcPct val="0"/>
              </a:spcBef>
            </a:pPr>
            <a:endParaRPr lang="en-US" sz="4800" b="1" u="none" spc="-42" dirty="0">
              <a:solidFill>
                <a:srgbClr val="000000"/>
              </a:solidFill>
              <a:latin typeface="Segoe Script" panose="030B0504020000000003" pitchFamily="66" charset="0"/>
              <a:ea typeface="Public Sans Bold"/>
              <a:cs typeface="Public Sans Bold"/>
              <a:sym typeface="Public Sans Bold"/>
            </a:endParaRPr>
          </a:p>
          <a:p>
            <a:pPr marL="0" lvl="0" indent="0" algn="l">
              <a:lnSpc>
                <a:spcPts val="4872"/>
              </a:lnSpc>
              <a:spcBef>
                <a:spcPct val="0"/>
              </a:spcBef>
            </a:pP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Câu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chuyện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 “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Học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suốt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800" b="1" spc="-42" dirty="0" err="1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đời</a:t>
            </a:r>
            <a:r>
              <a:rPr lang="en-US" sz="4800" b="1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”</a:t>
            </a:r>
          </a:p>
          <a:p>
            <a:pPr marL="0" lvl="0" indent="0" algn="l">
              <a:lnSpc>
                <a:spcPts val="4872"/>
              </a:lnSpc>
              <a:spcBef>
                <a:spcPct val="0"/>
              </a:spcBef>
            </a:pPr>
            <a:endParaRPr lang="en-US" sz="4800" b="1" spc="-42" dirty="0">
              <a:solidFill>
                <a:srgbClr val="000000"/>
              </a:solidFill>
              <a:latin typeface="Segoe Script" panose="030B0504020000000003" pitchFamily="66" charset="0"/>
              <a:ea typeface="Public Sans Bold"/>
              <a:cs typeface="Public Sans Bold"/>
              <a:sym typeface="Public Sans Bold"/>
            </a:endParaRPr>
          </a:p>
          <a:p>
            <a:pPr marL="0" lvl="0" indent="0" algn="l">
              <a:lnSpc>
                <a:spcPts val="4872"/>
              </a:lnSpc>
              <a:spcBef>
                <a:spcPct val="0"/>
              </a:spcBef>
            </a:pPr>
            <a:r>
              <a:rPr lang="en-US" sz="4800" b="1" u="none" spc="-42" dirty="0">
                <a:solidFill>
                  <a:srgbClr val="000000"/>
                </a:solidFill>
                <a:latin typeface="Segoe Script" panose="030B0504020000000003" pitchFamily="66" charset="0"/>
                <a:ea typeface="Public Sans Bold"/>
                <a:cs typeface="Public Sans Bold"/>
                <a:sym typeface="Public Sans Bold"/>
              </a:rPr>
              <a:t>…</a:t>
            </a:r>
          </a:p>
        </p:txBody>
      </p:sp>
      <p:sp>
        <p:nvSpPr>
          <p:cNvPr id="10" name="Freeform 10"/>
          <p:cNvSpPr/>
          <p:nvPr/>
        </p:nvSpPr>
        <p:spPr>
          <a:xfrm rot="3215950">
            <a:off x="12646617" y="4024485"/>
            <a:ext cx="4456085" cy="4318351"/>
          </a:xfrm>
          <a:custGeom>
            <a:avLst/>
            <a:gdLst/>
            <a:ahLst/>
            <a:cxnLst/>
            <a:rect l="l" t="t" r="r" b="b"/>
            <a:pathLst>
              <a:path w="4456085" h="4318351">
                <a:moveTo>
                  <a:pt x="0" y="0"/>
                </a:moveTo>
                <a:lnTo>
                  <a:pt x="4456085" y="0"/>
                </a:lnTo>
                <a:lnTo>
                  <a:pt x="4456085" y="4318351"/>
                </a:lnTo>
                <a:lnTo>
                  <a:pt x="0" y="4318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2573000" y="1910408"/>
            <a:ext cx="3955981" cy="5170922"/>
            <a:chOff x="0" y="0"/>
            <a:chExt cx="5274641" cy="6894563"/>
          </a:xfrm>
        </p:grpSpPr>
        <p:sp>
          <p:nvSpPr>
            <p:cNvPr id="12" name="Freeform 12"/>
            <p:cNvSpPr/>
            <p:nvPr/>
          </p:nvSpPr>
          <p:spPr>
            <a:xfrm rot="88184">
              <a:off x="71187" y="57632"/>
              <a:ext cx="4565825" cy="5609442"/>
            </a:xfrm>
            <a:custGeom>
              <a:avLst/>
              <a:gdLst/>
              <a:ahLst/>
              <a:cxnLst/>
              <a:rect l="l" t="t" r="r" b="b"/>
              <a:pathLst>
                <a:path w="4565825" h="5609442">
                  <a:moveTo>
                    <a:pt x="0" y="0"/>
                  </a:moveTo>
                  <a:lnTo>
                    <a:pt x="4565825" y="0"/>
                  </a:lnTo>
                  <a:lnTo>
                    <a:pt x="4565825" y="5609442"/>
                  </a:lnTo>
                  <a:lnTo>
                    <a:pt x="0" y="5609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925517">
              <a:off x="291632" y="4138387"/>
              <a:ext cx="4946071" cy="1561612"/>
            </a:xfrm>
            <a:custGeom>
              <a:avLst/>
              <a:gdLst/>
              <a:ahLst/>
              <a:cxnLst/>
              <a:rect l="l" t="t" r="r" b="b"/>
              <a:pathLst>
                <a:path w="4946071" h="1561612">
                  <a:moveTo>
                    <a:pt x="0" y="0"/>
                  </a:moveTo>
                  <a:lnTo>
                    <a:pt x="4946071" y="0"/>
                  </a:lnTo>
                  <a:lnTo>
                    <a:pt x="4946071" y="1561612"/>
                  </a:lnTo>
                  <a:lnTo>
                    <a:pt x="0" y="1561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34371">
            <a:off x="3566086" y="-4237604"/>
            <a:ext cx="11155828" cy="18762209"/>
          </a:xfrm>
          <a:custGeom>
            <a:avLst/>
            <a:gdLst/>
            <a:ahLst/>
            <a:cxnLst/>
            <a:rect l="l" t="t" r="r" b="b"/>
            <a:pathLst>
              <a:path w="11155828" h="18762209">
                <a:moveTo>
                  <a:pt x="10275063" y="0"/>
                </a:moveTo>
                <a:lnTo>
                  <a:pt x="11155828" y="18266778"/>
                </a:lnTo>
                <a:lnTo>
                  <a:pt x="880765" y="18762208"/>
                </a:lnTo>
                <a:lnTo>
                  <a:pt x="0" y="495430"/>
                </a:lnTo>
                <a:lnTo>
                  <a:pt x="10275063" y="0"/>
                </a:lnTo>
                <a:close/>
              </a:path>
            </a:pathLst>
          </a:custGeom>
          <a:blipFill>
            <a:blip r:embed="rId2"/>
            <a:stretch>
              <a:fillRect l="-16198" t="-1284" r="-16198" b="-1284"/>
            </a:stretch>
          </a:blipFill>
        </p:spPr>
      </p:sp>
      <p:sp>
        <p:nvSpPr>
          <p:cNvPr id="3" name="AutoShape 3"/>
          <p:cNvSpPr/>
          <p:nvPr/>
        </p:nvSpPr>
        <p:spPr>
          <a:xfrm rot="-61098">
            <a:off x="-604845" y="82207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sp>
        <p:nvSpPr>
          <p:cNvPr id="10" name="TextBox 10"/>
          <p:cNvSpPr txBox="1"/>
          <p:nvPr/>
        </p:nvSpPr>
        <p:spPr>
          <a:xfrm>
            <a:off x="10183439" y="4057703"/>
            <a:ext cx="381248" cy="491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50402" y="3833935"/>
            <a:ext cx="5574417" cy="37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mục</a:t>
            </a:r>
            <a:r>
              <a:rPr lang="en-US" sz="21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hành</a:t>
            </a:r>
            <a:r>
              <a:rPr lang="en-US" sz="21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động</a:t>
            </a:r>
            <a:r>
              <a:rPr lang="en-US" sz="21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ô.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4358" y="6690797"/>
            <a:ext cx="381248" cy="491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b="1" dirty="0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2</a:t>
            </a:r>
          </a:p>
        </p:txBody>
      </p:sp>
      <p:sp>
        <p:nvSpPr>
          <p:cNvPr id="14" name="Freeform 14"/>
          <p:cNvSpPr/>
          <p:nvPr/>
        </p:nvSpPr>
        <p:spPr>
          <a:xfrm rot="3215950">
            <a:off x="15560355" y="6999027"/>
            <a:ext cx="4456085" cy="4318351"/>
          </a:xfrm>
          <a:custGeom>
            <a:avLst/>
            <a:gdLst/>
            <a:ahLst/>
            <a:cxnLst/>
            <a:rect l="l" t="t" r="r" b="b"/>
            <a:pathLst>
              <a:path w="4456085" h="4318351">
                <a:moveTo>
                  <a:pt x="0" y="0"/>
                </a:moveTo>
                <a:lnTo>
                  <a:pt x="4456085" y="0"/>
                </a:lnTo>
                <a:lnTo>
                  <a:pt x="4456085" y="4318351"/>
                </a:lnTo>
                <a:lnTo>
                  <a:pt x="0" y="4318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181447" y="6539344"/>
            <a:ext cx="5536605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Kéo ảnh của bạn dưới mục tác vụ mà bạn muốn sở hữu.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097191" y="5083606"/>
            <a:ext cx="1262260" cy="999957"/>
            <a:chOff x="0" y="0"/>
            <a:chExt cx="1683013" cy="1333276"/>
          </a:xfrm>
        </p:grpSpPr>
        <p:sp>
          <p:nvSpPr>
            <p:cNvPr id="17" name="Freeform 17"/>
            <p:cNvSpPr/>
            <p:nvPr/>
          </p:nvSpPr>
          <p:spPr>
            <a:xfrm rot="-5322319">
              <a:off x="209550" y="-144654"/>
              <a:ext cx="1263913" cy="1654878"/>
            </a:xfrm>
            <a:custGeom>
              <a:avLst/>
              <a:gdLst/>
              <a:ahLst/>
              <a:cxnLst/>
              <a:rect l="l" t="t" r="r" b="b"/>
              <a:pathLst>
                <a:path w="1263913" h="1654878">
                  <a:moveTo>
                    <a:pt x="0" y="0"/>
                  </a:moveTo>
                  <a:lnTo>
                    <a:pt x="1263913" y="0"/>
                  </a:lnTo>
                  <a:lnTo>
                    <a:pt x="1263913" y="1654878"/>
                  </a:lnTo>
                  <a:lnTo>
                    <a:pt x="0" y="1654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 rot="87097">
              <a:off x="279510" y="269640"/>
              <a:ext cx="1126197" cy="865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1"/>
                </a:lnSpc>
                <a:spcBef>
                  <a:spcPct val="0"/>
                </a:spcBef>
              </a:pPr>
              <a:r>
                <a:rPr lang="en-US" sz="85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Sao chép một giấy ghi chú, rồi viết suy nghĩ của bạn vào đó.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-10719657">
              <a:off x="545632" y="6894"/>
              <a:ext cx="591748" cy="147690"/>
            </a:xfrm>
            <a:custGeom>
              <a:avLst/>
              <a:gdLst/>
              <a:ahLst/>
              <a:cxnLst/>
              <a:rect l="l" t="t" r="r" b="b"/>
              <a:pathLst>
                <a:path w="591748" h="147690">
                  <a:moveTo>
                    <a:pt x="0" y="0"/>
                  </a:moveTo>
                  <a:lnTo>
                    <a:pt x="591748" y="0"/>
                  </a:lnTo>
                  <a:lnTo>
                    <a:pt x="591748" y="147690"/>
                  </a:lnTo>
                  <a:lnTo>
                    <a:pt x="0" y="14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5564122" y="4932478"/>
            <a:ext cx="1153930" cy="1199356"/>
            <a:chOff x="0" y="0"/>
            <a:chExt cx="1538574" cy="1599142"/>
          </a:xfrm>
        </p:grpSpPr>
        <p:sp>
          <p:nvSpPr>
            <p:cNvPr id="21" name="Freeform 21"/>
            <p:cNvSpPr/>
            <p:nvPr/>
          </p:nvSpPr>
          <p:spPr>
            <a:xfrm rot="70575">
              <a:off x="15399" y="68031"/>
              <a:ext cx="1507775" cy="1515795"/>
            </a:xfrm>
            <a:custGeom>
              <a:avLst/>
              <a:gdLst/>
              <a:ahLst/>
              <a:cxnLst/>
              <a:rect l="l" t="t" r="r" b="b"/>
              <a:pathLst>
                <a:path w="1507775" h="1515795">
                  <a:moveTo>
                    <a:pt x="0" y="0"/>
                  </a:moveTo>
                  <a:lnTo>
                    <a:pt x="1507775" y="0"/>
                  </a:lnTo>
                  <a:lnTo>
                    <a:pt x="1507775" y="1515794"/>
                  </a:lnTo>
                  <a:lnTo>
                    <a:pt x="0" y="1515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334997" y="0"/>
              <a:ext cx="868580" cy="235316"/>
            </a:xfrm>
            <a:custGeom>
              <a:avLst/>
              <a:gdLst/>
              <a:ahLst/>
              <a:cxnLst/>
              <a:rect l="l" t="t" r="r" b="b"/>
              <a:pathLst>
                <a:path w="868580" h="235316">
                  <a:moveTo>
                    <a:pt x="0" y="0"/>
                  </a:moveTo>
                  <a:lnTo>
                    <a:pt x="868580" y="0"/>
                  </a:lnTo>
                  <a:lnTo>
                    <a:pt x="868580" y="235316"/>
                  </a:lnTo>
                  <a:lnTo>
                    <a:pt x="0" y="235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 rot="87097">
              <a:off x="207291" y="408285"/>
              <a:ext cx="1126197" cy="865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1"/>
                </a:lnSpc>
                <a:spcBef>
                  <a:spcPct val="0"/>
                </a:spcBef>
              </a:pPr>
              <a:r>
                <a:rPr lang="en-US" sz="85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Sao chép một giấy ghi chú, rồi viết suy nghĩ của bạn vào đó.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632025" y="4982993"/>
            <a:ext cx="1188823" cy="1174451"/>
            <a:chOff x="0" y="0"/>
            <a:chExt cx="1585098" cy="1565935"/>
          </a:xfrm>
        </p:grpSpPr>
        <p:sp>
          <p:nvSpPr>
            <p:cNvPr id="25" name="Freeform 25"/>
            <p:cNvSpPr/>
            <p:nvPr/>
          </p:nvSpPr>
          <p:spPr>
            <a:xfrm rot="-196641">
              <a:off x="41112" y="42937"/>
              <a:ext cx="1502873" cy="1481249"/>
            </a:xfrm>
            <a:custGeom>
              <a:avLst/>
              <a:gdLst/>
              <a:ahLst/>
              <a:cxnLst/>
              <a:rect l="l" t="t" r="r" b="b"/>
              <a:pathLst>
                <a:path w="1502873" h="1481249">
                  <a:moveTo>
                    <a:pt x="0" y="0"/>
                  </a:moveTo>
                  <a:lnTo>
                    <a:pt x="1502873" y="0"/>
                  </a:lnTo>
                  <a:lnTo>
                    <a:pt x="1502873" y="1481250"/>
                  </a:lnTo>
                  <a:lnTo>
                    <a:pt x="0" y="1481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-183838">
              <a:off x="473981" y="15779"/>
              <a:ext cx="594389" cy="148350"/>
            </a:xfrm>
            <a:custGeom>
              <a:avLst/>
              <a:gdLst/>
              <a:ahLst/>
              <a:cxnLst/>
              <a:rect l="l" t="t" r="r" b="b"/>
              <a:pathLst>
                <a:path w="594389" h="148350">
                  <a:moveTo>
                    <a:pt x="0" y="0"/>
                  </a:moveTo>
                  <a:lnTo>
                    <a:pt x="594389" y="0"/>
                  </a:lnTo>
                  <a:lnTo>
                    <a:pt x="594389" y="148350"/>
                  </a:lnTo>
                  <a:lnTo>
                    <a:pt x="0" y="148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 rot="87097">
              <a:off x="230327" y="357977"/>
              <a:ext cx="1126197" cy="865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1"/>
                </a:lnSpc>
                <a:spcBef>
                  <a:spcPct val="0"/>
                </a:spcBef>
              </a:pP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Sao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chép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một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giấy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ghi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chú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,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rồi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viết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suy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nghĩ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của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bạn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vào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851" dirty="0" err="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đó</a:t>
              </a:r>
              <a:r>
                <a:rPr lang="en-US" sz="851" dirty="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143635" y="4938689"/>
            <a:ext cx="1190994" cy="1144875"/>
            <a:chOff x="0" y="0"/>
            <a:chExt cx="1587992" cy="1526499"/>
          </a:xfrm>
        </p:grpSpPr>
        <p:sp>
          <p:nvSpPr>
            <p:cNvPr id="29" name="Freeform 29"/>
            <p:cNvSpPr/>
            <p:nvPr/>
          </p:nvSpPr>
          <p:spPr>
            <a:xfrm rot="68779">
              <a:off x="123328" y="82495"/>
              <a:ext cx="1450508" cy="1429638"/>
            </a:xfrm>
            <a:custGeom>
              <a:avLst/>
              <a:gdLst/>
              <a:ahLst/>
              <a:cxnLst/>
              <a:rect l="l" t="t" r="r" b="b"/>
              <a:pathLst>
                <a:path w="1450508" h="1429638">
                  <a:moveTo>
                    <a:pt x="0" y="0"/>
                  </a:moveTo>
                  <a:lnTo>
                    <a:pt x="1450508" y="0"/>
                  </a:lnTo>
                  <a:lnTo>
                    <a:pt x="1450508" y="1429638"/>
                  </a:lnTo>
                  <a:lnTo>
                    <a:pt x="0" y="1429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1667107">
              <a:off x="302" y="126242"/>
              <a:ext cx="577264" cy="144075"/>
            </a:xfrm>
            <a:custGeom>
              <a:avLst/>
              <a:gdLst/>
              <a:ahLst/>
              <a:cxnLst/>
              <a:rect l="l" t="t" r="r" b="b"/>
              <a:pathLst>
                <a:path w="577264" h="144075">
                  <a:moveTo>
                    <a:pt x="0" y="0"/>
                  </a:moveTo>
                  <a:lnTo>
                    <a:pt x="577264" y="0"/>
                  </a:lnTo>
                  <a:lnTo>
                    <a:pt x="577264" y="144075"/>
                  </a:lnTo>
                  <a:lnTo>
                    <a:pt x="0" y="144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 rot="87097">
              <a:off x="265254" y="359317"/>
              <a:ext cx="1126197" cy="865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1"/>
                </a:lnSpc>
                <a:spcBef>
                  <a:spcPct val="0"/>
                </a:spcBef>
              </a:pPr>
              <a:r>
                <a:rPr lang="en-US" sz="851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Sao chép một giấy ghi chú, rồi viết suy nghĩ của bạn vào đó.</a:t>
              </a:r>
            </a:p>
          </p:txBody>
        </p:sp>
      </p:grpSp>
      <p:pic>
        <p:nvPicPr>
          <p:cNvPr id="36" name="Picture 35" descr="A person pointing his finger&#10;&#10;Description automatically generated">
            <a:extLst>
              <a:ext uri="{FF2B5EF4-FFF2-40B4-BE49-F238E27FC236}">
                <a16:creationId xmlns:a16="http://schemas.microsoft.com/office/drawing/2014/main" id="{44C90756-E37C-44E8-8429-BF5B373417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1030"/>
            <a:ext cx="16564048" cy="87630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8397292">
            <a:off x="-610810" y="-676252"/>
            <a:ext cx="2844770" cy="3718442"/>
            <a:chOff x="0" y="0"/>
            <a:chExt cx="3793027" cy="4957923"/>
          </a:xfrm>
        </p:grpSpPr>
        <p:sp>
          <p:nvSpPr>
            <p:cNvPr id="33" name="Freeform 33"/>
            <p:cNvSpPr/>
            <p:nvPr/>
          </p:nvSpPr>
          <p:spPr>
            <a:xfrm rot="88184">
              <a:off x="51191" y="41443"/>
              <a:ext cx="3283313" cy="4033785"/>
            </a:xfrm>
            <a:custGeom>
              <a:avLst/>
              <a:gdLst/>
              <a:ahLst/>
              <a:cxnLst/>
              <a:rect l="l" t="t" r="r" b="b"/>
              <a:pathLst>
                <a:path w="3283313" h="4033785">
                  <a:moveTo>
                    <a:pt x="0" y="0"/>
                  </a:moveTo>
                  <a:lnTo>
                    <a:pt x="3283313" y="0"/>
                  </a:lnTo>
                  <a:lnTo>
                    <a:pt x="3283313" y="4033785"/>
                  </a:lnTo>
                  <a:lnTo>
                    <a:pt x="0" y="403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925517">
              <a:off x="209714" y="2975940"/>
              <a:ext cx="3556750" cy="1122965"/>
            </a:xfrm>
            <a:custGeom>
              <a:avLst/>
              <a:gdLst/>
              <a:ahLst/>
              <a:cxnLst/>
              <a:rect l="l" t="t" r="r" b="b"/>
              <a:pathLst>
                <a:path w="3556750" h="1122965">
                  <a:moveTo>
                    <a:pt x="0" y="0"/>
                  </a:moveTo>
                  <a:lnTo>
                    <a:pt x="3556751" y="0"/>
                  </a:lnTo>
                  <a:lnTo>
                    <a:pt x="3556751" y="1122965"/>
                  </a:lnTo>
                  <a:lnTo>
                    <a:pt x="0" y="1122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34371">
            <a:off x="3566086" y="-4237604"/>
            <a:ext cx="11155828" cy="18762209"/>
          </a:xfrm>
          <a:custGeom>
            <a:avLst/>
            <a:gdLst/>
            <a:ahLst/>
            <a:cxnLst/>
            <a:rect l="l" t="t" r="r" b="b"/>
            <a:pathLst>
              <a:path w="11155828" h="18762209">
                <a:moveTo>
                  <a:pt x="10275063" y="0"/>
                </a:moveTo>
                <a:lnTo>
                  <a:pt x="11155828" y="18266778"/>
                </a:lnTo>
                <a:lnTo>
                  <a:pt x="880765" y="18762208"/>
                </a:lnTo>
                <a:lnTo>
                  <a:pt x="0" y="495430"/>
                </a:lnTo>
                <a:lnTo>
                  <a:pt x="10275063" y="0"/>
                </a:lnTo>
                <a:close/>
              </a:path>
            </a:pathLst>
          </a:custGeom>
          <a:blipFill>
            <a:blip r:embed="rId2"/>
            <a:stretch>
              <a:fillRect l="-16198" t="-1284" r="-16198" b="-1284"/>
            </a:stretch>
          </a:blipFill>
        </p:spPr>
      </p:sp>
      <p:sp>
        <p:nvSpPr>
          <p:cNvPr id="3" name="AutoShape 3"/>
          <p:cNvSpPr/>
          <p:nvPr/>
        </p:nvSpPr>
        <p:spPr>
          <a:xfrm rot="-61098">
            <a:off x="-430613" y="545933"/>
            <a:ext cx="19149227" cy="9280647"/>
          </a:xfrm>
          <a:prstGeom prst="rect">
            <a:avLst/>
          </a:prstGeom>
          <a:solidFill>
            <a:srgbClr val="EDECE7"/>
          </a:solidFill>
        </p:spPr>
      </p:sp>
      <p:grpSp>
        <p:nvGrpSpPr>
          <p:cNvPr id="6" name="Group 6"/>
          <p:cNvGrpSpPr/>
          <p:nvPr/>
        </p:nvGrpSpPr>
        <p:grpSpPr>
          <a:xfrm>
            <a:off x="192820" y="934885"/>
            <a:ext cx="16694253" cy="7740546"/>
            <a:chOff x="-209468" y="412"/>
            <a:chExt cx="13226798" cy="4676071"/>
          </a:xfrm>
        </p:grpSpPr>
        <p:sp>
          <p:nvSpPr>
            <p:cNvPr id="7" name="AutoShape 7"/>
            <p:cNvSpPr/>
            <p:nvPr/>
          </p:nvSpPr>
          <p:spPr>
            <a:xfrm rot="21533654">
              <a:off x="8040" y="2720749"/>
              <a:ext cx="8064524" cy="91105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 rot="903222">
              <a:off x="8210509" y="2588306"/>
              <a:ext cx="3862802" cy="1219594"/>
            </a:xfrm>
            <a:custGeom>
              <a:avLst/>
              <a:gdLst/>
              <a:ahLst/>
              <a:cxnLst/>
              <a:rect l="l" t="t" r="r" b="b"/>
              <a:pathLst>
                <a:path w="3862802" h="1219594">
                  <a:moveTo>
                    <a:pt x="0" y="0"/>
                  </a:moveTo>
                  <a:lnTo>
                    <a:pt x="3862802" y="0"/>
                  </a:lnTo>
                  <a:lnTo>
                    <a:pt x="3862802" y="1219593"/>
                  </a:lnTo>
                  <a:lnTo>
                    <a:pt x="0" y="1219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 rot="21503756">
              <a:off x="-209468" y="3092102"/>
              <a:ext cx="8546757" cy="2409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14"/>
                </a:lnSpc>
              </a:pPr>
              <a:r>
                <a:rPr lang="en-US" sz="4400" dirty="0" err="1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Chúc</a:t>
              </a:r>
              <a:r>
                <a:rPr lang="en-US" sz="4400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bạn</a:t>
              </a:r>
              <a:r>
                <a:rPr lang="en-US" sz="4400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một</a:t>
              </a:r>
              <a:r>
                <a:rPr lang="en-US" sz="4400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ngày</a:t>
              </a:r>
              <a:r>
                <a:rPr lang="en-US" sz="4400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tốt</a:t>
              </a:r>
              <a:r>
                <a:rPr lang="en-US" sz="4400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lành</a:t>
              </a:r>
              <a:r>
                <a:rPr lang="en-US" sz="4400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</a:t>
              </a:r>
            </a:p>
          </p:txBody>
        </p:sp>
        <p:sp>
          <p:nvSpPr>
            <p:cNvPr id="10" name="AutoShape 10"/>
            <p:cNvSpPr/>
            <p:nvPr/>
          </p:nvSpPr>
          <p:spPr>
            <a:xfrm rot="271">
              <a:off x="23370" y="412"/>
              <a:ext cx="10414977" cy="2076374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 rot="2700000">
              <a:off x="8910132" y="569286"/>
              <a:ext cx="3539127" cy="4675268"/>
            </a:xfrm>
            <a:custGeom>
              <a:avLst/>
              <a:gdLst/>
              <a:ahLst/>
              <a:cxnLst/>
              <a:rect l="l" t="t" r="r" b="b"/>
              <a:pathLst>
                <a:path w="3539127" h="4675268">
                  <a:moveTo>
                    <a:pt x="0" y="0"/>
                  </a:moveTo>
                  <a:lnTo>
                    <a:pt x="3539128" y="0"/>
                  </a:lnTo>
                  <a:lnTo>
                    <a:pt x="3539128" y="4675267"/>
                  </a:lnTo>
                  <a:lnTo>
                    <a:pt x="0" y="467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 rot="271">
              <a:off x="472212" y="810659"/>
              <a:ext cx="9481387" cy="826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11"/>
                </a:lnSpc>
              </a:pPr>
              <a:r>
                <a:rPr lang="en-US" sz="15000" spc="-88" dirty="0" err="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Cảm</a:t>
              </a:r>
              <a:r>
                <a:rPr lang="en-US" sz="15000" spc="-88" dirty="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US" sz="15000" spc="-88" dirty="0" err="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ơn</a:t>
              </a:r>
              <a:r>
                <a:rPr lang="en-US" sz="15000" spc="-88" dirty="0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168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Playfair Display</vt:lpstr>
      <vt:lpstr>Public Sans</vt:lpstr>
      <vt:lpstr>Pristina</vt:lpstr>
      <vt:lpstr>Roboto Mono</vt:lpstr>
      <vt:lpstr>Arial</vt:lpstr>
      <vt:lpstr>Calibri</vt:lpstr>
      <vt:lpstr>Algerian</vt:lpstr>
      <vt:lpstr>Segoe Script</vt:lpstr>
      <vt:lpstr>Public Sans Bold</vt:lpstr>
      <vt:lpstr>Playfair Display Bold</vt:lpstr>
      <vt:lpstr>Broadway</vt:lpstr>
      <vt:lpstr>Office Theme</vt:lpstr>
      <vt:lpstr>PowerPoint Presentation</vt:lpstr>
      <vt:lpstr>Tác giả: Hoàng Giang (biên soạn)</vt:lpstr>
      <vt:lpstr>Khổ 13x20,5cm Nhà xuất bản Văn học phát hành tái bản lần thứ 9 năm 2022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 hình giấy Ý tưởng Sách Lên ý tưởng Thuyết trình</dc:title>
  <cp:lastModifiedBy>Hoàng Châu</cp:lastModifiedBy>
  <cp:revision>3</cp:revision>
  <dcterms:created xsi:type="dcterms:W3CDTF">2006-08-16T00:00:00Z</dcterms:created>
  <dcterms:modified xsi:type="dcterms:W3CDTF">2024-10-06T13:45:37Z</dcterms:modified>
  <dc:identifier>DAGSwvnC_vo</dc:identifier>
</cp:coreProperties>
</file>