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318" r:id="rId2"/>
    <p:sldId id="320" r:id="rId3"/>
    <p:sldId id="271" r:id="rId4"/>
    <p:sldId id="321" r:id="rId5"/>
    <p:sldId id="293" r:id="rId6"/>
    <p:sldId id="282" r:id="rId7"/>
    <p:sldId id="257" r:id="rId8"/>
    <p:sldId id="258" r:id="rId9"/>
    <p:sldId id="312" r:id="rId10"/>
    <p:sldId id="313" r:id="rId11"/>
    <p:sldId id="290" r:id="rId12"/>
    <p:sldId id="295" r:id="rId13"/>
    <p:sldId id="296" r:id="rId14"/>
    <p:sldId id="303" r:id="rId15"/>
    <p:sldId id="263" r:id="rId16"/>
    <p:sldId id="269" r:id="rId17"/>
    <p:sldId id="284" r:id="rId18"/>
    <p:sldId id="309" r:id="rId19"/>
    <p:sldId id="308" r:id="rId20"/>
    <p:sldId id="307" r:id="rId21"/>
    <p:sldId id="306" r:id="rId22"/>
    <p:sldId id="305" r:id="rId23"/>
    <p:sldId id="323" r:id="rId24"/>
    <p:sldId id="270" r:id="rId25"/>
    <p:sldId id="300" r:id="rId26"/>
    <p:sldId id="298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FFCCFF"/>
    <a:srgbClr val="FFFFCC"/>
    <a:srgbClr val="A50021"/>
    <a:srgbClr val="990033"/>
    <a:srgbClr val="CC3300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3" autoAdjust="0"/>
    <p:restoredTop sz="94213" autoAdjust="0"/>
  </p:normalViewPr>
  <p:slideViewPr>
    <p:cSldViewPr>
      <p:cViewPr varScale="1">
        <p:scale>
          <a:sx n="82" d="100"/>
          <a:sy n="8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C8807F43-BAAA-4541-8CD5-524419D2B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190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84F4FF8-5E47-4F08-8EF9-19E7B3D2A0E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F14E1C9-DEE2-4EA9-8B87-3D56E5E204A6}" type="slidenum">
              <a:rPr lang="en-US" altLang="en-US" sz="1200">
                <a:latin typeface="Arial" pitchFamily="34" charset="0"/>
              </a:rPr>
              <a:pPr algn="r"/>
              <a:t>25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53D8B20-2B19-49D7-99B5-8019DE8F8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79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03F10-F47C-4825-8D16-71A24DC77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805681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4C101-8E83-4011-BB72-1AFB499B6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82338"/>
      </p:ext>
    </p:extLst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0DDC6-616F-4F0B-8300-78038B4F5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89003"/>
      </p:ext>
    </p:extLst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9F56A-1B96-4E03-99CA-CDD76C82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213203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E90FE-2FA9-4AC6-9229-C2F770485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61584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63EE0-F857-4C2F-A235-1FE2BAC71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554726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3E38538-484D-441B-879C-FE094C91F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044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3D1AD-DA1A-4562-9AEF-E1E93D93D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063583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320D2-96F0-4018-9B74-D4882D39D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435413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11CF0-9C2C-4E4D-8181-F60C17AB5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359712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A5EA1-5C9D-40C9-8498-81FD8950E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507216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5A648-63C4-4D70-A28C-FDB04E63B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647485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E403B9D-CF85-498A-9D22-48CE438C4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387983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E8567C01-845D-42E7-AE48-A57F2AD1ADE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199"/>
            <a:ext cx="9180513" cy="647701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70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71" r:id="rId9"/>
    <p:sldLayoutId id="2147483662" r:id="rId10"/>
    <p:sldLayoutId id="2147483661" r:id="rId11"/>
    <p:sldLayoutId id="2147483660" r:id="rId12"/>
    <p:sldLayoutId id="2147483659" r:id="rId13"/>
    <p:sldLayoutId id="2147483658" r:id="rId14"/>
  </p:sldLayoutIdLst>
  <p:transition spd="slow">
    <p:diamond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www.sggp.org.vn/thongtincanuoc/nam2004/thang7/9505/images/images11288_Resize%20of%206C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sunflowers_wave_h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81600"/>
            <a:ext cx="137318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4" descr="daisy_button_pink_h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588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908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WordArt 13"/>
          <p:cNvSpPr>
            <a:spLocks noChangeArrowheads="1" noChangeShapeType="1" noTextEdit="1"/>
          </p:cNvSpPr>
          <p:nvPr/>
        </p:nvSpPr>
        <p:spPr bwMode="auto">
          <a:xfrm>
            <a:off x="1524000" y="963613"/>
            <a:ext cx="6096000" cy="571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6348"/>
              </a:avLst>
            </a:prstTxWarp>
          </a:bodyPr>
          <a:lstStyle/>
          <a:p>
            <a:pPr algn="ctr"/>
            <a:endParaRPr lang="en-US" sz="4400" b="1" kern="1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2971800" y="2133600"/>
            <a:ext cx="3005138" cy="1676400"/>
          </a:xfrm>
          <a:prstGeom prst="star32">
            <a:avLst>
              <a:gd name="adj" fmla="val 230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altLang="vi-VN"/>
          </a:p>
        </p:txBody>
      </p:sp>
      <p:sp>
        <p:nvSpPr>
          <p:cNvPr id="6155" name="WordArt 19"/>
          <p:cNvSpPr>
            <a:spLocks noTextEdit="1"/>
          </p:cNvSpPr>
          <p:nvPr/>
        </p:nvSpPr>
        <p:spPr>
          <a:xfrm>
            <a:off x="1379855" y="1447800"/>
            <a:ext cx="6705600" cy="14928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 eaLnBrk="0" hangingPunct="0"/>
            <a:r>
              <a:rPr lang="en-US" sz="12800" b="1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5"/>
                  <a:stretch>
                    <a:fillRect/>
                  </a:stretch>
                </a:blipFill>
                <a:effectLst>
                  <a:outerShdw sy="50000" kx="-2591412" rotWithShape="0">
                    <a:srgbClr val="868686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TRƯỜNG TIỂU </a:t>
            </a:r>
            <a:r>
              <a:rPr lang="en-US" sz="12800" b="1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5"/>
                  <a:stretch>
                    <a:fillRect/>
                  </a:stretch>
                </a:blipFill>
                <a:effectLst>
                  <a:outerShdw sy="50000" kx="-2591412" rotWithShape="0">
                    <a:srgbClr val="868686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HỌC </a:t>
            </a:r>
            <a:r>
              <a:rPr lang="en-US" sz="12800" b="1" noProof="1" smtClean="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5"/>
                  <a:stretch>
                    <a:fillRect/>
                  </a:stretch>
                </a:blipFill>
                <a:effectLst>
                  <a:outerShdw sy="50000" kx="-2591412" rotWithShape="0">
                    <a:srgbClr val="868686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NGUYỄN THỊ MINH KHAI</a:t>
            </a:r>
            <a:endParaRPr lang="en-US" sz="12800" b="1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5"/>
                <a:stretch>
                  <a:fillRect/>
                </a:stretch>
              </a:blipFill>
              <a:effectLst>
                <a:outerShdw sy="50000" kx="-2591412" rotWithShape="0">
                  <a:srgbClr val="868686">
                    <a:alpha val="50000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12800" b="1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5"/>
                  <a:stretch>
                    <a:fillRect/>
                  </a:stretch>
                </a:blipFill>
                <a:effectLst>
                  <a:outerShdw sy="50000" kx="-2591412" rotWithShape="0">
                    <a:srgbClr val="868686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Khoa học lớp 5</a:t>
            </a:r>
          </a:p>
        </p:txBody>
      </p:sp>
      <p:pic>
        <p:nvPicPr>
          <p:cNvPr id="3" name="Picture 24" descr="PHAO H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11213"/>
            <a:ext cx="114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5" descr="PHAO H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58813"/>
            <a:ext cx="114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6" descr="PHAO H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0213"/>
            <a:ext cx="114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7" descr="PHAO H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58813"/>
            <a:ext cx="114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8" descr="PHAO H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114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9" descr="PHAO H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63613"/>
            <a:ext cx="114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30" descr="PHAO H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30413"/>
            <a:ext cx="114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Box 1"/>
          <p:cNvSpPr txBox="1">
            <a:spLocks noChangeArrowheads="1"/>
          </p:cNvSpPr>
          <p:nvPr/>
        </p:nvSpPr>
        <p:spPr bwMode="auto">
          <a:xfrm>
            <a:off x="1036638" y="4051300"/>
            <a:ext cx="739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en-US" sz="3000" b="1">
                <a:solidFill>
                  <a:srgbClr val="0070C0"/>
                </a:solidFill>
              </a:rPr>
              <a:t>VAI TRÒ CỦA MÔI TRƯỜNG TỰ NHIÊN</a:t>
            </a:r>
            <a:endParaRPr lang="en-US" altLang="en-US" sz="3000">
              <a:solidFill>
                <a:srgbClr val="0070C0"/>
              </a:solidFill>
            </a:endParaRPr>
          </a:p>
          <a:p>
            <a:pPr algn="ctr" eaLnBrk="0" hangingPunct="0"/>
            <a:r>
              <a:rPr lang="pt-BR" altLang="en-US" sz="3000" b="1">
                <a:solidFill>
                  <a:srgbClr val="0070C0"/>
                </a:solidFill>
              </a:rPr>
              <a:t>ĐỐI VỚI ĐỜI SỐNG CON NGƯỜI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85725" y="130175"/>
            <a:ext cx="2428875" cy="506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CC3300"/>
            </a:solidFill>
            <a:rou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Arial" pitchFamily="34" charset="0"/>
              </a:rPr>
              <a:t>Môi trường cho</a:t>
            </a: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6461125" y="101600"/>
            <a:ext cx="2530475" cy="506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CC3300"/>
            </a:solidFill>
            <a:rou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Arial" pitchFamily="34" charset="0"/>
              </a:rPr>
              <a:t>Môi trường nhận</a:t>
            </a:r>
          </a:p>
        </p:txBody>
      </p:sp>
      <p:sp>
        <p:nvSpPr>
          <p:cNvPr id="104458" name="AutoShape 10"/>
          <p:cNvSpPr>
            <a:spLocks noChangeArrowheads="1"/>
          </p:cNvSpPr>
          <p:nvPr/>
        </p:nvSpPr>
        <p:spPr bwMode="auto">
          <a:xfrm>
            <a:off x="152400" y="4481513"/>
            <a:ext cx="2133600" cy="609600"/>
          </a:xfrm>
          <a:prstGeom prst="wedgeRectCallout">
            <a:avLst>
              <a:gd name="adj1" fmla="val 66222"/>
              <a:gd name="adj2" fmla="val -5991"/>
            </a:avLst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800"/>
              <a:t>Thức ăn</a:t>
            </a:r>
          </a:p>
        </p:txBody>
      </p:sp>
      <p:sp>
        <p:nvSpPr>
          <p:cNvPr id="104459" name="AutoShape 11"/>
          <p:cNvSpPr>
            <a:spLocks noChangeArrowheads="1"/>
          </p:cNvSpPr>
          <p:nvPr/>
        </p:nvSpPr>
        <p:spPr bwMode="auto">
          <a:xfrm>
            <a:off x="152400" y="1143000"/>
            <a:ext cx="2133600" cy="1676400"/>
          </a:xfrm>
          <a:prstGeom prst="wedgeRectCallout">
            <a:avLst>
              <a:gd name="adj1" fmla="val 67486"/>
              <a:gd name="adj2" fmla="val 14583"/>
            </a:avLst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800"/>
              <a:t>Đất đai để xây dựng đô thị</a:t>
            </a:r>
          </a:p>
        </p:txBody>
      </p:sp>
      <p:sp>
        <p:nvSpPr>
          <p:cNvPr id="104460" name="AutoShape 12"/>
          <p:cNvSpPr>
            <a:spLocks noChangeArrowheads="1"/>
          </p:cNvSpPr>
          <p:nvPr/>
        </p:nvSpPr>
        <p:spPr bwMode="auto">
          <a:xfrm>
            <a:off x="6629400" y="838200"/>
            <a:ext cx="2209800" cy="2362200"/>
          </a:xfrm>
          <a:prstGeom prst="wedgeRectCallout">
            <a:avLst>
              <a:gd name="adj1" fmla="val -70546"/>
              <a:gd name="adj2" fmla="val 6250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800"/>
              <a:t>Khí thải của các nhà máy và của các phương tiện giao thông…</a:t>
            </a:r>
          </a:p>
        </p:txBody>
      </p:sp>
      <p:sp>
        <p:nvSpPr>
          <p:cNvPr id="104461" name="AutoShape 13"/>
          <p:cNvSpPr>
            <a:spLocks noChangeArrowheads="1"/>
          </p:cNvSpPr>
          <p:nvPr/>
        </p:nvSpPr>
        <p:spPr bwMode="auto">
          <a:xfrm>
            <a:off x="6781800" y="3962400"/>
            <a:ext cx="2133600" cy="1143000"/>
          </a:xfrm>
          <a:prstGeom prst="wedgeRectCallout">
            <a:avLst>
              <a:gd name="adj1" fmla="val -72769"/>
              <a:gd name="adj2" fmla="val 58333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altLang="en-US" sz="900"/>
          </a:p>
          <a:p>
            <a:pPr algn="ctr" eaLnBrk="0" hangingPunct="0"/>
            <a:r>
              <a:rPr lang="en-US" altLang="en-US" sz="2800"/>
              <a:t>Phân, rác thải</a:t>
            </a:r>
          </a:p>
        </p:txBody>
      </p:sp>
      <p:grpSp>
        <p:nvGrpSpPr>
          <p:cNvPr id="15367" name="Group 28"/>
          <p:cNvGrpSpPr>
            <a:grpSpLocks/>
          </p:cNvGrpSpPr>
          <p:nvPr/>
        </p:nvGrpSpPr>
        <p:grpSpPr bwMode="auto">
          <a:xfrm>
            <a:off x="2662238" y="190500"/>
            <a:ext cx="3482975" cy="2995613"/>
            <a:chOff x="1677" y="120"/>
            <a:chExt cx="2281" cy="1983"/>
          </a:xfrm>
        </p:grpSpPr>
        <p:pic>
          <p:nvPicPr>
            <p:cNvPr id="15368" name="Picture 14" descr="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" y="120"/>
              <a:ext cx="2281" cy="198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 Box 26"/>
            <p:cNvSpPr txBox="1">
              <a:spLocks noChangeArrowheads="1"/>
            </p:cNvSpPr>
            <p:nvPr/>
          </p:nvSpPr>
          <p:spPr bwMode="auto">
            <a:xfrm>
              <a:off x="3689" y="1749"/>
              <a:ext cx="24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5370" name="Group 29"/>
          <p:cNvGrpSpPr>
            <a:grpSpLocks/>
          </p:cNvGrpSpPr>
          <p:nvPr/>
        </p:nvGrpSpPr>
        <p:grpSpPr bwMode="auto">
          <a:xfrm>
            <a:off x="2671763" y="3276600"/>
            <a:ext cx="3424237" cy="3429000"/>
            <a:chOff x="1683" y="2064"/>
            <a:chExt cx="2157" cy="2160"/>
          </a:xfrm>
        </p:grpSpPr>
        <p:pic>
          <p:nvPicPr>
            <p:cNvPr id="15371" name="Picture 15" descr="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" y="2064"/>
              <a:ext cx="2157" cy="216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2" name="Text Box 27"/>
            <p:cNvSpPr txBox="1">
              <a:spLocks noChangeArrowheads="1"/>
            </p:cNvSpPr>
            <p:nvPr/>
          </p:nvSpPr>
          <p:spPr bwMode="auto">
            <a:xfrm>
              <a:off x="3562" y="3863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</a:rPr>
                <a:t>6</a:t>
              </a: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animBg="1"/>
      <p:bldP spid="104459" grpId="0" animBg="1"/>
      <p:bldP spid="104460" grpId="0" animBg="1"/>
      <p:bldP spid="1044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90" name="Group 142"/>
          <p:cNvGraphicFramePr>
            <a:graphicFrameLocks noGrp="1"/>
          </p:cNvGraphicFramePr>
          <p:nvPr>
            <p:ph type="tbl" idx="1"/>
          </p:nvPr>
        </p:nvGraphicFramePr>
        <p:xfrm>
          <a:off x="69850" y="1524000"/>
          <a:ext cx="8997950" cy="5231760"/>
        </p:xfrm>
        <a:graphic>
          <a:graphicData uri="http://schemas.openxmlformats.org/drawingml/2006/table">
            <a:tbl>
              <a:tblPr/>
              <a:tblGrid>
                <a:gridCol w="862013"/>
                <a:gridCol w="3546475"/>
                <a:gridCol w="4589462"/>
              </a:tblGrid>
              <a:tr h="3968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Môi trường tự nhiên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Cung cấp cho con người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Nhận từ các hoạt động của con người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 1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 2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 3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 4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 5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 6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1" name="Rectangle 50"/>
          <p:cNvSpPr>
            <a:spLocks noChangeArrowheads="1"/>
          </p:cNvSpPr>
          <p:nvPr/>
        </p:nvSpPr>
        <p:spPr bwMode="auto">
          <a:xfrm>
            <a:off x="990600" y="2971800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>
                <a:latin typeface="Arial" pitchFamily="34" charset="0"/>
              </a:rPr>
              <a:t>Đất để xây dựng nhà cửa,</a:t>
            </a:r>
          </a:p>
          <a:p>
            <a:pPr eaLnBrk="0" hangingPunct="0"/>
            <a:r>
              <a:rPr lang="en-US" altLang="en-US" sz="2000">
                <a:latin typeface="Arial" pitchFamily="34" charset="0"/>
              </a:rPr>
              <a:t> bể bơi, nước sinh hoạt………</a:t>
            </a:r>
          </a:p>
        </p:txBody>
      </p:sp>
      <p:sp>
        <p:nvSpPr>
          <p:cNvPr id="16422" name="Rectangle 57"/>
          <p:cNvSpPr>
            <a:spLocks noChangeArrowheads="1"/>
          </p:cNvSpPr>
          <p:nvPr/>
        </p:nvSpPr>
        <p:spPr bwMode="auto">
          <a:xfrm>
            <a:off x="1600200" y="4876800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" pitchFamily="34" charset="0"/>
              </a:rPr>
              <a:t>Nước uống</a:t>
            </a:r>
          </a:p>
        </p:txBody>
      </p:sp>
      <p:sp>
        <p:nvSpPr>
          <p:cNvPr id="16423" name="Rectangle 58"/>
          <p:cNvSpPr>
            <a:spLocks noChangeArrowheads="1"/>
          </p:cNvSpPr>
          <p:nvPr/>
        </p:nvSpPr>
        <p:spPr bwMode="auto">
          <a:xfrm>
            <a:off x="5715000" y="4876800"/>
            <a:ext cx="1598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>
                <a:latin typeface="Arial" pitchFamily="34" charset="0"/>
              </a:rPr>
              <a:t>Nước tiểu</a:t>
            </a:r>
          </a:p>
        </p:txBody>
      </p:sp>
      <p:sp>
        <p:nvSpPr>
          <p:cNvPr id="16424" name="Rectangle 60"/>
          <p:cNvSpPr>
            <a:spLocks noChangeArrowheads="1"/>
          </p:cNvSpPr>
          <p:nvPr/>
        </p:nvSpPr>
        <p:spPr bwMode="auto">
          <a:xfrm>
            <a:off x="5943600" y="2574925"/>
            <a:ext cx="1414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>
                <a:latin typeface="Arial" pitchFamily="34" charset="0"/>
              </a:rPr>
              <a:t>Khí thải</a:t>
            </a:r>
          </a:p>
        </p:txBody>
      </p:sp>
      <p:sp>
        <p:nvSpPr>
          <p:cNvPr id="16425" name="Rectangle 61"/>
          <p:cNvSpPr>
            <a:spLocks noChangeArrowheads="1"/>
          </p:cNvSpPr>
          <p:nvPr/>
        </p:nvSpPr>
        <p:spPr bwMode="auto">
          <a:xfrm>
            <a:off x="4724400" y="3124200"/>
            <a:ext cx="441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Arial" pitchFamily="34" charset="0"/>
              </a:rPr>
              <a:t>Diện tích đất bị thu hẹp, nước thải</a:t>
            </a:r>
          </a:p>
        </p:txBody>
      </p:sp>
      <p:sp>
        <p:nvSpPr>
          <p:cNvPr id="16426" name="Rectangle 62"/>
          <p:cNvSpPr>
            <a:spLocks noChangeArrowheads="1"/>
          </p:cNvSpPr>
          <p:nvPr/>
        </p:nvSpPr>
        <p:spPr bwMode="auto">
          <a:xfrm>
            <a:off x="990600" y="3733800"/>
            <a:ext cx="358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>
                <a:latin typeface="Arial" pitchFamily="34" charset="0"/>
              </a:rPr>
              <a:t>Các yếu tố nước, không khí, ánh sáng, thức ăn  để chăn nuôi gia súc.</a:t>
            </a:r>
          </a:p>
        </p:txBody>
      </p:sp>
      <p:sp>
        <p:nvSpPr>
          <p:cNvPr id="16427" name="Rectangle 63"/>
          <p:cNvSpPr>
            <a:spLocks noChangeArrowheads="1"/>
          </p:cNvSpPr>
          <p:nvPr/>
        </p:nvSpPr>
        <p:spPr bwMode="auto">
          <a:xfrm>
            <a:off x="4749800" y="3886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Arial" pitchFamily="34" charset="0"/>
              </a:rPr>
              <a:t>Phân, rác thải động vật</a:t>
            </a:r>
            <a:r>
              <a:rPr lang="en-US" altLang="en-US"/>
              <a:t> </a:t>
            </a:r>
          </a:p>
        </p:txBody>
      </p:sp>
      <p:sp>
        <p:nvSpPr>
          <p:cNvPr id="16428" name="Rectangle 67"/>
          <p:cNvSpPr>
            <a:spLocks noChangeArrowheads="1"/>
          </p:cNvSpPr>
          <p:nvPr/>
        </p:nvSpPr>
        <p:spPr bwMode="auto">
          <a:xfrm>
            <a:off x="914400" y="5622925"/>
            <a:ext cx="342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Arial" pitchFamily="34" charset="0"/>
              </a:rPr>
              <a:t>Đất đai để xây dựng đô thị</a:t>
            </a:r>
          </a:p>
        </p:txBody>
      </p:sp>
      <p:sp>
        <p:nvSpPr>
          <p:cNvPr id="16429" name="Rectangle 70"/>
          <p:cNvSpPr>
            <a:spLocks noChangeArrowheads="1"/>
          </p:cNvSpPr>
          <p:nvPr/>
        </p:nvSpPr>
        <p:spPr bwMode="auto">
          <a:xfrm>
            <a:off x="4495800" y="5410200"/>
            <a:ext cx="449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Arial" pitchFamily="34" charset="0"/>
              </a:rPr>
              <a:t>Khí thải của các nhà máy và của các phương tiện giao thông…</a:t>
            </a:r>
          </a:p>
        </p:txBody>
      </p:sp>
      <p:sp>
        <p:nvSpPr>
          <p:cNvPr id="16430" name="Rectangle 73"/>
          <p:cNvSpPr>
            <a:spLocks noChangeArrowheads="1"/>
          </p:cNvSpPr>
          <p:nvPr/>
        </p:nvSpPr>
        <p:spPr bwMode="auto">
          <a:xfrm>
            <a:off x="1695450" y="6308725"/>
            <a:ext cx="113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Arial" pitchFamily="34" charset="0"/>
              </a:rPr>
              <a:t>Thức ăn</a:t>
            </a:r>
          </a:p>
        </p:txBody>
      </p:sp>
      <p:sp>
        <p:nvSpPr>
          <p:cNvPr id="16431" name="Rectangle 75"/>
          <p:cNvSpPr>
            <a:spLocks noChangeArrowheads="1"/>
          </p:cNvSpPr>
          <p:nvPr/>
        </p:nvSpPr>
        <p:spPr bwMode="auto">
          <a:xfrm>
            <a:off x="5721350" y="6248400"/>
            <a:ext cx="174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" pitchFamily="34" charset="0"/>
              </a:rPr>
              <a:t>Phân, rác thải</a:t>
            </a:r>
          </a:p>
        </p:txBody>
      </p:sp>
      <p:sp>
        <p:nvSpPr>
          <p:cNvPr id="16432" name="Text Box 119"/>
          <p:cNvSpPr txBox="1">
            <a:spLocks noChangeArrowheads="1"/>
          </p:cNvSpPr>
          <p:nvPr/>
        </p:nvSpPr>
        <p:spPr bwMode="auto">
          <a:xfrm>
            <a:off x="32004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u="sng"/>
              <a:t>KHOA HỌC</a:t>
            </a:r>
          </a:p>
        </p:txBody>
      </p:sp>
      <p:sp>
        <p:nvSpPr>
          <p:cNvPr id="16433" name="Text Box 120"/>
          <p:cNvSpPr txBox="1">
            <a:spLocks noChangeArrowheads="1"/>
          </p:cNvSpPr>
          <p:nvPr/>
        </p:nvSpPr>
        <p:spPr bwMode="auto">
          <a:xfrm>
            <a:off x="1752600" y="822325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A50021"/>
                </a:solidFill>
              </a:rPr>
              <a:t>VAI TRÒ CỦA MÔI TRƯỜNG TỰ NHIÊN ĐỐI VỚI ĐỜI SỐNG CON NGƯỜI</a:t>
            </a:r>
          </a:p>
        </p:txBody>
      </p:sp>
      <p:sp>
        <p:nvSpPr>
          <p:cNvPr id="16434" name="Text Box 101"/>
          <p:cNvSpPr txBox="1">
            <a:spLocks noChangeArrowheads="1"/>
          </p:cNvSpPr>
          <p:nvPr/>
        </p:nvSpPr>
        <p:spPr bwMode="auto">
          <a:xfrm>
            <a:off x="914400" y="2438400"/>
            <a:ext cx="35814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>
                <a:latin typeface="Arial" pitchFamily="34" charset="0"/>
              </a:rPr>
              <a:t>Chất đốt: than, củi, không khí</a:t>
            </a:r>
          </a:p>
        </p:txBody>
      </p:sp>
    </p:spTree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398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accent1"/>
                </a:solidFill>
              </a:rPr>
              <a:t>Môi trường tự nhiên đóng vai trò quan trọng như thế nào đối với đời sống con người ?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28600" y="1147763"/>
            <a:ext cx="9144000" cy="441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en-US" sz="3200" b="1" i="1"/>
              <a:t>Chọn câu trả lời đúng nhất:</a:t>
            </a:r>
          </a:p>
          <a:p>
            <a:pPr algn="just" eaLnBrk="0" hangingPunct="0"/>
            <a:r>
              <a:rPr lang="en-US" altLang="en-US" sz="3200"/>
              <a:t> A) Cung cấp thức ăn, nước uống, khí thở, nơi ở…</a:t>
            </a:r>
          </a:p>
          <a:p>
            <a:pPr algn="just" eaLnBrk="0" hangingPunct="0"/>
            <a:r>
              <a:rPr lang="en-US" altLang="en-US" sz="3200"/>
              <a:t> B) Cung cấp các tài nguyên thiên nhiên để con người </a:t>
            </a:r>
          </a:p>
          <a:p>
            <a:pPr algn="just" eaLnBrk="0" hangingPunct="0"/>
            <a:r>
              <a:rPr lang="en-US" altLang="en-US" sz="3200"/>
              <a:t>      sử dụng trong đời sống, sản xuất.</a:t>
            </a:r>
          </a:p>
          <a:p>
            <a:pPr algn="just" eaLnBrk="0" hangingPunct="0"/>
            <a:r>
              <a:rPr lang="en-US" altLang="en-US" sz="3200"/>
              <a:t> C) Là nơi tiếp nhận các chất thải trong sinh hoạt, </a:t>
            </a:r>
          </a:p>
          <a:p>
            <a:pPr algn="just" eaLnBrk="0" hangingPunct="0"/>
            <a:r>
              <a:rPr lang="en-US" altLang="en-US" sz="3200"/>
              <a:t>      trong quá trình sản xuất và trong các hoạt động </a:t>
            </a:r>
          </a:p>
          <a:p>
            <a:pPr algn="just" eaLnBrk="0" hangingPunct="0"/>
            <a:r>
              <a:rPr lang="en-US" altLang="en-US" sz="3200"/>
              <a:t>      khác của con người.</a:t>
            </a:r>
            <a:endParaRPr lang="en-US" altLang="en-US" sz="600"/>
          </a:p>
          <a:p>
            <a:pPr algn="just" eaLnBrk="0" hangingPunct="0"/>
            <a:r>
              <a:rPr lang="en-US" altLang="en-US" sz="3200"/>
              <a:t> D)Tất cả các ý trên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81000" y="4876800"/>
            <a:ext cx="450850" cy="452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 build="allAtOnce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13" name="Group 25"/>
          <p:cNvGraphicFramePr>
            <a:graphicFrameLocks noGrp="1"/>
          </p:cNvGraphicFramePr>
          <p:nvPr/>
        </p:nvGraphicFramePr>
        <p:xfrm>
          <a:off x="228600" y="2819400"/>
          <a:ext cx="8686800" cy="3906838"/>
        </p:xfrm>
        <a:graphic>
          <a:graphicData uri="http://schemas.openxmlformats.org/drawingml/2006/table">
            <a:tbl>
              <a:tblPr/>
              <a:tblGrid>
                <a:gridCol w="4419600"/>
                <a:gridCol w="4267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Môi trường cho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Môi trường nhận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4" name="Rectangle 21"/>
          <p:cNvSpPr>
            <a:spLocks noChangeArrowheads="1"/>
          </p:cNvSpPr>
          <p:nvPr/>
        </p:nvSpPr>
        <p:spPr bwMode="auto">
          <a:xfrm>
            <a:off x="252413" y="1600200"/>
            <a:ext cx="8739187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en-US" sz="2800" b="1">
                <a:solidFill>
                  <a:schemeClr val="accent2"/>
                </a:solidFill>
              </a:rPr>
              <a:t>Hãy liệt kê những thứ mà môi trường cung cấp hoặc </a:t>
            </a:r>
          </a:p>
          <a:p>
            <a:pPr algn="just" eaLnBrk="0" hangingPunct="0"/>
            <a:r>
              <a:rPr lang="en-US" altLang="en-US" sz="2800" b="1">
                <a:solidFill>
                  <a:schemeClr val="accent2"/>
                </a:solidFill>
              </a:rPr>
              <a:t>nhận lại từ hoạt động sống và sản xuất của con người:</a:t>
            </a:r>
          </a:p>
        </p:txBody>
      </p:sp>
      <p:sp>
        <p:nvSpPr>
          <p:cNvPr id="18445" name="Text Box 28"/>
          <p:cNvSpPr txBox="1">
            <a:spLocks noChangeArrowheads="1"/>
          </p:cNvSpPr>
          <p:nvPr/>
        </p:nvSpPr>
        <p:spPr bwMode="auto">
          <a:xfrm>
            <a:off x="152400" y="91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u="sng"/>
              <a:t>Tiết 64:</a:t>
            </a:r>
          </a:p>
        </p:txBody>
      </p:sp>
      <p:sp>
        <p:nvSpPr>
          <p:cNvPr id="18446" name="Text Box 29"/>
          <p:cNvSpPr txBox="1">
            <a:spLocks noChangeArrowheads="1"/>
          </p:cNvSpPr>
          <p:nvPr/>
        </p:nvSpPr>
        <p:spPr bwMode="auto">
          <a:xfrm>
            <a:off x="32004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u="sng"/>
              <a:t>KHOA HỌC</a:t>
            </a:r>
          </a:p>
        </p:txBody>
      </p:sp>
      <p:sp>
        <p:nvSpPr>
          <p:cNvPr id="18447" name="Text Box 30"/>
          <p:cNvSpPr txBox="1">
            <a:spLocks noChangeArrowheads="1"/>
          </p:cNvSpPr>
          <p:nvPr/>
        </p:nvSpPr>
        <p:spPr bwMode="auto">
          <a:xfrm>
            <a:off x="1447800" y="838200"/>
            <a:ext cx="609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solidFill>
                  <a:srgbClr val="A50021"/>
                </a:solidFill>
              </a:rPr>
              <a:t>VAI TRÒ CỦA MÔI TRƯỜNG TỰ NHIÊN ĐỐI VỚI ĐỜI SỐNG CON NGƯỜI</a:t>
            </a:r>
          </a:p>
        </p:txBody>
      </p:sp>
      <p:graphicFrame>
        <p:nvGraphicFramePr>
          <p:cNvPr id="63521" name="Group 33"/>
          <p:cNvGraphicFramePr>
            <a:graphicFrameLocks noGrp="1"/>
          </p:cNvGraphicFramePr>
          <p:nvPr/>
        </p:nvGraphicFramePr>
        <p:xfrm>
          <a:off x="228600" y="2819400"/>
          <a:ext cx="8686800" cy="3906838"/>
        </p:xfrm>
        <a:graphic>
          <a:graphicData uri="http://schemas.openxmlformats.org/drawingml/2006/table">
            <a:tbl>
              <a:tblPr/>
              <a:tblGrid>
                <a:gridCol w="4419600"/>
                <a:gridCol w="4267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+ Thức ăn, nước uống, khí thở, nơi ở…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+ Các tài nguyên thiên nhiên để con người sử dụng trong đời sống, sản xuất.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+ Các chất thải.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8"/>
          <p:cNvSpPr>
            <a:spLocks noChangeArrowheads="1"/>
          </p:cNvSpPr>
          <p:nvPr/>
        </p:nvSpPr>
        <p:spPr bwMode="auto">
          <a:xfrm>
            <a:off x="152400" y="2298700"/>
            <a:ext cx="8763000" cy="290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en-US" sz="3200"/>
              <a:t>- Môi trường tự nhiên cung cấp cho con người:  </a:t>
            </a:r>
          </a:p>
          <a:p>
            <a:pPr algn="just" eaLnBrk="0" hangingPunct="0"/>
            <a:r>
              <a:rPr lang="en-US" altLang="en-US" sz="3200"/>
              <a:t>  + Thức ăn, nước uống, khí thở, nơi ở…</a:t>
            </a:r>
          </a:p>
          <a:p>
            <a:pPr algn="just" eaLnBrk="0" hangingPunct="0"/>
            <a:r>
              <a:rPr lang="en-US" altLang="en-US" sz="3200"/>
              <a:t>  + Các tài nguyên thiên nhiên để con người sử dụng </a:t>
            </a:r>
          </a:p>
          <a:p>
            <a:pPr algn="just" eaLnBrk="0" hangingPunct="0"/>
            <a:r>
              <a:rPr lang="en-US" altLang="en-US" sz="3200"/>
              <a:t>trong đời sống, sản xuất.</a:t>
            </a:r>
          </a:p>
          <a:p>
            <a:pPr algn="just" eaLnBrk="0" hangingPunct="0"/>
            <a:r>
              <a:rPr lang="en-US" altLang="en-US" sz="4000"/>
              <a:t>- </a:t>
            </a:r>
            <a:r>
              <a:rPr lang="en-US" altLang="en-US" sz="3200"/>
              <a:t>Môi trường còn  là</a:t>
            </a:r>
            <a:r>
              <a:rPr lang="en-US" altLang="en-US" sz="4000"/>
              <a:t> </a:t>
            </a:r>
            <a:r>
              <a:rPr lang="en-US" altLang="en-US" sz="3200"/>
              <a:t>nơi tiếp nhận các chất thải.</a:t>
            </a:r>
          </a:p>
        </p:txBody>
      </p:sp>
      <p:sp>
        <p:nvSpPr>
          <p:cNvPr id="19458" name="Text Box 10"/>
          <p:cNvSpPr txBox="1">
            <a:spLocks noChangeArrowheads="1"/>
          </p:cNvSpPr>
          <p:nvPr/>
        </p:nvSpPr>
        <p:spPr bwMode="auto">
          <a:xfrm>
            <a:off x="0" y="1928813"/>
            <a:ext cx="8736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000" b="1" u="sng"/>
              <a:t>1.Vai trò của môi trường đối với đời sống con người:</a:t>
            </a:r>
          </a:p>
        </p:txBody>
      </p:sp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152400" y="91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u="sng"/>
              <a:t>Tiết 64:</a:t>
            </a:r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32004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u="sng"/>
              <a:t>KHOA HỌC</a:t>
            </a:r>
          </a:p>
        </p:txBody>
      </p:sp>
      <p:sp>
        <p:nvSpPr>
          <p:cNvPr id="19461" name="Text Box 15"/>
          <p:cNvSpPr txBox="1">
            <a:spLocks noChangeArrowheads="1"/>
          </p:cNvSpPr>
          <p:nvPr/>
        </p:nvSpPr>
        <p:spPr bwMode="auto">
          <a:xfrm>
            <a:off x="1447800" y="838200"/>
            <a:ext cx="609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solidFill>
                  <a:srgbClr val="A50021"/>
                </a:solidFill>
              </a:rPr>
              <a:t>VAI TRÒ CỦA MÔI TRƯỜNG TỰ NHIÊN ĐỐI VỚI ĐỜI SỐNG CON NGƯỜI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65088" y="5029200"/>
            <a:ext cx="83169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000" b="1" u="sng"/>
              <a:t>2.Tác động của con người tới môi trường: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http://www.sggp.org.vn/thongtincanuoc/nam2004/thang7/9505/images/images11288_Resize%20of%206C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1148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7163" y="-14288"/>
            <a:ext cx="8770937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Ba bức ảnh n</a:t>
            </a:r>
            <a:r>
              <a:rPr lang="en-US" altLang="en-US">
                <a:solidFill>
                  <a:srgbClr val="FF3300"/>
                </a:solidFill>
                <a:latin typeface="Arial"/>
              </a:rPr>
              <a:t>à</a:t>
            </a:r>
            <a:r>
              <a:rPr lang="en-US" altLang="en-US">
                <a:solidFill>
                  <a:srgbClr val="FF3300"/>
                </a:solidFill>
              </a:rPr>
              <a:t>y n</a:t>
            </a:r>
            <a:r>
              <a:rPr lang="en-US" altLang="en-US">
                <a:solidFill>
                  <a:srgbClr val="FF3300"/>
                </a:solidFill>
                <a:latin typeface="Arial"/>
              </a:rPr>
              <a:t>ó</a:t>
            </a:r>
            <a:r>
              <a:rPr lang="en-US" altLang="en-US">
                <a:solidFill>
                  <a:srgbClr val="FF3300"/>
                </a:solidFill>
              </a:rPr>
              <a:t>i về điều g</a:t>
            </a:r>
            <a:r>
              <a:rPr lang="en-US" altLang="en-US">
                <a:solidFill>
                  <a:srgbClr val="FF3300"/>
                </a:solidFill>
                <a:latin typeface="Arial"/>
              </a:rPr>
              <a:t>ì</a:t>
            </a:r>
            <a:r>
              <a:rPr lang="en-US" altLang="en-US">
                <a:solidFill>
                  <a:srgbClr val="FF3300"/>
                </a:solidFill>
              </a:rPr>
              <a:t>? V</a:t>
            </a:r>
            <a:r>
              <a:rPr lang="en-US" altLang="en-US">
                <a:solidFill>
                  <a:srgbClr val="FF3300"/>
                </a:solidFill>
                <a:latin typeface="Arial"/>
              </a:rPr>
              <a:t>ì</a:t>
            </a:r>
            <a:r>
              <a:rPr lang="en-US" altLang="en-US">
                <a:solidFill>
                  <a:srgbClr val="FF3300"/>
                </a:solidFill>
              </a:rPr>
              <a:t> sao lại c</a:t>
            </a:r>
            <a:r>
              <a:rPr lang="en-US" altLang="en-US">
                <a:solidFill>
                  <a:srgbClr val="FF3300"/>
                </a:solidFill>
                <a:latin typeface="Arial"/>
              </a:rPr>
              <a:t>ó</a:t>
            </a:r>
            <a:r>
              <a:rPr lang="en-US" altLang="en-US">
                <a:solidFill>
                  <a:srgbClr val="FF3300"/>
                </a:solidFill>
              </a:rPr>
              <a:t> hiện tượng n</a:t>
            </a:r>
            <a:r>
              <a:rPr lang="en-US" altLang="en-US">
                <a:solidFill>
                  <a:srgbClr val="FF3300"/>
                </a:solidFill>
                <a:latin typeface="Arial"/>
              </a:rPr>
              <a:t>à</a:t>
            </a:r>
            <a:r>
              <a:rPr lang="en-US" altLang="en-US">
                <a:solidFill>
                  <a:srgbClr val="FF3300"/>
                </a:solidFill>
              </a:rPr>
              <a:t>y xảy ra ?</a:t>
            </a:r>
          </a:p>
        </p:txBody>
      </p:sp>
      <p:pic>
        <p:nvPicPr>
          <p:cNvPr id="20483" name="Picture 16" descr="Imag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85445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18" descr="ntrl_disaster_china_fl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5867400" cy="251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AutoShape 19" descr="--Hapi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457200"/>
          </a:xfrm>
          <a:prstGeom prst="actionButtonHome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altLang="en-US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157163" y="609600"/>
            <a:ext cx="86772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/>
              <a:t>Khai thác rừng bừa bãi làm mất rừng đầu nguồn, đất bị xói mòn trở </a:t>
            </a:r>
          </a:p>
          <a:p>
            <a:pPr eaLnBrk="0" hangingPunct="0"/>
            <a:r>
              <a:rPr lang="en-US" altLang="en-US"/>
              <a:t>nên bạc màu, lũ lụt,hạn hán xảy ra thường xuyên...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0" grpId="1"/>
      <p:bldP spid="153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343400" cy="3217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52400" y="381000"/>
            <a:ext cx="8885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Hai bức ảnh n</a:t>
            </a:r>
            <a:r>
              <a:rPr lang="en-US" altLang="en-US" sz="2800">
                <a:solidFill>
                  <a:srgbClr val="0000FF"/>
                </a:solidFill>
                <a:latin typeface="Arial"/>
              </a:rPr>
              <a:t>à</a:t>
            </a:r>
            <a:r>
              <a:rPr lang="en-US" altLang="en-US" sz="2800">
                <a:solidFill>
                  <a:srgbClr val="0000FF"/>
                </a:solidFill>
              </a:rPr>
              <a:t>y n</a:t>
            </a:r>
            <a:r>
              <a:rPr lang="en-US" altLang="en-US" sz="2800">
                <a:solidFill>
                  <a:srgbClr val="0000FF"/>
                </a:solidFill>
                <a:latin typeface="Arial"/>
              </a:rPr>
              <a:t>ó</a:t>
            </a:r>
            <a:r>
              <a:rPr lang="en-US" altLang="en-US" sz="2800">
                <a:solidFill>
                  <a:srgbClr val="0000FF"/>
                </a:solidFill>
              </a:rPr>
              <a:t>i lên điều g</a:t>
            </a:r>
            <a:r>
              <a:rPr lang="en-US" altLang="en-US" sz="2800">
                <a:solidFill>
                  <a:srgbClr val="0000FF"/>
                </a:solidFill>
                <a:latin typeface="Arial"/>
              </a:rPr>
              <a:t>ì</a:t>
            </a:r>
            <a:r>
              <a:rPr lang="en-US" altLang="en-US" sz="2800">
                <a:solidFill>
                  <a:srgbClr val="0000FF"/>
                </a:solidFill>
              </a:rPr>
              <a:t>? V</a:t>
            </a:r>
            <a:r>
              <a:rPr lang="en-US" altLang="en-US" sz="2800">
                <a:solidFill>
                  <a:srgbClr val="0000FF"/>
                </a:solidFill>
                <a:latin typeface="Arial"/>
              </a:rPr>
              <a:t>ì</a:t>
            </a:r>
            <a:r>
              <a:rPr lang="en-US" altLang="en-US" sz="2800">
                <a:solidFill>
                  <a:srgbClr val="0000FF"/>
                </a:solidFill>
              </a:rPr>
              <a:t> sao điều n</a:t>
            </a:r>
            <a:r>
              <a:rPr lang="en-US" altLang="en-US" sz="2800">
                <a:solidFill>
                  <a:srgbClr val="0000FF"/>
                </a:solidFill>
                <a:latin typeface="Arial"/>
              </a:rPr>
              <a:t>à</a:t>
            </a:r>
            <a:r>
              <a:rPr lang="en-US" altLang="en-US" sz="2800">
                <a:solidFill>
                  <a:srgbClr val="0000FF"/>
                </a:solidFill>
              </a:rPr>
              <a:t>y lại xảy ra?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28600" y="49530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800">
                <a:latin typeface="Arial" pitchFamily="34" charset="0"/>
              </a:rPr>
              <a:t>     </a:t>
            </a:r>
            <a:r>
              <a:rPr lang="en-US" altLang="en-US" sz="2800">
                <a:solidFill>
                  <a:srgbClr val="FF0000"/>
                </a:solidFill>
              </a:rPr>
              <a:t>Môi trường nước v</a:t>
            </a:r>
            <a:r>
              <a:rPr lang="en-US" altLang="en-US" sz="2800">
                <a:solidFill>
                  <a:srgbClr val="FF0000"/>
                </a:solidFill>
                <a:latin typeface="Arial"/>
              </a:rPr>
              <a:t>à</a:t>
            </a:r>
            <a:r>
              <a:rPr lang="en-US" altLang="en-US" sz="2800">
                <a:solidFill>
                  <a:srgbClr val="FF0000"/>
                </a:solidFill>
              </a:rPr>
              <a:t> không kh</a:t>
            </a:r>
            <a:r>
              <a:rPr lang="en-US" altLang="en-US" sz="2800">
                <a:solidFill>
                  <a:srgbClr val="FF0000"/>
                </a:solidFill>
                <a:latin typeface="Arial"/>
              </a:rPr>
              <a:t>í</a:t>
            </a:r>
            <a:r>
              <a:rPr lang="en-US" altLang="en-US" sz="2800">
                <a:solidFill>
                  <a:srgbClr val="FF0000"/>
                </a:solidFill>
              </a:rPr>
              <a:t> bị ô nhiễm. Động vật bị chết. Do con người thải r</a:t>
            </a:r>
            <a:r>
              <a:rPr lang="en-US" altLang="en-US" sz="2800">
                <a:solidFill>
                  <a:srgbClr val="FF0000"/>
                </a:solidFill>
                <a:latin typeface="Arial"/>
              </a:rPr>
              <a:t>á</a:t>
            </a:r>
            <a:r>
              <a:rPr lang="en-US" altLang="en-US" sz="2800">
                <a:solidFill>
                  <a:srgbClr val="FF0000"/>
                </a:solidFill>
              </a:rPr>
              <a:t>c thải, kh</a:t>
            </a:r>
            <a:r>
              <a:rPr lang="en-US" altLang="en-US" sz="2800">
                <a:solidFill>
                  <a:srgbClr val="FF0000"/>
                </a:solidFill>
                <a:latin typeface="Arial"/>
              </a:rPr>
              <a:t>í</a:t>
            </a:r>
            <a:r>
              <a:rPr lang="en-US" altLang="en-US" sz="2800">
                <a:solidFill>
                  <a:srgbClr val="FF0000"/>
                </a:solidFill>
              </a:rPr>
              <a:t> thải v</a:t>
            </a:r>
            <a:r>
              <a:rPr lang="en-US" altLang="en-US" sz="2800">
                <a:solidFill>
                  <a:srgbClr val="FF0000"/>
                </a:solidFill>
                <a:latin typeface="Arial"/>
              </a:rPr>
              <a:t>à</a:t>
            </a:r>
            <a:r>
              <a:rPr lang="en-US" altLang="en-US" sz="2800">
                <a:solidFill>
                  <a:srgbClr val="FF0000"/>
                </a:solidFill>
              </a:rPr>
              <a:t>o môi trường qu</a:t>
            </a:r>
            <a:r>
              <a:rPr lang="en-US" altLang="en-US" sz="2800">
                <a:solidFill>
                  <a:srgbClr val="FF0000"/>
                </a:solidFill>
                <a:latin typeface="Arial"/>
              </a:rPr>
              <a:t>á</a:t>
            </a:r>
            <a:r>
              <a:rPr lang="en-US" altLang="en-US" sz="2800">
                <a:solidFill>
                  <a:srgbClr val="FF0000"/>
                </a:solidFill>
              </a:rPr>
              <a:t> nhiều.</a:t>
            </a:r>
          </a:p>
        </p:txBody>
      </p:sp>
      <p:pic>
        <p:nvPicPr>
          <p:cNvPr id="21508" name="Picture 12" descr="2_26_2008_5_49_50_P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/>
          <a:stretch>
            <a:fillRect/>
          </a:stretch>
        </p:blipFill>
        <p:spPr bwMode="auto">
          <a:xfrm>
            <a:off x="152400" y="1447800"/>
            <a:ext cx="4411663" cy="32051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8340725" cy="375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just" eaLnBrk="0" hangingPunct="0"/>
            <a:r>
              <a:rPr lang="en-US" altLang="en-US" sz="4000">
                <a:solidFill>
                  <a:srgbClr val="0000FF"/>
                </a:solidFill>
              </a:rPr>
              <a:t>  *  Nếu con người khai thác tài nguyên </a:t>
            </a:r>
          </a:p>
          <a:p>
            <a:pPr algn="just" eaLnBrk="0" hangingPunct="0"/>
            <a:r>
              <a:rPr lang="en-US" altLang="en-US" sz="4000">
                <a:solidFill>
                  <a:srgbClr val="0000FF"/>
                </a:solidFill>
              </a:rPr>
              <a:t>thiên nhiên một cách bừa bãi và thải ra </a:t>
            </a:r>
          </a:p>
          <a:p>
            <a:pPr algn="just" eaLnBrk="0" hangingPunct="0"/>
            <a:r>
              <a:rPr lang="en-US" altLang="en-US" sz="4000">
                <a:solidFill>
                  <a:srgbClr val="0000FF"/>
                </a:solidFill>
              </a:rPr>
              <a:t>môi trường nhiều chất độc hại sẽ làm </a:t>
            </a:r>
          </a:p>
          <a:p>
            <a:pPr algn="just" eaLnBrk="0" hangingPunct="0"/>
            <a:r>
              <a:rPr lang="en-US" altLang="en-US" sz="4000">
                <a:solidFill>
                  <a:srgbClr val="0000FF"/>
                </a:solidFill>
              </a:rPr>
              <a:t>cho tài nguyên thiên nhiên bị cạn kiệt, </a:t>
            </a:r>
          </a:p>
          <a:p>
            <a:pPr algn="just" eaLnBrk="0" hangingPunct="0"/>
            <a:r>
              <a:rPr lang="en-US" altLang="en-US" sz="4000">
                <a:solidFill>
                  <a:srgbClr val="0000FF"/>
                </a:solidFill>
              </a:rPr>
              <a:t>môi  trường bị ô nhiễm và bị phá huỷ.</a:t>
            </a:r>
          </a:p>
          <a:p>
            <a:pPr algn="just" eaLnBrk="0" hangingPunct="0"/>
            <a:endParaRPr lang="en-US" altLang="en-US" sz="4000">
              <a:solidFill>
                <a:srgbClr val="0000FF"/>
              </a:solidFill>
            </a:endParaRPr>
          </a:p>
        </p:txBody>
      </p:sp>
      <p:pic>
        <p:nvPicPr>
          <p:cNvPr id="22530" name="Picture 14" descr="Picture12DF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28241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9"/>
          <p:cNvSpPr txBox="1">
            <a:spLocks noChangeArrowheads="1"/>
          </p:cNvSpPr>
          <p:nvPr/>
        </p:nvSpPr>
        <p:spPr bwMode="auto">
          <a:xfrm>
            <a:off x="152400" y="91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u="sng"/>
              <a:t>Tiết 64:</a:t>
            </a:r>
          </a:p>
        </p:txBody>
      </p:sp>
      <p:sp>
        <p:nvSpPr>
          <p:cNvPr id="22532" name="Text Box 20"/>
          <p:cNvSpPr txBox="1">
            <a:spLocks noChangeArrowheads="1"/>
          </p:cNvSpPr>
          <p:nvPr/>
        </p:nvSpPr>
        <p:spPr bwMode="auto">
          <a:xfrm>
            <a:off x="32004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u="sng"/>
              <a:t>KHOA HỌC</a:t>
            </a:r>
          </a:p>
        </p:txBody>
      </p:sp>
      <p:sp>
        <p:nvSpPr>
          <p:cNvPr id="22533" name="Text Box 21"/>
          <p:cNvSpPr txBox="1">
            <a:spLocks noChangeArrowheads="1"/>
          </p:cNvSpPr>
          <p:nvPr/>
        </p:nvSpPr>
        <p:spPr bwMode="auto">
          <a:xfrm>
            <a:off x="1447800" y="838200"/>
            <a:ext cx="609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solidFill>
                  <a:srgbClr val="A50021"/>
                </a:solidFill>
              </a:rPr>
              <a:t>VAI TRÒ CỦA MÔI TRƯỜNG TỰ NHIÊN ĐỐI VỚI ĐỜI SỐNG CON NGƯỜI</a:t>
            </a:r>
          </a:p>
        </p:txBody>
      </p:sp>
    </p:spTree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2010-7-13-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9063"/>
            <a:ext cx="882015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92164" name="Picture 4" descr="20704030_images1331607_muaaxit0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372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3200400" y="6324600"/>
            <a:ext cx="3276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3200"/>
              <a:t>Mưa a-xít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057400"/>
            <a:ext cx="8153400" cy="110680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KHỞI </a:t>
            </a:r>
            <a:r>
              <a:rPr lang="en-US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ĐỘNG </a:t>
            </a:r>
            <a:endParaRPr lang="en-US" sz="6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91140" name="Picture 4" descr="images417607_1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372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590800" y="617220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3200"/>
              <a:t>Thiên tai lũ lụt…..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90116" name="Picture 4" descr="song-than-nhat-ban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372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200400" y="6019800"/>
            <a:ext cx="4648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3200"/>
              <a:t>Thảm hoạ sóng thần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89092" name="Picture 4" descr="2011_03_07-21_14_57ptbbt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372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3048000" y="0"/>
            <a:ext cx="3352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3200"/>
              <a:t>Thiên tai hạn hán…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Sheet of paper background with kids on grass 829974 Vector Art at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8"/>
          <p:cNvSpPr>
            <a:spLocks noTextEdit="1"/>
          </p:cNvSpPr>
          <p:nvPr/>
        </p:nvSpPr>
        <p:spPr>
          <a:xfrm rot="-249127">
            <a:off x="614363" y="1682750"/>
            <a:ext cx="8162925" cy="252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eaLnBrk="0" hangingPunct="0"/>
            <a:r>
              <a:rPr lang="en-US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14999">
                      <a:srgbClr val="66008F">
                        <a:alpha val="100000"/>
                      </a:srgbClr>
                    </a:gs>
                    <a:gs pos="32500">
                      <a:srgbClr val="BA0066">
                        <a:alpha val="100000"/>
                      </a:srgbClr>
                    </a:gs>
                    <a:gs pos="45000">
                      <a:srgbClr val="FF0000">
                        <a:alpha val="100000"/>
                      </a:srgbClr>
                    </a:gs>
                    <a:gs pos="50000">
                      <a:srgbClr val="FF8200">
                        <a:alpha val="100000"/>
                      </a:srgbClr>
                    </a:gs>
                    <a:gs pos="55000">
                      <a:srgbClr val="FF0000">
                        <a:alpha val="100000"/>
                      </a:srgbClr>
                    </a:gs>
                    <a:gs pos="67500">
                      <a:srgbClr val="BA0066">
                        <a:alpha val="100000"/>
                      </a:srgbClr>
                    </a:gs>
                    <a:gs pos="85001">
                      <a:srgbClr val="66008F">
                        <a:alpha val="100000"/>
                      </a:srgbClr>
                    </a:gs>
                    <a:gs pos="100000">
                      <a:srgbClr val="000082">
                        <a:alpha val="100000"/>
                      </a:srgbClr>
                    </a:gs>
                  </a:gsLst>
                  <a:lin ang="5340000" scaled="1"/>
                  <a:tileRect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VẬN DỤNG,TRẢI NGHIỆM</a:t>
            </a:r>
          </a:p>
          <a:p>
            <a:pPr eaLnBrk="0" hangingPunct="0"/>
            <a:r>
              <a:rPr lang="en-US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14999">
                      <a:srgbClr val="66008F">
                        <a:alpha val="100000"/>
                      </a:srgbClr>
                    </a:gs>
                    <a:gs pos="32500">
                      <a:srgbClr val="BA0066">
                        <a:alpha val="100000"/>
                      </a:srgbClr>
                    </a:gs>
                    <a:gs pos="45000">
                      <a:srgbClr val="FF0000">
                        <a:alpha val="100000"/>
                      </a:srgbClr>
                    </a:gs>
                    <a:gs pos="50000">
                      <a:srgbClr val="FF8200">
                        <a:alpha val="100000"/>
                      </a:srgbClr>
                    </a:gs>
                    <a:gs pos="55000">
                      <a:srgbClr val="FF0000">
                        <a:alpha val="100000"/>
                      </a:srgbClr>
                    </a:gs>
                    <a:gs pos="67500">
                      <a:srgbClr val="BA0066">
                        <a:alpha val="100000"/>
                      </a:srgbClr>
                    </a:gs>
                    <a:gs pos="85001">
                      <a:srgbClr val="66008F">
                        <a:alpha val="100000"/>
                      </a:srgbClr>
                    </a:gs>
                    <a:gs pos="100000">
                      <a:srgbClr val="000082">
                        <a:alpha val="100000"/>
                      </a:srgbClr>
                    </a:gs>
                  </a:gsLst>
                  <a:lin ang="5340000" scaled="1"/>
                  <a:tileRect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                   </a:t>
            </a:r>
          </a:p>
          <a:p>
            <a:pPr eaLnBrk="0" hangingPunct="0"/>
            <a:r>
              <a:rPr lang="en-US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14999">
                      <a:srgbClr val="66008F">
                        <a:alpha val="100000"/>
                      </a:srgbClr>
                    </a:gs>
                    <a:gs pos="32500">
                      <a:srgbClr val="BA0066">
                        <a:alpha val="100000"/>
                      </a:srgbClr>
                    </a:gs>
                    <a:gs pos="45000">
                      <a:srgbClr val="FF0000">
                        <a:alpha val="100000"/>
                      </a:srgbClr>
                    </a:gs>
                    <a:gs pos="50000">
                      <a:srgbClr val="FF8200">
                        <a:alpha val="100000"/>
                      </a:srgbClr>
                    </a:gs>
                    <a:gs pos="55000">
                      <a:srgbClr val="FF0000">
                        <a:alpha val="100000"/>
                      </a:srgbClr>
                    </a:gs>
                    <a:gs pos="67500">
                      <a:srgbClr val="BA0066">
                        <a:alpha val="100000"/>
                      </a:srgbClr>
                    </a:gs>
                    <a:gs pos="85001">
                      <a:srgbClr val="66008F">
                        <a:alpha val="100000"/>
                      </a:srgbClr>
                    </a:gs>
                    <a:gs pos="100000">
                      <a:srgbClr val="000082">
                        <a:alpha val="100000"/>
                      </a:srgbClr>
                    </a:gs>
                  </a:gsLst>
                  <a:lin ang="5340000" scaled="1"/>
                  <a:tileRect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9144000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  <a:latin typeface="Times New Roman" pitchFamily="18" charset="0"/>
              </a:rPr>
              <a:t>Chúng ta phải làm gì để bảo vệ môi trường 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95600"/>
            <a:ext cx="8077200" cy="2679700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</a:pP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</a:rPr>
              <a:t>Luôn giữ vệ sinh nơi mình sống.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</a:rPr>
              <a:t>Không xả rác bừa bãi.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</a:rPr>
              <a:t>Tham gia các hoạt động tuyên truyền bảo vệ môi trường.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80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839200" cy="5699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400" smtClean="0">
                <a:latin typeface="Times New Roman" pitchFamily="18" charset="0"/>
              </a:rPr>
              <a:t>Tích cực tham gia các hoạt động bảo vệ tài nguyên môi trường.</a:t>
            </a:r>
            <a:r>
              <a:rPr lang="vi-VN" altLang="en-US" sz="2400" smtClean="0"/>
              <a:t>     </a:t>
            </a:r>
            <a:endParaRPr lang="en-US" altLang="en-US" sz="2400" smtClean="0"/>
          </a:p>
        </p:txBody>
      </p:sp>
      <p:pic>
        <p:nvPicPr>
          <p:cNvPr id="79877" name="Picture 5" descr="1070720094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338638" cy="29924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8" descr="IMG_6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29485" r="8496" b="7014"/>
          <a:stretch>
            <a:fillRect/>
          </a:stretch>
        </p:blipFill>
        <p:spPr bwMode="auto">
          <a:xfrm>
            <a:off x="180975" y="3667125"/>
            <a:ext cx="4397375" cy="3038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9" descr="IMG_18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b="5577"/>
          <a:stretch>
            <a:fillRect/>
          </a:stretch>
        </p:blipFill>
        <p:spPr bwMode="auto">
          <a:xfrm>
            <a:off x="4724400" y="685800"/>
            <a:ext cx="4219575" cy="2884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10" descr="IMG_38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3847" r="10440" b="14291"/>
          <a:stretch>
            <a:fillRect/>
          </a:stretch>
        </p:blipFill>
        <p:spPr bwMode="auto">
          <a:xfrm>
            <a:off x="152400" y="685800"/>
            <a:ext cx="4457700" cy="2884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tn_traidat2779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7475"/>
            <a:ext cx="889317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52400" y="6334125"/>
            <a:ext cx="8867775" cy="447675"/>
          </a:xfrm>
          <a:prstGeom prst="rect">
            <a:avLst/>
          </a:prstGeom>
          <a:solidFill>
            <a:srgbClr val="D1D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800"/>
              <a:t>Đây là trái đất tươi đẹp của chúng ta</a:t>
            </a:r>
          </a:p>
        </p:txBody>
      </p:sp>
      <p:pic>
        <p:nvPicPr>
          <p:cNvPr id="66598" name="Picture 38" descr="Canh-dep_Tin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" b="3860"/>
          <a:stretch>
            <a:fillRect/>
          </a:stretch>
        </p:blipFill>
        <p:spPr bwMode="auto">
          <a:xfrm>
            <a:off x="152400" y="152400"/>
            <a:ext cx="8916988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99" name="Rectangle 39"/>
          <p:cNvSpPr>
            <a:spLocks noChangeArrowheads="1"/>
          </p:cNvSpPr>
          <p:nvPr/>
        </p:nvSpPr>
        <p:spPr bwMode="auto">
          <a:xfrm>
            <a:off x="138113" y="5867400"/>
            <a:ext cx="8847137" cy="862013"/>
          </a:xfrm>
          <a:prstGeom prst="rect">
            <a:avLst/>
          </a:prstGeom>
          <a:solidFill>
            <a:srgbClr val="D1D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3200"/>
              <a:t>Đây là những hình ảnh thiên nhiên tươi đẹp của </a:t>
            </a:r>
          </a:p>
          <a:p>
            <a:pPr algn="ctr" eaLnBrk="0" hangingPunct="0"/>
            <a:r>
              <a:rPr lang="en-US" altLang="en-US" sz="3200"/>
              <a:t>trái đất, với rất nhiều tài nguyên thiên nhiên</a:t>
            </a:r>
          </a:p>
        </p:txBody>
      </p:sp>
      <p:pic>
        <p:nvPicPr>
          <p:cNvPr id="66600" name="Picture 40" descr="11038279-8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0"/>
          <a:stretch>
            <a:fillRect/>
          </a:stretch>
        </p:blipFill>
        <p:spPr bwMode="auto">
          <a:xfrm>
            <a:off x="161925" y="134938"/>
            <a:ext cx="8831263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1" name="Rectangle 41"/>
          <p:cNvSpPr>
            <a:spLocks noChangeArrowheads="1"/>
          </p:cNvSpPr>
          <p:nvPr/>
        </p:nvSpPr>
        <p:spPr bwMode="auto">
          <a:xfrm>
            <a:off x="381000" y="6324600"/>
            <a:ext cx="784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3200"/>
              <a:t>Tài nguyên biển</a:t>
            </a:r>
          </a:p>
        </p:txBody>
      </p:sp>
      <p:pic>
        <p:nvPicPr>
          <p:cNvPr id="70695" name="Picture 39" descr="55211236-1229223602-Mul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1991"/>
          <a:stretch>
            <a:fillRect/>
          </a:stretch>
        </p:blipFill>
        <p:spPr bwMode="auto">
          <a:xfrm>
            <a:off x="138113" y="122238"/>
            <a:ext cx="8853487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6" name="Picture 22" descr="tai nguyen ruy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" b="2353"/>
          <a:stretch>
            <a:fillRect/>
          </a:stretch>
        </p:blipFill>
        <p:spPr bwMode="auto">
          <a:xfrm>
            <a:off x="152400" y="114300"/>
            <a:ext cx="89122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99" grpId="0" animBg="1"/>
      <p:bldP spid="666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3438"/>
            <a:ext cx="8229600" cy="2544762"/>
          </a:xfrm>
        </p:spPr>
        <p:txBody>
          <a:bodyPr/>
          <a:lstStyle/>
          <a:p>
            <a:r>
              <a:rPr lang="en-US" altLang="en-US" u="sng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u="sng" dirty="0" err="1" smtClean="0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altLang="en-US" u="sng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nhớ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SGK.</a:t>
            </a:r>
          </a:p>
          <a:p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môi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62000"/>
            <a:ext cx="8229600" cy="685800"/>
          </a:xfrm>
        </p:spPr>
        <p:txBody>
          <a:bodyPr/>
          <a:lstStyle/>
          <a:p>
            <a:pPr marL="228600"/>
            <a:r>
              <a:rPr lang="en-US" altLang="en-US" sz="4000" b="1" smtClean="0">
                <a:solidFill>
                  <a:schemeClr val="tx1"/>
                </a:solidFill>
                <a:latin typeface="Times New Roman" pitchFamily="18" charset="0"/>
              </a:rPr>
              <a:t>1.T</a:t>
            </a:r>
            <a:r>
              <a:rPr lang="en-US" alt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4000" b="1" smtClean="0">
                <a:solidFill>
                  <a:schemeClr val="tx1"/>
                </a:solidFill>
                <a:latin typeface="Times New Roman" pitchFamily="18" charset="0"/>
              </a:rPr>
              <a:t>i nguyên thiên nhiên l</a:t>
            </a:r>
            <a:r>
              <a:rPr lang="en-US" alt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4000" b="1" smtClean="0">
                <a:solidFill>
                  <a:schemeClr val="tx1"/>
                </a:solidFill>
                <a:latin typeface="Times New Roman" pitchFamily="18" charset="0"/>
              </a:rPr>
              <a:t> gì?</a:t>
            </a:r>
            <a:endParaRPr lang="en-US" altLang="en-US" sz="4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7488" y="1752600"/>
            <a:ext cx="86217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/>
              <a:t>2. Nêu lợi ích của t</a:t>
            </a:r>
            <a:r>
              <a:rPr lang="en-US" altLang="en-US" sz="4000" b="1">
                <a:cs typeface="Times New Roman" pitchFamily="18" charset="0"/>
              </a:rPr>
              <a:t>à</a:t>
            </a:r>
            <a:r>
              <a:rPr lang="en-US" altLang="en-US" sz="4000" b="1"/>
              <a:t>i nguyên đất v</a:t>
            </a:r>
            <a:r>
              <a:rPr lang="en-US" altLang="en-US" sz="4000" b="1">
                <a:cs typeface="Times New Roman" pitchFamily="18" charset="0"/>
              </a:rPr>
              <a:t>à</a:t>
            </a:r>
            <a:r>
              <a:rPr lang="en-US" altLang="en-US" sz="4000" b="1"/>
              <a:t> t</a:t>
            </a:r>
            <a:r>
              <a:rPr lang="en-US" altLang="en-US" sz="4000" b="1">
                <a:cs typeface="Times New Roman" pitchFamily="18" charset="0"/>
              </a:rPr>
              <a:t>à</a:t>
            </a:r>
            <a:r>
              <a:rPr lang="en-US" altLang="en-US" sz="4000" b="1"/>
              <a:t>i nguyên nước?</a:t>
            </a:r>
            <a:endParaRPr lang="en-US" altLang="en-US" sz="4000" b="1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057400"/>
            <a:ext cx="8153400" cy="1107996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KHÁM PHÁ</a:t>
            </a:r>
            <a:endParaRPr lang="en-US" sz="6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61938" y="609600"/>
            <a:ext cx="8305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600" b="1">
                <a:solidFill>
                  <a:srgbClr val="FF0000"/>
                </a:solidFill>
              </a:rPr>
              <a:t>VAI TRÒ CỦA MÔI TRƯỜNG TỰ NHIÊN </a:t>
            </a:r>
          </a:p>
          <a:p>
            <a:pPr algn="ctr" eaLnBrk="0" hangingPunct="0"/>
            <a:r>
              <a:rPr lang="en-US" altLang="en-US" sz="2600" b="1">
                <a:solidFill>
                  <a:srgbClr val="FF0000"/>
                </a:solidFill>
              </a:rPr>
              <a:t>         ĐỐI VỚI ĐỜI SỐNG  CON NGƯỜI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0" y="1828800"/>
            <a:ext cx="883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u="sng"/>
              <a:t>1.Vai trò của môi trường đối với đời sống con người:</a:t>
            </a:r>
          </a:p>
        </p:txBody>
      </p:sp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1905000" y="45720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en-US" sz="400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04800" y="1552575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/>
              <a:t>Quan sát các hình trang 132 SGK, cho biết</a:t>
            </a:r>
          </a:p>
          <a:p>
            <a:pPr algn="just" eaLnBrk="0" hangingPunct="0"/>
            <a:r>
              <a:rPr lang="en-US" altLang="en-US"/>
              <a:t>- Nội dung của mỗi hình vẽ?</a:t>
            </a:r>
          </a:p>
          <a:p>
            <a:pPr algn="just" eaLnBrk="0" hangingPunct="0"/>
            <a:r>
              <a:rPr lang="en-US" altLang="en-US"/>
              <a:t>- Môi trường đã cung cấp cho con người những gì và nhận từ con người những gì?</a:t>
            </a:r>
          </a:p>
        </p:txBody>
      </p:sp>
      <p:graphicFrame>
        <p:nvGraphicFramePr>
          <p:cNvPr id="36913" name="Group 49"/>
          <p:cNvGraphicFramePr>
            <a:graphicFrameLocks noGrp="1"/>
          </p:cNvGraphicFramePr>
          <p:nvPr>
            <p:ph idx="4294967295"/>
          </p:nvPr>
        </p:nvGraphicFramePr>
        <p:xfrm>
          <a:off x="533400" y="3352800"/>
          <a:ext cx="8229600" cy="3295406"/>
        </p:xfrm>
        <a:graphic>
          <a:graphicData uri="http://schemas.openxmlformats.org/drawingml/2006/table">
            <a:tbl>
              <a:tblPr/>
              <a:tblGrid>
                <a:gridCol w="946150"/>
                <a:gridCol w="2913063"/>
                <a:gridCol w="4370387"/>
              </a:tblGrid>
              <a:tr h="3968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Môi trường tự nhiên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0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Cung cấp cho con người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Nhận từ các hoạt động của con người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 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 2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 3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 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 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Hình 6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2" name="Text Box 63"/>
          <p:cNvSpPr txBox="1">
            <a:spLocks noChangeArrowheads="1"/>
          </p:cNvSpPr>
          <p:nvPr/>
        </p:nvSpPr>
        <p:spPr bwMode="auto">
          <a:xfrm>
            <a:off x="152400" y="91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u="sng"/>
          </a:p>
        </p:txBody>
      </p:sp>
      <p:sp>
        <p:nvSpPr>
          <p:cNvPr id="11303" name="Text Box 64"/>
          <p:cNvSpPr txBox="1">
            <a:spLocks noChangeArrowheads="1"/>
          </p:cNvSpPr>
          <p:nvPr/>
        </p:nvSpPr>
        <p:spPr bwMode="auto">
          <a:xfrm>
            <a:off x="32004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u="sng"/>
              <a:t>KHOA HỌC</a:t>
            </a:r>
          </a:p>
        </p:txBody>
      </p:sp>
      <p:sp>
        <p:nvSpPr>
          <p:cNvPr id="11304" name="Text Box 65"/>
          <p:cNvSpPr txBox="1">
            <a:spLocks noChangeArrowheads="1"/>
          </p:cNvSpPr>
          <p:nvPr/>
        </p:nvSpPr>
        <p:spPr bwMode="auto">
          <a:xfrm>
            <a:off x="1447800" y="838200"/>
            <a:ext cx="609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solidFill>
                  <a:srgbClr val="A50021"/>
                </a:solidFill>
              </a:rPr>
              <a:t>VAI TRÒ CỦA MÔI TRƯỜNG TỰ NHIÊN ĐỐI VỚI ĐỜI SỐNG CON NGƯỜI</a:t>
            </a: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0688"/>
            <a:ext cx="2895600" cy="23479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6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90688"/>
            <a:ext cx="2743200" cy="23479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7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2819400" cy="23479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8" descr="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94188"/>
            <a:ext cx="2895600" cy="24114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9" descr="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81488"/>
            <a:ext cx="2722563" cy="24241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0" descr="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81488"/>
            <a:ext cx="2743200" cy="24241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381000" y="32908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3429000" y="3352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6248400" y="3352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3048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3581400" y="594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6324600" y="594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2301" name="Rectangle 19"/>
          <p:cNvSpPr>
            <a:spLocks noChangeArrowheads="1"/>
          </p:cNvSpPr>
          <p:nvPr/>
        </p:nvSpPr>
        <p:spPr bwMode="auto">
          <a:xfrm>
            <a:off x="381000" y="141288"/>
            <a:ext cx="83820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/>
              <a:t>- Bức tranh nói về việc gì?</a:t>
            </a:r>
          </a:p>
          <a:p>
            <a:pPr algn="just">
              <a:spcBef>
                <a:spcPct val="20000"/>
              </a:spcBef>
            </a:pPr>
            <a:r>
              <a:rPr lang="en-US" altLang="en-US" sz="2800"/>
              <a:t>- Môi trường đã cung cấp cho con người những gì và nhận từ con người những gì?</a:t>
            </a:r>
          </a:p>
        </p:txBody>
      </p: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2" name="AutoShape 64"/>
          <p:cNvSpPr>
            <a:spLocks noChangeArrowheads="1"/>
          </p:cNvSpPr>
          <p:nvPr/>
        </p:nvSpPr>
        <p:spPr bwMode="auto">
          <a:xfrm>
            <a:off x="85725" y="130175"/>
            <a:ext cx="2428875" cy="506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CC3300"/>
            </a:solidFill>
            <a:rou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Arial" pitchFamily="34" charset="0"/>
              </a:rPr>
              <a:t>Môi trường cho</a:t>
            </a:r>
          </a:p>
        </p:txBody>
      </p:sp>
      <p:sp>
        <p:nvSpPr>
          <p:cNvPr id="7233" name="AutoShape 65"/>
          <p:cNvSpPr>
            <a:spLocks noChangeArrowheads="1"/>
          </p:cNvSpPr>
          <p:nvPr/>
        </p:nvSpPr>
        <p:spPr bwMode="auto">
          <a:xfrm>
            <a:off x="6461125" y="101600"/>
            <a:ext cx="2530475" cy="506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CC3300"/>
            </a:solidFill>
            <a:rou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Arial" pitchFamily="34" charset="0"/>
              </a:rPr>
              <a:t>Môi trường nhận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360613" y="165100"/>
            <a:ext cx="3963987" cy="3340100"/>
            <a:chOff x="1967" y="22"/>
            <a:chExt cx="1921" cy="1370"/>
          </a:xfrm>
        </p:grpSpPr>
        <p:pic>
          <p:nvPicPr>
            <p:cNvPr id="13316" name="Picture 11" descr="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2"/>
              <a:ext cx="1776" cy="137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7" name="Oval 66"/>
            <p:cNvSpPr>
              <a:spLocks noChangeArrowheads="1"/>
            </p:cNvSpPr>
            <p:nvPr/>
          </p:nvSpPr>
          <p:spPr bwMode="auto">
            <a:xfrm>
              <a:off x="1967" y="1123"/>
              <a:ext cx="449" cy="24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CC3300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2478088" y="3649663"/>
            <a:ext cx="3846512" cy="3055937"/>
            <a:chOff x="2016" y="1440"/>
            <a:chExt cx="1872" cy="1372"/>
          </a:xfrm>
        </p:grpSpPr>
        <p:pic>
          <p:nvPicPr>
            <p:cNvPr id="13319" name="Picture 5" descr="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440"/>
              <a:ext cx="1776" cy="1372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0" name="Text Box 69"/>
            <p:cNvSpPr txBox="1">
              <a:spLocks noChangeArrowheads="1"/>
            </p:cNvSpPr>
            <p:nvPr/>
          </p:nvSpPr>
          <p:spPr bwMode="auto">
            <a:xfrm>
              <a:off x="2016" y="2544"/>
              <a:ext cx="33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CC3300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7258" name="AutoShape 90"/>
          <p:cNvSpPr>
            <a:spLocks noChangeArrowheads="1"/>
          </p:cNvSpPr>
          <p:nvPr/>
        </p:nvSpPr>
        <p:spPr bwMode="auto">
          <a:xfrm>
            <a:off x="152400" y="3505200"/>
            <a:ext cx="2133600" cy="3048000"/>
          </a:xfrm>
          <a:prstGeom prst="wedgeRectCallout">
            <a:avLst>
              <a:gd name="adj1" fmla="val 69569"/>
              <a:gd name="adj2" fmla="val 6926"/>
            </a:avLst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800"/>
              <a:t>Đất để xây dựng nhà cửa, bể bơi, nước sinh hoạt, nguyên vật liệu xây dựng…</a:t>
            </a:r>
          </a:p>
        </p:txBody>
      </p:sp>
      <p:sp>
        <p:nvSpPr>
          <p:cNvPr id="7259" name="AutoShape 91"/>
          <p:cNvSpPr>
            <a:spLocks noChangeArrowheads="1"/>
          </p:cNvSpPr>
          <p:nvPr/>
        </p:nvSpPr>
        <p:spPr bwMode="auto">
          <a:xfrm>
            <a:off x="152400" y="914400"/>
            <a:ext cx="2133600" cy="1676400"/>
          </a:xfrm>
          <a:prstGeom prst="wedgeRectCallout">
            <a:avLst>
              <a:gd name="adj1" fmla="val 67486"/>
              <a:gd name="adj2" fmla="val 14583"/>
            </a:avLst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800"/>
              <a:t>Chất đốt: than, củi, không khí</a:t>
            </a:r>
          </a:p>
        </p:txBody>
      </p:sp>
      <p:sp>
        <p:nvSpPr>
          <p:cNvPr id="7260" name="AutoShape 92"/>
          <p:cNvSpPr>
            <a:spLocks noChangeArrowheads="1"/>
          </p:cNvSpPr>
          <p:nvPr/>
        </p:nvSpPr>
        <p:spPr bwMode="auto">
          <a:xfrm>
            <a:off x="6705600" y="838200"/>
            <a:ext cx="2133600" cy="533400"/>
          </a:xfrm>
          <a:prstGeom prst="wedgeRectCallout">
            <a:avLst>
              <a:gd name="adj1" fmla="val -69194"/>
              <a:gd name="adj2" fmla="val 95833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800"/>
              <a:t>Khí thải</a:t>
            </a:r>
          </a:p>
        </p:txBody>
      </p:sp>
      <p:sp>
        <p:nvSpPr>
          <p:cNvPr id="7261" name="AutoShape 93"/>
          <p:cNvSpPr>
            <a:spLocks noChangeArrowheads="1"/>
          </p:cNvSpPr>
          <p:nvPr/>
        </p:nvSpPr>
        <p:spPr bwMode="auto">
          <a:xfrm>
            <a:off x="6781800" y="3962400"/>
            <a:ext cx="2133600" cy="2057400"/>
          </a:xfrm>
          <a:prstGeom prst="wedgeRectCallout">
            <a:avLst>
              <a:gd name="adj1" fmla="val -72769"/>
              <a:gd name="adj2" fmla="val 10185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altLang="en-US" sz="900"/>
          </a:p>
          <a:p>
            <a:pPr algn="ctr" eaLnBrk="0" hangingPunct="0"/>
            <a:r>
              <a:rPr lang="en-US" altLang="en-US" sz="2800"/>
              <a:t>Diện tích đất bị thu hẹp, nước thải sinh hoạt.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2" grpId="0" animBg="1"/>
      <p:bldP spid="7233" grpId="0" animBg="1"/>
      <p:bldP spid="7258" grpId="0" animBg="1"/>
      <p:bldP spid="7259" grpId="0" animBg="1"/>
      <p:bldP spid="7260" grpId="0" animBg="1"/>
      <p:bldP spid="72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85725" y="130175"/>
            <a:ext cx="2428875" cy="506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CC3300"/>
            </a:solidFill>
            <a:rou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Arial" pitchFamily="34" charset="0"/>
              </a:rPr>
              <a:t>Môi trường cho</a:t>
            </a: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6461125" y="101600"/>
            <a:ext cx="2530475" cy="506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CC3300"/>
            </a:solidFill>
            <a:rou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Arial" pitchFamily="34" charset="0"/>
              </a:rPr>
              <a:t>Môi trường nhận</a:t>
            </a:r>
          </a:p>
        </p:txBody>
      </p:sp>
      <p:sp>
        <p:nvSpPr>
          <p:cNvPr id="103434" name="AutoShape 10"/>
          <p:cNvSpPr>
            <a:spLocks noChangeArrowheads="1"/>
          </p:cNvSpPr>
          <p:nvPr/>
        </p:nvSpPr>
        <p:spPr bwMode="auto">
          <a:xfrm>
            <a:off x="228600" y="4267200"/>
            <a:ext cx="2133600" cy="533400"/>
          </a:xfrm>
          <a:prstGeom prst="wedgeRectCallout">
            <a:avLst>
              <a:gd name="adj1" fmla="val 67560"/>
              <a:gd name="adj2" fmla="val 102083"/>
            </a:avLst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800"/>
              <a:t>Nước uống</a:t>
            </a:r>
          </a:p>
        </p:txBody>
      </p:sp>
      <p:sp>
        <p:nvSpPr>
          <p:cNvPr id="103435" name="AutoShape 11"/>
          <p:cNvSpPr>
            <a:spLocks noChangeArrowheads="1"/>
          </p:cNvSpPr>
          <p:nvPr/>
        </p:nvSpPr>
        <p:spPr bwMode="auto">
          <a:xfrm>
            <a:off x="152400" y="762000"/>
            <a:ext cx="2133600" cy="2743200"/>
          </a:xfrm>
          <a:prstGeom prst="wedgeRectCallout">
            <a:avLst>
              <a:gd name="adj1" fmla="val 66815"/>
              <a:gd name="adj2" fmla="val -13194"/>
            </a:avLst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800"/>
              <a:t>Các yếu tố: không khí, nước, ánh sáng, thức ăn để chăn nuôi gia súc.</a:t>
            </a:r>
          </a:p>
        </p:txBody>
      </p:sp>
      <p:sp>
        <p:nvSpPr>
          <p:cNvPr id="103436" name="AutoShape 12"/>
          <p:cNvSpPr>
            <a:spLocks noChangeArrowheads="1"/>
          </p:cNvSpPr>
          <p:nvPr/>
        </p:nvSpPr>
        <p:spPr bwMode="auto">
          <a:xfrm>
            <a:off x="6934200" y="838200"/>
            <a:ext cx="1981200" cy="1371600"/>
          </a:xfrm>
          <a:prstGeom prst="wedgeRectCallout">
            <a:avLst>
              <a:gd name="adj1" fmla="val -71394"/>
              <a:gd name="adj2" fmla="val 347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2800"/>
              <a:t>Phân, rác thải động vật</a:t>
            </a:r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>
            <a:off x="6781800" y="4343400"/>
            <a:ext cx="2133600" cy="685800"/>
          </a:xfrm>
          <a:prstGeom prst="wedgeRectCallout">
            <a:avLst>
              <a:gd name="adj1" fmla="val -58481"/>
              <a:gd name="adj2" fmla="val 109491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altLang="en-US" sz="900"/>
          </a:p>
          <a:p>
            <a:pPr algn="ctr" eaLnBrk="0" hangingPunct="0"/>
            <a:r>
              <a:rPr lang="en-US" altLang="en-US" sz="2800"/>
              <a:t>Nước tiểu</a:t>
            </a:r>
          </a:p>
        </p:txBody>
      </p:sp>
      <p:grpSp>
        <p:nvGrpSpPr>
          <p:cNvPr id="14343" name="Group 14"/>
          <p:cNvGrpSpPr>
            <a:grpSpLocks/>
          </p:cNvGrpSpPr>
          <p:nvPr/>
        </p:nvGrpSpPr>
        <p:grpSpPr bwMode="auto">
          <a:xfrm>
            <a:off x="2514600" y="481013"/>
            <a:ext cx="3962400" cy="2947987"/>
            <a:chOff x="2016" y="2858"/>
            <a:chExt cx="1872" cy="1414"/>
          </a:xfrm>
        </p:grpSpPr>
        <p:pic>
          <p:nvPicPr>
            <p:cNvPr id="14344" name="Picture 15" descr="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858"/>
              <a:ext cx="1776" cy="1414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Text Box 16"/>
            <p:cNvSpPr txBox="1">
              <a:spLocks noChangeArrowheads="1"/>
            </p:cNvSpPr>
            <p:nvPr/>
          </p:nvSpPr>
          <p:spPr bwMode="auto">
            <a:xfrm>
              <a:off x="2016" y="4032"/>
              <a:ext cx="38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CC3300"/>
                  </a:solidFill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14346" name="Group 27"/>
          <p:cNvGrpSpPr>
            <a:grpSpLocks/>
          </p:cNvGrpSpPr>
          <p:nvPr/>
        </p:nvGrpSpPr>
        <p:grpSpPr bwMode="auto">
          <a:xfrm>
            <a:off x="2743200" y="3632200"/>
            <a:ext cx="3810000" cy="3073400"/>
            <a:chOff x="1728" y="2288"/>
            <a:chExt cx="2400" cy="1936"/>
          </a:xfrm>
        </p:grpSpPr>
        <p:pic>
          <p:nvPicPr>
            <p:cNvPr id="14347" name="Picture 19" descr="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288"/>
              <a:ext cx="2400" cy="19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8" name="Text Box 26"/>
            <p:cNvSpPr txBox="1">
              <a:spLocks noChangeArrowheads="1"/>
            </p:cNvSpPr>
            <p:nvPr/>
          </p:nvSpPr>
          <p:spPr bwMode="auto">
            <a:xfrm>
              <a:off x="1751" y="3888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  <p:bldP spid="103435" grpId="0" animBg="1"/>
      <p:bldP spid="103436" grpId="0" animBg="1"/>
      <p:bldP spid="1034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1022</Words>
  <Application>Microsoft Office PowerPoint</Application>
  <PresentationFormat>On-screen Show (4:3)</PresentationFormat>
  <Paragraphs>149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Calibri</vt:lpstr>
      <vt:lpstr>Constantia</vt:lpstr>
      <vt:lpstr>Wingdings 2</vt:lpstr>
      <vt:lpstr>Wingdings 2</vt:lpstr>
      <vt:lpstr>Microsoft YaHei</vt:lpstr>
      <vt:lpstr>Arial Unicode MS</vt:lpstr>
      <vt:lpstr>Agency FB</vt:lpstr>
      <vt:lpstr>Bradley Hand ITC</vt:lpstr>
      <vt:lpstr>Akronism</vt:lpstr>
      <vt:lpstr>Flow</vt:lpstr>
      <vt:lpstr>PowerPoint Presentation</vt:lpstr>
      <vt:lpstr>PowerPoint Presentation</vt:lpstr>
      <vt:lpstr>1.Tài nguyên thiên nhiên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Môi trường tự nhiên đóng vai trò quan trọng như thế nào đối với đời sống con người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Chúng ta phải làm gì để bảo vệ môi trường 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Thoan hà_Laptop</dc:creator>
  <cp:lastModifiedBy>Administrator</cp:lastModifiedBy>
  <cp:revision>153</cp:revision>
  <dcterms:created xsi:type="dcterms:W3CDTF">2023-05-04T14:57:56Z</dcterms:created>
  <dcterms:modified xsi:type="dcterms:W3CDTF">2024-04-14T13:31:28Z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ICV">
    <vt:lpwstr>843494F5E62B435E90037C34B0A661AA</vt:lpwstr>
  </property>
  <property fmtid="{D5CDD505-2E9C-101B-9397-08002B2CF9AE}" pid="4" name="KSOProductBuildVer">
    <vt:lpwstr>1033-11.2.0.11537</vt:lpwstr>
  </property>
</Properties>
</file>