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huxQus8t5V6sEQ4DRfcw5ELiqR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6" name="Google Shape;19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97" name="Google Shape;197;p14:notes"/>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gif"/><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89" name="Google Shape;8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90" name="Google Shape;90;p5" descr="Hình nền powerpoint ngộ nghĩnh [NEW] - Cẩm Nang Tiếng Anh"/>
          <p:cNvPicPr preferRelativeResize="0"/>
          <p:nvPr/>
        </p:nvPicPr>
        <p:blipFill rotWithShape="1">
          <a:blip r:embed="rId3">
            <a:alphaModFix/>
          </a:blip>
          <a:srcRect/>
          <a:stretch/>
        </p:blipFill>
        <p:spPr>
          <a:xfrm>
            <a:off x="0" y="0"/>
            <a:ext cx="12192000" cy="6868162"/>
          </a:xfrm>
          <a:prstGeom prst="rect">
            <a:avLst/>
          </a:prstGeom>
          <a:noFill/>
          <a:ln>
            <a:noFill/>
          </a:ln>
        </p:spPr>
      </p:pic>
      <p:sp>
        <p:nvSpPr>
          <p:cNvPr id="91" name="Google Shape;91;p5"/>
          <p:cNvSpPr txBox="1"/>
          <p:nvPr/>
        </p:nvSpPr>
        <p:spPr>
          <a:xfrm>
            <a:off x="2035631" y="596871"/>
            <a:ext cx="8621484" cy="524357"/>
          </a:xfrm>
          <a:prstGeom prst="rect">
            <a:avLst/>
          </a:prstGeom>
          <a:solidFill>
            <a:srgbClr val="00206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Times New Roman" panose="02020603050405020304" pitchFamily="18" charset="0"/>
                <a:ea typeface="Calibri"/>
                <a:cs typeface="Times New Roman" panose="02020603050405020304" pitchFamily="18" charset="0"/>
                <a:sym typeface="Calibri"/>
              </a:rPr>
              <a:t>TRƯỜNG TH NGUYỄN THỊ MINH KHAI, QUẬN 12</a:t>
            </a:r>
            <a:endParaRPr sz="2800" b="1" dirty="0">
              <a:solidFill>
                <a:srgbClr val="FF0000"/>
              </a:solidFill>
              <a:latin typeface="Times New Roman" panose="02020603050405020304" pitchFamily="18" charset="0"/>
              <a:ea typeface="Calibri"/>
              <a:cs typeface="Times New Roman" panose="02020603050405020304" pitchFamily="18" charset="0"/>
              <a:sym typeface="Calibri"/>
            </a:endParaRPr>
          </a:p>
        </p:txBody>
      </p:sp>
      <p:sp>
        <p:nvSpPr>
          <p:cNvPr id="92" name="Google Shape;92;p5"/>
          <p:cNvSpPr txBox="1"/>
          <p:nvPr/>
        </p:nvSpPr>
        <p:spPr>
          <a:xfrm>
            <a:off x="2835798" y="1451782"/>
            <a:ext cx="705291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a:solidFill>
                  <a:srgbClr val="BF9000"/>
                </a:solidFill>
                <a:latin typeface="Calibri"/>
                <a:ea typeface="Calibri"/>
                <a:cs typeface="Calibri"/>
                <a:sym typeface="Calibri"/>
              </a:rPr>
              <a:t>Chủ</a:t>
            </a:r>
            <a:r>
              <a:rPr lang="en-US" sz="3600" b="1" dirty="0">
                <a:solidFill>
                  <a:srgbClr val="BF9000"/>
                </a:solidFill>
                <a:latin typeface="Calibri"/>
                <a:ea typeface="Calibri"/>
                <a:cs typeface="Calibri"/>
                <a:sym typeface="Calibri"/>
              </a:rPr>
              <a:t> </a:t>
            </a:r>
            <a:r>
              <a:rPr lang="en-US" sz="3600" b="1" dirty="0" err="1">
                <a:solidFill>
                  <a:srgbClr val="BF9000"/>
                </a:solidFill>
                <a:latin typeface="Calibri"/>
                <a:ea typeface="Calibri"/>
                <a:cs typeface="Calibri"/>
                <a:sym typeface="Calibri"/>
              </a:rPr>
              <a:t>đề</a:t>
            </a:r>
            <a:r>
              <a:rPr lang="en-US" sz="3600" b="1" dirty="0">
                <a:solidFill>
                  <a:srgbClr val="BF9000"/>
                </a:solidFill>
                <a:latin typeface="Calibri"/>
                <a:ea typeface="Calibri"/>
                <a:cs typeface="Calibri"/>
                <a:sym typeface="Calibri"/>
              </a:rPr>
              <a:t> 2: </a:t>
            </a:r>
            <a:r>
              <a:rPr lang="en-US" sz="3600" b="1" dirty="0" err="1">
                <a:solidFill>
                  <a:srgbClr val="BF9000"/>
                </a:solidFill>
                <a:latin typeface="Calibri"/>
                <a:ea typeface="Calibri"/>
                <a:cs typeface="Calibri"/>
                <a:sym typeface="Calibri"/>
              </a:rPr>
              <a:t>Ngôi</a:t>
            </a:r>
            <a:r>
              <a:rPr lang="en-US" sz="3600" b="1" dirty="0">
                <a:solidFill>
                  <a:srgbClr val="BF9000"/>
                </a:solidFill>
                <a:latin typeface="Calibri"/>
                <a:ea typeface="Calibri"/>
                <a:cs typeface="Calibri"/>
                <a:sym typeface="Calibri"/>
              </a:rPr>
              <a:t> </a:t>
            </a:r>
            <a:r>
              <a:rPr lang="en-US" sz="3600" b="1" dirty="0" err="1">
                <a:solidFill>
                  <a:srgbClr val="BF9000"/>
                </a:solidFill>
                <a:latin typeface="Calibri"/>
                <a:ea typeface="Calibri"/>
                <a:cs typeface="Calibri"/>
                <a:sym typeface="Calibri"/>
              </a:rPr>
              <a:t>nhà</a:t>
            </a:r>
            <a:r>
              <a:rPr lang="en-US" sz="3600" b="1" dirty="0">
                <a:solidFill>
                  <a:srgbClr val="BF9000"/>
                </a:solidFill>
                <a:latin typeface="Calibri"/>
                <a:ea typeface="Calibri"/>
                <a:cs typeface="Calibri"/>
                <a:sym typeface="Calibri"/>
              </a:rPr>
              <a:t> </a:t>
            </a:r>
            <a:r>
              <a:rPr lang="en-US" sz="3600" b="1" dirty="0" err="1">
                <a:solidFill>
                  <a:srgbClr val="BF9000"/>
                </a:solidFill>
                <a:latin typeface="Calibri"/>
                <a:ea typeface="Calibri"/>
                <a:cs typeface="Calibri"/>
                <a:sym typeface="Calibri"/>
              </a:rPr>
              <a:t>của</a:t>
            </a:r>
            <a:r>
              <a:rPr lang="en-US" sz="3600" b="1" dirty="0">
                <a:solidFill>
                  <a:srgbClr val="BF9000"/>
                </a:solidFill>
                <a:latin typeface="Calibri"/>
                <a:ea typeface="Calibri"/>
                <a:cs typeface="Calibri"/>
                <a:sym typeface="Calibri"/>
              </a:rPr>
              <a:t> </a:t>
            </a:r>
            <a:r>
              <a:rPr lang="en-US" sz="3600" b="1" dirty="0" err="1">
                <a:solidFill>
                  <a:srgbClr val="BF9000"/>
                </a:solidFill>
                <a:latin typeface="Calibri"/>
                <a:ea typeface="Calibri"/>
                <a:cs typeface="Calibri"/>
                <a:sym typeface="Calibri"/>
              </a:rPr>
              <a:t>em</a:t>
            </a:r>
            <a:endParaRPr sz="3600" b="1" dirty="0">
              <a:solidFill>
                <a:srgbClr val="BF9000"/>
              </a:solidFill>
              <a:latin typeface="Calibri"/>
              <a:ea typeface="Calibri"/>
              <a:cs typeface="Calibri"/>
              <a:sym typeface="Calibri"/>
            </a:endParaRPr>
          </a:p>
        </p:txBody>
      </p:sp>
      <p:sp>
        <p:nvSpPr>
          <p:cNvPr id="93" name="Google Shape;93;p5"/>
          <p:cNvSpPr txBox="1"/>
          <p:nvPr/>
        </p:nvSpPr>
        <p:spPr>
          <a:xfrm>
            <a:off x="2471463" y="2304734"/>
            <a:ext cx="11479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chemeClr val="accent2"/>
                </a:solidFill>
                <a:latin typeface="Calibri"/>
                <a:ea typeface="Calibri"/>
                <a:cs typeface="Calibri"/>
                <a:sym typeface="Calibri"/>
              </a:rPr>
              <a:t>Tiết</a:t>
            </a:r>
            <a:r>
              <a:rPr lang="en-US" sz="2800" b="1" dirty="0">
                <a:solidFill>
                  <a:schemeClr val="accent2"/>
                </a:solidFill>
                <a:latin typeface="Calibri"/>
                <a:ea typeface="Calibri"/>
                <a:cs typeface="Calibri"/>
                <a:sym typeface="Calibri"/>
              </a:rPr>
              <a:t> 2:</a:t>
            </a:r>
            <a:endParaRPr sz="2800" b="1" dirty="0">
              <a:solidFill>
                <a:schemeClr val="accent2"/>
              </a:solidFill>
              <a:latin typeface="Calibri"/>
              <a:ea typeface="Calibri"/>
              <a:cs typeface="Calibri"/>
              <a:sym typeface="Calibri"/>
            </a:endParaRPr>
          </a:p>
        </p:txBody>
      </p:sp>
      <p:sp>
        <p:nvSpPr>
          <p:cNvPr id="94" name="Google Shape;94;p5"/>
          <p:cNvSpPr txBox="1"/>
          <p:nvPr/>
        </p:nvSpPr>
        <p:spPr>
          <a:xfrm>
            <a:off x="3248667" y="2139098"/>
            <a:ext cx="6227180"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rgbClr val="B1256E"/>
                </a:solidFill>
                <a:latin typeface="Arial"/>
                <a:ea typeface="Arial"/>
                <a:cs typeface="Arial"/>
                <a:sym typeface="Arial"/>
              </a:rPr>
              <a:t>VẼ NHÀ KẾT HỢP KHUNG CẢNH THIÊN NHIÊN</a:t>
            </a:r>
            <a:endParaRPr sz="4800" b="1" dirty="0">
              <a:solidFill>
                <a:srgbClr val="B1256E"/>
              </a:solidFill>
              <a:latin typeface="Arial"/>
              <a:ea typeface="Arial"/>
              <a:cs typeface="Arial"/>
              <a:sym typeface="Arial"/>
            </a:endParaRPr>
          </a:p>
        </p:txBody>
      </p:sp>
      <p:sp>
        <p:nvSpPr>
          <p:cNvPr id="2" name="Rectangle 1">
            <a:extLst>
              <a:ext uri="{FF2B5EF4-FFF2-40B4-BE49-F238E27FC236}">
                <a16:creationId xmlns:a16="http://schemas.microsoft.com/office/drawing/2014/main" id="{F208CADA-2FC7-476E-B479-FB20C2F0998D}"/>
              </a:ext>
            </a:extLst>
          </p:cNvPr>
          <p:cNvSpPr/>
          <p:nvPr/>
        </p:nvSpPr>
        <p:spPr>
          <a:xfrm>
            <a:off x="3037114" y="5754076"/>
            <a:ext cx="6115173" cy="769441"/>
          </a:xfrm>
          <a:prstGeom prst="rect">
            <a:avLst/>
          </a:prstGeom>
          <a:solidFill>
            <a:srgbClr val="FFC000"/>
          </a:solidFill>
          <a:ln w="38100">
            <a:solidFill>
              <a:srgbClr val="C00000"/>
            </a:solidFill>
          </a:ln>
        </p:spPr>
        <p:txBody>
          <a:bodyPr wrap="square" lIns="91440" tIns="45720" rIns="91440" bIns="4572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GV: Nguyễn Đức Hoạt</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par>
                                <p:cTn id="8" presetID="10" presetClass="entr" presetSubtype="0"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1000"/>
                                        <p:tgtEl>
                                          <p:spTgt spid="92"/>
                                        </p:tgtEl>
                                      </p:cBhvr>
                                    </p:animEffect>
                                  </p:childTnLst>
                                </p:cTn>
                              </p:par>
                              <p:par>
                                <p:cTn id="11" presetID="10" presetClass="entr" presetSubtype="0" fill="hold"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1000"/>
                                        <p:tgtEl>
                                          <p:spTgt spid="93"/>
                                        </p:tgtEl>
                                      </p:cBhvr>
                                    </p:animEffect>
                                  </p:childTnLst>
                                </p:cTn>
                              </p:par>
                              <p:par>
                                <p:cTn id="14" presetID="10" presetClass="entr" presetSubtype="0"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1000"/>
                                        <p:tgtEl>
                                          <p:spTgt spid="9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75" name="Google Shape;175;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76" name="Google Shape;176;p11" descr="876+ Mẫu Tranh tô màu ngôi nhà của bé | Photographer"/>
          <p:cNvPicPr preferRelativeResize="0"/>
          <p:nvPr/>
        </p:nvPicPr>
        <p:blipFill rotWithShape="1">
          <a:blip r:embed="rId3">
            <a:alphaModFix/>
          </a:blip>
          <a:srcRect/>
          <a:stretch/>
        </p:blipFill>
        <p:spPr>
          <a:xfrm>
            <a:off x="0" y="0"/>
            <a:ext cx="7147561" cy="3931920"/>
          </a:xfrm>
          <a:prstGeom prst="rect">
            <a:avLst/>
          </a:prstGeom>
          <a:noFill/>
          <a:ln>
            <a:noFill/>
          </a:ln>
        </p:spPr>
      </p:pic>
      <p:pic>
        <p:nvPicPr>
          <p:cNvPr id="177" name="Google Shape;177;p11" descr="Hình ảnh Nấm Png PNG, Vector, PSD, và biểu tượng để tải về miễn phí |  pngtree"/>
          <p:cNvPicPr preferRelativeResize="0"/>
          <p:nvPr/>
        </p:nvPicPr>
        <p:blipFill rotWithShape="1">
          <a:blip r:embed="rId4">
            <a:alphaModFix/>
          </a:blip>
          <a:srcRect/>
          <a:stretch/>
        </p:blipFill>
        <p:spPr>
          <a:xfrm>
            <a:off x="7147561" y="0"/>
            <a:ext cx="5044440" cy="6720840"/>
          </a:xfrm>
          <a:prstGeom prst="rect">
            <a:avLst/>
          </a:prstGeom>
          <a:noFill/>
          <a:ln>
            <a:noFill/>
          </a:ln>
        </p:spPr>
      </p:pic>
      <p:pic>
        <p:nvPicPr>
          <p:cNvPr id="178" name="Google Shape;178;p11" descr="Vẽ ngôi nhà lớp 6 đơn giản nhất"/>
          <p:cNvPicPr preferRelativeResize="0"/>
          <p:nvPr/>
        </p:nvPicPr>
        <p:blipFill rotWithShape="1">
          <a:blip r:embed="rId5">
            <a:alphaModFix/>
          </a:blip>
          <a:srcRect/>
          <a:stretch/>
        </p:blipFill>
        <p:spPr>
          <a:xfrm>
            <a:off x="-2" y="3632834"/>
            <a:ext cx="7315201" cy="32861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84" name="Google Shape;184;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85" name="Google Shape;185;p12" descr="Giáo án mầm non đề tài vẽ ngôi nhà của bé | Hanyny"/>
          <p:cNvPicPr preferRelativeResize="0"/>
          <p:nvPr/>
        </p:nvPicPr>
        <p:blipFill rotWithShape="1">
          <a:blip r:embed="rId3">
            <a:alphaModFix/>
          </a:blip>
          <a:srcRect/>
          <a:stretch/>
        </p:blipFill>
        <p:spPr>
          <a:xfrm>
            <a:off x="0" y="15081"/>
            <a:ext cx="6200775" cy="3486151"/>
          </a:xfrm>
          <a:prstGeom prst="rect">
            <a:avLst/>
          </a:prstGeom>
          <a:noFill/>
          <a:ln>
            <a:noFill/>
          </a:ln>
        </p:spPr>
      </p:pic>
      <p:pic>
        <p:nvPicPr>
          <p:cNvPr id="186" name="Google Shape;186;p12" descr="Hướng dẫn vẽ Ngôi Nhà đơn giản - Tô màu Ngôi nhà - How to draw house - Dạy  vẽ cho bé tự học tại nhà - Foci"/>
          <p:cNvPicPr preferRelativeResize="0"/>
          <p:nvPr/>
        </p:nvPicPr>
        <p:blipFill rotWithShape="1">
          <a:blip r:embed="rId4">
            <a:alphaModFix/>
          </a:blip>
          <a:srcRect l="25349" r="18401"/>
          <a:stretch/>
        </p:blipFill>
        <p:spPr>
          <a:xfrm>
            <a:off x="5975032" y="365125"/>
            <a:ext cx="6216968" cy="6216968"/>
          </a:xfrm>
          <a:prstGeom prst="rect">
            <a:avLst/>
          </a:prstGeom>
          <a:noFill/>
          <a:ln>
            <a:noFill/>
          </a:ln>
        </p:spPr>
      </p:pic>
      <p:pic>
        <p:nvPicPr>
          <p:cNvPr id="187" name="Google Shape;187;p12" descr="Dạy vẽ Ngôi nhà đơn giản dễ hiểu ♥ How To Draw A House ♥ | bé học vẽ ngôi  nhà | Kiến thức học vẽ đẹp - Khung Ảnh Treo Tường Đẹp"/>
          <p:cNvPicPr preferRelativeResize="0"/>
          <p:nvPr/>
        </p:nvPicPr>
        <p:blipFill rotWithShape="1">
          <a:blip r:embed="rId5">
            <a:alphaModFix/>
          </a:blip>
          <a:srcRect/>
          <a:stretch/>
        </p:blipFill>
        <p:spPr>
          <a:xfrm>
            <a:off x="0" y="3337560"/>
            <a:ext cx="6258559" cy="35204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93" name="Google Shape;193;p13"/>
          <p:cNvPicPr preferRelativeResize="0">
            <a:picLocks noGrp="1"/>
          </p:cNvPicPr>
          <p:nvPr>
            <p:ph type="body" idx="1"/>
          </p:nvPr>
        </p:nvPicPr>
        <p:blipFill rotWithShape="1">
          <a:blip r:embed="rId3">
            <a:alphaModFix/>
          </a:blip>
          <a:srcRect/>
          <a:stretch/>
        </p:blipFill>
        <p:spPr>
          <a:xfrm>
            <a:off x="0" y="-1"/>
            <a:ext cx="12192000" cy="685784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4" descr="Hình nền Slide đẹp (91)"/>
          <p:cNvPicPr preferRelativeResize="0"/>
          <p:nvPr/>
        </p:nvPicPr>
        <p:blipFill rotWithShape="1">
          <a:blip r:embed="rId3">
            <a:alphaModFix/>
          </a:blip>
          <a:srcRect r="9235"/>
          <a:stretch/>
        </p:blipFill>
        <p:spPr>
          <a:xfrm>
            <a:off x="12640" y="1"/>
            <a:ext cx="12179360" cy="6858000"/>
          </a:xfrm>
          <a:prstGeom prst="rect">
            <a:avLst/>
          </a:prstGeom>
          <a:noFill/>
          <a:ln>
            <a:noFill/>
          </a:ln>
        </p:spPr>
      </p:pic>
      <p:sp>
        <p:nvSpPr>
          <p:cNvPr id="200" name="Google Shape;200;p14"/>
          <p:cNvSpPr/>
          <p:nvPr/>
        </p:nvSpPr>
        <p:spPr>
          <a:xfrm>
            <a:off x="3124200" y="1703388"/>
            <a:ext cx="5943600" cy="2259012"/>
          </a:xfrm>
          <a:prstGeom prst="rect">
            <a:avLst/>
          </a:prstGeom>
        </p:spPr>
      </p:sp>
      <p:pic>
        <p:nvPicPr>
          <p:cNvPr id="201" name="Google Shape;201;p14" descr="97"/>
          <p:cNvPicPr preferRelativeResize="0"/>
          <p:nvPr/>
        </p:nvPicPr>
        <p:blipFill rotWithShape="1">
          <a:blip r:embed="rId4">
            <a:alphaModFix/>
          </a:blip>
          <a:srcRect/>
          <a:stretch/>
        </p:blipFill>
        <p:spPr>
          <a:xfrm>
            <a:off x="9120188" y="6530975"/>
            <a:ext cx="685800" cy="327025"/>
          </a:xfrm>
          <a:prstGeom prst="rect">
            <a:avLst/>
          </a:prstGeom>
          <a:noFill/>
          <a:ln>
            <a:noFill/>
          </a:ln>
        </p:spPr>
      </p:pic>
      <p:pic>
        <p:nvPicPr>
          <p:cNvPr id="202" name="Google Shape;202;p14" descr="97"/>
          <p:cNvPicPr preferRelativeResize="0"/>
          <p:nvPr/>
        </p:nvPicPr>
        <p:blipFill rotWithShape="1">
          <a:blip r:embed="rId4">
            <a:alphaModFix/>
          </a:blip>
          <a:srcRect/>
          <a:stretch/>
        </p:blipFill>
        <p:spPr>
          <a:xfrm>
            <a:off x="10242550" y="6181725"/>
            <a:ext cx="390525" cy="403225"/>
          </a:xfrm>
          <a:prstGeom prst="rect">
            <a:avLst/>
          </a:prstGeom>
          <a:noFill/>
          <a:ln>
            <a:noFill/>
          </a:ln>
        </p:spPr>
      </p:pic>
      <p:pic>
        <p:nvPicPr>
          <p:cNvPr id="203" name="Google Shape;203;p14" descr="j0318055"/>
          <p:cNvPicPr preferRelativeResize="0"/>
          <p:nvPr/>
        </p:nvPicPr>
        <p:blipFill rotWithShape="1">
          <a:blip r:embed="rId5">
            <a:alphaModFix/>
          </a:blip>
          <a:srcRect/>
          <a:stretch/>
        </p:blipFill>
        <p:spPr>
          <a:xfrm rot="1246735">
            <a:off x="9251950" y="5734050"/>
            <a:ext cx="679450" cy="325438"/>
          </a:xfrm>
          <a:prstGeom prst="rect">
            <a:avLst/>
          </a:prstGeom>
          <a:noFill/>
          <a:ln>
            <a:noFill/>
          </a:ln>
        </p:spPr>
      </p:pic>
      <p:pic>
        <p:nvPicPr>
          <p:cNvPr id="204" name="Google Shape;204;p14" descr="j0318055"/>
          <p:cNvPicPr preferRelativeResize="0"/>
          <p:nvPr/>
        </p:nvPicPr>
        <p:blipFill rotWithShape="1">
          <a:blip r:embed="rId5">
            <a:alphaModFix/>
          </a:blip>
          <a:srcRect/>
          <a:stretch/>
        </p:blipFill>
        <p:spPr>
          <a:xfrm rot="-302527">
            <a:off x="9742488" y="5802313"/>
            <a:ext cx="890587" cy="393700"/>
          </a:xfrm>
          <a:prstGeom prst="rect">
            <a:avLst/>
          </a:prstGeom>
          <a:noFill/>
          <a:ln>
            <a:noFill/>
          </a:ln>
        </p:spPr>
      </p:pic>
      <p:pic>
        <p:nvPicPr>
          <p:cNvPr id="205" name="Google Shape;205;p14" descr="97"/>
          <p:cNvPicPr preferRelativeResize="0"/>
          <p:nvPr/>
        </p:nvPicPr>
        <p:blipFill rotWithShape="1">
          <a:blip r:embed="rId4">
            <a:alphaModFix/>
          </a:blip>
          <a:srcRect/>
          <a:stretch/>
        </p:blipFill>
        <p:spPr>
          <a:xfrm>
            <a:off x="9875838" y="6530975"/>
            <a:ext cx="685800" cy="327025"/>
          </a:xfrm>
          <a:prstGeom prst="rect">
            <a:avLst/>
          </a:prstGeom>
          <a:noFill/>
          <a:ln>
            <a:noFill/>
          </a:ln>
        </p:spPr>
      </p:pic>
      <p:grpSp>
        <p:nvGrpSpPr>
          <p:cNvPr id="206" name="Google Shape;206;p14"/>
          <p:cNvGrpSpPr/>
          <p:nvPr/>
        </p:nvGrpSpPr>
        <p:grpSpPr>
          <a:xfrm>
            <a:off x="9264650" y="6119813"/>
            <a:ext cx="1028700" cy="598487"/>
            <a:chOff x="-216" y="3820"/>
            <a:chExt cx="648" cy="281"/>
          </a:xfrm>
        </p:grpSpPr>
        <p:pic>
          <p:nvPicPr>
            <p:cNvPr id="207" name="Google Shape;207;p14" descr="97"/>
            <p:cNvPicPr preferRelativeResize="0"/>
            <p:nvPr/>
          </p:nvPicPr>
          <p:blipFill rotWithShape="1">
            <a:blip r:embed="rId4">
              <a:alphaModFix/>
            </a:blip>
            <a:srcRect/>
            <a:stretch/>
          </p:blipFill>
          <p:spPr>
            <a:xfrm>
              <a:off x="-48" y="3895"/>
              <a:ext cx="432" cy="206"/>
            </a:xfrm>
            <a:prstGeom prst="rect">
              <a:avLst/>
            </a:prstGeom>
            <a:noFill/>
            <a:ln>
              <a:noFill/>
            </a:ln>
          </p:spPr>
        </p:pic>
        <p:pic>
          <p:nvPicPr>
            <p:cNvPr id="208" name="Google Shape;208;p14" descr="97"/>
            <p:cNvPicPr preferRelativeResize="0"/>
            <p:nvPr/>
          </p:nvPicPr>
          <p:blipFill rotWithShape="1">
            <a:blip r:embed="rId4">
              <a:alphaModFix/>
            </a:blip>
            <a:srcRect/>
            <a:stretch/>
          </p:blipFill>
          <p:spPr>
            <a:xfrm>
              <a:off x="-216" y="3820"/>
              <a:ext cx="432" cy="206"/>
            </a:xfrm>
            <a:prstGeom prst="rect">
              <a:avLst/>
            </a:prstGeom>
            <a:noFill/>
            <a:ln>
              <a:noFill/>
            </a:ln>
          </p:spPr>
        </p:pic>
        <p:pic>
          <p:nvPicPr>
            <p:cNvPr id="209" name="Google Shape;209;p14" descr="97"/>
            <p:cNvPicPr preferRelativeResize="0"/>
            <p:nvPr/>
          </p:nvPicPr>
          <p:blipFill rotWithShape="1">
            <a:blip r:embed="rId4">
              <a:alphaModFix/>
            </a:blip>
            <a:srcRect/>
            <a:stretch/>
          </p:blipFill>
          <p:spPr>
            <a:xfrm>
              <a:off x="0" y="3834"/>
              <a:ext cx="432" cy="206"/>
            </a:xfrm>
            <a:prstGeom prst="rect">
              <a:avLst/>
            </a:prstGeom>
            <a:noFill/>
            <a:ln>
              <a:noFill/>
            </a:ln>
          </p:spPr>
        </p:pic>
      </p:grpSp>
      <p:pic>
        <p:nvPicPr>
          <p:cNvPr id="210" name="Google Shape;210;p14" descr="Bauernbar"/>
          <p:cNvPicPr preferRelativeResize="0"/>
          <p:nvPr/>
        </p:nvPicPr>
        <p:blipFill rotWithShape="1">
          <a:blip r:embed="rId6">
            <a:alphaModFix/>
          </a:blip>
          <a:srcRect/>
          <a:stretch/>
        </p:blipFill>
        <p:spPr>
          <a:xfrm>
            <a:off x="3276600" y="3962400"/>
            <a:ext cx="5181600" cy="1423988"/>
          </a:xfrm>
          <a:prstGeom prst="rect">
            <a:avLst/>
          </a:prstGeom>
          <a:noFill/>
          <a:ln>
            <a:noFill/>
          </a:ln>
        </p:spPr>
      </p:pic>
      <p:sp>
        <p:nvSpPr>
          <p:cNvPr id="211" name="Google Shape;211;p14"/>
          <p:cNvSpPr/>
          <p:nvPr/>
        </p:nvSpPr>
        <p:spPr>
          <a:xfrm>
            <a:off x="2286000" y="381000"/>
            <a:ext cx="7696200" cy="608013"/>
          </a:xfrm>
          <a:prstGeom prst="rect">
            <a:avLst/>
          </a:prstGeom>
        </p:spPr>
      </p:sp>
      <p:sp>
        <p:nvSpPr>
          <p:cNvPr id="212" name="Google Shape;212;p14"/>
          <p:cNvSpPr/>
          <p:nvPr/>
        </p:nvSpPr>
        <p:spPr>
          <a:xfrm>
            <a:off x="2595563" y="1905000"/>
            <a:ext cx="6705600" cy="936625"/>
          </a:xfrm>
          <a:prstGeom prst="rect">
            <a:avLst/>
          </a:prstGeom>
        </p:spPr>
        <p:txBody>
          <a:bodyPr>
            <a:prstTxWarp prst="textPlain">
              <a:avLst/>
            </a:prstTxWarp>
          </a:bodyPr>
          <a:lstStyle/>
          <a:p>
            <a:pPr lvl="0" algn="ctr"/>
            <a:r>
              <a:rPr b="0" i="0">
                <a:ln w="19050" cap="flat" cmpd="sng">
                  <a:solidFill>
                    <a:srgbClr val="009900"/>
                  </a:solidFill>
                  <a:prstDash val="solid"/>
                  <a:round/>
                  <a:headEnd type="none" w="sm" len="sm"/>
                  <a:tailEnd type="none" w="sm" len="sm"/>
                </a:ln>
                <a:solidFill>
                  <a:srgbClr val="FF3300"/>
                </a:solidFill>
                <a:latin typeface="Times New Roman"/>
              </a:rPr>
              <a:t>Xin chào tạm biệt</a:t>
            </a: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00" name="Google Shape;100;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01" name="Google Shape;101;p2" descr="DẠY K12"/>
          <p:cNvPicPr preferRelativeResize="0"/>
          <p:nvPr/>
        </p:nvPicPr>
        <p:blipFill rotWithShape="1">
          <a:blip r:embed="rId3">
            <a:alphaModFix/>
          </a:blip>
          <a:srcRect/>
          <a:stretch/>
        </p:blipFill>
        <p:spPr>
          <a:xfrm>
            <a:off x="0" y="0"/>
            <a:ext cx="12192000" cy="6868162"/>
          </a:xfrm>
          <a:prstGeom prst="rect">
            <a:avLst/>
          </a:prstGeom>
          <a:noFill/>
          <a:ln>
            <a:noFill/>
          </a:ln>
        </p:spPr>
      </p:pic>
      <p:sp>
        <p:nvSpPr>
          <p:cNvPr id="102" name="Google Shape;102;p2"/>
          <p:cNvSpPr txBox="1"/>
          <p:nvPr/>
        </p:nvSpPr>
        <p:spPr>
          <a:xfrm>
            <a:off x="4051139" y="1261641"/>
            <a:ext cx="341453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i="0" u="none" strike="noStrike" cap="none">
                <a:solidFill>
                  <a:srgbClr val="FF0000"/>
                </a:solidFill>
                <a:latin typeface="Calibri"/>
                <a:ea typeface="Calibri"/>
                <a:cs typeface="Calibri"/>
                <a:sym typeface="Calibri"/>
              </a:rPr>
              <a:t>CHUẨN BỊ </a:t>
            </a:r>
            <a:endParaRPr sz="5400" b="1">
              <a:solidFill>
                <a:srgbClr val="FF0000"/>
              </a:solidFill>
              <a:latin typeface="Calibri"/>
              <a:ea typeface="Calibri"/>
              <a:cs typeface="Calibri"/>
              <a:sym typeface="Calibri"/>
            </a:endParaRPr>
          </a:p>
        </p:txBody>
      </p:sp>
      <p:sp>
        <p:nvSpPr>
          <p:cNvPr id="103" name="Google Shape;103;p2"/>
          <p:cNvSpPr txBox="1"/>
          <p:nvPr/>
        </p:nvSpPr>
        <p:spPr>
          <a:xfrm>
            <a:off x="2395959" y="2426641"/>
            <a:ext cx="7836060"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dk1"/>
                </a:solidFill>
                <a:latin typeface="Calibri"/>
                <a:ea typeface="Calibri"/>
                <a:cs typeface="Calibri"/>
                <a:sym typeface="Calibri"/>
              </a:rPr>
              <a:t>Bút chì, màu vẽ, tẩy, giấy màu,…</a:t>
            </a:r>
            <a:endParaRPr sz="5400">
              <a:solidFill>
                <a:schemeClr val="dk1"/>
              </a:solidFill>
              <a:latin typeface="Calibri"/>
              <a:ea typeface="Calibri"/>
              <a:cs typeface="Calibri"/>
              <a:sym typeface="Calibri"/>
            </a:endParaRP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09" name="Google Shape;10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10" name="Google Shape;110;p3" descr="100+ Hình nền PowerPoint đẹp nhất - Vương Quốc Đồ Ngủ"/>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1" name="Google Shape;111;p3"/>
          <p:cNvSpPr/>
          <p:nvPr/>
        </p:nvSpPr>
        <p:spPr>
          <a:xfrm rot="-508032">
            <a:off x="91346" y="429114"/>
            <a:ext cx="3196046" cy="1680754"/>
          </a:xfrm>
          <a:prstGeom prst="cloud">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KHỞI ĐỘNG</a:t>
            </a:r>
            <a:endParaRPr sz="3600">
              <a:solidFill>
                <a:schemeClr val="lt1"/>
              </a:solidFill>
              <a:latin typeface="Calibri"/>
              <a:ea typeface="Calibri"/>
              <a:cs typeface="Calibri"/>
              <a:sym typeface="Calibri"/>
            </a:endParaRPr>
          </a:p>
        </p:txBody>
      </p:sp>
      <p:sp>
        <p:nvSpPr>
          <p:cNvPr id="112" name="Google Shape;112;p3"/>
          <p:cNvSpPr/>
          <p:nvPr/>
        </p:nvSpPr>
        <p:spPr>
          <a:xfrm>
            <a:off x="3543425" y="308036"/>
            <a:ext cx="2487136" cy="1300883"/>
          </a:xfrm>
          <a:prstGeom prst="rightArrow">
            <a:avLst>
              <a:gd name="adj1" fmla="val 50000"/>
              <a:gd name="adj2" fmla="val 50000"/>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TRÒ CHƠI</a:t>
            </a:r>
            <a:endParaRPr sz="3200">
              <a:solidFill>
                <a:schemeClr val="dk1"/>
              </a:solidFill>
              <a:latin typeface="Calibri"/>
              <a:ea typeface="Calibri"/>
              <a:cs typeface="Calibri"/>
              <a:sym typeface="Calibri"/>
            </a:endParaRPr>
          </a:p>
        </p:txBody>
      </p:sp>
      <p:sp>
        <p:nvSpPr>
          <p:cNvPr id="113" name="Google Shape;113;p3"/>
          <p:cNvSpPr/>
          <p:nvPr/>
        </p:nvSpPr>
        <p:spPr>
          <a:xfrm rot="-302935">
            <a:off x="4512460" y="1730821"/>
            <a:ext cx="5315522" cy="1281600"/>
          </a:xfrm>
          <a:prstGeom prst="roundRect">
            <a:avLst>
              <a:gd name="adj"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a:solidFill>
                  <a:schemeClr val="lt1"/>
                </a:solidFill>
                <a:latin typeface="Calibri"/>
                <a:ea typeface="Calibri"/>
                <a:cs typeface="Calibri"/>
                <a:sym typeface="Calibri"/>
              </a:rPr>
              <a:t>ĐÂY LÀ HÌNH GÌ?</a:t>
            </a:r>
            <a:endParaRPr sz="5400">
              <a:solidFill>
                <a:schemeClr val="lt1"/>
              </a:solidFill>
              <a:latin typeface="Calibri"/>
              <a:ea typeface="Calibri"/>
              <a:cs typeface="Calibri"/>
              <a:sym typeface="Calibri"/>
            </a:endParaRPr>
          </a:p>
        </p:txBody>
      </p:sp>
      <p:sp>
        <p:nvSpPr>
          <p:cNvPr id="114" name="Google Shape;114;p3"/>
          <p:cNvSpPr/>
          <p:nvPr/>
        </p:nvSpPr>
        <p:spPr>
          <a:xfrm>
            <a:off x="-14976" y="4001294"/>
            <a:ext cx="12206976" cy="2856706"/>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3" descr="Quả bóng đá phong cách cổ điển màu đen trắng | Shopee Việt Nam"/>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6" name="Google Shape;116;p3"/>
          <p:cNvPicPr preferRelativeResize="0"/>
          <p:nvPr/>
        </p:nvPicPr>
        <p:blipFill rotWithShape="1">
          <a:blip r:embed="rId4">
            <a:alphaModFix/>
          </a:blip>
          <a:srcRect/>
          <a:stretch/>
        </p:blipFill>
        <p:spPr>
          <a:xfrm>
            <a:off x="307974" y="4207558"/>
            <a:ext cx="2429903" cy="2421803"/>
          </a:xfrm>
          <a:prstGeom prst="rect">
            <a:avLst/>
          </a:prstGeom>
          <a:noFill/>
          <a:ln>
            <a:noFill/>
          </a:ln>
        </p:spPr>
      </p:pic>
      <p:pic>
        <p:nvPicPr>
          <p:cNvPr id="117" name="Google Shape;117;p3" descr="Bánh Quy Bơ Danisa hộp 681g - Cung cấp thực phẩm Csfood"/>
          <p:cNvPicPr preferRelativeResize="0"/>
          <p:nvPr/>
        </p:nvPicPr>
        <p:blipFill rotWithShape="1">
          <a:blip r:embed="rId5">
            <a:alphaModFix/>
          </a:blip>
          <a:srcRect/>
          <a:stretch/>
        </p:blipFill>
        <p:spPr>
          <a:xfrm>
            <a:off x="3102379" y="4207557"/>
            <a:ext cx="2421802" cy="2421803"/>
          </a:xfrm>
          <a:prstGeom prst="rect">
            <a:avLst/>
          </a:prstGeom>
          <a:noFill/>
          <a:ln>
            <a:noFill/>
          </a:ln>
        </p:spPr>
      </p:pic>
      <p:pic>
        <p:nvPicPr>
          <p:cNvPr id="118" name="Google Shape;118;p3" descr="Hộp bút nhựa Disney Cartoon 2 ngăn nắp từ tính kèm dụng cụ học tập - 1  chiếc (giao ngẫu nhiên hình) | Tiki"/>
          <p:cNvPicPr preferRelativeResize="0"/>
          <p:nvPr/>
        </p:nvPicPr>
        <p:blipFill rotWithShape="1">
          <a:blip r:embed="rId6">
            <a:alphaModFix/>
          </a:blip>
          <a:srcRect t="24445" r="2547" b="22530"/>
          <a:stretch/>
        </p:blipFill>
        <p:spPr>
          <a:xfrm>
            <a:off x="5880850" y="4708285"/>
            <a:ext cx="3037995" cy="1652951"/>
          </a:xfrm>
          <a:prstGeom prst="rect">
            <a:avLst/>
          </a:prstGeom>
          <a:noFill/>
          <a:ln>
            <a:noFill/>
          </a:ln>
        </p:spPr>
      </p:pic>
      <p:pic>
        <p:nvPicPr>
          <p:cNvPr id="119" name="Google Shape;119;p3" descr="Danh sách các biển báo nguy hiểm tài xế cần ghi nhớ"/>
          <p:cNvPicPr preferRelativeResize="0"/>
          <p:nvPr/>
        </p:nvPicPr>
        <p:blipFill rotWithShape="1">
          <a:blip r:embed="rId7">
            <a:alphaModFix/>
          </a:blip>
          <a:srcRect/>
          <a:stretch/>
        </p:blipFill>
        <p:spPr>
          <a:xfrm>
            <a:off x="9039828" y="4172201"/>
            <a:ext cx="2986267" cy="2507634"/>
          </a:xfrm>
          <a:prstGeom prst="rect">
            <a:avLst/>
          </a:prstGeom>
          <a:noFill/>
          <a:ln>
            <a:noFill/>
          </a:ln>
        </p:spPr>
      </p:pic>
      <p:pic>
        <p:nvPicPr>
          <p:cNvPr id="120" name="Google Shape;120;p3"/>
          <p:cNvPicPr preferRelativeResize="0"/>
          <p:nvPr/>
        </p:nvPicPr>
        <p:blipFill rotWithShape="1">
          <a:blip r:embed="rId4">
            <a:alphaModFix/>
          </a:blip>
          <a:srcRect/>
          <a:stretch/>
        </p:blipFill>
        <p:spPr>
          <a:xfrm>
            <a:off x="281848" y="4237563"/>
            <a:ext cx="2429903" cy="2421803"/>
          </a:xfrm>
          <a:prstGeom prst="rect">
            <a:avLst/>
          </a:prstGeom>
          <a:noFill/>
          <a:ln>
            <a:noFill/>
          </a:ln>
        </p:spPr>
      </p:pic>
      <p:pic>
        <p:nvPicPr>
          <p:cNvPr id="121" name="Google Shape;121;p3" descr="Bánh Quy Bơ Danisa hộp 681g - Cung cấp thực phẩm Csfood"/>
          <p:cNvPicPr preferRelativeResize="0"/>
          <p:nvPr/>
        </p:nvPicPr>
        <p:blipFill rotWithShape="1">
          <a:blip r:embed="rId5">
            <a:alphaModFix/>
          </a:blip>
          <a:srcRect/>
          <a:stretch/>
        </p:blipFill>
        <p:spPr>
          <a:xfrm>
            <a:off x="3076253" y="4237562"/>
            <a:ext cx="2421802" cy="24218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20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1000"/>
                                        <p:tgtEl>
                                          <p:spTgt spid="1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500"/>
                                        <p:tgtEl>
                                          <p:spTgt spid="1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fade">
                                      <p:cBhvr>
                                        <p:cTn id="22" dur="1000"/>
                                        <p:tgtEl>
                                          <p:spTgt spid="1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fade">
                                      <p:cBhvr>
                                        <p:cTn id="27" dur="1000"/>
                                        <p:tgtEl>
                                          <p:spTgt spid="1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8"/>
                                        </p:tgtEl>
                                        <p:attrNameLst>
                                          <p:attrName>style.visibility</p:attrName>
                                        </p:attrNameLst>
                                      </p:cBhvr>
                                      <p:to>
                                        <p:strVal val="visible"/>
                                      </p:to>
                                    </p:set>
                                    <p:animEffect transition="in" filter="fade">
                                      <p:cBhvr>
                                        <p:cTn id="32" dur="1000"/>
                                        <p:tgtEl>
                                          <p:spTgt spid="1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fade">
                                      <p:cBhvr>
                                        <p:cTn id="3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27" name="Google Shape;1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128" name="Google Shape;128;p4" descr="Hình ảnh trái bóng đá - PN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9" name="Google Shape;129;p4" descr="Top 123+] Hình nền Powerpoint “ĐẸP NHỨC NÁCH”"/>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0" name="Google Shape;130;p4"/>
          <p:cNvSpPr txBox="1"/>
          <p:nvPr/>
        </p:nvSpPr>
        <p:spPr>
          <a:xfrm>
            <a:off x="1238492" y="1589497"/>
            <a:ext cx="10022712" cy="34778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400" b="1">
                <a:solidFill>
                  <a:srgbClr val="C55A11"/>
                </a:solidFill>
                <a:latin typeface="Calibri"/>
                <a:ea typeface="Calibri"/>
                <a:cs typeface="Calibri"/>
                <a:sym typeface="Calibri"/>
              </a:rPr>
              <a:t>Hình vuông, hình tròn, hình tam giác, hình chữ nhật có thể sử dụng để tạo nhiều sản phẩm mĩ thuật khác nhau. Trong bài học này chúng mình cùng tìm hiểu và sáng tạo ngôi nhà từ những hình đó.</a:t>
            </a:r>
            <a:endParaRPr sz="4400" b="1">
              <a:solidFill>
                <a:srgbClr val="C55A1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36" name="Google Shape;136;p6" descr="Hình ảnh Nền Màu Xám, Màu Xám Vector Nền Và Tập Tin Tải về Miễn Phí |  Pngtree"/>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37" name="Google Shape;137;p6"/>
          <p:cNvPicPr preferRelativeResize="0">
            <a:picLocks noGrp="1"/>
          </p:cNvPicPr>
          <p:nvPr>
            <p:ph type="body" idx="1"/>
          </p:nvPr>
        </p:nvPicPr>
        <p:blipFill rotWithShape="1">
          <a:blip r:embed="rId4">
            <a:alphaModFix/>
          </a:blip>
          <a:srcRect l="10064" t="47954" r="5120" b="11614"/>
          <a:stretch/>
        </p:blipFill>
        <p:spPr>
          <a:xfrm>
            <a:off x="0" y="3948010"/>
            <a:ext cx="12191150" cy="2591685"/>
          </a:xfrm>
          <a:prstGeom prst="rect">
            <a:avLst/>
          </a:prstGeom>
          <a:noFill/>
          <a:ln>
            <a:noFill/>
          </a:ln>
        </p:spPr>
      </p:pic>
      <p:sp>
        <p:nvSpPr>
          <p:cNvPr id="138" name="Google Shape;138;p6"/>
          <p:cNvSpPr/>
          <p:nvPr/>
        </p:nvSpPr>
        <p:spPr>
          <a:xfrm rot="-874470">
            <a:off x="-316344" y="-56516"/>
            <a:ext cx="3956374" cy="2726299"/>
          </a:xfrm>
          <a:prstGeom prst="star6">
            <a:avLst>
              <a:gd name="adj" fmla="val 28868"/>
              <a:gd name="h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7030A0"/>
                </a:solidFill>
                <a:latin typeface="Calibri"/>
                <a:ea typeface="Calibri"/>
                <a:cs typeface="Calibri"/>
                <a:sym typeface="Calibri"/>
              </a:rPr>
              <a:t>I. QUAN SÁT, NHẬN BIẾT</a:t>
            </a:r>
            <a:endParaRPr sz="3600" b="1">
              <a:solidFill>
                <a:srgbClr val="7030A0"/>
              </a:solidFill>
              <a:latin typeface="Calibri"/>
              <a:ea typeface="Calibri"/>
              <a:cs typeface="Calibri"/>
              <a:sym typeface="Calibri"/>
            </a:endParaRPr>
          </a:p>
        </p:txBody>
      </p:sp>
      <p:sp>
        <p:nvSpPr>
          <p:cNvPr id="139" name="Google Shape;139;p6"/>
          <p:cNvSpPr/>
          <p:nvPr/>
        </p:nvSpPr>
        <p:spPr>
          <a:xfrm rot="-969838">
            <a:off x="5705279" y="515819"/>
            <a:ext cx="6284004" cy="2348701"/>
          </a:xfrm>
          <a:prstGeom prst="leftArrow">
            <a:avLst>
              <a:gd name="adj1" fmla="val 50000"/>
              <a:gd name="adj2" fmla="val 50000"/>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rgbClr val="FF0000"/>
                </a:solidFill>
                <a:latin typeface="Calibri"/>
                <a:ea typeface="Calibri"/>
                <a:cs typeface="Calibri"/>
                <a:sym typeface="Calibri"/>
              </a:rPr>
              <a:t>CÁC EM ĐÃ LÀM QUEN VỚI NHỮNG HÌNH NÀY CHƯA?</a:t>
            </a:r>
            <a:endParaRPr sz="3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1000"/>
                                        <p:tgtEl>
                                          <p:spTgt spid="13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7"/>
                                        </p:tgtEl>
                                        <p:attrNameLst>
                                          <p:attrName>style.visibility</p:attrName>
                                        </p:attrNameLst>
                                      </p:cBhvr>
                                      <p:to>
                                        <p:strVal val="visible"/>
                                      </p:to>
                                    </p:set>
                                    <p:anim calcmode="lin" valueType="num">
                                      <p:cBhvr additive="base">
                                        <p:cTn id="17" dur="500"/>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body" idx="1"/>
          </p:nvPr>
        </p:nvSpPr>
        <p:spPr>
          <a:xfrm>
            <a:off x="1655180" y="0"/>
            <a:ext cx="8611565" cy="95229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US" sz="3200" b="1"/>
              <a:t>Các em hãy chỉ ra các chi tiết có dạng hình vuông, hình tròn, hình tam giác, hình chữ nhật?</a:t>
            </a:r>
            <a:endParaRPr sz="3200" b="1"/>
          </a:p>
        </p:txBody>
      </p:sp>
      <p:pic>
        <p:nvPicPr>
          <p:cNvPr id="145" name="Google Shape;145;p7"/>
          <p:cNvPicPr preferRelativeResize="0"/>
          <p:nvPr/>
        </p:nvPicPr>
        <p:blipFill rotWithShape="1">
          <a:blip r:embed="rId3">
            <a:alphaModFix/>
          </a:blip>
          <a:srcRect l="38367" t="10802" b="43122"/>
          <a:stretch/>
        </p:blipFill>
        <p:spPr>
          <a:xfrm>
            <a:off x="2250087" y="3050813"/>
            <a:ext cx="4663857" cy="3897188"/>
          </a:xfrm>
          <a:prstGeom prst="rect">
            <a:avLst/>
          </a:prstGeom>
          <a:noFill/>
          <a:ln>
            <a:noFill/>
          </a:ln>
        </p:spPr>
      </p:pic>
      <p:pic>
        <p:nvPicPr>
          <p:cNvPr id="146" name="Google Shape;146;p7"/>
          <p:cNvPicPr preferRelativeResize="0"/>
          <p:nvPr/>
        </p:nvPicPr>
        <p:blipFill rotWithShape="1">
          <a:blip r:embed="rId3">
            <a:alphaModFix/>
          </a:blip>
          <a:srcRect l="4149" t="11280" r="61328" b="45851"/>
          <a:stretch/>
        </p:blipFill>
        <p:spPr>
          <a:xfrm>
            <a:off x="224517" y="896353"/>
            <a:ext cx="2310339" cy="3206701"/>
          </a:xfrm>
          <a:prstGeom prst="rect">
            <a:avLst/>
          </a:prstGeom>
          <a:noFill/>
          <a:ln>
            <a:noFill/>
          </a:ln>
        </p:spPr>
      </p:pic>
      <p:pic>
        <p:nvPicPr>
          <p:cNvPr id="147" name="Google Shape;147;p7"/>
          <p:cNvPicPr preferRelativeResize="0"/>
          <p:nvPr/>
        </p:nvPicPr>
        <p:blipFill rotWithShape="1">
          <a:blip r:embed="rId3">
            <a:alphaModFix/>
          </a:blip>
          <a:srcRect l="5093" t="56398" r="2088"/>
          <a:stretch/>
        </p:blipFill>
        <p:spPr>
          <a:xfrm>
            <a:off x="6497255" y="896353"/>
            <a:ext cx="5694745" cy="2990127"/>
          </a:xfrm>
          <a:prstGeom prst="rect">
            <a:avLst/>
          </a:prstGeom>
          <a:noFill/>
          <a:ln>
            <a:noFill/>
          </a:ln>
        </p:spPr>
      </p:pic>
    </p:spTree>
  </p:cSld>
  <p:clrMapOvr>
    <a:masterClrMapping/>
  </p:clrMapOvr>
  <p:transition spd="med">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a:spLocks noGrp="1"/>
          </p:cNvSpPr>
          <p:nvPr>
            <p:ph type="title"/>
          </p:nvPr>
        </p:nvSpPr>
        <p:spPr>
          <a:xfrm>
            <a:off x="0" y="-15240"/>
            <a:ext cx="6534874" cy="9722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II. THỰC HÀNH, SÁNG TẠO</a:t>
            </a:r>
            <a:endParaRPr/>
          </a:p>
        </p:txBody>
      </p:sp>
      <p:pic>
        <p:nvPicPr>
          <p:cNvPr id="153" name="Google Shape;153;p8"/>
          <p:cNvPicPr preferRelativeResize="0">
            <a:picLocks noGrp="1"/>
          </p:cNvPicPr>
          <p:nvPr>
            <p:ph type="body" idx="1"/>
          </p:nvPr>
        </p:nvPicPr>
        <p:blipFill rotWithShape="1">
          <a:blip r:embed="rId3">
            <a:alphaModFix/>
          </a:blip>
          <a:srcRect t="11715" b="61148"/>
          <a:stretch/>
        </p:blipFill>
        <p:spPr>
          <a:xfrm>
            <a:off x="0" y="3912241"/>
            <a:ext cx="6030410" cy="2552219"/>
          </a:xfrm>
          <a:prstGeom prst="rect">
            <a:avLst/>
          </a:prstGeom>
          <a:noFill/>
          <a:ln>
            <a:noFill/>
          </a:ln>
        </p:spPr>
      </p:pic>
      <p:pic>
        <p:nvPicPr>
          <p:cNvPr id="154" name="Google Shape;154;p8"/>
          <p:cNvPicPr preferRelativeResize="0"/>
          <p:nvPr/>
        </p:nvPicPr>
        <p:blipFill rotWithShape="1">
          <a:blip r:embed="rId3">
            <a:alphaModFix/>
          </a:blip>
          <a:srcRect l="-212" t="38852" r="212" b="28380"/>
          <a:stretch/>
        </p:blipFill>
        <p:spPr>
          <a:xfrm>
            <a:off x="2564588" y="787077"/>
            <a:ext cx="6672009" cy="3032569"/>
          </a:xfrm>
          <a:prstGeom prst="rect">
            <a:avLst/>
          </a:prstGeom>
          <a:noFill/>
          <a:ln>
            <a:noFill/>
          </a:ln>
        </p:spPr>
      </p:pic>
      <p:pic>
        <p:nvPicPr>
          <p:cNvPr id="155" name="Google Shape;155;p8"/>
          <p:cNvPicPr preferRelativeResize="0"/>
          <p:nvPr/>
        </p:nvPicPr>
        <p:blipFill rotWithShape="1">
          <a:blip r:embed="rId3">
            <a:alphaModFix/>
          </a:blip>
          <a:srcRect l="212" t="71815" r="-212" b="1047"/>
          <a:stretch/>
        </p:blipFill>
        <p:spPr>
          <a:xfrm>
            <a:off x="5731562" y="3891987"/>
            <a:ext cx="6460438" cy="2552217"/>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61" name="Google Shape;161;p9" descr="Dán ngôi nhà (tiết mẫu) | MN Việt Hưng"/>
          <p:cNvPicPr preferRelativeResize="0"/>
          <p:nvPr/>
        </p:nvPicPr>
        <p:blipFill rotWithShape="1">
          <a:blip r:embed="rId3">
            <a:alphaModFix/>
          </a:blip>
          <a:srcRect/>
          <a:stretch/>
        </p:blipFill>
        <p:spPr>
          <a:xfrm>
            <a:off x="8640" y="1316338"/>
            <a:ext cx="5871298" cy="5541662"/>
          </a:xfrm>
          <a:prstGeom prst="rect">
            <a:avLst/>
          </a:prstGeom>
          <a:noFill/>
          <a:ln>
            <a:noFill/>
          </a:ln>
        </p:spPr>
      </p:pic>
      <p:pic>
        <p:nvPicPr>
          <p:cNvPr id="162" name="Google Shape;162;p9" descr="Xé dán Ngôi nhà của em - YouTube"/>
          <p:cNvPicPr preferRelativeResize="0">
            <a:picLocks noGrp="1"/>
          </p:cNvPicPr>
          <p:nvPr>
            <p:ph type="body" idx="1"/>
          </p:nvPr>
        </p:nvPicPr>
        <p:blipFill rotWithShape="1">
          <a:blip r:embed="rId4">
            <a:alphaModFix/>
          </a:blip>
          <a:srcRect l="9476" r="9876"/>
          <a:stretch/>
        </p:blipFill>
        <p:spPr>
          <a:xfrm>
            <a:off x="5879938" y="1316338"/>
            <a:ext cx="6303421" cy="532752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68" name="Google Shape;168;p10"/>
          <p:cNvPicPr preferRelativeResize="0"/>
          <p:nvPr/>
        </p:nvPicPr>
        <p:blipFill rotWithShape="1">
          <a:blip r:embed="rId3">
            <a:alphaModFix/>
          </a:blip>
          <a:srcRect l="13462" t="13335" r="11732" b="41238"/>
          <a:stretch/>
        </p:blipFill>
        <p:spPr>
          <a:xfrm>
            <a:off x="-121920" y="1027906"/>
            <a:ext cx="6065520" cy="5410201"/>
          </a:xfrm>
          <a:prstGeom prst="rect">
            <a:avLst/>
          </a:prstGeom>
          <a:noFill/>
          <a:ln>
            <a:noFill/>
          </a:ln>
        </p:spPr>
      </p:pic>
      <p:pic>
        <p:nvPicPr>
          <p:cNvPr id="169" name="Google Shape;169;p10"/>
          <p:cNvPicPr preferRelativeResize="0">
            <a:picLocks noGrp="1"/>
          </p:cNvPicPr>
          <p:nvPr>
            <p:ph type="body" idx="1"/>
          </p:nvPr>
        </p:nvPicPr>
        <p:blipFill rotWithShape="1">
          <a:blip r:embed="rId3">
            <a:alphaModFix/>
          </a:blip>
          <a:srcRect l="15566" t="54574" r="18491" b="-1"/>
          <a:stretch/>
        </p:blipFill>
        <p:spPr>
          <a:xfrm>
            <a:off x="5718567" y="578326"/>
            <a:ext cx="6823953" cy="630936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Words>
  <Application>Microsoft Office PowerPoint</Application>
  <PresentationFormat>Widescreen</PresentationFormat>
  <Paragraphs>17</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II. THỰC HÀNH, SÁNG TẠO</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Đức Hoạt Nguyễn</cp:lastModifiedBy>
  <cp:revision>2</cp:revision>
  <dcterms:created xsi:type="dcterms:W3CDTF">2022-01-21T09:08:10Z</dcterms:created>
  <dcterms:modified xsi:type="dcterms:W3CDTF">2024-10-15T07:59:43Z</dcterms:modified>
</cp:coreProperties>
</file>