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3" r:id="rId2"/>
  </p:sldMasterIdLst>
  <p:notesMasterIdLst>
    <p:notesMasterId r:id="rId46"/>
  </p:notesMasterIdLst>
  <p:sldIdLst>
    <p:sldId id="370" r:id="rId3"/>
    <p:sldId id="327" r:id="rId4"/>
    <p:sldId id="330" r:id="rId5"/>
    <p:sldId id="328" r:id="rId6"/>
    <p:sldId id="329" r:id="rId7"/>
    <p:sldId id="331" r:id="rId8"/>
    <p:sldId id="332" r:id="rId9"/>
    <p:sldId id="335" r:id="rId10"/>
    <p:sldId id="336" r:id="rId11"/>
    <p:sldId id="334" r:id="rId12"/>
    <p:sldId id="337" r:id="rId13"/>
    <p:sldId id="338" r:id="rId14"/>
    <p:sldId id="339" r:id="rId15"/>
    <p:sldId id="340" r:id="rId16"/>
    <p:sldId id="341" r:id="rId17"/>
    <p:sldId id="344" r:id="rId18"/>
    <p:sldId id="345" r:id="rId19"/>
    <p:sldId id="346" r:id="rId20"/>
    <p:sldId id="32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02" r:id="rId42"/>
    <p:sldId id="369" r:id="rId43"/>
    <p:sldId id="312" r:id="rId44"/>
    <p:sldId id="311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D5759"/>
    <a:srgbClr val="98FF66"/>
    <a:srgbClr val="FFFF66"/>
    <a:srgbClr val="99F2FD"/>
    <a:srgbClr val="FF6698"/>
    <a:srgbClr val="F98D89"/>
    <a:srgbClr val="F7A408"/>
    <a:srgbClr val="FEBC3E"/>
    <a:srgbClr val="FFB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9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57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5DD0C-C909-4F5D-AC14-F40BF96BB326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06822-CDBD-483C-AF54-BAADE13F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18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81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2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74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7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53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09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30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7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87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31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73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58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27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01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658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194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264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538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8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69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575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661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410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675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088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912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502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898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004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67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95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148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062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76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977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6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60D522-7605-1802-541F-B7A21DF28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7" y="0"/>
            <a:ext cx="1215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4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0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1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6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78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3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08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5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3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0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1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4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BD30979-8D66-EC8E-20AD-DCBCCACF78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3970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05" r:id="rId8"/>
    <p:sldLayoutId id="2147483704" r:id="rId9"/>
    <p:sldLayoutId id="2147483703" r:id="rId10"/>
    <p:sldLayoutId id="2147483702" r:id="rId11"/>
    <p:sldLayoutId id="2147483701" r:id="rId12"/>
    <p:sldLayoutId id="2147483700" r:id="rId13"/>
    <p:sldLayoutId id="2147483697" r:id="rId14"/>
    <p:sldLayoutId id="2147483696" r:id="rId15"/>
    <p:sldLayoutId id="2147483695" r:id="rId16"/>
    <p:sldLayoutId id="2147483670" r:id="rId17"/>
    <p:sldLayoutId id="2147483669" r:id="rId18"/>
    <p:sldLayoutId id="2147483656" r:id="rId19"/>
    <p:sldLayoutId id="2147483657" r:id="rId20"/>
    <p:sldLayoutId id="2147483658" r:id="rId21"/>
    <p:sldLayoutId id="2147483659" r:id="rId22"/>
    <p:sldLayoutId id="2147483666" r:id="rId23"/>
    <p:sldLayoutId id="2147483712" r:id="rId24"/>
    <p:sldLayoutId id="2147483711" r:id="rId25"/>
    <p:sldLayoutId id="2147483710" r:id="rId26"/>
    <p:sldLayoutId id="2147483709" r:id="rId27"/>
    <p:sldLayoutId id="2147483708" r:id="rId28"/>
    <p:sldLayoutId id="2147483706" r:id="rId29"/>
    <p:sldLayoutId id="2147483699" r:id="rId30"/>
    <p:sldLayoutId id="2147483698" r:id="rId31"/>
    <p:sldLayoutId id="2147483694" r:id="rId32"/>
    <p:sldLayoutId id="2147483693" r:id="rId33"/>
    <p:sldLayoutId id="2147483692" r:id="rId34"/>
    <p:sldLayoutId id="2147483691" r:id="rId35"/>
    <p:sldLayoutId id="2147483690" r:id="rId36"/>
    <p:sldLayoutId id="2147483689" r:id="rId37"/>
    <p:sldLayoutId id="2147483688" r:id="rId38"/>
    <p:sldLayoutId id="2147483687" r:id="rId39"/>
    <p:sldLayoutId id="2147483686" r:id="rId40"/>
    <p:sldLayoutId id="2147483668" r:id="rId41"/>
    <p:sldLayoutId id="2147483667" r:id="rId42"/>
    <p:sldLayoutId id="2147483707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455B560-6DAC-3695-6268-B9FB5BD09CA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8031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3.xml"/><Relationship Id="rId1" Type="http://schemas.openxmlformats.org/officeDocument/2006/relationships/control" Target="../activeX/activeX1.xml"/><Relationship Id="rId5" Type="http://schemas.openxmlformats.org/officeDocument/2006/relationships/image" Target="../media/image33.wm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2.jp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3.xml"/><Relationship Id="rId1" Type="http://schemas.openxmlformats.org/officeDocument/2006/relationships/control" Target="../activeX/activeX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1322585" y="627133"/>
            <a:ext cx="9662475" cy="5270084"/>
          </a:xfrm>
          <a:prstGeom prst="roundRect">
            <a:avLst/>
          </a:prstGeom>
          <a:solidFill>
            <a:schemeClr val="bg1"/>
          </a:solidFill>
          <a:ln w="571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6DCB36-F5B6-4DF1-9F2F-E5B417BDE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88" y="1480731"/>
            <a:ext cx="9748349" cy="2444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144-A94A-4EDB-93DF-ED98C81F4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043" y="3738270"/>
            <a:ext cx="8662660" cy="1541563"/>
          </a:xfrm>
          <a:prstGeom prst="rect">
            <a:avLst/>
          </a:prstGeom>
        </p:spPr>
      </p:pic>
      <p:pic>
        <p:nvPicPr>
          <p:cNvPr id="9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08138E6F-C204-4C19-85F3-FB617D40E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843" y="2205501"/>
            <a:ext cx="4670191" cy="4699408"/>
          </a:xfrm>
          <a:prstGeom prst="rect">
            <a:avLst/>
          </a:prstGeom>
        </p:spPr>
      </p:pic>
      <p:pic>
        <p:nvPicPr>
          <p:cNvPr id="10" name="Picture 4" descr="Hình ảnh Thả Diều Các Yếu Tố Trong Suốt Các Yếu Tố Vẽ Tay Trẻ Em PNG , Thả  Diều, Yếu Tố Trong Suốt, Yếu Tố Vẽ Tay PNG miễn phí tải">
            <a:extLst>
              <a:ext uri="{FF2B5EF4-FFF2-40B4-BE49-F238E27FC236}">
                <a16:creationId xmlns:a16="http://schemas.microsoft.com/office/drawing/2014/main" id="{1654DD56-9937-46FF-B320-EDCFD3D9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906" r="93438">
                        <a14:foregroundMark x1="22344" y1="53125" x2="27813" y2="58594"/>
                        <a14:foregroundMark x1="25000" y1="52188" x2="32813" y2="56563"/>
                        <a14:foregroundMark x1="81094" y1="13750" x2="81094" y2="24844"/>
                        <a14:foregroundMark x1="87031" y1="18906" x2="93438" y2="19688"/>
                        <a14:foregroundMark x1="83281" y1="29375" x2="85625" y2="33906"/>
                        <a14:foregroundMark x1="39531" y1="43281" x2="47813" y2="35938"/>
                        <a14:foregroundMark x1="71330" y1="28326" x2="85469" y2="23750"/>
                        <a14:foregroundMark x1="47813" y1="35938" x2="69651" y2="28870"/>
                        <a14:foregroundMark x1="3906" y1="55937" x2="6094" y2="61406"/>
                        <a14:foregroundMark x1="5938" y1="53594" x2="7813" y2="59844"/>
                        <a14:foregroundMark x1="62978" y1="26076" x2="77969" y2="19688"/>
                        <a14:foregroundMark x1="50469" y1="31406" x2="57055" y2="28600"/>
                        <a14:foregroundMark x1="77969" y1="19688" x2="80000" y2="17813"/>
                        <a14:foregroundMark x1="27031" y1="85469" x2="32969" y2="87500"/>
                        <a14:foregroundMark x1="39375" y1="77031" x2="41563" y2="80781"/>
                        <a14:foregroundMark x1="37813" y1="75469" x2="42656" y2="81094"/>
                        <a14:foregroundMark x1="38906" y1="74844" x2="41563" y2="79219"/>
                        <a14:foregroundMark x1="41250" y1="76719" x2="44531" y2="79375"/>
                        <a14:foregroundMark x1="40938" y1="74688" x2="42656" y2="77813"/>
                        <a14:foregroundMark x1="36563" y1="76563" x2="43438" y2="81563"/>
                        <a14:foregroundMark x1="37188" y1="77656" x2="40469" y2="82188"/>
                        <a14:foregroundMark x1="29844" y1="81719" x2="32188" y2="87031"/>
                        <a14:foregroundMark x1="26935" y1="80817" x2="29063" y2="85781"/>
                        <a14:foregroundMark x1="27813" y1="81094" x2="31563" y2="85781"/>
                        <a14:foregroundMark x1="31094" y1="81094" x2="33438" y2="85313"/>
                        <a14:foregroundMark x1="29844" y1="80469" x2="32031" y2="83594"/>
                        <a14:foregroundMark x1="30000" y1="76406" x2="32031" y2="80469"/>
                        <a14:foregroundMark x1="77188" y1="12812" x2="78906" y2="17188"/>
                        <a14:foregroundMark x1="76250" y1="13125" x2="81719" y2="16094"/>
                        <a14:foregroundMark x1="53438" y1="38125" x2="79531" y2="28125"/>
                        <a14:foregroundMark x1="56094" y1="27813" x2="71094" y2="22500"/>
                        <a14:backgroundMark x1="55937" y1="30781" x2="77344" y2="22188"/>
                        <a14:backgroundMark x1="26094" y1="79375" x2="27344" y2="8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5657" y="1589551"/>
            <a:ext cx="4699408" cy="46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328757" y="6088904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B8DADA2-87EE-6CC2-DA5B-B055FCABD513}"/>
              </a:ext>
            </a:extLst>
          </p:cNvPr>
          <p:cNvSpPr txBox="1"/>
          <p:nvPr/>
        </p:nvSpPr>
        <p:spPr>
          <a:xfrm>
            <a:off x="277504" y="688363"/>
            <a:ext cx="11636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48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922913" y="734779"/>
            <a:ext cx="10162903" cy="538844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310FBC4E-9FE5-4771-B0FA-AF34877698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98" y="4924314"/>
            <a:ext cx="1921664" cy="1933686"/>
          </a:xfrm>
          <a:prstGeom prst="rect">
            <a:avLst/>
          </a:prstGeom>
        </p:spPr>
      </p:pic>
      <p:sp>
        <p:nvSpPr>
          <p:cNvPr id="12" name="矩形 32">
            <a:extLst>
              <a:ext uri="{FF2B5EF4-FFF2-40B4-BE49-F238E27FC236}">
                <a16:creationId xmlns:a16="http://schemas.microsoft.com/office/drawing/2014/main" id="{99D86E42-B605-4EE1-8451-2DB70B5E922C}"/>
              </a:ext>
            </a:extLst>
          </p:cNvPr>
          <p:cNvSpPr/>
          <p:nvPr/>
        </p:nvSpPr>
        <p:spPr>
          <a:xfrm>
            <a:off x="1106183" y="954707"/>
            <a:ext cx="50994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chui vào quả mít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Hoá thành múi mật vàng ong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mặt trời đỏ chót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Chăn đàn dưa hấu bên sông.</a:t>
            </a:r>
            <a:endParaRPr lang="en-US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endParaRPr lang="vi-VN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trèo lên cây phượng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Giăng đèn hoa đỏ cho em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bay qua mặt ruộng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Từng bông lúa dậy hương chiêm.</a:t>
            </a:r>
            <a:endParaRPr lang="en-US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endParaRPr lang="vi-VN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矩形 32">
            <a:extLst>
              <a:ext uri="{FF2B5EF4-FFF2-40B4-BE49-F238E27FC236}">
                <a16:creationId xmlns:a16="http://schemas.microsoft.com/office/drawing/2014/main" id="{237068AC-DAE6-4E98-913F-044DA55A23E3}"/>
              </a:ext>
            </a:extLst>
          </p:cNvPr>
          <p:cNvSpPr/>
          <p:nvPr/>
        </p:nvSpPr>
        <p:spPr>
          <a:xfrm>
            <a:off x="6361415" y="1332226"/>
            <a:ext cx="5099408" cy="4790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vi-VN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vẫn thường dậy sớm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Luyện thanh cùng với bầy chim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chơi trò tìm trốn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 ve ẩn hiện gọi mình.</a:t>
            </a:r>
            <a:endParaRPr lang="en-US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endParaRPr lang="en-US" altLang="zh-CN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lvl="0" algn="just"/>
            <a:r>
              <a:rPr lang="en-US" altLang="zh-C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Mùa hè ngồi bên lũ trẻ</a:t>
            </a:r>
          </a:p>
          <a:p>
            <a:pPr lvl="0" algn="just"/>
            <a:r>
              <a:rPr lang="en-US" altLang="zh-C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Nối dây cho diều lên cao</a:t>
            </a:r>
          </a:p>
          <a:p>
            <a:pPr lvl="0" algn="just"/>
            <a:r>
              <a:rPr lang="en-US" altLang="zh-C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Mùa hè bay lên thật dễ</a:t>
            </a:r>
          </a:p>
          <a:p>
            <a:pPr lvl="0" algn="just"/>
            <a:r>
              <a:rPr lang="en-US" altLang="zh-C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Với cùng tiếng sáo xôn xao…</a:t>
            </a:r>
          </a:p>
          <a:p>
            <a:pPr lvl="0" algn="just"/>
            <a:r>
              <a:rPr lang="en-US" altLang="zh-C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                   </a:t>
            </a:r>
            <a:r>
              <a:rPr lang="en-US" altLang="zh-CN" sz="2400" b="1" i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Nguyễn Hữu Quý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6362DC-77C0-49ED-92EF-AFD7FB903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871" y="40002"/>
            <a:ext cx="5901439" cy="1609483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80ECB77B-40F6-C482-15F9-3B6615AF0AEA}"/>
              </a:ext>
            </a:extLst>
          </p:cNvPr>
          <p:cNvSpPr txBox="1"/>
          <p:nvPr/>
        </p:nvSpPr>
        <p:spPr>
          <a:xfrm>
            <a:off x="242026" y="5891157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it-IT" sz="1400" cap="all">
                <a:ln w="38100"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lang="it-IT" sz="1400" cap="all" dirty="0" err="1">
              <a:ln w="38100">
                <a:noFill/>
              </a:ln>
              <a:solidFill>
                <a:sysClr val="windowText" lastClr="000000"/>
              </a:solidFill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431514" y="892509"/>
            <a:ext cx="11024170" cy="565213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1222D-C659-42A5-9590-DB8A96E002AD}"/>
              </a:ext>
            </a:extLst>
          </p:cNvPr>
          <p:cNvSpPr txBox="1"/>
          <p:nvPr/>
        </p:nvSpPr>
        <p:spPr>
          <a:xfrm>
            <a:off x="1089061" y="1179417"/>
            <a:ext cx="85378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Mùa hè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chui vào quả mít</a:t>
            </a:r>
            <a:r>
              <a:rPr lang="vi-VN" sz="3600">
                <a:solidFill>
                  <a:srgbClr val="FF0000"/>
                </a:solidFill>
              </a:rPr>
              <a:t>/</a:t>
            </a:r>
          </a:p>
          <a:p>
            <a:r>
              <a:rPr lang="vi-VN" sz="3600"/>
              <a:t>Hoá thành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múi mật vàng ong</a:t>
            </a:r>
            <a:r>
              <a:rPr lang="vi-VN" sz="3600">
                <a:solidFill>
                  <a:srgbClr val="FF0000"/>
                </a:solidFill>
              </a:rPr>
              <a:t>/</a:t>
            </a:r>
          </a:p>
          <a:p>
            <a:r>
              <a:rPr lang="vi-VN" sz="3600"/>
              <a:t>Mùa hè</a:t>
            </a:r>
            <a:r>
              <a:rPr lang="vi-VN" sz="3600">
                <a:solidFill>
                  <a:srgbClr val="FF0000"/>
                </a:solidFill>
              </a:rPr>
              <a:t>/ </a:t>
            </a:r>
            <a:r>
              <a:rPr lang="vi-VN" sz="3600"/>
              <a:t>mặt trời đỏ chót</a:t>
            </a:r>
            <a:r>
              <a:rPr lang="vi-VN" sz="3600">
                <a:solidFill>
                  <a:srgbClr val="FF0000"/>
                </a:solidFill>
              </a:rPr>
              <a:t>/</a:t>
            </a:r>
          </a:p>
          <a:p>
            <a:r>
              <a:rPr lang="vi-VN" sz="3600"/>
              <a:t>Chăn đàn dưa hấu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bên sông.</a:t>
            </a:r>
            <a:r>
              <a:rPr lang="vi-VN" sz="3600">
                <a:solidFill>
                  <a:srgbClr val="FF0000"/>
                </a:solidFill>
              </a:rPr>
              <a:t>//</a:t>
            </a:r>
            <a:endParaRPr lang="en-US" sz="3600">
              <a:solidFill>
                <a:srgbClr val="FF0000"/>
              </a:solidFill>
            </a:endParaRPr>
          </a:p>
          <a:p>
            <a:endParaRPr lang="en-US" sz="3600"/>
          </a:p>
          <a:p>
            <a:r>
              <a:rPr lang="en-US" sz="3600"/>
              <a:t> </a:t>
            </a:r>
            <a:r>
              <a:rPr lang="vi-VN" sz="3600"/>
              <a:t>Mùa hè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trèo lên cây phượng/</a:t>
            </a:r>
          </a:p>
          <a:p>
            <a:r>
              <a:rPr lang="vi-VN" sz="3600"/>
              <a:t>Giăng đèn hoa đỏ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cho em/</a:t>
            </a:r>
          </a:p>
          <a:p>
            <a:r>
              <a:rPr lang="vi-VN" sz="3600"/>
              <a:t>Mùa hè</a:t>
            </a:r>
            <a:r>
              <a:rPr lang="vi-VN" sz="3600">
                <a:solidFill>
                  <a:srgbClr val="FF0000"/>
                </a:solidFill>
              </a:rPr>
              <a:t>/ </a:t>
            </a:r>
            <a:r>
              <a:rPr lang="vi-VN" sz="3600"/>
              <a:t>bay qua mặt ruộng</a:t>
            </a:r>
            <a:r>
              <a:rPr lang="vi-VN" sz="3600">
                <a:solidFill>
                  <a:srgbClr val="FF0000"/>
                </a:solidFill>
              </a:rPr>
              <a:t>/</a:t>
            </a:r>
          </a:p>
          <a:p>
            <a:r>
              <a:rPr lang="vi-VN" sz="3600"/>
              <a:t>Từng bông lúa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dậy hương chiêm.</a:t>
            </a:r>
            <a:r>
              <a:rPr lang="vi-VN" sz="3600">
                <a:solidFill>
                  <a:srgbClr val="FF0000"/>
                </a:solidFill>
              </a:rPr>
              <a:t>//</a:t>
            </a:r>
            <a:r>
              <a:rPr lang="vi-VN" sz="3600"/>
              <a:t>;…</a:t>
            </a:r>
            <a:endParaRPr lang="en-US" sz="3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C3618-3976-4437-A9D2-8D09526A4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759" y="-46688"/>
            <a:ext cx="6815919" cy="101202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3095640" imgH="3209760"/>
        </mc:Choice>
        <mc:Fallback>
          <p:control name="TextBox1" r:id="rId1" imgW="3095640" imgH="320976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DD64D810-5C78-49A5-8483-36E5FABF69E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010418" y="1826375"/>
                  <a:ext cx="3092521" cy="320525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3821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4F87AC72-AB84-4716-A2ED-0AF9A60C6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959" y="2133863"/>
            <a:ext cx="4371233" cy="45474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9587EF-7BE3-433A-A599-2907D0273EB7}"/>
              </a:ext>
            </a:extLst>
          </p:cNvPr>
          <p:cNvGrpSpPr/>
          <p:nvPr/>
        </p:nvGrpSpPr>
        <p:grpSpPr>
          <a:xfrm>
            <a:off x="5246404" y="2982224"/>
            <a:ext cx="5886490" cy="2216666"/>
            <a:chOff x="3582956" y="360307"/>
            <a:chExt cx="4635317" cy="222292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0100AF-7FAF-4BB0-A7B2-FA1E0173F431}"/>
                </a:ext>
              </a:extLst>
            </p:cNvPr>
            <p:cNvSpPr/>
            <p:nvPr/>
          </p:nvSpPr>
          <p:spPr>
            <a:xfrm>
              <a:off x="3696677" y="360307"/>
              <a:ext cx="4407877" cy="222292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3E4E5-BF63-4941-9C1E-B27B83A682C7}"/>
                </a:ext>
              </a:extLst>
            </p:cNvPr>
            <p:cNvSpPr/>
            <p:nvPr/>
          </p:nvSpPr>
          <p:spPr>
            <a:xfrm>
              <a:off x="3582956" y="410639"/>
              <a:ext cx="4635317" cy="2122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 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Yêu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cầu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-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Phân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công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đoạn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-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Tất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thành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viên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7B667CA-DB14-4012-86CD-DD179A512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142" y="-114345"/>
            <a:ext cx="595630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8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4F87AC72-AB84-4716-A2ED-0AF9A60C6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959" y="2133863"/>
            <a:ext cx="4371233" cy="45474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DF0B3A8-070A-4249-A789-BE53AEF795A8}"/>
              </a:ext>
            </a:extLst>
          </p:cNvPr>
          <p:cNvGrpSpPr/>
          <p:nvPr/>
        </p:nvGrpSpPr>
        <p:grpSpPr>
          <a:xfrm>
            <a:off x="5251632" y="2843373"/>
            <a:ext cx="6217446" cy="2891207"/>
            <a:chOff x="2301235" y="2524394"/>
            <a:chExt cx="5013966" cy="241199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D75738A-2CC1-409E-9676-40F66675B7AA}"/>
                </a:ext>
              </a:extLst>
            </p:cNvPr>
            <p:cNvSpPr/>
            <p:nvPr/>
          </p:nvSpPr>
          <p:spPr>
            <a:xfrm>
              <a:off x="2301235" y="2524394"/>
              <a:ext cx="5013966" cy="241199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989232-4A63-4AD9-A620-7D54946F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0493" y="2571750"/>
              <a:ext cx="4531169" cy="2279612"/>
            </a:xfrm>
            <a:prstGeom prst="rect">
              <a:avLst/>
            </a:prstGeom>
            <a:noFill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1725250-CE5E-42F0-9E26-A322C1172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202" y="-51880"/>
            <a:ext cx="595630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F0B3A8-070A-4249-A789-BE53AEF795A8}"/>
              </a:ext>
            </a:extLst>
          </p:cNvPr>
          <p:cNvGrpSpPr/>
          <p:nvPr/>
        </p:nvGrpSpPr>
        <p:grpSpPr>
          <a:xfrm>
            <a:off x="607713" y="2843373"/>
            <a:ext cx="6217446" cy="2891207"/>
            <a:chOff x="2301235" y="2524394"/>
            <a:chExt cx="5013966" cy="241199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D75738A-2CC1-409E-9676-40F66675B7AA}"/>
                </a:ext>
              </a:extLst>
            </p:cNvPr>
            <p:cNvSpPr/>
            <p:nvPr/>
          </p:nvSpPr>
          <p:spPr>
            <a:xfrm>
              <a:off x="2301235" y="2524394"/>
              <a:ext cx="5013966" cy="241199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989232-4A63-4AD9-A620-7D54946F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0493" y="2571750"/>
              <a:ext cx="4531169" cy="2279612"/>
            </a:xfrm>
            <a:prstGeom prst="rect">
              <a:avLst/>
            </a:prstGeom>
            <a:noFill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4F2AD71-81EC-4E13-8760-FD02BF0FD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40484" y="331185"/>
            <a:ext cx="2868999" cy="61956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B2BF42-0AA3-42B0-A375-BA1692CF3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116" y="-51880"/>
            <a:ext cx="595630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2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0CE2A6-518D-4BEB-A6B3-C222F8EFB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7" y="1328335"/>
            <a:ext cx="9894666" cy="1444877"/>
          </a:xfrm>
          <a:prstGeom prst="rect">
            <a:avLst/>
          </a:prstGeom>
        </p:spPr>
      </p:pic>
      <p:pic>
        <p:nvPicPr>
          <p:cNvPr id="4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ADD2BFB1-18C0-43A9-9700-8A1DA3170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91" y="1841102"/>
            <a:ext cx="4670191" cy="46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090" y="1869897"/>
            <a:ext cx="2756245" cy="830997"/>
          </a:xfrm>
          <a:prstGeom prst="rect">
            <a:avLst/>
          </a:prstGeom>
          <a:solidFill>
            <a:srgbClr val="F98D89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Xôn xao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35530" y="2520001"/>
            <a:ext cx="8502348" cy="2800767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6698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nghĩa trong bài: vừa gợi tả những âm thanh, tiếng động rộn vui từ nhiều phía xen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4400" b="0" i="0" u="none" strike="noStrike" kern="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lẫn nhau, vừa gợi tả những cảm xúc vui tươi, náo nức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A0CC0-C295-4890-8555-18812DD30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203" y="476436"/>
            <a:ext cx="9394750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6348" y="1398425"/>
            <a:ext cx="2446990" cy="830997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Chiêm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62757" y="1662341"/>
            <a:ext cx="8423750" cy="193899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B366"/>
            </a:solidFill>
            <a:prstDash val="dashDot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sz="4000" kern="0">
                <a:solidFill>
                  <a:srgbClr val="2021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(lúa hay hoa màu) gieo cấy vào giữa tháng 10, tháng 11 và thu hoạch vào tháng 5, tháng 6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840" y="3683527"/>
            <a:ext cx="2446990" cy="830997"/>
          </a:xfrm>
          <a:prstGeom prst="rect">
            <a:avLst/>
          </a:prstGeom>
          <a:solidFill>
            <a:srgbClr val="98FF66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Dậy</a:t>
            </a:r>
            <a:r>
              <a:rPr kumimoji="0" lang="en-US" sz="48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51539" y="4315146"/>
            <a:ext cx="8646186" cy="131299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98FF66"/>
            </a:solidFill>
            <a:prstDash val="dashDot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vi-VN" sz="4000" kern="0">
                <a:solidFill>
                  <a:srgbClr val="2021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nghĩa trong bài: mùi</a:t>
            </a:r>
            <a:r>
              <a:rPr lang="en-US" sz="4000" kern="0">
                <a:solidFill>
                  <a:srgbClr val="2021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000" kern="0">
                <a:solidFill>
                  <a:srgbClr val="2021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thơm toả mạnh ra xung quanh</a:t>
            </a:r>
            <a:endParaRPr kumimoji="0" lang="en-US" sz="4000" b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40C38-1C65-46F4-8E6D-22F77456F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35" y="244639"/>
            <a:ext cx="9394750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0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376719" y="1428108"/>
            <a:ext cx="11291300" cy="48121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10162-8489-487B-95B7-7C4BDBE8177E}"/>
              </a:ext>
            </a:extLst>
          </p:cNvPr>
          <p:cNvSpPr txBox="1"/>
          <p:nvPr/>
        </p:nvSpPr>
        <p:spPr>
          <a:xfrm>
            <a:off x="587294" y="1592814"/>
            <a:ext cx="1101741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</a:rPr>
              <a:t>1.</a:t>
            </a:r>
            <a:r>
              <a:rPr lang="vi-VN" sz="3200"/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thơ nhắc đến những sự vật gì vào mua hè ? Mỗi sự vật ấy được miêu tả bằng những từ ngữ, hình ảnh nào ?</a:t>
            </a:r>
          </a:p>
          <a:p>
            <a:pPr algn="just"/>
            <a:endParaRPr lang="vi-VN" sz="3200"/>
          </a:p>
          <a:p>
            <a:pPr algn="just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b="1">
                <a:solidFill>
                  <a:srgbClr val="FF0000"/>
                </a:solidFill>
              </a:rPr>
              <a:t>.</a:t>
            </a:r>
            <a:r>
              <a:rPr lang="vi-VN" sz="3200"/>
              <a:t> Mùa hè gắn bó với lũ trẻ như thế nào?</a:t>
            </a:r>
            <a:endParaRPr lang="en-US" sz="3200"/>
          </a:p>
          <a:p>
            <a:pPr algn="just"/>
            <a:endParaRPr lang="en-US" sz="3200"/>
          </a:p>
          <a:p>
            <a:pPr algn="just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/>
              <a:t>Theo em, vì sao bài đọc có tên là "Xôn xao mùa hè"?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vi-VN" sz="3200"/>
          </a:p>
          <a:p>
            <a:pPr algn="just"/>
            <a:r>
              <a:rPr lang="vi-VN" sz="3200" b="1">
                <a:solidFill>
                  <a:srgbClr val="FF0000"/>
                </a:solidFill>
              </a:rPr>
              <a:t>4.</a:t>
            </a:r>
            <a:r>
              <a:rPr lang="vi-VN" sz="3200"/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thơ mang đến cho em những cảm xúc gì về mùa hè ?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/>
              <a:t>      </a:t>
            </a:r>
            <a:r>
              <a:rPr lang="en-US" sz="4000" b="1"/>
              <a:t>*</a:t>
            </a:r>
            <a:r>
              <a:rPr lang="vi-VN" sz="3200"/>
              <a:t>Học thuộc lòng 2 – 3 khổ thơ em thích.</a:t>
            </a:r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A80C7-5B48-4EAD-9C6D-9A4AECD2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526" y="136134"/>
            <a:ext cx="629771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43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1BC8AEB5-4645-4A7E-95CB-B20415822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0568" y="2392006"/>
            <a:ext cx="4400006" cy="4400006"/>
          </a:xfrm>
          <a:prstGeom prst="rect">
            <a:avLst/>
          </a:prstGeom>
        </p:spPr>
      </p:pic>
      <p:pic>
        <p:nvPicPr>
          <p:cNvPr id="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D08600-AA24-4F76-8287-E0C429A3F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76" y="1094460"/>
            <a:ext cx="7753713" cy="576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8A3E8C-F58B-4CD7-8704-6C0ED54DE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633" y="65988"/>
            <a:ext cx="9083827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11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310FBC4E-9FE5-4771-B0FA-AF34877698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600" y="3766457"/>
            <a:ext cx="2964142" cy="2982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16BAD-9F46-4406-9BB5-609322919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83" y="247163"/>
            <a:ext cx="8002534" cy="5446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86D72C-9EA6-406F-B1A6-913B3ED41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448" y="1404893"/>
            <a:ext cx="6316003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7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57A260DE-DA38-4E32-AEA8-4EE7358C10F9}"/>
              </a:ext>
            </a:extLst>
          </p:cNvPr>
          <p:cNvSpPr/>
          <p:nvPr/>
        </p:nvSpPr>
        <p:spPr>
          <a:xfrm>
            <a:off x="999075" y="422988"/>
            <a:ext cx="9873278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>
                <a:solidFill>
                  <a:srgbClr val="404C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thơ nhắc đến những sự vật gì vào mua hè ? Mỗi sự vật ấy được miêu tả bằng những từ ngữ, hình ảnh nào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04CA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956" y="2917861"/>
            <a:ext cx="11349228" cy="31700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sự vật được nhắc đến trong bài thơ là:</a:t>
            </a:r>
            <a:r>
              <a:rPr lang="vi-VN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quả mít – múi mật vàng ong,</a:t>
            </a:r>
            <a:r>
              <a: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– đỏ chót, dưa hấu – đàn, cây phượng – giăng đèn hoa đỏ, bông lúa – dậy hương</a:t>
            </a:r>
            <a:r>
              <a: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chiêm, bầy chim – luyện thanh, tiếng ve – ẩn hiện, diều – bay cao, tiếng sáo – xôn xao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0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&#10;&#10;中度可信度描述已自动生成">
            <a:extLst>
              <a:ext uri="{FF2B5EF4-FFF2-40B4-BE49-F238E27FC236}">
                <a16:creationId xmlns:a16="http://schemas.microsoft.com/office/drawing/2014/main" id="{BD9EC7D9-35EA-4832-A9B5-A43A89B1E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5521880" y="171903"/>
            <a:ext cx="1148239" cy="115968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2477271-066C-49DF-AC78-4C8F3989FB20}"/>
              </a:ext>
            </a:extLst>
          </p:cNvPr>
          <p:cNvSpPr/>
          <p:nvPr/>
        </p:nvSpPr>
        <p:spPr>
          <a:xfrm>
            <a:off x="5708781" y="428577"/>
            <a:ext cx="740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D7C26"/>
                </a:solidFill>
                <a:effectLst/>
                <a:uLnTx/>
                <a:uFillTx/>
                <a:latin typeface="#9Slide07 Koni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1D7C26"/>
              </a:solidFill>
              <a:effectLst/>
              <a:uLnTx/>
              <a:uFillTx/>
              <a:latin typeface="#9Slide07 Koni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57A260DE-DA38-4E32-AEA8-4EE7358C10F9}"/>
              </a:ext>
            </a:extLst>
          </p:cNvPr>
          <p:cNvSpPr/>
          <p:nvPr/>
        </p:nvSpPr>
        <p:spPr>
          <a:xfrm>
            <a:off x="954157" y="1331582"/>
            <a:ext cx="10508973" cy="76944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4400">
                <a:solidFill>
                  <a:srgbClr val="404C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hè gắn bó với lũ trẻ như thế nào?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04CA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579" y="3267182"/>
            <a:ext cx="11184842" cy="2544271"/>
          </a:xfrm>
          <a:prstGeom prst="rect">
            <a:avLst/>
          </a:prstGeom>
          <a:solidFill>
            <a:srgbClr val="99F2FD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hè gắn bó với lũ trẻ như một người bạn. Vào mùa hè, lũ trẻ cùng nhau</a:t>
            </a:r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 trò trốn tìm, thả diều, thổi sáo, được thưởng thức những loại trái cây ngọt lành,…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6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&#10;&#10;中度可信度描述已自动生成">
            <a:extLst>
              <a:ext uri="{FF2B5EF4-FFF2-40B4-BE49-F238E27FC236}">
                <a16:creationId xmlns:a16="http://schemas.microsoft.com/office/drawing/2014/main" id="{BD9EC7D9-35EA-4832-A9B5-A43A89B1E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43205" y="869294"/>
            <a:ext cx="1148239" cy="115968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2477271-066C-49DF-AC78-4C8F3989FB20}"/>
              </a:ext>
            </a:extLst>
          </p:cNvPr>
          <p:cNvSpPr/>
          <p:nvPr/>
        </p:nvSpPr>
        <p:spPr>
          <a:xfrm>
            <a:off x="641259" y="1047443"/>
            <a:ext cx="752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D7C26"/>
                </a:solidFill>
                <a:effectLst/>
                <a:uLnTx/>
                <a:uFillTx/>
                <a:latin typeface="#9Slide07 Koni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1D7C26"/>
              </a:solidFill>
              <a:effectLst/>
              <a:uLnTx/>
              <a:uFillTx/>
              <a:latin typeface="#9Slide07 Koni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57A260DE-DA38-4E32-AEA8-4EE7358C10F9}"/>
              </a:ext>
            </a:extLst>
          </p:cNvPr>
          <p:cNvSpPr/>
          <p:nvPr/>
        </p:nvSpPr>
        <p:spPr>
          <a:xfrm>
            <a:off x="1264992" y="1693774"/>
            <a:ext cx="10423429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>
                <a:solidFill>
                  <a:srgbClr val="404C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Theo em, vì sao bài đọc có tên là "Xôn xao mùa hè"?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04CA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7689" y="2943622"/>
            <a:ext cx="10650732" cy="2554545"/>
          </a:xfrm>
          <a:prstGeom prst="rect">
            <a:avLst/>
          </a:prstGeom>
          <a:solidFill>
            <a:srgbClr val="98FF66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thơ có tên “Xôn xao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hè” vì tất cả các khổ thơ, các từ ngữ, hình ảnh đều gợi cảnh vật của mùa hè, tâm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vui tươi, náo nức của trẻ thơ khi mùa hè đến,...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&#10;&#10;中度可信度描述已自动生成">
            <a:extLst>
              <a:ext uri="{FF2B5EF4-FFF2-40B4-BE49-F238E27FC236}">
                <a16:creationId xmlns:a16="http://schemas.microsoft.com/office/drawing/2014/main" id="{BD9EC7D9-35EA-4832-A9B5-A43A89B1E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892894" y="957469"/>
            <a:ext cx="1148239" cy="115968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2477271-066C-49DF-AC78-4C8F3989FB20}"/>
              </a:ext>
            </a:extLst>
          </p:cNvPr>
          <p:cNvSpPr/>
          <p:nvPr/>
        </p:nvSpPr>
        <p:spPr>
          <a:xfrm>
            <a:off x="1069826" y="1214143"/>
            <a:ext cx="740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D7C26"/>
                </a:solidFill>
                <a:effectLst/>
                <a:uLnTx/>
                <a:uFillTx/>
                <a:latin typeface="#9Slide07 Koni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1D7C26"/>
              </a:solidFill>
              <a:effectLst/>
              <a:uLnTx/>
              <a:uFillTx/>
              <a:latin typeface="#9Slide07 Koni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57A260DE-DA38-4E32-AEA8-4EE7358C10F9}"/>
              </a:ext>
            </a:extLst>
          </p:cNvPr>
          <p:cNvSpPr/>
          <p:nvPr/>
        </p:nvSpPr>
        <p:spPr>
          <a:xfrm>
            <a:off x="2041133" y="1545219"/>
            <a:ext cx="8767280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>
                <a:solidFill>
                  <a:srgbClr val="404C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thơ mang đến cho em những cảm xúc gì về mùa hè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04CA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B8FCDCE2-4D6F-4358-9813-5247F8024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93" b="91108" l="9994" r="89942">
                        <a14:foregroundMark x1="52781" y1="6993" x2="57277" y2="10833"/>
                        <a14:foregroundMark x1="50517" y1="91108" x2="45828" y2="78860"/>
                        <a14:foregroundMark x1="44179" y1="14632" x2="48480" y2="16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6287" y="3096970"/>
            <a:ext cx="4856252" cy="3885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C599758-81AD-4FB8-A39D-29B83DE4EF70}"/>
              </a:ext>
            </a:extLst>
          </p:cNvPr>
          <p:cNvGrpSpPr/>
          <p:nvPr/>
        </p:nvGrpSpPr>
        <p:grpSpPr>
          <a:xfrm>
            <a:off x="1467013" y="3164440"/>
            <a:ext cx="4038702" cy="2479417"/>
            <a:chOff x="1467013" y="3164440"/>
            <a:chExt cx="4038702" cy="2479417"/>
          </a:xfrm>
          <a:solidFill>
            <a:schemeClr val="bg1"/>
          </a:solidFill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5D878B07-1E1D-4A0F-AB58-920D92E81024}"/>
                </a:ext>
              </a:extLst>
            </p:cNvPr>
            <p:cNvSpPr/>
            <p:nvPr/>
          </p:nvSpPr>
          <p:spPr>
            <a:xfrm>
              <a:off x="1467013" y="3164440"/>
              <a:ext cx="4038702" cy="2479417"/>
            </a:xfrm>
            <a:prstGeom prst="cloudCallout">
              <a:avLst>
                <a:gd name="adj1" fmla="val 99187"/>
                <a:gd name="adj2" fmla="val 3927"/>
              </a:avLst>
            </a:prstGeom>
            <a:grpFill/>
            <a:ln w="28575">
              <a:solidFill>
                <a:srgbClr val="FD57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6D96A71-E851-48E6-9BC5-23422C60CC4D}"/>
                </a:ext>
              </a:extLst>
            </p:cNvPr>
            <p:cNvSpPr txBox="1"/>
            <p:nvPr/>
          </p:nvSpPr>
          <p:spPr>
            <a:xfrm>
              <a:off x="1888732" y="3526985"/>
              <a:ext cx="31952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 trả lời theo suy nghĩ, cảm nhận riêng.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98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上有字&#10;&#10;低可信度描述已自动生成">
            <a:extLst>
              <a:ext uri="{FF2B5EF4-FFF2-40B4-BE49-F238E27FC236}">
                <a16:creationId xmlns:a16="http://schemas.microsoft.com/office/drawing/2014/main" id="{57CF6649-8AB3-43B5-99EE-7378596A1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4" b="24464"/>
          <a:stretch/>
        </p:blipFill>
        <p:spPr>
          <a:xfrm>
            <a:off x="1765612" y="1003244"/>
            <a:ext cx="8927428" cy="4559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C5EEE94-86F7-4906-8A4D-E5B25AC41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22688"/>
          <a:stretch/>
        </p:blipFill>
        <p:spPr>
          <a:xfrm>
            <a:off x="9437208" y="2259875"/>
            <a:ext cx="2511664" cy="45981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65429" y="1453719"/>
            <a:ext cx="54956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5400" i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 cảnh mùa hè với những</a:t>
            </a:r>
            <a:r>
              <a:rPr lang="en-US" sz="5400" i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i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ảnh đẹp đầy sức sống, tươi vui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941" y="109665"/>
            <a:ext cx="454801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5EEE94-86F7-4906-8A4D-E5B25AC41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22688"/>
          <a:stretch/>
        </p:blipFill>
        <p:spPr>
          <a:xfrm>
            <a:off x="9437208" y="2259875"/>
            <a:ext cx="2511664" cy="4598125"/>
          </a:xfrm>
          <a:prstGeom prst="rect">
            <a:avLst/>
          </a:prstGeom>
        </p:spPr>
      </p:pic>
      <p:pic>
        <p:nvPicPr>
          <p:cNvPr id="6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DF13D52C-BB5F-42E1-AB9E-678CD96D04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1481357" y="602224"/>
            <a:ext cx="8083883" cy="5167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A1A33D-EB31-4298-936C-B08869BDCAA5}"/>
              </a:ext>
            </a:extLst>
          </p:cNvPr>
          <p:cNvSpPr txBox="1"/>
          <p:nvPr/>
        </p:nvSpPr>
        <p:spPr>
          <a:xfrm>
            <a:off x="2445250" y="1695641"/>
            <a:ext cx="54144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solidFill>
                  <a:schemeClr val="accent2">
                    <a:lumMod val="75000"/>
                  </a:schemeClr>
                </a:solidFill>
              </a:rPr>
              <a:t>Ca ngợi mùa hè thật vui</a:t>
            </a:r>
            <a:r>
              <a:rPr lang="en-US" sz="54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5400" b="1">
                <a:solidFill>
                  <a:schemeClr val="accent2">
                    <a:lumMod val="75000"/>
                  </a:schemeClr>
                </a:solidFill>
              </a:rPr>
              <a:t>tươi, thú vị</a:t>
            </a:r>
            <a:endParaRPr lang="en-US" sz="54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55AE8E-932C-4DF7-AE63-91FD433C7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265" y="256253"/>
            <a:ext cx="629771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885A46-4702-4AE1-A9FF-4FBCEE0C8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055" y="1328334"/>
            <a:ext cx="9894666" cy="1444877"/>
          </a:xfrm>
          <a:prstGeom prst="rect">
            <a:avLst/>
          </a:prstGeom>
        </p:spPr>
      </p:pic>
      <p:pic>
        <p:nvPicPr>
          <p:cNvPr id="4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5A1B8014-80BF-434E-B002-AC51EDD729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91" y="1841102"/>
            <a:ext cx="4670191" cy="46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715766" y="2073834"/>
            <a:ext cx="10760467" cy="39906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B2335-5987-4C4F-95B2-F8784BCEEEC7}"/>
              </a:ext>
            </a:extLst>
          </p:cNvPr>
          <p:cNvSpPr txBox="1"/>
          <p:nvPr/>
        </p:nvSpPr>
        <p:spPr>
          <a:xfrm>
            <a:off x="1154579" y="2669177"/>
            <a:ext cx="878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>
                <a:latin typeface="TimesNewRomanPS-ItalicMT"/>
              </a:rPr>
              <a:t>Giọng trong trẻo, vui tươi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987BC-BF48-4D2E-B49F-8E51D8D21032}"/>
              </a:ext>
            </a:extLst>
          </p:cNvPr>
          <p:cNvSpPr txBox="1"/>
          <p:nvPr/>
        </p:nvSpPr>
        <p:spPr>
          <a:xfrm>
            <a:off x="3320613" y="4109298"/>
            <a:ext cx="8102872" cy="1767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NewRomanPS-ItalicMT"/>
                <a:ea typeface="+mn-ea"/>
                <a:cs typeface="+mn-cs"/>
              </a:rPr>
              <a:t>N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NewRomanPS-ItalicMT"/>
                <a:ea typeface="+mn-ea"/>
                <a:cs typeface="+mn-cs"/>
              </a:rPr>
              <a:t>hấn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NewRomanPS-ItalicMT"/>
                <a:ea typeface="+mn-ea"/>
                <a:cs typeface="+mn-cs"/>
              </a:rPr>
              <a:t> </a:t>
            </a:r>
            <a:r>
              <a:rPr lang="vi-VN" sz="3600" b="1">
                <a:latin typeface="TimesNewRomanPS-ItalicMT"/>
              </a:rPr>
              <a:t>giọng ở những từ ngữ miêu tả hoạt động, trạng thái,</a:t>
            </a:r>
            <a:r>
              <a:rPr lang="en-US" sz="3600" b="1">
                <a:latin typeface="TimesNewRomanPS-ItalicMT"/>
              </a:rPr>
              <a:t> </a:t>
            </a:r>
            <a:r>
              <a:rPr lang="vi-VN" sz="3600" b="1">
                <a:latin typeface="TimesNewRomanPS-ItalicMT"/>
              </a:rPr>
              <a:t>đặc điểm của mùa hè và các sự vật,…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2" descr="Cánh diều png | PNGEgg">
            <a:extLst>
              <a:ext uri="{FF2B5EF4-FFF2-40B4-BE49-F238E27FC236}">
                <a16:creationId xmlns:a16="http://schemas.microsoft.com/office/drawing/2014/main" id="{E48FACC3-53BC-4532-926F-5E5630207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3" b="93966" l="4023" r="98276">
                        <a14:foregroundMark x1="4310" y1="45115" x2="12931" y2="61782"/>
                        <a14:foregroundMark x1="5747" y1="54598" x2="32184" y2="69828"/>
                        <a14:foregroundMark x1="26724" y1="18678" x2="35345" y2="13218"/>
                        <a14:foregroundMark x1="35345" y1="59483" x2="71264" y2="63506"/>
                        <a14:foregroundMark x1="29885" y1="74713" x2="88793" y2="77299"/>
                        <a14:foregroundMark x1="88793" y1="77299" x2="98563" y2="75575"/>
                        <a14:foregroundMark x1="20977" y1="69828" x2="33908" y2="84195"/>
                        <a14:foregroundMark x1="29023" y1="77011" x2="36207" y2="93966"/>
                        <a14:foregroundMark x1="7471" y1="41092" x2="8908" y2="53161"/>
                        <a14:foregroundMark x1="18678" y1="41954" x2="32184" y2="4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40" y="2233488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ánh diều png | PNGEgg">
            <a:extLst>
              <a:ext uri="{FF2B5EF4-FFF2-40B4-BE49-F238E27FC236}">
                <a16:creationId xmlns:a16="http://schemas.microsoft.com/office/drawing/2014/main" id="{4ADAA8CA-D0C0-43A1-B1F4-1E79F987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02" y="3890838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BD404-CB15-4E30-B84C-AF59E86F2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091" y="603600"/>
            <a:ext cx="974225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48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636997" y="1047964"/>
            <a:ext cx="10911156" cy="547888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7E1B5A9B-3C2F-47D0-9162-9F80F9F64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22688"/>
          <a:stretch/>
        </p:blipFill>
        <p:spPr>
          <a:xfrm>
            <a:off x="8085761" y="914666"/>
            <a:ext cx="3138388" cy="574547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63E03C9-9080-41D6-867A-0F55576467CD}"/>
              </a:ext>
            </a:extLst>
          </p:cNvPr>
          <p:cNvGrpSpPr/>
          <p:nvPr/>
        </p:nvGrpSpPr>
        <p:grpSpPr>
          <a:xfrm>
            <a:off x="1202076" y="1248247"/>
            <a:ext cx="6965879" cy="5078313"/>
            <a:chOff x="1202076" y="1248247"/>
            <a:chExt cx="6965879" cy="507831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9FF40E-7977-4094-81D9-EC7EBC42A521}"/>
                </a:ext>
              </a:extLst>
            </p:cNvPr>
            <p:cNvSpPr txBox="1"/>
            <p:nvPr/>
          </p:nvSpPr>
          <p:spPr>
            <a:xfrm>
              <a:off x="1202076" y="1248247"/>
              <a:ext cx="6965879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600" b="0" u="none" strike="noStrike" baseline="0"/>
                <a:t>Mùa hè</a:t>
              </a:r>
              <a:r>
                <a:rPr lang="vi-VN" sz="3600" b="0" u="none" strike="noStrike" baseline="0">
                  <a:solidFill>
                    <a:srgbClr val="FF0000"/>
                  </a:solidFill>
                </a:rPr>
                <a:t>/</a:t>
              </a:r>
              <a:r>
                <a:rPr lang="vi-VN" sz="3600" b="0" u="none" strike="noStrike" baseline="0"/>
                <a:t> vẫn thường dậy sớm</a:t>
              </a:r>
              <a:r>
                <a:rPr lang="vi-VN" sz="3600" b="0" u="none" strike="noStrike" baseline="0">
                  <a:solidFill>
                    <a:srgbClr val="FF0000"/>
                  </a:solidFill>
                </a:rPr>
                <a:t>/</a:t>
              </a:r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Luyện thanh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cùng với bầy chim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algn="l"/>
              <a:r>
                <a:rPr lang="vi-VN" sz="3600" b="0" u="none" strike="noStrike" baseline="0"/>
                <a:t>Mùa hè</a:t>
              </a:r>
              <a:r>
                <a:rPr lang="vi-VN" sz="3600" b="0" u="none" strike="noStrike" baseline="0">
                  <a:solidFill>
                    <a:srgbClr val="FF0000"/>
                  </a:solidFill>
                </a:rPr>
                <a:t>/ </a:t>
              </a:r>
              <a:r>
                <a:rPr lang="vi-VN" sz="3600" b="0" u="none" strike="noStrike" baseline="0"/>
                <a:t>chơi trò tìm trốn</a:t>
              </a:r>
              <a:r>
                <a:rPr lang="vi-VN" sz="3600" b="0" u="none" strike="noStrike" baseline="0">
                  <a:solidFill>
                    <a:srgbClr val="FF0000"/>
                  </a:solidFill>
                </a:rPr>
                <a:t>/</a:t>
              </a:r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Tiếng ve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 ẩn hiện gọi mình.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//</a:t>
              </a:r>
            </a:p>
            <a:p>
              <a:pPr algn="l"/>
              <a:endParaRPr lang="en-US" sz="3600" b="0" u="none" strike="noStrike" baseline="0"/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Mùa hè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ngồi bên lũ trẻ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Nối dây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 cho diều lên cao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Mùa hè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 bay lên thật dễ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Với cùng tiếng sáo xôn xao…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//</a:t>
              </a:r>
              <a:endPara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D1F69C-3AA2-4AC4-925D-3C0914F8EFE0}"/>
                </a:ext>
              </a:extLst>
            </p:cNvPr>
            <p:cNvCxnSpPr>
              <a:cxnSpLocks/>
            </p:cNvCxnSpPr>
            <p:nvPr/>
          </p:nvCxnSpPr>
          <p:spPr>
            <a:xfrm>
              <a:off x="5622570" y="1849348"/>
              <a:ext cx="173372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AA03FA-4D77-45F6-BD5C-EA12C57E79F0}"/>
                </a:ext>
              </a:extLst>
            </p:cNvPr>
            <p:cNvCxnSpPr>
              <a:cxnSpLocks/>
            </p:cNvCxnSpPr>
            <p:nvPr/>
          </p:nvCxnSpPr>
          <p:spPr>
            <a:xfrm>
              <a:off x="1222624" y="2404153"/>
              <a:ext cx="255826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1FD661-AAC4-4C0F-A9D0-7BAFC6267C05}"/>
                </a:ext>
              </a:extLst>
            </p:cNvPr>
            <p:cNvCxnSpPr>
              <a:cxnSpLocks/>
            </p:cNvCxnSpPr>
            <p:nvPr/>
          </p:nvCxnSpPr>
          <p:spPr>
            <a:xfrm>
              <a:off x="3043756" y="2887038"/>
              <a:ext cx="91179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6675E0-43AE-4C40-9C0A-6ED3D8B67D9B}"/>
                </a:ext>
              </a:extLst>
            </p:cNvPr>
            <p:cNvCxnSpPr>
              <a:cxnSpLocks/>
            </p:cNvCxnSpPr>
            <p:nvPr/>
          </p:nvCxnSpPr>
          <p:spPr>
            <a:xfrm>
              <a:off x="4685015" y="2887038"/>
              <a:ext cx="158996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1DDA28-20BD-4C67-9B87-637C0A11A555}"/>
                </a:ext>
              </a:extLst>
            </p:cNvPr>
            <p:cNvCxnSpPr>
              <a:cxnSpLocks/>
            </p:cNvCxnSpPr>
            <p:nvPr/>
          </p:nvCxnSpPr>
          <p:spPr>
            <a:xfrm>
              <a:off x="3263348" y="3459822"/>
              <a:ext cx="151413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1442C3-1817-4DF3-BEF6-A1A90C72173E}"/>
                </a:ext>
              </a:extLst>
            </p:cNvPr>
            <p:cNvCxnSpPr>
              <a:cxnSpLocks/>
            </p:cNvCxnSpPr>
            <p:nvPr/>
          </p:nvCxnSpPr>
          <p:spPr>
            <a:xfrm>
              <a:off x="4954748" y="3508623"/>
              <a:ext cx="170290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C842FC8-9DB4-4170-A6A2-07FB1ACF1DC6}"/>
                </a:ext>
              </a:extLst>
            </p:cNvPr>
            <p:cNvCxnSpPr>
              <a:cxnSpLocks/>
            </p:cNvCxnSpPr>
            <p:nvPr/>
          </p:nvCxnSpPr>
          <p:spPr>
            <a:xfrm>
              <a:off x="3073926" y="4587410"/>
              <a:ext cx="85145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1A11704-C1F8-4C6B-8B74-24F0F99AA82E}"/>
                </a:ext>
              </a:extLst>
            </p:cNvPr>
            <p:cNvCxnSpPr>
              <a:cxnSpLocks/>
            </p:cNvCxnSpPr>
            <p:nvPr/>
          </p:nvCxnSpPr>
          <p:spPr>
            <a:xfrm>
              <a:off x="1296497" y="5070296"/>
              <a:ext cx="151862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8AEE51-D443-40F6-896E-73CE059DBD05}"/>
                </a:ext>
              </a:extLst>
            </p:cNvPr>
            <p:cNvCxnSpPr>
              <a:cxnSpLocks/>
            </p:cNvCxnSpPr>
            <p:nvPr/>
          </p:nvCxnSpPr>
          <p:spPr>
            <a:xfrm>
              <a:off x="3095125" y="5635374"/>
              <a:ext cx="151862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45859D-D230-43A5-B2C3-0610FAC4AFA3}"/>
                </a:ext>
              </a:extLst>
            </p:cNvPr>
            <p:cNvCxnSpPr>
              <a:cxnSpLocks/>
            </p:cNvCxnSpPr>
            <p:nvPr/>
          </p:nvCxnSpPr>
          <p:spPr>
            <a:xfrm>
              <a:off x="5252698" y="6169630"/>
              <a:ext cx="151862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03BA9F1-2395-499A-868C-DD7774EC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624" y="-24889"/>
            <a:ext cx="974834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43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4F87AC72-AB84-4716-A2ED-0AF9A60C6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959" y="2133863"/>
            <a:ext cx="4371233" cy="45474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DF0B3A8-070A-4249-A789-BE53AEF795A8}"/>
              </a:ext>
            </a:extLst>
          </p:cNvPr>
          <p:cNvGrpSpPr/>
          <p:nvPr/>
        </p:nvGrpSpPr>
        <p:grpSpPr>
          <a:xfrm>
            <a:off x="5251632" y="2843373"/>
            <a:ext cx="6217446" cy="2891207"/>
            <a:chOff x="2301235" y="2524394"/>
            <a:chExt cx="5013966" cy="241199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D75738A-2CC1-409E-9676-40F66675B7AA}"/>
                </a:ext>
              </a:extLst>
            </p:cNvPr>
            <p:cNvSpPr/>
            <p:nvPr/>
          </p:nvSpPr>
          <p:spPr>
            <a:xfrm>
              <a:off x="2301235" y="2524394"/>
              <a:ext cx="5013966" cy="241199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989232-4A63-4AD9-A620-7D54946F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0493" y="2571750"/>
              <a:ext cx="4531169" cy="2279612"/>
            </a:xfrm>
            <a:prstGeom prst="rect">
              <a:avLst/>
            </a:prstGeom>
            <a:noFill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C5CDEC-A0E6-4953-B42A-788961C49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237" y="-153803"/>
            <a:ext cx="595630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1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1322585" y="627133"/>
            <a:ext cx="9662475" cy="5270084"/>
          </a:xfrm>
          <a:prstGeom prst="roundRect">
            <a:avLst/>
          </a:prstGeom>
          <a:solidFill>
            <a:schemeClr val="bg1"/>
          </a:solidFill>
          <a:ln w="571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E7849-2B74-4C72-A448-61C77ADCDF9A}"/>
              </a:ext>
            </a:extLst>
          </p:cNvPr>
          <p:cNvSpPr txBox="1"/>
          <p:nvPr/>
        </p:nvSpPr>
        <p:spPr>
          <a:xfrm>
            <a:off x="2039253" y="850965"/>
            <a:ext cx="8311450" cy="646331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rgbClr val="5B9BD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Thứ… ngày… tháng… năm…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6DCB36-F5B6-4DF1-9F2F-E5B417BDE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88" y="1480731"/>
            <a:ext cx="9748349" cy="2444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144-A94A-4EDB-93DF-ED98C81F4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043" y="3738270"/>
            <a:ext cx="8662660" cy="1541563"/>
          </a:xfrm>
          <a:prstGeom prst="rect">
            <a:avLst/>
          </a:prstGeom>
        </p:spPr>
      </p:pic>
      <p:pic>
        <p:nvPicPr>
          <p:cNvPr id="9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08138E6F-C204-4C19-85F3-FB617D40E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843" y="2205501"/>
            <a:ext cx="4670191" cy="4699408"/>
          </a:xfrm>
          <a:prstGeom prst="rect">
            <a:avLst/>
          </a:prstGeom>
        </p:spPr>
      </p:pic>
      <p:pic>
        <p:nvPicPr>
          <p:cNvPr id="10" name="Picture 4" descr="Hình ảnh Thả Diều Các Yếu Tố Trong Suốt Các Yếu Tố Vẽ Tay Trẻ Em PNG , Thả  Diều, Yếu Tố Trong Suốt, Yếu Tố Vẽ Tay PNG miễn phí tải">
            <a:extLst>
              <a:ext uri="{FF2B5EF4-FFF2-40B4-BE49-F238E27FC236}">
                <a16:creationId xmlns:a16="http://schemas.microsoft.com/office/drawing/2014/main" id="{1654DD56-9937-46FF-B320-EDCFD3D9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906" r="93438">
                        <a14:foregroundMark x1="22344" y1="53125" x2="27813" y2="58594"/>
                        <a14:foregroundMark x1="25000" y1="52188" x2="32813" y2="56563"/>
                        <a14:foregroundMark x1="81094" y1="13750" x2="81094" y2="24844"/>
                        <a14:foregroundMark x1="87031" y1="18906" x2="93438" y2="19688"/>
                        <a14:foregroundMark x1="83281" y1="29375" x2="85625" y2="33906"/>
                        <a14:foregroundMark x1="39531" y1="43281" x2="47813" y2="35938"/>
                        <a14:foregroundMark x1="71330" y1="28326" x2="85469" y2="23750"/>
                        <a14:foregroundMark x1="47813" y1="35938" x2="69651" y2="28870"/>
                        <a14:foregroundMark x1="3906" y1="55937" x2="6094" y2="61406"/>
                        <a14:foregroundMark x1="5938" y1="53594" x2="7813" y2="59844"/>
                        <a14:foregroundMark x1="62978" y1="26076" x2="77969" y2="19688"/>
                        <a14:foregroundMark x1="50469" y1="31406" x2="57055" y2="28600"/>
                        <a14:foregroundMark x1="77969" y1="19688" x2="80000" y2="17813"/>
                        <a14:foregroundMark x1="27031" y1="85469" x2="32969" y2="87500"/>
                        <a14:foregroundMark x1="39375" y1="77031" x2="41563" y2="80781"/>
                        <a14:foregroundMark x1="37813" y1="75469" x2="42656" y2="81094"/>
                        <a14:foregroundMark x1="38906" y1="74844" x2="41563" y2="79219"/>
                        <a14:foregroundMark x1="41250" y1="76719" x2="44531" y2="79375"/>
                        <a14:foregroundMark x1="40938" y1="74688" x2="42656" y2="77813"/>
                        <a14:foregroundMark x1="36563" y1="76563" x2="43438" y2="81563"/>
                        <a14:foregroundMark x1="37188" y1="77656" x2="40469" y2="82188"/>
                        <a14:foregroundMark x1="29844" y1="81719" x2="32188" y2="87031"/>
                        <a14:foregroundMark x1="26935" y1="80817" x2="29063" y2="85781"/>
                        <a14:foregroundMark x1="27813" y1="81094" x2="31563" y2="85781"/>
                        <a14:foregroundMark x1="31094" y1="81094" x2="33438" y2="85313"/>
                        <a14:foregroundMark x1="29844" y1="80469" x2="32031" y2="83594"/>
                        <a14:foregroundMark x1="30000" y1="76406" x2="32031" y2="80469"/>
                        <a14:foregroundMark x1="77188" y1="12812" x2="78906" y2="17188"/>
                        <a14:foregroundMark x1="76250" y1="13125" x2="81719" y2="16094"/>
                        <a14:foregroundMark x1="53438" y1="38125" x2="79531" y2="28125"/>
                        <a14:foregroundMark x1="56094" y1="27813" x2="71094" y2="22500"/>
                        <a14:backgroundMark x1="55937" y1="30781" x2="77344" y2="22188"/>
                        <a14:backgroundMark x1="26094" y1="79375" x2="27344" y2="8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5657" y="1589551"/>
            <a:ext cx="4699408" cy="46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328757" y="6088904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it-IT" sz="1400" cap="all">
                <a:ln w="38100"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lang="it-IT" sz="1400" cap="all" dirty="0" err="1">
              <a:ln w="38100">
                <a:noFill/>
              </a:ln>
              <a:solidFill>
                <a:sysClr val="windowText" lastClr="000000"/>
              </a:solidFill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80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F0B3A8-070A-4249-A789-BE53AEF795A8}"/>
              </a:ext>
            </a:extLst>
          </p:cNvPr>
          <p:cNvGrpSpPr/>
          <p:nvPr/>
        </p:nvGrpSpPr>
        <p:grpSpPr>
          <a:xfrm>
            <a:off x="607713" y="2843373"/>
            <a:ext cx="6217446" cy="2891207"/>
            <a:chOff x="2301235" y="2524394"/>
            <a:chExt cx="5013966" cy="241199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D75738A-2CC1-409E-9676-40F66675B7AA}"/>
                </a:ext>
              </a:extLst>
            </p:cNvPr>
            <p:cNvSpPr/>
            <p:nvPr/>
          </p:nvSpPr>
          <p:spPr>
            <a:xfrm>
              <a:off x="2301235" y="2524394"/>
              <a:ext cx="5013966" cy="241199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989232-4A63-4AD9-A620-7D54946F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0493" y="2571750"/>
              <a:ext cx="4531169" cy="2279612"/>
            </a:xfrm>
            <a:prstGeom prst="rect">
              <a:avLst/>
            </a:prstGeom>
            <a:noFill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4F2AD71-81EC-4E13-8760-FD02BF0FD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40484" y="331185"/>
            <a:ext cx="2868999" cy="61956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DC0B89-1DB0-4198-AD7F-09E72E131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881" y="0"/>
            <a:ext cx="595630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82AE1E-1B4B-408D-ADF2-5D0D5D571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406" y="1479124"/>
            <a:ext cx="9894666" cy="2798307"/>
          </a:xfrm>
          <a:prstGeom prst="rect">
            <a:avLst/>
          </a:prstGeom>
        </p:spPr>
      </p:pic>
      <p:pic>
        <p:nvPicPr>
          <p:cNvPr id="4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8A300E82-1B03-45B4-9344-DB48DF72A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4" y="528574"/>
            <a:ext cx="4670191" cy="46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114F4A47-989D-406A-9873-096EEC3BC7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854633" y="0"/>
            <a:ext cx="11113476" cy="7104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69D711-E121-409E-A5D7-BC4964661C62}"/>
              </a:ext>
            </a:extLst>
          </p:cNvPr>
          <p:cNvSpPr txBox="1"/>
          <p:nvPr/>
        </p:nvSpPr>
        <p:spPr>
          <a:xfrm>
            <a:off x="2116474" y="1500027"/>
            <a:ext cx="8147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Sinh hoạt câu lạc bộ đọc sách Chủ điểm </a:t>
            </a:r>
            <a:r>
              <a:rPr lang="en-US" sz="7200" b="1" i="1"/>
              <a:t>Cuộc sống mến yêu</a:t>
            </a:r>
          </a:p>
        </p:txBody>
      </p:sp>
    </p:spTree>
    <p:extLst>
      <p:ext uri="{BB962C8B-B14F-4D97-AF65-F5344CB8AC3E}">
        <p14:creationId xmlns:p14="http://schemas.microsoft.com/office/powerpoint/2010/main" val="32620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640421" y="340238"/>
            <a:ext cx="10911156" cy="61775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DD33D-B91C-4F25-949B-9C7AAF8B743C}"/>
              </a:ext>
            </a:extLst>
          </p:cNvPr>
          <p:cNvSpPr txBox="1"/>
          <p:nvPr/>
        </p:nvSpPr>
        <p:spPr>
          <a:xfrm>
            <a:off x="3517186" y="431513"/>
            <a:ext cx="5157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1.</a:t>
            </a:r>
            <a:r>
              <a:rPr lang="vi-VN" sz="3200" b="1"/>
              <a:t> Tìm đọc truyện cười</a:t>
            </a:r>
            <a:endParaRPr lang="en-US" sz="3200" b="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63E4F7-5FFC-4995-B28F-26AB7756C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67" y="1237669"/>
            <a:ext cx="3949325" cy="21913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DAB848-91CD-4531-97B5-35299DB0B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23" y="3513013"/>
            <a:ext cx="3950880" cy="22099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A1657-5DD2-413F-8E01-9C6DF6DA3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31" y="1173993"/>
            <a:ext cx="3775311" cy="21813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6C95E1-4B97-4E8A-8D61-5F92BEA973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6" y="4036443"/>
            <a:ext cx="1579309" cy="14502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1BBB52-443A-4D5B-AA02-361DB47FE1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31" y="3513013"/>
            <a:ext cx="3587705" cy="28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74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640421" y="340238"/>
            <a:ext cx="10911156" cy="61775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DD33D-B91C-4F25-949B-9C7AAF8B743C}"/>
              </a:ext>
            </a:extLst>
          </p:cNvPr>
          <p:cNvSpPr txBox="1"/>
          <p:nvPr/>
        </p:nvSpPr>
        <p:spPr>
          <a:xfrm>
            <a:off x="3517186" y="431513"/>
            <a:ext cx="5157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lang="vi-VN" sz="3200" b="1">
                <a:solidFill>
                  <a:prstClr val="black"/>
                </a:solidFill>
              </a:rPr>
              <a:t> </a:t>
            </a:r>
            <a:r>
              <a:rPr lang="vi-VN" sz="3200" b="1" i="1">
                <a:solidFill>
                  <a:prstClr val="black"/>
                </a:solidFill>
              </a:rPr>
              <a:t>Viết</a:t>
            </a:r>
            <a:r>
              <a:rPr lang="vi-VN" sz="3200" b="1">
                <a:solidFill>
                  <a:prstClr val="black"/>
                </a:solidFill>
              </a:rPr>
              <a:t> Nhật kí đọc sách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92CD0-F35F-3D81-3852-917A87D32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06" y="1171107"/>
            <a:ext cx="9333785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7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640421" y="340238"/>
            <a:ext cx="10911156" cy="61775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DD33D-B91C-4F25-949B-9C7AAF8B743C}"/>
              </a:ext>
            </a:extLst>
          </p:cNvPr>
          <p:cNvSpPr txBox="1"/>
          <p:nvPr/>
        </p:nvSpPr>
        <p:spPr>
          <a:xfrm>
            <a:off x="2661007" y="508737"/>
            <a:ext cx="658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3200" b="1" i="1">
                <a:solidFill>
                  <a:prstClr val="black"/>
                </a:solidFill>
              </a:rPr>
              <a:t>Chia sẻ </a:t>
            </a:r>
            <a:r>
              <a:rPr lang="vi-VN" sz="3200" b="1">
                <a:solidFill>
                  <a:prstClr val="black"/>
                </a:solidFill>
              </a:rPr>
              <a:t>về truyện cười đã đọc</a:t>
            </a:r>
            <a:endParaRPr kumimoji="0" lang="en-US" sz="320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C3D00-7727-4AE6-A79E-201F08CF16BE}"/>
              </a:ext>
            </a:extLst>
          </p:cNvPr>
          <p:cNvSpPr txBox="1"/>
          <p:nvPr/>
        </p:nvSpPr>
        <p:spPr>
          <a:xfrm>
            <a:off x="743163" y="1397286"/>
            <a:ext cx="56755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3600" b="1"/>
              <a:t> </a:t>
            </a:r>
            <a:r>
              <a:rPr lang="en-US" sz="3600" b="1">
                <a:solidFill>
                  <a:srgbClr val="0070C0"/>
                </a:solidFill>
              </a:rPr>
              <a:t>HS đọc truyện hoặc trao đổi truyện cho bạn trong nhóm để cùng đọc.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3600" b="1"/>
              <a:t>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HS chia sẻ về Nhật kí đọc sách của mình.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3600" b="1"/>
              <a:t> </a:t>
            </a:r>
            <a:r>
              <a:rPr lang="en-US" sz="3600" b="1">
                <a:solidFill>
                  <a:srgbClr val="7030A0"/>
                </a:solidFill>
              </a:rPr>
              <a:t>HS nghe góp ý của bạn, chỉnh sửa, hoàn thiện Nhật kí đọc sác</a:t>
            </a:r>
          </a:p>
        </p:txBody>
      </p:sp>
      <p:pic>
        <p:nvPicPr>
          <p:cNvPr id="13" name="Picture 1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9B4E3751-BAAB-4E41-B523-CDDBC038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984" y="1397286"/>
            <a:ext cx="5056274" cy="52600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414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640421" y="340238"/>
            <a:ext cx="10911156" cy="61775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DD33D-B91C-4F25-949B-9C7AAF8B743C}"/>
              </a:ext>
            </a:extLst>
          </p:cNvPr>
          <p:cNvSpPr txBox="1"/>
          <p:nvPr/>
        </p:nvSpPr>
        <p:spPr>
          <a:xfrm>
            <a:off x="4417888" y="426544"/>
            <a:ext cx="658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3200" b="1" i="1">
                <a:solidFill>
                  <a:prstClr val="black"/>
                </a:solidFill>
              </a:rPr>
              <a:t>Thi </a:t>
            </a:r>
            <a:r>
              <a:rPr lang="vi-VN" sz="3200" b="1">
                <a:solidFill>
                  <a:prstClr val="black"/>
                </a:solidFill>
              </a:rPr>
              <a:t>Cây hài nhí</a:t>
            </a:r>
            <a:endParaRPr kumimoji="0" lang="en-US" sz="320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3" name="Picture 1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9B4E3751-BAAB-4E41-B523-CDDBC038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762" y="1134513"/>
            <a:ext cx="5056274" cy="52600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12FCA0-1DC8-4FD9-8162-19F1D2B79C88}"/>
              </a:ext>
            </a:extLst>
          </p:cNvPr>
          <p:cNvSpPr txBox="1"/>
          <p:nvPr/>
        </p:nvSpPr>
        <p:spPr>
          <a:xfrm>
            <a:off x="6095999" y="1213400"/>
            <a:ext cx="51370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Kể lại câu chuyện cho bạn nghe trong nhóm nhỏ và chia sẻ lí do em thích câu chuyện</a:t>
            </a:r>
          </a:p>
        </p:txBody>
      </p:sp>
    </p:spTree>
    <p:extLst>
      <p:ext uri="{BB962C8B-B14F-4D97-AF65-F5344CB8AC3E}">
        <p14:creationId xmlns:p14="http://schemas.microsoft.com/office/powerpoint/2010/main" val="986209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C94823F-2D43-4785-802E-34E18CCD0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0479" y="1479360"/>
            <a:ext cx="5406483" cy="5625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4CBECA-8EDF-4A76-A06C-371DFF365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841" y="355631"/>
            <a:ext cx="832176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34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D78346-41C6-4189-8CF1-7EF8A85A9CA0}"/>
              </a:ext>
            </a:extLst>
          </p:cNvPr>
          <p:cNvGrpSpPr/>
          <p:nvPr/>
        </p:nvGrpSpPr>
        <p:grpSpPr>
          <a:xfrm>
            <a:off x="1741595" y="3300587"/>
            <a:ext cx="8429822" cy="3557413"/>
            <a:chOff x="3038622" y="4422893"/>
            <a:chExt cx="5899824" cy="2442616"/>
          </a:xfrm>
        </p:grpSpPr>
        <p:pic>
          <p:nvPicPr>
            <p:cNvPr id="5" name="Picture 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A5F97829-E8FC-45E8-8739-870471C77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622" y="4530442"/>
              <a:ext cx="2348607" cy="2335067"/>
            </a:xfrm>
            <a:prstGeom prst="rect">
              <a:avLst/>
            </a:prstGeom>
          </p:spPr>
        </p:pic>
        <p:pic>
          <p:nvPicPr>
            <p:cNvPr id="8" name="Picture 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F86B0985-0FAE-47A3-989F-B861FA714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97" y="4422893"/>
              <a:ext cx="2808249" cy="2335068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5CDAF43-BBF4-46AC-9E65-12BD318E6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423" y="4499572"/>
              <a:ext cx="1618111" cy="233506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9EFDABF-0884-40D7-B4EE-16C282FDAC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1595" y="1088515"/>
            <a:ext cx="9242337" cy="82912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038560" imgH="828720"/>
        </mc:Choice>
        <mc:Fallback>
          <p:control name="TextBox1" r:id="rId1" imgW="5038560" imgH="82872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73916548-330A-4204-A220-60B555B8EF6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93526" y="2433960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25581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8A300E82-1B03-45B4-9344-DB48DF72A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4" y="528574"/>
            <a:ext cx="4670191" cy="4699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D294F-DAD2-4DB7-9337-B5B4A9005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437" y="1630017"/>
            <a:ext cx="7962066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9DDDA8-B843-4FEF-8317-53CCAC72F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12" y="692605"/>
            <a:ext cx="9486198" cy="1865538"/>
          </a:xfrm>
          <a:prstGeom prst="rect">
            <a:avLst/>
          </a:prstGeom>
        </p:spPr>
      </p:pic>
      <p:pic>
        <p:nvPicPr>
          <p:cNvPr id="4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87F4B98C-9D07-401B-8CE0-27BC59316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61" y="2196444"/>
            <a:ext cx="4670191" cy="46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7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12067" y="404311"/>
            <a:ext cx="8859315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đọc "Xôn xao mùa hè"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 mấy đoạn?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DC492B-8AC3-567B-1B41-3FB9EB9C0E9F}"/>
              </a:ext>
            </a:extLst>
          </p:cNvPr>
          <p:cNvGrpSpPr/>
          <p:nvPr/>
        </p:nvGrpSpPr>
        <p:grpSpPr>
          <a:xfrm>
            <a:off x="2283305" y="2914887"/>
            <a:ext cx="7315200" cy="1067273"/>
            <a:chOff x="3947782" y="2671388"/>
            <a:chExt cx="7315200" cy="10672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C9310D-BC70-9409-9FC7-4749AC63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5866538" cy="1067273"/>
            </a:xfrm>
            <a:prstGeom prst="rect">
              <a:avLst/>
            </a:prstGeom>
          </p:spPr>
        </p:pic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id="{C118E910-0428-58AF-CF88-BC65AD6F8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7782" y="2737070"/>
              <a:ext cx="73152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đoạn</a:t>
              </a:r>
              <a:endPara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6" descr="Kite PNG High Quality Image | PNG All">
            <a:extLst>
              <a:ext uri="{FF2B5EF4-FFF2-40B4-BE49-F238E27FC236}">
                <a16:creationId xmlns:a16="http://schemas.microsoft.com/office/drawing/2014/main" id="{52131FD2-C913-0FE2-5DF4-23BAA36D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1" y="3327026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4167 -0.959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4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2F1BE351-E9AF-9E76-2D48-016E7321B413}"/>
              </a:ext>
            </a:extLst>
          </p:cNvPr>
          <p:cNvSpPr/>
          <p:nvPr/>
        </p:nvSpPr>
        <p:spPr>
          <a:xfrm>
            <a:off x="712067" y="404311"/>
            <a:ext cx="8859315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nội dung bài 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"Xôn xao mùa hè"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507366-226F-E260-09D6-D6435E599DED}"/>
              </a:ext>
            </a:extLst>
          </p:cNvPr>
          <p:cNvGrpSpPr/>
          <p:nvPr/>
        </p:nvGrpSpPr>
        <p:grpSpPr>
          <a:xfrm>
            <a:off x="1979163" y="2381486"/>
            <a:ext cx="7044916" cy="2677531"/>
            <a:chOff x="4415165" y="2671387"/>
            <a:chExt cx="7044916" cy="26775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E23EC3-0675-FB62-037D-BE2C5796B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7"/>
              <a:ext cx="7044916" cy="2677531"/>
            </a:xfrm>
            <a:prstGeom prst="rect">
              <a:avLst/>
            </a:prstGeom>
          </p:spPr>
        </p:pic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id="{84343750-C3A2-A9E5-FA9E-84D34E6BA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5943" y="2906817"/>
              <a:ext cx="6063359" cy="1873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0" marR="0" lvl="0" indent="-34290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Khung cảnh mùa hè với những hình ảnh đẹp đầy sức sống, tươi vui</a:t>
              </a:r>
              <a:endPara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B800221-1F79-946B-649E-D878611CA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7981351" y="3433090"/>
            <a:ext cx="4528652" cy="452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5364 -1.00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5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1E977507-7CEF-B75F-8642-6E4104B3B690}"/>
              </a:ext>
            </a:extLst>
          </p:cNvPr>
          <p:cNvSpPr/>
          <p:nvPr/>
        </p:nvSpPr>
        <p:spPr>
          <a:xfrm>
            <a:off x="1911280" y="2034328"/>
            <a:ext cx="7097808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những trò chơi mùa hè mà em yêu thích nhất?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10" descr="Cánh Diều Bay Mùa Thu - Miễn Phí vector hình ảnh trên Pixabay">
            <a:extLst>
              <a:ext uri="{FF2B5EF4-FFF2-40B4-BE49-F238E27FC236}">
                <a16:creationId xmlns:a16="http://schemas.microsoft.com/office/drawing/2014/main" id="{E7B86E71-A353-A125-20F6-93B7917B6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110618" y="4353950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339 -0.98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72D62A0D-81F9-4678-9937-4278879D6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47" y="3660042"/>
            <a:ext cx="2964142" cy="2982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AD187C-DE65-438B-8DE2-F2E75901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301" y="1526257"/>
            <a:ext cx="9254530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6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603315" y="452488"/>
            <a:ext cx="11264068" cy="5835900"/>
          </a:xfrm>
          <a:prstGeom prst="roundRect">
            <a:avLst>
              <a:gd name="adj" fmla="val 2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1" y="0"/>
            <a:ext cx="3130062" cy="1177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9CFE6A-A9CF-4DF6-8A9D-DD534E7D7724}"/>
              </a:ext>
            </a:extLst>
          </p:cNvPr>
          <p:cNvSpPr txBox="1"/>
          <p:nvPr/>
        </p:nvSpPr>
        <p:spPr>
          <a:xfrm>
            <a:off x="1170253" y="639038"/>
            <a:ext cx="9851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>
                <a:latin typeface="Arial-BoldMT"/>
              </a:rPr>
              <a:t>Cùng bạn hỏi – đáp về hoạt động em thích tham gia vào mùa hè.</a:t>
            </a:r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CF4FE9-F2C1-4B51-B51A-27875A9E29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14" t="14092"/>
          <a:stretch/>
        </p:blipFill>
        <p:spPr>
          <a:xfrm>
            <a:off x="3466777" y="3429000"/>
            <a:ext cx="2432115" cy="2298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DDD2C-3BE7-4215-AEAE-DC95A5B086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5797"/>
          <a:stretch/>
        </p:blipFill>
        <p:spPr>
          <a:xfrm>
            <a:off x="754144" y="2210420"/>
            <a:ext cx="2979234" cy="1522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19B2C-11A3-4076-BAD9-C4FC1CB7F3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2" t="20906"/>
          <a:stretch/>
        </p:blipFill>
        <p:spPr>
          <a:xfrm>
            <a:off x="8275109" y="3478982"/>
            <a:ext cx="2040762" cy="2418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1C4A8F-3378-4374-9226-CCE5E21DD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16" y="2230918"/>
            <a:ext cx="2432115" cy="1481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E4E013-486F-4207-AB47-5488C1CAB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3" t="-10739" r="-5046" b="59785"/>
          <a:stretch/>
        </p:blipFill>
        <p:spPr>
          <a:xfrm>
            <a:off x="4550850" y="2313929"/>
            <a:ext cx="2033764" cy="14608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67620B-90C5-4C97-B9AC-3C9D7D157B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19" y="3088019"/>
            <a:ext cx="1132304" cy="84343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0C5FFA0A-4473-5C2E-E718-455223773F16}"/>
              </a:ext>
            </a:extLst>
          </p:cNvPr>
          <p:cNvSpPr txBox="1"/>
          <p:nvPr/>
        </p:nvSpPr>
        <p:spPr>
          <a:xfrm>
            <a:off x="264993" y="5897425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it-IT" sz="1400" cap="all">
                <a:ln w="38100"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lang="it-IT" sz="1400" cap="all" dirty="0" err="1">
              <a:ln w="38100">
                <a:noFill/>
              </a:ln>
              <a:solidFill>
                <a:sysClr val="windowText" lastClr="000000"/>
              </a:solidFill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603315" y="452488"/>
            <a:ext cx="11264068" cy="5835900"/>
          </a:xfrm>
          <a:prstGeom prst="roundRect">
            <a:avLst>
              <a:gd name="adj" fmla="val 2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1" y="0"/>
            <a:ext cx="3130062" cy="1177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2CBD62-B466-4499-8AC6-1F1D21D70D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7"/>
          <a:stretch/>
        </p:blipFill>
        <p:spPr>
          <a:xfrm>
            <a:off x="5867578" y="0"/>
            <a:ext cx="6324422" cy="6927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916D87-C199-4DC1-A8AF-97E43F928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9168877" cy="8163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B7817A-9293-404A-BC5C-E595A6825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627" y="2329191"/>
            <a:ext cx="638916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2508BA-0CC4-40EE-A1CA-8D932B3EA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0626"/>
            <a:ext cx="10059272" cy="2554445"/>
          </a:xfrm>
          <a:prstGeom prst="rect">
            <a:avLst/>
          </a:prstGeom>
        </p:spPr>
      </p:pic>
      <p:pic>
        <p:nvPicPr>
          <p:cNvPr id="4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4B61FDE1-A389-4E89-B295-3B873AB94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270" y="1878391"/>
            <a:ext cx="4670191" cy="46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6">
            <a:extLst>
              <a:ext uri="{FF2B5EF4-FFF2-40B4-BE49-F238E27FC236}">
                <a16:creationId xmlns:a16="http://schemas.microsoft.com/office/drawing/2014/main" id="{47F1C9D0-DECD-47F4-81E2-4DD11CA30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2250" l="10000" r="90000">
                        <a14:foregroundMark x1="37250" y1="8875" x2="52500" y2="12500"/>
                        <a14:foregroundMark x1="50875" y1="6125" x2="54125" y2="6125"/>
                        <a14:foregroundMark x1="42500" y1="4500" x2="45500" y2="6125"/>
                        <a14:foregroundMark x1="49125" y1="45875" x2="52625" y2="52375"/>
                        <a14:foregroundMark x1="52625" y1="52375" x2="53375" y2="53000"/>
                        <a14:foregroundMark x1="46375" y1="47250" x2="51125" y2="52000"/>
                        <a14:foregroundMark x1="44750" y1="90875" x2="53625" y2="9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47" y="1365568"/>
            <a:ext cx="2842506" cy="2842506"/>
          </a:xfrm>
          <a:prstGeom prst="rect">
            <a:avLst/>
          </a:prstGeom>
        </p:spPr>
      </p:pic>
      <p:cxnSp>
        <p:nvCxnSpPr>
          <p:cNvPr id="4" name="Connector: Curved 5">
            <a:extLst>
              <a:ext uri="{FF2B5EF4-FFF2-40B4-BE49-F238E27FC236}">
                <a16:creationId xmlns:a16="http://schemas.microsoft.com/office/drawing/2014/main" id="{1205DC03-4093-45BD-B451-D9C9DD609F64}"/>
              </a:ext>
            </a:extLst>
          </p:cNvPr>
          <p:cNvCxnSpPr>
            <a:cxnSpLocks/>
            <a:endCxn id="5" idx="3"/>
          </p:cNvCxnSpPr>
          <p:nvPr/>
        </p:nvCxnSpPr>
        <p:spPr>
          <a:xfrm rot="10800000" flipV="1">
            <a:off x="3402218" y="2898000"/>
            <a:ext cx="1318390" cy="531000"/>
          </a:xfrm>
          <a:prstGeom prst="curvedConnector3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5" name="Picture 7">
            <a:extLst>
              <a:ext uri="{FF2B5EF4-FFF2-40B4-BE49-F238E27FC236}">
                <a16:creationId xmlns:a16="http://schemas.microsoft.com/office/drawing/2014/main" id="{7ACC1C15-86D6-4A98-9C8C-CD13F552D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75" y="2115000"/>
            <a:ext cx="2622443" cy="2628000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ECCB269B-E1B8-4165-AE69-EE4E6931D93E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481393" y="2973415"/>
            <a:ext cx="1321167" cy="531000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CC25DA96-6D56-4892-8582-0E96CF4BE4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560" y="2190415"/>
            <a:ext cx="2622443" cy="262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60D3F-CDE3-4A10-9523-15D731EC9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8039" y="4573318"/>
            <a:ext cx="2428699" cy="2428699"/>
          </a:xfrm>
          <a:prstGeom prst="rect">
            <a:avLst/>
          </a:prstGeom>
        </p:spPr>
      </p:pic>
      <p:cxnSp>
        <p:nvCxnSpPr>
          <p:cNvPr id="10" name="Straight Arrow Connector 10">
            <a:extLst>
              <a:ext uri="{FF2B5EF4-FFF2-40B4-BE49-F238E27FC236}">
                <a16:creationId xmlns:a16="http://schemas.microsoft.com/office/drawing/2014/main" id="{027F7F30-064A-44B8-BCE9-F02FDB1A836F}"/>
              </a:ext>
            </a:extLst>
          </p:cNvPr>
          <p:cNvCxnSpPr>
            <a:cxnSpLocks/>
          </p:cNvCxnSpPr>
          <p:nvPr/>
        </p:nvCxnSpPr>
        <p:spPr>
          <a:xfrm>
            <a:off x="6061256" y="4208074"/>
            <a:ext cx="0" cy="365244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7CC4928-2974-43AA-AAED-B93412151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1413" y="249903"/>
            <a:ext cx="4188315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74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691793" y="1592493"/>
            <a:ext cx="10808413" cy="45994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ánh diều png | PNGEgg">
            <a:extLst>
              <a:ext uri="{FF2B5EF4-FFF2-40B4-BE49-F238E27FC236}">
                <a16:creationId xmlns:a16="http://schemas.microsoft.com/office/drawing/2014/main" id="{97E539C7-C6AA-4E04-BCE2-B9A0F4B8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3" b="93966" l="4023" r="98276">
                        <a14:foregroundMark x1="4310" y1="45115" x2="12931" y2="61782"/>
                        <a14:foregroundMark x1="5747" y1="54598" x2="32184" y2="69828"/>
                        <a14:foregroundMark x1="26724" y1="18678" x2="35345" y2="13218"/>
                        <a14:foregroundMark x1="35345" y1="59483" x2="71264" y2="63506"/>
                        <a14:foregroundMark x1="29885" y1="74713" x2="88793" y2="77299"/>
                        <a14:foregroundMark x1="88793" y1="77299" x2="98563" y2="75575"/>
                        <a14:foregroundMark x1="20977" y1="69828" x2="33908" y2="84195"/>
                        <a14:foregroundMark x1="29023" y1="77011" x2="36207" y2="93966"/>
                        <a14:foregroundMark x1="7471" y1="41092" x2="8908" y2="53161"/>
                        <a14:foregroundMark x1="18678" y1="41954" x2="32184" y2="4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90" y="1756759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ánh diều png | PNGEgg">
            <a:extLst>
              <a:ext uri="{FF2B5EF4-FFF2-40B4-BE49-F238E27FC236}">
                <a16:creationId xmlns:a16="http://schemas.microsoft.com/office/drawing/2014/main" id="{5FBDB945-2291-41F3-A931-14F505BF3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52" y="3414109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CB2335-5987-4C4F-95B2-F8784BCEEEC7}"/>
              </a:ext>
            </a:extLst>
          </p:cNvPr>
          <p:cNvSpPr txBox="1"/>
          <p:nvPr/>
        </p:nvSpPr>
        <p:spPr>
          <a:xfrm>
            <a:off x="2549627" y="2201251"/>
            <a:ext cx="878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none" strike="noStrike" baseline="0">
                <a:solidFill>
                  <a:srgbClr val="0070C0"/>
                </a:solidFill>
                <a:latin typeface="TimesNewRomanPS-ItalicMT"/>
              </a:rPr>
              <a:t>Toàn bài đọc với giọng trong trẻo, vui tươi</a:t>
            </a:r>
            <a:endParaRPr lang="en-US" sz="3600" b="1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987BC-BF48-4D2E-B49F-8E51D8D21032}"/>
              </a:ext>
            </a:extLst>
          </p:cNvPr>
          <p:cNvSpPr txBox="1"/>
          <p:nvPr/>
        </p:nvSpPr>
        <p:spPr>
          <a:xfrm>
            <a:off x="3267865" y="3823587"/>
            <a:ext cx="8102872" cy="1767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TimesNewRomanPS-ItalicMT"/>
              </a:rPr>
              <a:t>N</a:t>
            </a:r>
            <a:r>
              <a:rPr lang="vi-VN" sz="3600" b="1">
                <a:solidFill>
                  <a:srgbClr val="0070C0"/>
                </a:solidFill>
                <a:latin typeface="TimesNewRomanPS-ItalicMT"/>
              </a:rPr>
              <a:t>hấn</a:t>
            </a:r>
            <a:r>
              <a:rPr lang="en-US" sz="3600" b="1">
                <a:solidFill>
                  <a:srgbClr val="0070C0"/>
                </a:solidFill>
                <a:latin typeface="TimesNewRomanPS-ItalicMT"/>
              </a:rPr>
              <a:t> </a:t>
            </a:r>
            <a:r>
              <a:rPr lang="vi-VN" sz="3600" b="1">
                <a:solidFill>
                  <a:srgbClr val="0070C0"/>
                </a:solidFill>
                <a:latin typeface="TimesNewRomanPS-ItalicMT"/>
              </a:rPr>
              <a:t>giọng ở những từ ngữ miêu tả hoạt động, trạng thái, đặc điểm,… của các sự vật</a:t>
            </a:r>
            <a:endParaRPr lang="en-US" sz="3600" b="1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7375B-B55A-4281-96D7-E09EB093E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627" y="311394"/>
            <a:ext cx="6297714" cy="112176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2908E97-A52C-FE13-5D53-56C7811364F8}"/>
              </a:ext>
            </a:extLst>
          </p:cNvPr>
          <p:cNvSpPr txBox="1"/>
          <p:nvPr/>
        </p:nvSpPr>
        <p:spPr>
          <a:xfrm>
            <a:off x="328757" y="6088904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it-IT" sz="1400" cap="all">
                <a:ln w="38100"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1</a:t>
            </a:r>
            <a:endParaRPr lang="it-IT" sz="1400" cap="all" dirty="0" err="1">
              <a:ln w="38100">
                <a:noFill/>
              </a:ln>
              <a:solidFill>
                <a:sysClr val="windowText" lastClr="000000"/>
              </a:solidFill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13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949443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606</TotalTime>
  <Words>973</Words>
  <Application>Microsoft Office PowerPoint</Application>
  <PresentationFormat>Màn hình rộng</PresentationFormat>
  <Paragraphs>103</Paragraphs>
  <Slides>43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43</vt:i4>
      </vt:variant>
    </vt:vector>
  </HeadingPairs>
  <TitlesOfParts>
    <vt:vector size="55" baseType="lpstr">
      <vt:lpstr>#9Slide07 Koni</vt:lpstr>
      <vt:lpstr>Arial-BoldMT</vt:lpstr>
      <vt:lpstr>等线</vt:lpstr>
      <vt:lpstr>iCiel Pony</vt:lpstr>
      <vt:lpstr>TimesNewRomanPS-ItalicMT</vt:lpstr>
      <vt:lpstr>Arial</vt:lpstr>
      <vt:lpstr>Calibri</vt:lpstr>
      <vt:lpstr>Cambria</vt:lpstr>
      <vt:lpstr>Times New Roman</vt:lpstr>
      <vt:lpstr>Wingdings</vt:lpstr>
      <vt:lpstr>Office Theme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Đinh Công Duy Nguyên</cp:lastModifiedBy>
  <cp:revision>3</cp:revision>
  <dcterms:created xsi:type="dcterms:W3CDTF">2022-07-24T15:06:32Z</dcterms:created>
  <dcterms:modified xsi:type="dcterms:W3CDTF">2024-01-14T22:22:55Z</dcterms:modified>
  <cp:category>9Slide.vn</cp:category>
</cp:coreProperties>
</file>