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41" r:id="rId2"/>
    <p:sldId id="268" r:id="rId3"/>
    <p:sldId id="269" r:id="rId4"/>
    <p:sldId id="264" r:id="rId5"/>
    <p:sldId id="256" r:id="rId6"/>
    <p:sldId id="258" r:id="rId7"/>
    <p:sldId id="259" r:id="rId8"/>
    <p:sldId id="260" r:id="rId9"/>
    <p:sldId id="261" r:id="rId10"/>
    <p:sldId id="263" r:id="rId11"/>
    <p:sldId id="317" r:id="rId12"/>
    <p:sldId id="318" r:id="rId13"/>
    <p:sldId id="325" r:id="rId14"/>
    <p:sldId id="327" r:id="rId15"/>
    <p:sldId id="329" r:id="rId16"/>
    <p:sldId id="287" r:id="rId17"/>
  </p:sldIdLst>
  <p:sldSz cx="9144000" cy="5143500" type="screen16x9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howGuides="1">
      <p:cViewPr varScale="1">
        <p:scale>
          <a:sx n="96" d="100"/>
          <a:sy n="96" d="100"/>
        </p:scale>
        <p:origin x="57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0965" indent="0">
              <a:buNone/>
              <a:defRPr sz="750"/>
            </a:lvl5pPr>
            <a:lvl6pPr marL="1713865" indent="0">
              <a:buNone/>
              <a:defRPr sz="750"/>
            </a:lvl6pPr>
            <a:lvl7pPr marL="2056765" indent="0">
              <a:buNone/>
              <a:defRPr sz="750"/>
            </a:lvl7pPr>
            <a:lvl8pPr marL="2399665" indent="0">
              <a:buNone/>
              <a:defRPr sz="750"/>
            </a:lvl8pPr>
            <a:lvl9pPr marL="274256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530" indent="-21463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0.GIF"/><Relationship Id="rId3" Type="http://schemas.openxmlformats.org/officeDocument/2006/relationships/slide" Target="slide9.xml"/><Relationship Id="rId7" Type="http://schemas.openxmlformats.org/officeDocument/2006/relationships/slide" Target="slide6.xml"/><Relationship Id="rId12" Type="http://schemas.openxmlformats.org/officeDocument/2006/relationships/slide" Target="slide10.xml"/><Relationship Id="rId2" Type="http://schemas.openxmlformats.org/officeDocument/2006/relationships/image" Target="../media/image1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11" Type="http://schemas.openxmlformats.org/officeDocument/2006/relationships/image" Target="../media/image19.GIF"/><Relationship Id="rId5" Type="http://schemas.openxmlformats.org/officeDocument/2006/relationships/slide" Target="slide8.xml"/><Relationship Id="rId15" Type="http://schemas.openxmlformats.org/officeDocument/2006/relationships/image" Target="../media/image22.jpeg"/><Relationship Id="rId10" Type="http://schemas.openxmlformats.org/officeDocument/2006/relationships/slide" Target="slide7.xml"/><Relationship Id="rId4" Type="http://schemas.openxmlformats.org/officeDocument/2006/relationships/image" Target="../media/image15.GIF"/><Relationship Id="rId9" Type="http://schemas.openxmlformats.org/officeDocument/2006/relationships/image" Target="../media/image18.GIF"/><Relationship Id="rId1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5.xml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doll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36" y="2103962"/>
            <a:ext cx="5663329" cy="259903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7772400" y="44186"/>
            <a:ext cx="6721838" cy="2481754"/>
            <a:chOff x="-8530940" y="-304344"/>
            <a:chExt cx="8273032" cy="305446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5098" flipH="1">
              <a:off x="-2133941" y="54176"/>
              <a:ext cx="1876033" cy="2055804"/>
            </a:xfrm>
            <a:prstGeom prst="rect">
              <a:avLst/>
            </a:prstGeom>
          </p:spPr>
        </p:pic>
        <p:sp>
          <p:nvSpPr>
            <p:cNvPr id="21" name="Wave 20"/>
            <p:cNvSpPr/>
            <p:nvPr/>
          </p:nvSpPr>
          <p:spPr>
            <a:xfrm>
              <a:off x="-8530940" y="769815"/>
              <a:ext cx="7100723" cy="1980308"/>
            </a:xfrm>
            <a:custGeom>
              <a:avLst/>
              <a:gdLst>
                <a:gd name="connsiteX0" fmla="*/ 0 w 6309538"/>
                <a:gd name="connsiteY0" fmla="*/ 214938 h 1719503"/>
                <a:gd name="connsiteX1" fmla="*/ 6309538 w 6309538"/>
                <a:gd name="connsiteY1" fmla="*/ 214938 h 1719503"/>
                <a:gd name="connsiteX2" fmla="*/ 6309538 w 6309538"/>
                <a:gd name="connsiteY2" fmla="*/ 1504565 h 1719503"/>
                <a:gd name="connsiteX3" fmla="*/ 0 w 6309538"/>
                <a:gd name="connsiteY3" fmla="*/ 1504565 h 1719503"/>
                <a:gd name="connsiteX4" fmla="*/ 0 w 6309538"/>
                <a:gd name="connsiteY4" fmla="*/ 214938 h 17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9538" h="1719503" fill="none" extrusionOk="0">
                  <a:moveTo>
                    <a:pt x="0" y="214938"/>
                  </a:moveTo>
                  <a:cubicBezTo>
                    <a:pt x="2385049" y="-468084"/>
                    <a:pt x="4244747" y="852395"/>
                    <a:pt x="6309538" y="214938"/>
                  </a:cubicBezTo>
                  <a:cubicBezTo>
                    <a:pt x="6364803" y="798753"/>
                    <a:pt x="6261436" y="1344180"/>
                    <a:pt x="6309538" y="1504565"/>
                  </a:cubicBezTo>
                  <a:cubicBezTo>
                    <a:pt x="4182186" y="1990502"/>
                    <a:pt x="1998420" y="933692"/>
                    <a:pt x="0" y="1504565"/>
                  </a:cubicBezTo>
                  <a:cubicBezTo>
                    <a:pt x="-11396" y="1356862"/>
                    <a:pt x="57798" y="715348"/>
                    <a:pt x="0" y="214938"/>
                  </a:cubicBezTo>
                  <a:close/>
                </a:path>
                <a:path w="6309538" h="1719503" stroke="0" extrusionOk="0">
                  <a:moveTo>
                    <a:pt x="0" y="214938"/>
                  </a:moveTo>
                  <a:cubicBezTo>
                    <a:pt x="2029926" y="-546706"/>
                    <a:pt x="4020773" y="1001050"/>
                    <a:pt x="6309538" y="214938"/>
                  </a:cubicBezTo>
                  <a:cubicBezTo>
                    <a:pt x="6408657" y="779454"/>
                    <a:pt x="6199697" y="862876"/>
                    <a:pt x="6309538" y="1504565"/>
                  </a:cubicBezTo>
                  <a:cubicBezTo>
                    <a:pt x="4122798" y="2302627"/>
                    <a:pt x="2058989" y="1032358"/>
                    <a:pt x="0" y="1504565"/>
                  </a:cubicBezTo>
                  <a:cubicBezTo>
                    <a:pt x="-104365" y="1308161"/>
                    <a:pt x="109002" y="663581"/>
                    <a:pt x="0" y="214938"/>
                  </a:cubicBezTo>
                  <a:close/>
                </a:path>
              </a:pathLst>
            </a:custGeom>
            <a:solidFill>
              <a:schemeClr val="bg1"/>
            </a:solidFill>
            <a:ln cap="flat" cmpd="sng">
              <a:solidFill>
                <a:schemeClr val="accent2"/>
              </a:solidFill>
              <a:prstDash val="dashDot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8445587" y="1176866"/>
              <a:ext cx="6640233" cy="1185088"/>
            </a:xfrm>
            <a:prstGeom prst="rect">
              <a:avLst/>
            </a:prstGeom>
            <a:noFill/>
          </p:spPr>
          <p:txBody>
            <a:bodyPr wrap="none" lIns="74295" tIns="37147" rIns="74295" bIns="37147" numCol="1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altLang="vi-VN" sz="1710" b="1">
                  <a:latin typeface="HP001 4 hang 1 ô ly" panose="020B0603050302020204" pitchFamily="34" charset="0"/>
                  <a:cs typeface="HP001 4 hang 1 ô ly" panose="020B0603050302020204" pitchFamily="34" charset="0"/>
                </a:rPr>
                <a:t>Bảo vệ của công</a:t>
              </a:r>
              <a:endParaRPr lang="en-US" altLang="vi-VN" sz="171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158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ang 1 ô ly" panose="020B0603050302020204" pitchFamily="34" charset="0"/>
                <a:cs typeface="HP001 4 hang 1 ô ly" panose="020B06030503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-8285434" y="605804"/>
              <a:ext cx="1790628" cy="707884"/>
            </a:xfrm>
            <a:prstGeom prst="rect">
              <a:avLst/>
            </a:prstGeom>
            <a:noFill/>
          </p:spPr>
          <p:txBody>
            <a:bodyPr wrap="none" lIns="74295" tIns="37147" rIns="74295" bIns="37147">
              <a:spAutoFit/>
            </a:bodyPr>
            <a:lstStyle/>
            <a:p>
              <a:pPr algn="ctr"/>
              <a:r>
                <a:rPr lang="en-US" sz="325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iCiel Alina" pitchFamily="50" charset="0"/>
                </a:rPr>
                <a:t>Chủ</a:t>
              </a:r>
              <a:r>
                <a:rPr lang="en-US" sz="325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iCiel Alina" pitchFamily="50" charset="0"/>
                </a:rPr>
                <a:t> </a:t>
              </a:r>
              <a:r>
                <a:rPr lang="en-US" sz="325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iCiel Alina" pitchFamily="50" charset="0"/>
                </a:rPr>
                <a:t>đề</a:t>
              </a:r>
              <a:r>
                <a:rPr lang="en-US" sz="325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iCiel Alina" pitchFamily="50" charset="0"/>
                </a:rPr>
                <a:t>: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6364601" y="-304344"/>
              <a:ext cx="2478259" cy="87063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lIns="74295" tIns="37147" rIns="74295" bIns="37147">
              <a:noAutofit/>
            </a:bodyPr>
            <a:lstStyle/>
            <a:p>
              <a:pPr algn="ctr"/>
              <a:r>
                <a:rPr lang="en-US" sz="3575" b="1" dirty="0" err="1">
                  <a:ln w="19050">
                    <a:solidFill>
                      <a:schemeClr val="bg1"/>
                    </a:solidFill>
                  </a:ln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Đạo</a:t>
              </a:r>
              <a:r>
                <a:rPr lang="en-US" sz="3575" b="1" dirty="0">
                  <a:ln w="19050">
                    <a:solidFill>
                      <a:schemeClr val="bg1"/>
                    </a:solidFill>
                  </a:ln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75" b="1" dirty="0" err="1">
                  <a:ln w="19050">
                    <a:solidFill>
                      <a:schemeClr val="bg1"/>
                    </a:solidFill>
                  </a:ln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35802E-6 L 0.92691 0.015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4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CE6562-F4E0-A66B-2476-E17D08D15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90678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CEE863-4420-4C60-7BAD-606AE308A6EE}"/>
              </a:ext>
            </a:extLst>
          </p:cNvPr>
          <p:cNvSpPr txBox="1"/>
          <p:nvPr/>
        </p:nvSpPr>
        <p:spPr>
          <a:xfrm>
            <a:off x="3124200" y="285750"/>
            <a:ext cx="350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</a:p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tranh và thực hiện yêu cầu (2’)</a:t>
            </a:r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299DEBD4-9E9D-14C8-F107-A4341EEF9AAB}"/>
              </a:ext>
            </a:extLst>
          </p:cNvPr>
          <p:cNvSpPr/>
          <p:nvPr/>
        </p:nvSpPr>
        <p:spPr>
          <a:xfrm rot="21063891">
            <a:off x="4685727" y="1586214"/>
            <a:ext cx="3140065" cy="1219200"/>
          </a:xfrm>
          <a:prstGeom prst="irregularSeal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04800" y="361950"/>
            <a:ext cx="4267200" cy="461038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09550"/>
            <a:ext cx="3703641" cy="4465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60513"/>
            <a:ext cx="4191000" cy="421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>
                <a:solidFill>
                  <a:srgbClr val="0033CC"/>
                </a:solidFill>
              </a:rPr>
              <a:t>Quan sát tranh và thực hiện yêu cầu:</a:t>
            </a:r>
          </a:p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kern="0">
                <a:solidFill>
                  <a:srgbClr val="0033CC"/>
                </a:solidFill>
                <a:effectLst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- Nhận xét việc làm của các nhân vật trong tranh.</a:t>
            </a:r>
            <a:endParaRPr lang="en-US" sz="2400" kern="100">
              <a:solidFill>
                <a:srgbClr val="0033CC"/>
              </a:solidFill>
              <a:effectLst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kern="0">
                <a:solidFill>
                  <a:srgbClr val="0033CC"/>
                </a:solidFill>
                <a:effectLst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- Nêu biểu hiện của bảo vệ của công.</a:t>
            </a:r>
            <a:endParaRPr lang="en-US" sz="2400" kern="100">
              <a:solidFill>
                <a:srgbClr val="0033CC"/>
              </a:solidFill>
              <a:effectLst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kern="0">
                <a:solidFill>
                  <a:srgbClr val="0033CC"/>
                </a:solidFill>
                <a:effectLst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- Kể thêm các biểu hiện của bảo vệ của công. </a:t>
            </a:r>
            <a:endParaRPr lang="en-US" sz="2400" kern="100">
              <a:solidFill>
                <a:srgbClr val="0033CC"/>
              </a:solidFill>
              <a:effectLst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33350"/>
            <a:ext cx="4002600" cy="2955408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307353" y="3181350"/>
            <a:ext cx="7086600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Các bạn nhỏ biết bảo vệ của công.</a:t>
            </a:r>
          </a:p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Các bạn nhỏ cùng nhau làm vệ sinh, chăm sóc, làm đẹp công viên.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48954"/>
            <a:ext cx="4056421" cy="31242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389910" y="3257550"/>
            <a:ext cx="8305800" cy="160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Các bạn nhỏ không biết bảo vệ của công.</a:t>
            </a:r>
          </a:p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Hai bạn nhỏ hái hoa, bẻ làm hư hại bồn hoa nơi công viên.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150"/>
            <a:ext cx="3838203" cy="3135277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459753" y="3333750"/>
            <a:ext cx="7086600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Các bạn nhỏ biết bảo vệ của công.</a:t>
            </a:r>
          </a:p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Các bạn nhỏ cùng nhau làm đẹp, bảo vệ tường nơi khu phố.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1" y="-19049"/>
            <a:ext cx="3733799" cy="3059948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419100" y="3333750"/>
            <a:ext cx="8305800" cy="160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Các bạn nhỏ không biết bảo vệ của công.</a:t>
            </a:r>
          </a:p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Các bạn nhỏ ném đá làm hư hại biển báo giao thông.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57150"/>
            <a:ext cx="3810000" cy="3125305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542310" y="3409950"/>
            <a:ext cx="8305800" cy="160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Các bạn nhỏ không biết bảo vệ của công.</a:t>
            </a:r>
          </a:p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Các bạn nhỏ làm hư hại cảnh hoa, thảm cỏ, bồn hoa ở khu Hội hoa xuân.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19797"/>
            <a:ext cx="3733800" cy="2982685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533400" y="3181350"/>
            <a:ext cx="7860553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Các bạn nhỏ biết bảo vệ của công.</a:t>
            </a:r>
          </a:p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Các bạn nhỏ cùng nhau vệ sinh, bảo vệ máy tính dung để dạy và học của trường.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154"/>
            <a:ext cx="2392907" cy="1954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53" y="130297"/>
            <a:ext cx="2331534" cy="1862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46" y="-19050"/>
            <a:ext cx="2720454" cy="2008708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768165" y="1989658"/>
            <a:ext cx="7680847" cy="6050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Các bạn nhỏ biết bảo vệ của công.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739253" y="2731035"/>
            <a:ext cx="7696200" cy="6050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800" kern="0">
                <a:solidFill>
                  <a:srgbClr val="0033CC"/>
                </a:solidFill>
                <a:effectLst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- Kể thêm các biểu hiện của bảo vệ của công. </a:t>
            </a:r>
            <a:endParaRPr lang="en-US" sz="2800" kern="100">
              <a:solidFill>
                <a:srgbClr val="0033CC"/>
              </a:solidFill>
              <a:effectLst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2400" y="3472412"/>
            <a:ext cx="8839199" cy="1671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kern="0">
                <a:solidFill>
                  <a:srgbClr val="0033CC"/>
                </a:solidFill>
                <a:effectLst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	</a:t>
            </a:r>
            <a:r>
              <a:rPr lang="vi-VN" sz="2800" kern="0">
                <a:solidFill>
                  <a:srgbClr val="0033CC"/>
                </a:solidFill>
                <a:effectLst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Biểu hiện khác của bảo vệ của công: bảo quản tài sản nơi công cộng, ngăn chặn nạn phá rừng, không xả rác nơi công cộng, không khạc nhổ bừa bãi trên đường,...</a:t>
            </a:r>
            <a:endParaRPr lang="en-US" sz="280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6200" y="285750"/>
            <a:ext cx="8991600" cy="3048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800" kern="0">
                <a:solidFill>
                  <a:srgbClr val="0033CC"/>
                </a:solidFill>
                <a:effectLst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         Đọc tình huống và trả lời câu hỏi:</a:t>
            </a:r>
            <a:endParaRPr lang="en-US" sz="2800" kern="100">
              <a:solidFill>
                <a:srgbClr val="0033CC"/>
              </a:solidFill>
              <a:effectLst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vi-VN" sz="2800" kern="0">
                <a:solidFill>
                  <a:srgbClr val="0033CC"/>
                </a:solidFill>
                <a:effectLst/>
                <a:ea typeface="Calibri" panose="020F0502020204030204" charset="0"/>
              </a:rPr>
              <a:t>- Em thử đoán xem, Tin sẽ trả lời Bin như thế nào?</a:t>
            </a:r>
            <a:endParaRPr lang="vi-VN" sz="2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vi-VN" sz="2800" kern="0">
                <a:solidFill>
                  <a:srgbClr val="0033CC"/>
                </a:solidFill>
                <a:effectLst/>
                <a:ea typeface="Calibri" panose="020F0502020204030204" charset="0"/>
              </a:rPr>
              <a:t>- Nếu Bin vẽ lên bàn sẽ gây ra tác hại gì?</a:t>
            </a:r>
            <a:endParaRPr lang="vi-VN" sz="2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vi-VN" sz="2800" kern="0">
                <a:solidFill>
                  <a:srgbClr val="0033CC"/>
                </a:solidFill>
                <a:effectLst/>
                <a:ea typeface="Calibri" panose="020F0502020204030204" charset="0"/>
              </a:rPr>
              <a:t>- Theo em, vì sao phải bảo vệ của công? </a:t>
            </a:r>
            <a:endParaRPr lang="vi-VN" sz="2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0" y="133350"/>
            <a:ext cx="9144000" cy="50101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  <a:spcAft>
                <a:spcPts val="500"/>
              </a:spcAft>
            </a:pPr>
            <a:r>
              <a:rPr lang="en-US" sz="1800" kern="0">
                <a:solidFill>
                  <a:srgbClr val="0033CC"/>
                </a:solidFill>
                <a:effectLst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Đọc tình huống và trả lời câu hỏi:</a:t>
            </a:r>
            <a:endParaRPr lang="en-US" sz="1800" kern="100">
              <a:solidFill>
                <a:srgbClr val="0033CC"/>
              </a:solidFill>
              <a:effectLst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algn="just">
              <a:lnSpc>
                <a:spcPts val="1800"/>
              </a:lnSpc>
              <a:spcAft>
                <a:spcPts val="500"/>
              </a:spcAft>
            </a:pPr>
            <a:r>
              <a:rPr lang="vi-VN" sz="1800" kern="0">
                <a:solidFill>
                  <a:srgbClr val="0033CC"/>
                </a:solidFill>
                <a:effectLst/>
                <a:ea typeface="Calibri" panose="020F0502020204030204" charset="0"/>
              </a:rPr>
              <a:t>Giờ ra chơi, trong lúc Tin đang ngồi đọc sách thì thấy Bin lấy một chiếc com- pa chăm chú nhìn mặt bàn học. Tin quay sang hỏi Bin:</a:t>
            </a:r>
            <a:endParaRPr lang="vi-VN" sz="1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ts val="1800"/>
              </a:lnSpc>
              <a:spcAft>
                <a:spcPts val="500"/>
              </a:spcAft>
            </a:pPr>
            <a:r>
              <a:rPr lang="vi-VN" sz="1800" kern="0">
                <a:solidFill>
                  <a:srgbClr val="0033CC"/>
                </a:solidFill>
                <a:effectLst/>
                <a:ea typeface="Calibri" panose="020F0502020204030204" charset="0"/>
              </a:rPr>
              <a:t>- Cậu định làm gì vậy?</a:t>
            </a:r>
            <a:endParaRPr lang="vi-VN" sz="1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ts val="1800"/>
              </a:lnSpc>
              <a:spcAft>
                <a:spcPts val="500"/>
              </a:spcAft>
            </a:pPr>
            <a:r>
              <a:rPr lang="vi-VN" sz="1800" kern="0">
                <a:solidFill>
                  <a:srgbClr val="0033CC"/>
                </a:solidFill>
                <a:effectLst/>
                <a:ea typeface="Calibri" panose="020F0502020204030204" charset="0"/>
              </a:rPr>
              <a:t>Bin thì thắm, vẽ bí mật:</a:t>
            </a:r>
            <a:endParaRPr lang="vi-VN" sz="1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ts val="1800"/>
              </a:lnSpc>
              <a:spcAft>
                <a:spcPts val="500"/>
              </a:spcAft>
            </a:pPr>
            <a:r>
              <a:rPr lang="vi-VN" sz="1800" kern="0">
                <a:solidFill>
                  <a:srgbClr val="0033CC"/>
                </a:solidFill>
                <a:effectLst/>
                <a:ea typeface="Calibri" panose="020F0502020204030204" charset="0"/>
              </a:rPr>
              <a:t>- Từ từ, chờ tớ vẽ xong cậu sẽ biết.</a:t>
            </a:r>
            <a:endParaRPr lang="vi-VN" sz="1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ts val="1800"/>
              </a:lnSpc>
              <a:spcAft>
                <a:spcPts val="500"/>
              </a:spcAft>
            </a:pPr>
            <a:r>
              <a:rPr lang="vi-VN" sz="1800" kern="0">
                <a:solidFill>
                  <a:srgbClr val="0033CC"/>
                </a:solidFill>
                <a:effectLst/>
                <a:ea typeface="Calibri" panose="020F0502020204030204" charset="0"/>
              </a:rPr>
              <a:t>Bin tò mò:</a:t>
            </a:r>
            <a:endParaRPr lang="vi-VN" sz="1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ts val="1800"/>
              </a:lnSpc>
              <a:spcAft>
                <a:spcPts val="500"/>
              </a:spcAft>
            </a:pPr>
            <a:r>
              <a:rPr lang="vi-VN" sz="1800" kern="0">
                <a:solidFill>
                  <a:srgbClr val="0033CC"/>
                </a:solidFill>
                <a:effectLst/>
                <a:ea typeface="Calibri" panose="020F0502020204030204" charset="0"/>
              </a:rPr>
              <a:t>- Cậu vẽ gì mà lại cầm com-pa?</a:t>
            </a:r>
            <a:endParaRPr lang="vi-VN" sz="1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ts val="1800"/>
              </a:lnSpc>
              <a:spcAft>
                <a:spcPts val="500"/>
              </a:spcAft>
            </a:pPr>
            <a:r>
              <a:rPr lang="vi-VN" sz="1800" kern="0">
                <a:solidFill>
                  <a:srgbClr val="0033CC"/>
                </a:solidFill>
                <a:effectLst/>
                <a:ea typeface="Calibri" panose="020F0502020204030204" charset="0"/>
              </a:rPr>
              <a:t>Tin bảo: </a:t>
            </a:r>
            <a:endParaRPr lang="vi-VN" sz="1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ts val="1800"/>
              </a:lnSpc>
              <a:spcAft>
                <a:spcPts val="500"/>
              </a:spcAft>
            </a:pPr>
            <a:r>
              <a:rPr lang="vi-VN" sz="1800" kern="0">
                <a:solidFill>
                  <a:srgbClr val="0033CC"/>
                </a:solidFill>
                <a:effectLst/>
                <a:ea typeface="Calibri" panose="020F0502020204030204" charset="0"/>
              </a:rPr>
              <a:t>- Thì tớ định vẽ ô tô lên mặt bàn nên phải dùng đầu nhọn của com pa mới vẽ được chứ.</a:t>
            </a:r>
            <a:endParaRPr lang="vi-VN" sz="1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ts val="1800"/>
              </a:lnSpc>
              <a:spcAft>
                <a:spcPts val="500"/>
              </a:spcAft>
            </a:pPr>
            <a:r>
              <a:rPr lang="vi-VN" sz="1800" kern="0">
                <a:solidFill>
                  <a:srgbClr val="0033CC"/>
                </a:solidFill>
                <a:effectLst/>
                <a:ea typeface="Calibri" panose="020F0502020204030204" charset="0"/>
              </a:rPr>
              <a:t>Tin giơ tay ngăn lại:</a:t>
            </a:r>
            <a:endParaRPr lang="vi-VN" sz="1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ts val="1800"/>
              </a:lnSpc>
              <a:spcAft>
                <a:spcPts val="500"/>
              </a:spcAft>
            </a:pPr>
            <a:r>
              <a:rPr lang="vi-VN" sz="1800" kern="0">
                <a:solidFill>
                  <a:srgbClr val="0033CC"/>
                </a:solidFill>
                <a:effectLst/>
                <a:ea typeface="Calibri" panose="020F0502020204030204" charset="0"/>
              </a:rPr>
              <a:t>- Cậu không được về lên mặt bàn.</a:t>
            </a:r>
            <a:endParaRPr lang="vi-VN" sz="1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ts val="1800"/>
              </a:lnSpc>
              <a:spcAft>
                <a:spcPts val="500"/>
              </a:spcAft>
            </a:pPr>
            <a:r>
              <a:rPr lang="vi-VN" sz="1800" kern="0">
                <a:solidFill>
                  <a:srgbClr val="0033CC"/>
                </a:solidFill>
                <a:effectLst/>
                <a:ea typeface="Calibri" panose="020F0502020204030204" charset="0"/>
              </a:rPr>
              <a:t>Bin ngạc nhiên:</a:t>
            </a:r>
            <a:endParaRPr lang="vi-VN" sz="1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ts val="1800"/>
              </a:lnSpc>
              <a:spcAft>
                <a:spcPts val="500"/>
              </a:spcAft>
            </a:pPr>
            <a:r>
              <a:rPr lang="vi-VN" sz="1800" kern="0">
                <a:solidFill>
                  <a:srgbClr val="0033CC"/>
                </a:solidFill>
                <a:effectLst/>
                <a:ea typeface="Calibri" panose="020F0502020204030204" charset="0"/>
              </a:rPr>
              <a:t>- Đây là chỗ ngồi của tớ. Tại sao tớ lại không được vẽ lên?</a:t>
            </a:r>
            <a:endParaRPr lang="vi-VN" sz="1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  <a:p>
            <a:pPr algn="just">
              <a:lnSpc>
                <a:spcPts val="1800"/>
              </a:lnSpc>
              <a:spcAft>
                <a:spcPts val="500"/>
              </a:spcAft>
            </a:pPr>
            <a:r>
              <a:rPr lang="vi-VN" sz="1800" kern="0">
                <a:solidFill>
                  <a:srgbClr val="0033CC"/>
                </a:solidFill>
                <a:effectLst/>
                <a:ea typeface="Calibri" panose="020F0502020204030204" charset="0"/>
              </a:rPr>
              <a:t>Tin:...</a:t>
            </a:r>
            <a:endParaRPr lang="vi-VN" sz="18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7150"/>
            <a:ext cx="8503966" cy="577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vi-VN" sz="2400" kern="0">
                <a:solidFill>
                  <a:srgbClr val="0033CC"/>
                </a:solidFill>
                <a:effectLst/>
                <a:ea typeface="Calibri" panose="020F0502020204030204" charset="0"/>
              </a:rPr>
              <a:t>- Em thử đoán xem, Tin sẽ trả lời Bin như thế nào?</a:t>
            </a:r>
            <a:endParaRPr lang="vi-VN" sz="24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621" y="1841805"/>
            <a:ext cx="8513345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vi-VN" sz="2400" kern="0">
                <a:solidFill>
                  <a:srgbClr val="0033CC"/>
                </a:solidFill>
                <a:effectLst/>
                <a:ea typeface="Calibri" panose="020F0502020204030204" charset="0"/>
              </a:rPr>
              <a:t>- Nếu Bin vẽ lên bàn sẽ gây ra tác hại gì?</a:t>
            </a:r>
            <a:endParaRPr lang="vi-VN" sz="24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042532"/>
            <a:ext cx="850396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2400" kern="0">
                <a:solidFill>
                  <a:srgbClr val="0033CC"/>
                </a:solidFill>
                <a:effectLst/>
                <a:ea typeface="Calibri" panose="020F0502020204030204" charset="0"/>
              </a:rPr>
              <a:t>- Bạn Tin sẽ trả lời Bin: " Bin ơi, dù đây là chỗ ngồi của bạn nhưng đây là trường học thì chiếc bàn là tài sản của nhà trường". </a:t>
            </a:r>
            <a:endParaRPr lang="vi-VN" sz="24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115" y="2605252"/>
            <a:ext cx="858573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2400" kern="0">
                <a:solidFill>
                  <a:srgbClr val="0033CC"/>
                </a:solidFill>
                <a:effectLst/>
                <a:ea typeface="Calibri" panose="020F0502020204030204" charset="0"/>
              </a:rPr>
              <a:t>- Nếu Bin vẽ lên bàn như thế khiến bàn sẽ có nhiều vết xước, vết bẩn. </a:t>
            </a:r>
            <a:endParaRPr lang="vi-VN" sz="24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673" y="3097466"/>
            <a:ext cx="855286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kern="0">
                <a:solidFill>
                  <a:srgbClr val="0033CC"/>
                </a:solidFill>
                <a:effectLst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- Bảo vệ của công chính là bảo vệ tài sản của xã hội, giúp phát triển và nâng cao đời sống vật chất và tinh thần của mỗi người.</a:t>
            </a:r>
            <a:endParaRPr lang="vi-VN" sz="2400" kern="100">
              <a:solidFill>
                <a:srgbClr val="0033CC"/>
              </a:solidFill>
              <a:effectLst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294" y="1953936"/>
            <a:ext cx="8498938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vi-VN" sz="2400" kern="0">
                <a:solidFill>
                  <a:srgbClr val="0033CC"/>
                </a:solidFill>
                <a:effectLst/>
                <a:ea typeface="Calibri" panose="020F0502020204030204" charset="0"/>
              </a:rPr>
              <a:t>- Theo em, vì sao phải bảo vệ của công? </a:t>
            </a:r>
            <a:endParaRPr lang="vi-VN" sz="2400" kern="100">
              <a:solidFill>
                <a:srgbClr val="0033CC"/>
              </a:solidFill>
              <a:effectLst/>
              <a:ea typeface="Calibri" panose="020F050202020403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50" y="1914621"/>
            <a:ext cx="9144000" cy="2212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6097" y="1123950"/>
            <a:ext cx="4352925" cy="23327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01353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850" b="1" dirty="0" err="1">
                <a:solidFill>
                  <a:srgbClr val="EB1585"/>
                </a:solidFill>
                <a:latin typeface="LNTH-Dinomiko" panose="02000500000000000000" pitchFamily="2" charset="0"/>
              </a:rPr>
              <a:t>Tạm</a:t>
            </a:r>
            <a:r>
              <a:rPr lang="en-US" sz="5850" b="1" dirty="0">
                <a:solidFill>
                  <a:srgbClr val="EB1585"/>
                </a:solidFill>
                <a:latin typeface="LNTH-Dinomiko" panose="02000500000000000000" pitchFamily="2" charset="0"/>
              </a:rPr>
              <a:t> </a:t>
            </a:r>
            <a:r>
              <a:rPr lang="en-US" sz="5850" b="1" dirty="0" err="1">
                <a:solidFill>
                  <a:srgbClr val="EB1585"/>
                </a:solidFill>
                <a:latin typeface="LNTH-Dinomiko" panose="02000500000000000000" pitchFamily="2" charset="0"/>
              </a:rPr>
              <a:t>biệt</a:t>
            </a:r>
            <a:r>
              <a:rPr lang="en-US" sz="5850" b="1" dirty="0">
                <a:solidFill>
                  <a:srgbClr val="EB1585"/>
                </a:solidFill>
                <a:latin typeface="LNTH-Dinomiko" panose="02000500000000000000" pitchFamily="2" charset="0"/>
              </a:rPr>
              <a:t> </a:t>
            </a:r>
            <a:r>
              <a:rPr lang="en-US" sz="5850" b="1" dirty="0" err="1">
                <a:solidFill>
                  <a:srgbClr val="EB1585"/>
                </a:solidFill>
                <a:latin typeface="LNTH-Dinomiko" panose="02000500000000000000" pitchFamily="2" charset="0"/>
              </a:rPr>
              <a:t>và</a:t>
            </a:r>
            <a:r>
              <a:rPr lang="en-US" sz="5850" b="1" dirty="0">
                <a:solidFill>
                  <a:srgbClr val="EB1585"/>
                </a:solidFill>
                <a:latin typeface="LNTH-Dinomiko" panose="02000500000000000000" pitchFamily="2" charset="0"/>
              </a:rPr>
              <a:t> </a:t>
            </a:r>
            <a:r>
              <a:rPr lang="en-US" sz="5850" b="1" dirty="0" err="1">
                <a:solidFill>
                  <a:srgbClr val="EB1585"/>
                </a:solidFill>
                <a:latin typeface="LNTH-Dinomiko" panose="02000500000000000000" pitchFamily="2" charset="0"/>
              </a:rPr>
              <a:t>hẹn</a:t>
            </a:r>
            <a:r>
              <a:rPr lang="en-US" sz="5850" b="1" dirty="0">
                <a:solidFill>
                  <a:srgbClr val="EB1585"/>
                </a:solidFill>
                <a:latin typeface="LNTH-Dinomiko" panose="02000500000000000000" pitchFamily="2" charset="0"/>
              </a:rPr>
              <a:t> </a:t>
            </a:r>
            <a:r>
              <a:rPr lang="en-US" sz="5850" b="1" dirty="0" err="1">
                <a:solidFill>
                  <a:srgbClr val="EB1585"/>
                </a:solidFill>
                <a:latin typeface="LNTH-Dinomiko" panose="02000500000000000000" pitchFamily="2" charset="0"/>
              </a:rPr>
              <a:t>gặp</a:t>
            </a:r>
            <a:r>
              <a:rPr lang="en-US" sz="5850" b="1" dirty="0">
                <a:solidFill>
                  <a:srgbClr val="EB1585"/>
                </a:solidFill>
                <a:latin typeface="LNTH-Dinomiko" panose="02000500000000000000" pitchFamily="2" charset="0"/>
              </a:rPr>
              <a:t> </a:t>
            </a:r>
            <a:r>
              <a:rPr lang="en-US" sz="5850" b="1" dirty="0" err="1">
                <a:solidFill>
                  <a:srgbClr val="EB1585"/>
                </a:solidFill>
                <a:latin typeface="LNTH-Dinomiko" panose="02000500000000000000" pitchFamily="2" charset="0"/>
              </a:rPr>
              <a:t>lại</a:t>
            </a:r>
            <a:endParaRPr lang="en-US" sz="5850" b="1" dirty="0">
              <a:solidFill>
                <a:srgbClr val="EB1585"/>
              </a:solidFill>
              <a:latin typeface="LNTH-Dinomiko" panose="02000500000000000000" pitchFamily="2" charset="0"/>
            </a:endParaRPr>
          </a:p>
        </p:txBody>
      </p:sp>
      <p:pic>
        <p:nvPicPr>
          <p:cNvPr id="10" name="Picture 9" descr="A couple of dolls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10" y="2716541"/>
            <a:ext cx="2275141" cy="1725315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00350"/>
            <a:ext cx="2015559" cy="1848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911" b="59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85750"/>
            <a:ext cx="9144000" cy="2329135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9000"/>
                  </a:lnTo>
                  <a:lnTo>
                    <a:pt x="0" y="11629000"/>
                  </a:lnTo>
                  <a:lnTo>
                    <a:pt x="0" y="144780"/>
                  </a:lnTo>
                  <a:close/>
                  <a:moveTo>
                    <a:pt x="0" y="11629000"/>
                  </a:moveTo>
                  <a:lnTo>
                    <a:pt x="144780" y="11629000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9000"/>
                  </a:lnTo>
                  <a:lnTo>
                    <a:pt x="45075134" y="11629000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4800" y="590551"/>
            <a:ext cx="8586010" cy="1676400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6" name="Hình ảnh 15" descr="Ảnh có chứa Phông chữ, ảnh chụp màn hình, Đồ họa, màu đen&#10;&#10;Mô tả được tạo tự động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69" y="2114550"/>
            <a:ext cx="1218977" cy="310285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100" y="530216"/>
            <a:ext cx="2136833" cy="8900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1175845"/>
            <a:ext cx="8586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HP001 4 hang 1 ô ly" panose="020B0603050302020204" pitchFamily="34" charset="0"/>
              </a:rPr>
              <a:t>Em bảo vệ của công (Tiết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911" b="59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55965" y="518974"/>
            <a:ext cx="8032070" cy="4105552"/>
            <a:chOff x="0" y="0"/>
            <a:chExt cx="45219913" cy="2311393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00FF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  <a:ln>
              <a:solidFill>
                <a:srgbClr val="0000FF"/>
              </a:solidFill>
            </a:ln>
          </p:spPr>
        </p:sp>
      </p:grpSp>
      <p:pic>
        <p:nvPicPr>
          <p:cNvPr id="12" name="Hình ảnh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20427"/>
            <a:ext cx="4438273" cy="856562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387" y="742950"/>
            <a:ext cx="3182635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736476"/>
            <a:ext cx="5105400" cy="18164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31049" y="1482844"/>
            <a:ext cx="2849521" cy="1430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  <a:p>
            <a:pPr algn="just"/>
            <a:r>
              <a:rPr lang="en-US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 Em yêu trường em; trò chơi Câu cá cùng Tom &amp; Jery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3112" y="3533477"/>
            <a:ext cx="2849520" cy="1358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tạo tri thức mới</a:t>
            </a:r>
          </a:p>
          <a:p>
            <a:pPr algn="just"/>
            <a:r>
              <a:rPr lang="en-US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Quan sát và thực hiện yêu cầu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5057825" y="3473587"/>
            <a:ext cx="2801456" cy="1354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tạo tri thức mới </a:t>
            </a:r>
          </a:p>
          <a:p>
            <a:pPr algn="ctr"/>
            <a:r>
              <a:rPr lang="en-US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3: Đọc tình huống và trả lời câu hỏi</a:t>
            </a:r>
          </a:p>
        </p:txBody>
      </p:sp>
      <p:sp>
        <p:nvSpPr>
          <p:cNvPr id="9" name="Freeform 5"/>
          <p:cNvSpPr/>
          <p:nvPr/>
        </p:nvSpPr>
        <p:spPr>
          <a:xfrm>
            <a:off x="1219200" y="129357"/>
            <a:ext cx="6972300" cy="1272662"/>
          </a:xfrm>
          <a:custGeom>
            <a:avLst/>
            <a:gdLst/>
            <a:ahLst/>
            <a:cxnLst/>
            <a:rect l="l" t="t" r="r" b="b"/>
            <a:pathLst>
              <a:path w="7315200" h="3544824">
                <a:moveTo>
                  <a:pt x="0" y="0"/>
                </a:moveTo>
                <a:lnTo>
                  <a:pt x="7315200" y="0"/>
                </a:lnTo>
                <a:lnTo>
                  <a:pt x="7315200" y="3544824"/>
                </a:lnTo>
                <a:lnTo>
                  <a:pt x="0" y="3544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Hình ảnh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369" y="129348"/>
            <a:ext cx="5334463" cy="12833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9200" y="2190750"/>
            <a:ext cx="6677025" cy="21228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</a:p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Hát: Em  yêu trường em </a:t>
            </a:r>
          </a:p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Sáng tác: Hoàng Vân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00550"/>
            <a:ext cx="102870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29111"/>
            <a:ext cx="2209799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/>
            <a:r>
              <a:rPr lang="en-US" sz="4000" dirty="0">
                <a:solidFill>
                  <a:srgbClr val="0033CC"/>
                </a:solidFill>
                <a:latin typeface="UTM Than Chien Tranh" panose="02040403050506020204" pitchFamily="18" charset="0"/>
              </a:rPr>
              <a:t>TOM &amp; JERRY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7641"/>
            <a:ext cx="1030977" cy="1347416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261205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4019550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2" y="4134395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9144000" y="2708910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799726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8574028" y="38610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600200" y="2625892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76200" y="4273550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6747556" y="20193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3032334" y="2800627"/>
            <a:ext cx="1109715" cy="11097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65"/>
            <a:ext cx="1055152" cy="1379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20" ptsTypes="ffffffffffffffffffffffffffffffffffffffffffffffffffA">
                                      <p:cBhvr>
                                        <p:cTn id="6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95600" y="819150"/>
            <a:ext cx="36785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Vì sao chúng ta rất cần phải bảo vệ những tài sản đó?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00545"/>
            <a:ext cx="1595955" cy="2085802"/>
          </a:xfrm>
          <a:prstGeom prst="rect">
            <a:avLst/>
          </a:prstGeom>
        </p:spPr>
      </p:pic>
      <p:pic>
        <p:nvPicPr>
          <p:cNvPr id="3" name="Picture 1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5855" y="1202055"/>
            <a:ext cx="1828800" cy="541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3"/>
          <p:cNvSpPr txBox="1"/>
          <p:nvPr/>
        </p:nvSpPr>
        <p:spPr>
          <a:xfrm>
            <a:off x="967105" y="3149600"/>
            <a:ext cx="48806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Chúng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cần bảo vệ những tài sản đó để được sử </a:t>
            </a:r>
            <a:r>
              <a:rPr lang="en-US" sz="320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</a:t>
            </a:r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lâu.</a:t>
            </a:r>
            <a:endParaRPr lang="en-US" sz="3200" dirty="0" err="1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05101" y="104775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Trường của bạn nhỏ trong bài hát có những gì?</a:t>
            </a:r>
            <a:endParaRPr 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4199" y="3409950"/>
            <a:ext cx="3276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của bạn nhỏ trong bài hát có bàn, ghế, sách vở,…</a:t>
            </a:r>
            <a:endParaRPr 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05297"/>
            <a:ext cx="1595955" cy="2085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94583" y="895350"/>
            <a:ext cx="37824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0033CC"/>
                </a:solidFill>
              </a:rPr>
              <a:t>    </a:t>
            </a:r>
            <a:r>
              <a:rPr lang="vi-VN" sz="2400">
                <a:solidFill>
                  <a:srgbClr val="0000FF"/>
                </a:solidFill>
              </a:rPr>
              <a:t>Bạn nhỏ trong bài hát yêu quý những gì ở ngôi của mình? </a:t>
            </a:r>
          </a:p>
          <a:p>
            <a:pPr algn="just"/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34299" y="3532699"/>
            <a:ext cx="2702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>
                <a:solidFill>
                  <a:srgbClr val="0033CC"/>
                </a:solidFill>
              </a:rPr>
              <a:t>   </a:t>
            </a:r>
            <a:r>
              <a:rPr lang="vi-VN" sz="2400">
                <a:solidFill>
                  <a:srgbClr val="0000FF"/>
                </a:solidFill>
              </a:rPr>
              <a:t>Bạn nhỏ yêu quý</a:t>
            </a:r>
          </a:p>
          <a:p>
            <a:pPr algn="just"/>
            <a:r>
              <a:rPr lang="en-US" sz="2400">
                <a:solidFill>
                  <a:srgbClr val="0033CC"/>
                </a:solidFill>
              </a:rPr>
              <a:t>thầy, cô, bạn bè,…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62248" y="742950"/>
            <a:ext cx="3805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Tất cả những gì ở trường của chúng ta là của ai?</a:t>
            </a:r>
            <a:endParaRPr 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03846" y="3604050"/>
            <a:ext cx="3460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Tất cả tài sản đó là của chúng ta.</a:t>
            </a:r>
            <a:endParaRPr 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4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45&quot;&gt;&lt;property id=&quot;20148&quot; value=&quot;5&quot;/&gt;&lt;property id=&quot;20300&quot; value=&quot;Slide 10&quot;/&gt;&lt;property id=&quot;20307&quot; value=&quot;265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</TotalTime>
  <Words>599</Words>
  <Application>Microsoft Office PowerPoint</Application>
  <PresentationFormat>On-screen Show (16:9)</PresentationFormat>
  <Paragraphs>78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HP001 4 hang 1 ô ly</vt:lpstr>
      <vt:lpstr>iCiel Alina</vt:lpstr>
      <vt:lpstr>LNTH-Dinomiko</vt:lpstr>
      <vt:lpstr>Trebuchet MS</vt:lpstr>
      <vt:lpstr>UTM Than Chien Tranh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59</cp:revision>
  <dcterms:created xsi:type="dcterms:W3CDTF">2018-02-28T14:41:00Z</dcterms:created>
  <dcterms:modified xsi:type="dcterms:W3CDTF">2024-01-05T03:25:10Z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F47E1058795E47F6AEA9992A09C99A96_12</vt:lpwstr>
  </property>
  <property fmtid="{D5CDD505-2E9C-101B-9397-08002B2CF9AE}" pid="3" name="KSOProductBuildVer">
    <vt:lpwstr>1033-12.2.0.13266</vt:lpwstr>
  </property>
</Properties>
</file>