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7" r:id="rId5"/>
    <p:sldId id="280" r:id="rId6"/>
    <p:sldId id="282" r:id="rId7"/>
    <p:sldId id="283" r:id="rId8"/>
    <p:sldId id="284" r:id="rId9"/>
    <p:sldId id="285" r:id="rId10"/>
    <p:sldId id="286" r:id="rId11"/>
    <p:sldId id="287" r:id="rId12"/>
    <p:sldId id="288"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2" d="100"/>
          <a:sy n="82" d="100"/>
        </p:scale>
        <p:origin x="133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AA35D9F-2E64-4C1A-A02B-80DEB2F27A13}" type="datetimeFigureOut">
              <a:rPr lang="vi-VN" smtClean="0"/>
              <a:t>18/11/2024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3E22EB-D6D5-43F6-BEAF-CE5D069CE784}" type="slidenum">
              <a:rPr lang="vi-VN" smtClean="0"/>
              <a:t>‹#›</a:t>
            </a:fld>
            <a:endParaRPr lang="vi-VN"/>
          </a:p>
        </p:txBody>
      </p:sp>
    </p:spTree>
    <p:extLst>
      <p:ext uri="{BB962C8B-B14F-4D97-AF65-F5344CB8AC3E}">
        <p14:creationId xmlns:p14="http://schemas.microsoft.com/office/powerpoint/2010/main" val="273791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AA35D9F-2E64-4C1A-A02B-80DEB2F27A13}" type="datetimeFigureOut">
              <a:rPr lang="vi-VN" smtClean="0"/>
              <a:t>18/11/2024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3E22EB-D6D5-43F6-BEAF-CE5D069CE784}" type="slidenum">
              <a:rPr lang="vi-VN" smtClean="0"/>
              <a:t>‹#›</a:t>
            </a:fld>
            <a:endParaRPr lang="vi-VN"/>
          </a:p>
        </p:txBody>
      </p:sp>
    </p:spTree>
    <p:extLst>
      <p:ext uri="{BB962C8B-B14F-4D97-AF65-F5344CB8AC3E}">
        <p14:creationId xmlns:p14="http://schemas.microsoft.com/office/powerpoint/2010/main" val="171881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AA35D9F-2E64-4C1A-A02B-80DEB2F27A13}" type="datetimeFigureOut">
              <a:rPr lang="vi-VN" smtClean="0"/>
              <a:t>18/11/2024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3E22EB-D6D5-43F6-BEAF-CE5D069CE784}" type="slidenum">
              <a:rPr lang="vi-VN" smtClean="0"/>
              <a:t>‹#›</a:t>
            </a:fld>
            <a:endParaRPr lang="vi-VN"/>
          </a:p>
        </p:txBody>
      </p:sp>
    </p:spTree>
    <p:extLst>
      <p:ext uri="{BB962C8B-B14F-4D97-AF65-F5344CB8AC3E}">
        <p14:creationId xmlns:p14="http://schemas.microsoft.com/office/powerpoint/2010/main" val="227784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AA35D9F-2E64-4C1A-A02B-80DEB2F27A13}" type="datetimeFigureOut">
              <a:rPr lang="vi-VN" smtClean="0"/>
              <a:t>18/11/2024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3E22EB-D6D5-43F6-BEAF-CE5D069CE784}" type="slidenum">
              <a:rPr lang="vi-VN" smtClean="0"/>
              <a:t>‹#›</a:t>
            </a:fld>
            <a:endParaRPr lang="vi-VN"/>
          </a:p>
        </p:txBody>
      </p:sp>
    </p:spTree>
    <p:extLst>
      <p:ext uri="{BB962C8B-B14F-4D97-AF65-F5344CB8AC3E}">
        <p14:creationId xmlns:p14="http://schemas.microsoft.com/office/powerpoint/2010/main" val="240621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A35D9F-2E64-4C1A-A02B-80DEB2F27A13}" type="datetimeFigureOut">
              <a:rPr lang="vi-VN" smtClean="0"/>
              <a:t>18/11/2024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A3E22EB-D6D5-43F6-BEAF-CE5D069CE784}" type="slidenum">
              <a:rPr lang="vi-VN" smtClean="0"/>
              <a:t>‹#›</a:t>
            </a:fld>
            <a:endParaRPr lang="vi-VN"/>
          </a:p>
        </p:txBody>
      </p:sp>
    </p:spTree>
    <p:extLst>
      <p:ext uri="{BB962C8B-B14F-4D97-AF65-F5344CB8AC3E}">
        <p14:creationId xmlns:p14="http://schemas.microsoft.com/office/powerpoint/2010/main" val="135287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FAA35D9F-2E64-4C1A-A02B-80DEB2F27A13}" type="datetimeFigureOut">
              <a:rPr lang="vi-VN" smtClean="0"/>
              <a:t>18/11/2024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A3E22EB-D6D5-43F6-BEAF-CE5D069CE784}" type="slidenum">
              <a:rPr lang="vi-VN" smtClean="0"/>
              <a:t>‹#›</a:t>
            </a:fld>
            <a:endParaRPr lang="vi-VN"/>
          </a:p>
        </p:txBody>
      </p:sp>
    </p:spTree>
    <p:extLst>
      <p:ext uri="{BB962C8B-B14F-4D97-AF65-F5344CB8AC3E}">
        <p14:creationId xmlns:p14="http://schemas.microsoft.com/office/powerpoint/2010/main" val="361543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FAA35D9F-2E64-4C1A-A02B-80DEB2F27A13}" type="datetimeFigureOut">
              <a:rPr lang="vi-VN" smtClean="0"/>
              <a:t>18/11/2024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A3E22EB-D6D5-43F6-BEAF-CE5D069CE784}" type="slidenum">
              <a:rPr lang="vi-VN" smtClean="0"/>
              <a:t>‹#›</a:t>
            </a:fld>
            <a:endParaRPr lang="vi-VN"/>
          </a:p>
        </p:txBody>
      </p:sp>
    </p:spTree>
    <p:extLst>
      <p:ext uri="{BB962C8B-B14F-4D97-AF65-F5344CB8AC3E}">
        <p14:creationId xmlns:p14="http://schemas.microsoft.com/office/powerpoint/2010/main" val="866605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AA35D9F-2E64-4C1A-A02B-80DEB2F27A13}" type="datetimeFigureOut">
              <a:rPr lang="vi-VN" smtClean="0"/>
              <a:t>18/11/2024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A3E22EB-D6D5-43F6-BEAF-CE5D069CE784}" type="slidenum">
              <a:rPr lang="vi-VN" smtClean="0"/>
              <a:t>‹#›</a:t>
            </a:fld>
            <a:endParaRPr lang="vi-VN"/>
          </a:p>
        </p:txBody>
      </p:sp>
    </p:spTree>
    <p:extLst>
      <p:ext uri="{BB962C8B-B14F-4D97-AF65-F5344CB8AC3E}">
        <p14:creationId xmlns:p14="http://schemas.microsoft.com/office/powerpoint/2010/main" val="325375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35D9F-2E64-4C1A-A02B-80DEB2F27A13}" type="datetimeFigureOut">
              <a:rPr lang="vi-VN" smtClean="0"/>
              <a:t>18/11/2024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A3E22EB-D6D5-43F6-BEAF-CE5D069CE784}" type="slidenum">
              <a:rPr lang="vi-VN" smtClean="0"/>
              <a:t>‹#›</a:t>
            </a:fld>
            <a:endParaRPr lang="vi-VN"/>
          </a:p>
        </p:txBody>
      </p:sp>
    </p:spTree>
    <p:extLst>
      <p:ext uri="{BB962C8B-B14F-4D97-AF65-F5344CB8AC3E}">
        <p14:creationId xmlns:p14="http://schemas.microsoft.com/office/powerpoint/2010/main" val="288821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A35D9F-2E64-4C1A-A02B-80DEB2F27A13}" type="datetimeFigureOut">
              <a:rPr lang="vi-VN" smtClean="0"/>
              <a:t>18/11/2024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A3E22EB-D6D5-43F6-BEAF-CE5D069CE784}" type="slidenum">
              <a:rPr lang="vi-VN" smtClean="0"/>
              <a:t>‹#›</a:t>
            </a:fld>
            <a:endParaRPr lang="vi-VN"/>
          </a:p>
        </p:txBody>
      </p:sp>
    </p:spTree>
    <p:extLst>
      <p:ext uri="{BB962C8B-B14F-4D97-AF65-F5344CB8AC3E}">
        <p14:creationId xmlns:p14="http://schemas.microsoft.com/office/powerpoint/2010/main" val="176289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A35D9F-2E64-4C1A-A02B-80DEB2F27A13}" type="datetimeFigureOut">
              <a:rPr lang="vi-VN" smtClean="0"/>
              <a:t>18/11/2024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A3E22EB-D6D5-43F6-BEAF-CE5D069CE784}" type="slidenum">
              <a:rPr lang="vi-VN" smtClean="0"/>
              <a:t>‹#›</a:t>
            </a:fld>
            <a:endParaRPr lang="vi-VN"/>
          </a:p>
        </p:txBody>
      </p:sp>
    </p:spTree>
    <p:extLst>
      <p:ext uri="{BB962C8B-B14F-4D97-AF65-F5344CB8AC3E}">
        <p14:creationId xmlns:p14="http://schemas.microsoft.com/office/powerpoint/2010/main" val="319102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B3210F6D-3965-C1B4-67BA-8B38CBEF8D2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35D9F-2E64-4C1A-A02B-80DEB2F27A13}" type="datetimeFigureOut">
              <a:rPr lang="vi-VN" smtClean="0"/>
              <a:t>18/11/2024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E22EB-D6D5-43F6-BEAF-CE5D069CE784}" type="slidenum">
              <a:rPr lang="vi-VN" smtClean="0"/>
              <a:t>‹#›</a:t>
            </a:fld>
            <a:endParaRPr lang="vi-VN"/>
          </a:p>
        </p:txBody>
      </p:sp>
      <p:sp>
        <p:nvSpPr>
          <p:cNvPr id="7" name="Hình chữ nhật 6">
            <a:extLst>
              <a:ext uri="{FF2B5EF4-FFF2-40B4-BE49-F238E27FC236}">
                <a16:creationId xmlns:a16="http://schemas.microsoft.com/office/drawing/2014/main" id="{DDE95C27-92DF-09E0-D1D5-7839A4648387}"/>
              </a:ext>
            </a:extLst>
          </p:cNvPr>
          <p:cNvSpPr/>
          <p:nvPr userDrawn="1"/>
        </p:nvSpPr>
        <p:spPr>
          <a:xfrm>
            <a:off x="-2661057" y="2522537"/>
            <a:ext cx="2540000" cy="590931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just" rtl="0" eaLnBrk="1" latinLnBrk="0" hangingPunct="1">
              <a:spcBef>
                <a:spcPts val="0"/>
              </a:spcBef>
              <a:spcAft>
                <a:spcPts val="0"/>
              </a:spcAft>
            </a:pPr>
            <a:r>
              <a:rPr lang="vi-VN" sz="1800" b="0" kern="1200" spc="0">
                <a:ln>
                  <a:noFill/>
                </a:ln>
                <a:solidFill>
                  <a:srgbClr val="000000"/>
                </a:solidFill>
                <a:effectLst/>
                <a:latin typeface="Arial" panose="020B0604020202020204" pitchFamily="34" charset="0"/>
                <a:ea typeface="+mn-ea"/>
                <a:cs typeface="+mn-cs"/>
              </a:rPr>
              <a:t>Bài giảng thuộc dự án </a:t>
            </a:r>
            <a:r>
              <a:rPr lang="vi-VN" sz="1800" b="1" kern="1200" spc="0">
                <a:ln>
                  <a:noFill/>
                </a:ln>
                <a:solidFill>
                  <a:srgbClr val="000000"/>
                </a:solidFill>
                <a:effectLst/>
                <a:latin typeface="Arial" panose="020B0604020202020204" pitchFamily="34" charset="0"/>
                <a:ea typeface="+mn-ea"/>
                <a:cs typeface="+mn-cs"/>
              </a:rPr>
              <a:t>Hỗ trợ BGĐT miễn phí cho giáo viên </a:t>
            </a:r>
            <a:r>
              <a:rPr lang="vi-VN" sz="1800" kern="1200" spc="0">
                <a:ln>
                  <a:noFill/>
                </a:ln>
                <a:solidFill>
                  <a:srgbClr val="000000"/>
                </a:solidFill>
                <a:effectLst/>
                <a:latin typeface="Arial" panose="020B0604020202020204" pitchFamily="34" charset="0"/>
                <a:ea typeface="+mn-ea"/>
                <a:cs typeface="+mn-cs"/>
              </a:rPr>
              <a:t>của </a:t>
            </a:r>
            <a:r>
              <a:rPr lang="vi-VN" sz="1800" b="1" kern="1200" spc="0">
                <a:ln>
                  <a:noFill/>
                </a:ln>
                <a:solidFill>
                  <a:srgbClr val="000000"/>
                </a:solidFill>
                <a:effectLst/>
                <a:latin typeface="Arial" panose="020B0604020202020204" pitchFamily="34" charset="0"/>
                <a:ea typeface="+mn-ea"/>
                <a:cs typeface="+mn-cs"/>
              </a:rPr>
              <a:t>Học liệu số TuMo.</a:t>
            </a:r>
          </a:p>
          <a:p>
            <a:pPr marL="0" algn="just" rtl="0" eaLnBrk="1" latinLnBrk="0" hangingPunct="1">
              <a:spcBef>
                <a:spcPts val="0"/>
              </a:spcBef>
              <a:spcAft>
                <a:spcPts val="0"/>
              </a:spcAft>
            </a:pPr>
            <a:endParaRPr lang="vi-VN" sz="1800" b="1">
              <a:effectLst/>
            </a:endParaRPr>
          </a:p>
          <a:p>
            <a:pPr marL="0" algn="just" rtl="0" eaLnBrk="1" latinLnBrk="0" hangingPunct="1">
              <a:spcBef>
                <a:spcPts val="0"/>
              </a:spcBef>
              <a:spcAft>
                <a:spcPts val="0"/>
              </a:spcAft>
            </a:pPr>
            <a:r>
              <a:rPr lang="vi-VN" sz="1800" b="0" kern="1200" spc="0">
                <a:ln>
                  <a:noFill/>
                </a:ln>
                <a:solidFill>
                  <a:srgbClr val="000000"/>
                </a:solidFill>
                <a:effectLst/>
                <a:latin typeface="Arial" panose="020B0604020202020204" pitchFamily="34" charset="0"/>
                <a:ea typeface="+mn-ea"/>
                <a:cs typeface="+mn-cs"/>
              </a:rPr>
              <a:t>Quý thầy cô có thể tải miễn phí bài giảng trên Nhóm zalo và FB của Học liệu số TUMO.</a:t>
            </a:r>
          </a:p>
          <a:p>
            <a:pPr marL="0" algn="just" rtl="0" eaLnBrk="1" latinLnBrk="0" hangingPunct="1">
              <a:spcBef>
                <a:spcPts val="0"/>
              </a:spcBef>
              <a:spcAft>
                <a:spcPts val="0"/>
              </a:spcAft>
            </a:pPr>
            <a:endParaRPr lang="vi-VN" sz="1800" b="0" kern="1200" spc="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1800" b="0" kern="1200" spc="0">
                <a:ln>
                  <a:noFill/>
                </a:ln>
                <a:solidFill>
                  <a:srgbClr val="000000"/>
                </a:solidFill>
                <a:effectLst/>
                <a:latin typeface="Arial" panose="020B0604020202020204" pitchFamily="34" charset="0"/>
                <a:ea typeface="+mn-ea"/>
                <a:cs typeface="+mn-cs"/>
              </a:rPr>
              <a:t>Thầy cô có thể liên hệ admin số điện thoại, zalo 086.883.8870 để được hỗ trợ thêm vào nhóm. </a:t>
            </a:r>
            <a:endParaRPr lang="vi-VN" sz="18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endParaRPr lang="vi-VN" sz="18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1800" kern="1200">
                <a:ln>
                  <a:noFill/>
                </a:ln>
                <a:solidFill>
                  <a:srgbClr val="000000"/>
                </a:solidFill>
                <a:effectLst/>
                <a:latin typeface="Arial" panose="020B0604020202020204" pitchFamily="34" charset="0"/>
                <a:ea typeface="+mn-ea"/>
                <a:cs typeface="+mn-cs"/>
              </a:rPr>
              <a:t>Vui lòng không sử dụng bài giảng với mục đích thương mại. </a:t>
            </a:r>
          </a:p>
          <a:p>
            <a:pPr marL="0" algn="just" rtl="0" eaLnBrk="1" latinLnBrk="0" hangingPunct="1">
              <a:spcBef>
                <a:spcPts val="0"/>
              </a:spcBef>
              <a:spcAft>
                <a:spcPts val="0"/>
              </a:spcAft>
            </a:pPr>
            <a:endParaRPr lang="vi-VN" sz="1800">
              <a:effectLst/>
            </a:endParaRPr>
          </a:p>
          <a:p>
            <a:pPr marL="0" algn="just" rtl="0" eaLnBrk="1" latinLnBrk="0" hangingPunct="1">
              <a:spcBef>
                <a:spcPts val="0"/>
              </a:spcBef>
              <a:spcAft>
                <a:spcPts val="0"/>
              </a:spcAft>
            </a:pPr>
            <a:r>
              <a:rPr lang="vi-VN" sz="1800" b="0" kern="1200" spc="0">
                <a:ln>
                  <a:noFill/>
                </a:ln>
                <a:solidFill>
                  <a:srgbClr val="000000"/>
                </a:solidFill>
                <a:effectLst/>
                <a:latin typeface="Arial" panose="020B0604020202020204" pitchFamily="34" charset="0"/>
                <a:ea typeface="+mn-ea"/>
                <a:cs typeface="+mn-cs"/>
              </a:rPr>
              <a:t>Chân thành cảm ơn!</a:t>
            </a:r>
            <a:endParaRPr lang="vi-VN" sz="1800">
              <a:effectLst/>
            </a:endParaRPr>
          </a:p>
        </p:txBody>
      </p:sp>
      <p:pic>
        <p:nvPicPr>
          <p:cNvPr id="8" name="Hình ảnh 7" descr="Ảnh có chứa phim hoạt hình, văn bản, vòng tròn, Đồ họa&#10;&#10;Mô tả được tạo tự động">
            <a:extLst>
              <a:ext uri="{FF2B5EF4-FFF2-40B4-BE49-F238E27FC236}">
                <a16:creationId xmlns:a16="http://schemas.microsoft.com/office/drawing/2014/main" id="{22C4B2B1-A669-2A93-5028-E1848DCF9A1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362200" y="274638"/>
            <a:ext cx="2206248" cy="2206248"/>
          </a:xfrm>
          <a:prstGeom prst="rect">
            <a:avLst/>
          </a:prstGeom>
        </p:spPr>
      </p:pic>
    </p:spTree>
    <p:extLst>
      <p:ext uri="{BB962C8B-B14F-4D97-AF65-F5344CB8AC3E}">
        <p14:creationId xmlns:p14="http://schemas.microsoft.com/office/powerpoint/2010/main" val="7255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192" y="2765459"/>
            <a:ext cx="11841804" cy="1655762"/>
          </a:xfrm>
        </p:spPr>
        <p:txBody>
          <a:bodyPr>
            <a:noAutofit/>
          </a:bodyPr>
          <a:lstStyle/>
          <a:p>
            <a:r>
              <a:rPr lang="vi-VN" sz="4800" dirty="0">
                <a:solidFill>
                  <a:srgbClr val="FF0000"/>
                </a:solidFill>
                <a:latin typeface="+mj-lt"/>
              </a:rPr>
              <a:t>EM TÍCH CỰC THAM GIA LAO ĐỘNG </a:t>
            </a:r>
          </a:p>
          <a:p>
            <a:r>
              <a:rPr lang="vi-VN" sz="4800" dirty="0">
                <a:solidFill>
                  <a:srgbClr val="FF0000"/>
                </a:solidFill>
                <a:latin typeface="+mj-lt"/>
              </a:rPr>
              <a:t>( Tiết 1)</a:t>
            </a:r>
          </a:p>
        </p:txBody>
      </p:sp>
    </p:spTree>
    <p:extLst>
      <p:ext uri="{BB962C8B-B14F-4D97-AF65-F5344CB8AC3E}">
        <p14:creationId xmlns:p14="http://schemas.microsoft.com/office/powerpoint/2010/main" val="610806997"/>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pPr marL="0" indent="0">
              <a:buNone/>
            </a:pPr>
            <a:endParaRPr lang="vi-VN" dirty="0"/>
          </a:p>
        </p:txBody>
      </p:sp>
      <p:pic>
        <p:nvPicPr>
          <p:cNvPr id="4" name="Picture 3"/>
          <p:cNvPicPr>
            <a:picLocks noChangeAspect="1"/>
          </p:cNvPicPr>
          <p:nvPr/>
        </p:nvPicPr>
        <p:blipFill>
          <a:blip r:embed="rId2"/>
          <a:stretch>
            <a:fillRect/>
          </a:stretch>
        </p:blipFill>
        <p:spPr>
          <a:xfrm>
            <a:off x="2590394" y="-1"/>
            <a:ext cx="6835707" cy="4033683"/>
          </a:xfrm>
          <a:prstGeom prst="rect">
            <a:avLst/>
          </a:prstGeom>
        </p:spPr>
      </p:pic>
      <p:sp>
        <p:nvSpPr>
          <p:cNvPr id="6" name="Smiley Face 5"/>
          <p:cNvSpPr/>
          <p:nvPr/>
        </p:nvSpPr>
        <p:spPr>
          <a:xfrm>
            <a:off x="5330757" y="4137186"/>
            <a:ext cx="1352145" cy="1293779"/>
          </a:xfrm>
          <a:prstGeom prst="smileyFace">
            <a:avLst>
              <a:gd name="adj" fmla="val -4653"/>
            </a:avLst>
          </a:prstGeom>
          <a:solidFill>
            <a:srgbClr val="FF0000"/>
          </a:solidFill>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26876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pPr marL="0" indent="0">
              <a:buNone/>
            </a:pPr>
            <a:endParaRPr lang="vi-VN" dirty="0"/>
          </a:p>
        </p:txBody>
      </p:sp>
      <p:pic>
        <p:nvPicPr>
          <p:cNvPr id="4" name="Picture 3"/>
          <p:cNvPicPr>
            <a:picLocks noChangeAspect="1"/>
          </p:cNvPicPr>
          <p:nvPr/>
        </p:nvPicPr>
        <p:blipFill>
          <a:blip r:embed="rId2"/>
          <a:stretch>
            <a:fillRect/>
          </a:stretch>
        </p:blipFill>
        <p:spPr>
          <a:xfrm>
            <a:off x="2036221" y="0"/>
            <a:ext cx="8426586" cy="3608962"/>
          </a:xfrm>
          <a:prstGeom prst="rect">
            <a:avLst/>
          </a:prstGeom>
        </p:spPr>
      </p:pic>
      <p:sp>
        <p:nvSpPr>
          <p:cNvPr id="8" name="Smiley Face 7"/>
          <p:cNvSpPr/>
          <p:nvPr/>
        </p:nvSpPr>
        <p:spPr>
          <a:xfrm>
            <a:off x="5330757" y="4137186"/>
            <a:ext cx="1352145" cy="1293779"/>
          </a:xfrm>
          <a:prstGeom prst="smileyFace">
            <a:avLst>
              <a:gd name="adj" fmla="val -4653"/>
            </a:avLst>
          </a:prstGeom>
          <a:solidFill>
            <a:srgbClr val="FF0000"/>
          </a:solidFill>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90664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4" name="Picture 3"/>
          <p:cNvPicPr>
            <a:picLocks noChangeAspect="1"/>
          </p:cNvPicPr>
          <p:nvPr/>
        </p:nvPicPr>
        <p:blipFill>
          <a:blip r:embed="rId2"/>
          <a:stretch>
            <a:fillRect/>
          </a:stretch>
        </p:blipFill>
        <p:spPr>
          <a:xfrm>
            <a:off x="2107760" y="0"/>
            <a:ext cx="7250249" cy="3834427"/>
          </a:xfrm>
          <a:prstGeom prst="rect">
            <a:avLst/>
          </a:prstGeom>
        </p:spPr>
      </p:pic>
      <p:sp>
        <p:nvSpPr>
          <p:cNvPr id="6" name="Smiley Face 5"/>
          <p:cNvSpPr/>
          <p:nvPr/>
        </p:nvSpPr>
        <p:spPr>
          <a:xfrm>
            <a:off x="5330757" y="4137186"/>
            <a:ext cx="1352145" cy="1293779"/>
          </a:xfrm>
          <a:prstGeom prst="smileyFac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42092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4271" y="187629"/>
            <a:ext cx="9144000" cy="1655762"/>
          </a:xfrm>
        </p:spPr>
        <p:txBody>
          <a:bodyPr>
            <a:noAutofit/>
          </a:bodyPr>
          <a:lstStyle/>
          <a:p>
            <a:r>
              <a:rPr lang="vi-VN" sz="5400" dirty="0">
                <a:solidFill>
                  <a:srgbClr val="FF0000"/>
                </a:solidFill>
                <a:latin typeface="+mj-lt"/>
              </a:rPr>
              <a:t>KHỞI ĐỘNG</a:t>
            </a:r>
          </a:p>
          <a:p>
            <a:endParaRPr lang="vi-VN" sz="3200" dirty="0">
              <a:solidFill>
                <a:srgbClr val="FF0000"/>
              </a:solidFill>
              <a:latin typeface="+mj-lt"/>
            </a:endParaRPr>
          </a:p>
        </p:txBody>
      </p:sp>
      <p:sp>
        <p:nvSpPr>
          <p:cNvPr id="4" name="Rectangle 3"/>
          <p:cNvSpPr/>
          <p:nvPr/>
        </p:nvSpPr>
        <p:spPr>
          <a:xfrm>
            <a:off x="4159301" y="1107234"/>
            <a:ext cx="3853940" cy="584775"/>
          </a:xfrm>
          <a:prstGeom prst="rect">
            <a:avLst/>
          </a:prstGeom>
        </p:spPr>
        <p:txBody>
          <a:bodyPr wrap="none">
            <a:spAutoFit/>
          </a:bodyPr>
          <a:lstStyle/>
          <a:p>
            <a:r>
              <a:rPr lang="vi-VN" sz="3200" b="1" dirty="0">
                <a:solidFill>
                  <a:srgbClr val="FF0000"/>
                </a:solidFill>
                <a:latin typeface="Times New Roman" panose="02020603050405020304" pitchFamily="18" charset="0"/>
                <a:ea typeface="Arial" panose="020B0604020202020204" pitchFamily="34" charset="0"/>
              </a:rPr>
              <a:t>Hoạt động 1: </a:t>
            </a:r>
            <a:r>
              <a:rPr lang="vi-VN" sz="3200" b="1" dirty="0">
                <a:solidFill>
                  <a:srgbClr val="000000"/>
                </a:solidFill>
                <a:latin typeface="Times New Roman" panose="02020603050405020304" pitchFamily="18" charset="0"/>
                <a:ea typeface="Arial" panose="020B0604020202020204" pitchFamily="34" charset="0"/>
              </a:rPr>
              <a:t>Chia sẻ</a:t>
            </a:r>
            <a:endParaRPr lang="vi-VN" sz="3200" dirty="0"/>
          </a:p>
        </p:txBody>
      </p:sp>
      <p:sp>
        <p:nvSpPr>
          <p:cNvPr id="6" name="Rectangle 5"/>
          <p:cNvSpPr/>
          <p:nvPr/>
        </p:nvSpPr>
        <p:spPr>
          <a:xfrm>
            <a:off x="735366" y="1974020"/>
            <a:ext cx="11456634" cy="1569660"/>
          </a:xfrm>
          <a:prstGeom prst="rect">
            <a:avLst/>
          </a:prstGeom>
        </p:spPr>
        <p:txBody>
          <a:bodyPr wrap="square">
            <a:spAutoFit/>
          </a:bodyPr>
          <a:lstStyle/>
          <a:p>
            <a:r>
              <a:rPr lang="vi-VN" sz="3200" b="1" dirty="0">
                <a:solidFill>
                  <a:srgbClr val="00B050"/>
                </a:solidFill>
                <a:latin typeface="+mj-lt"/>
              </a:rPr>
              <a:t>- Trình bày được nghề nghiệp của người trong tranh.</a:t>
            </a:r>
          </a:p>
          <a:p>
            <a:r>
              <a:rPr lang="vi-VN" sz="3200" b="1" dirty="0">
                <a:solidFill>
                  <a:srgbClr val="00B050"/>
                </a:solidFill>
                <a:latin typeface="+mj-lt"/>
              </a:rPr>
              <a:t>- Lí giải lí do vì sao em chọn bức tranh này.</a:t>
            </a:r>
          </a:p>
          <a:p>
            <a:r>
              <a:rPr lang="vi-VN" sz="3200" b="1" dirty="0">
                <a:solidFill>
                  <a:srgbClr val="00B050"/>
                </a:solidFill>
                <a:latin typeface="+mj-lt"/>
              </a:rPr>
              <a:t>- Nêu các điều em học được từ người yêu lao động ở trong tranh.</a:t>
            </a:r>
          </a:p>
        </p:txBody>
      </p:sp>
      <p:pic>
        <p:nvPicPr>
          <p:cNvPr id="7" name="Picture 6"/>
          <p:cNvPicPr>
            <a:picLocks noChangeAspect="1"/>
          </p:cNvPicPr>
          <p:nvPr/>
        </p:nvPicPr>
        <p:blipFill>
          <a:blip r:embed="rId2"/>
          <a:stretch>
            <a:fillRect/>
          </a:stretch>
        </p:blipFill>
        <p:spPr>
          <a:xfrm>
            <a:off x="2579686" y="2125402"/>
            <a:ext cx="7196613" cy="4665521"/>
          </a:xfrm>
          <a:prstGeom prst="rect">
            <a:avLst/>
          </a:prstGeom>
        </p:spPr>
      </p:pic>
    </p:spTree>
    <p:extLst>
      <p:ext uri="{BB962C8B-B14F-4D97-AF65-F5344CB8AC3E}">
        <p14:creationId xmlns:p14="http://schemas.microsoft.com/office/powerpoint/2010/main" val="1646555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nodeType="clickEffect">
                                  <p:stCondLst>
                                    <p:cond delay="0"/>
                                  </p:stCondLst>
                                  <p:childTnLst>
                                    <p:animEffect transition="out" filter="randombar(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6178" y="2473629"/>
            <a:ext cx="9144000" cy="1655762"/>
          </a:xfrm>
        </p:spPr>
        <p:txBody>
          <a:bodyPr>
            <a:noAutofit/>
          </a:bodyPr>
          <a:lstStyle/>
          <a:p>
            <a:r>
              <a:rPr lang="vi-VN" sz="5400" dirty="0">
                <a:solidFill>
                  <a:srgbClr val="FF0000"/>
                </a:solidFill>
                <a:latin typeface="+mj-lt"/>
              </a:rPr>
              <a:t>KIẾN TẠO TRI THỨC MỚI</a:t>
            </a:r>
          </a:p>
        </p:txBody>
      </p:sp>
    </p:spTree>
    <p:extLst>
      <p:ext uri="{BB962C8B-B14F-4D97-AF65-F5344CB8AC3E}">
        <p14:creationId xmlns:p14="http://schemas.microsoft.com/office/powerpoint/2010/main" val="377247430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0" y="155642"/>
            <a:ext cx="12192000" cy="972767"/>
          </a:xfrm>
          <a:prstGeom prst="rect">
            <a:avLst/>
          </a:prstGeom>
          <a:solidFill>
            <a:schemeClr val="accent2">
              <a:lumMod val="60000"/>
              <a:lumOff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mj-lt"/>
              </a:rPr>
              <a:t>Hoạt động 2: </a:t>
            </a:r>
            <a:r>
              <a:rPr lang="vi-VN" sz="3200" b="1" dirty="0">
                <a:latin typeface="+mj-lt"/>
              </a:rPr>
              <a:t>Quan sát tranh và cho biết bạn nào tích cực, tự giác tham gia lao động </a:t>
            </a:r>
            <a:endParaRPr lang="vi-VN" sz="3200" dirty="0">
              <a:latin typeface="+mj-lt"/>
            </a:endParaRPr>
          </a:p>
          <a:p>
            <a:pPr marL="0" indent="0" algn="just">
              <a:buNone/>
            </a:pPr>
            <a:endParaRPr lang="vi-VN" sz="3200" b="1" dirty="0">
              <a:solidFill>
                <a:srgbClr val="FF0000"/>
              </a:solidFill>
              <a:latin typeface="+mj-lt"/>
            </a:endParaRPr>
          </a:p>
        </p:txBody>
      </p:sp>
      <p:sp>
        <p:nvSpPr>
          <p:cNvPr id="5" name="Rectangle 4"/>
          <p:cNvSpPr/>
          <p:nvPr/>
        </p:nvSpPr>
        <p:spPr>
          <a:xfrm>
            <a:off x="150642" y="1845851"/>
            <a:ext cx="3916904" cy="1865126"/>
          </a:xfrm>
          <a:prstGeom prst="rect">
            <a:avLst/>
          </a:prstGeom>
        </p:spPr>
        <p:txBody>
          <a:bodyPr wrap="square">
            <a:spAutoFit/>
          </a:bodyPr>
          <a:lstStyle/>
          <a:p>
            <a:pPr marL="90170" indent="-90170" algn="just">
              <a:lnSpc>
                <a:spcPct val="120000"/>
              </a:lnSpc>
              <a:spcAft>
                <a:spcPts val="0"/>
              </a:spcAft>
            </a:pPr>
            <a:r>
              <a:rPr lang="vi-VN" sz="3200" b="1" dirty="0">
                <a:solidFill>
                  <a:srgbClr val="00B050"/>
                </a:solidFill>
                <a:latin typeface="+mj-lt"/>
                <a:ea typeface="Arial" panose="020B0604020202020204" pitchFamily="34" charset="0"/>
                <a:cs typeface="Times New Roman" panose="02020603050405020304" pitchFamily="18" charset="0"/>
              </a:rPr>
              <a:t>Bạn nào tích cực, tự giác tham gia lao động?</a:t>
            </a:r>
          </a:p>
        </p:txBody>
      </p:sp>
      <p:pic>
        <p:nvPicPr>
          <p:cNvPr id="2" name="Picture 1"/>
          <p:cNvPicPr>
            <a:picLocks noChangeAspect="1"/>
          </p:cNvPicPr>
          <p:nvPr/>
        </p:nvPicPr>
        <p:blipFill>
          <a:blip r:embed="rId2"/>
          <a:stretch>
            <a:fillRect/>
          </a:stretch>
        </p:blipFill>
        <p:spPr>
          <a:xfrm>
            <a:off x="4067546" y="1128409"/>
            <a:ext cx="8043390" cy="2899844"/>
          </a:xfrm>
          <a:prstGeom prst="rect">
            <a:avLst/>
          </a:prstGeom>
        </p:spPr>
      </p:pic>
      <p:sp>
        <p:nvSpPr>
          <p:cNvPr id="8" name="Rectangle 7"/>
          <p:cNvSpPr/>
          <p:nvPr/>
        </p:nvSpPr>
        <p:spPr>
          <a:xfrm>
            <a:off x="2109094" y="2914043"/>
            <a:ext cx="11794924" cy="584775"/>
          </a:xfrm>
          <a:prstGeom prst="rect">
            <a:avLst/>
          </a:prstGeom>
        </p:spPr>
        <p:txBody>
          <a:bodyPr wrap="square">
            <a:spAutoFit/>
          </a:bodyPr>
          <a:lstStyle/>
          <a:p>
            <a:pPr algn="just"/>
            <a:r>
              <a:rPr lang="vi-VN" sz="3200" b="1" dirty="0">
                <a:solidFill>
                  <a:srgbClr val="00B050"/>
                </a:solidFill>
                <a:latin typeface="+mj-lt"/>
              </a:rPr>
              <a:t>Kể thêm các biểu hiện tích cực, tự giác trong lao động. </a:t>
            </a:r>
          </a:p>
        </p:txBody>
      </p:sp>
      <p:pic>
        <p:nvPicPr>
          <p:cNvPr id="3" name="Picture 2"/>
          <p:cNvPicPr>
            <a:picLocks noChangeAspect="1"/>
          </p:cNvPicPr>
          <p:nvPr/>
        </p:nvPicPr>
        <p:blipFill>
          <a:blip r:embed="rId3"/>
          <a:stretch>
            <a:fillRect/>
          </a:stretch>
        </p:blipFill>
        <p:spPr>
          <a:xfrm>
            <a:off x="4067546" y="4138994"/>
            <a:ext cx="8124454" cy="2719006"/>
          </a:xfrm>
          <a:prstGeom prst="rect">
            <a:avLst/>
          </a:prstGeom>
        </p:spPr>
      </p:pic>
    </p:spTree>
    <p:extLst>
      <p:ext uri="{BB962C8B-B14F-4D97-AF65-F5344CB8AC3E}">
        <p14:creationId xmlns:p14="http://schemas.microsoft.com/office/powerpoint/2010/main" val="29355607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4" presetClass="exit" presetSubtype="10" fill="hold" nodeType="withEffect">
                                  <p:stCondLst>
                                    <p:cond delay="0"/>
                                  </p:stCondLst>
                                  <p:childTnLst>
                                    <p:animEffect transition="out" filter="randombar(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4" presetClass="exit" presetSubtype="10" fill="hold" nodeType="withEffect">
                                  <p:stCondLst>
                                    <p:cond delay="0"/>
                                  </p:stCondLst>
                                  <p:childTnLst>
                                    <p:animEffect transition="out" filter="randombar(horizont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2256815" y="175098"/>
            <a:ext cx="8180963" cy="5194570"/>
          </a:xfrm>
          <a:prstGeom prst="wedgeEllipseCallout">
            <a:avLst>
              <a:gd name="adj1" fmla="val -55910"/>
              <a:gd name="adj2" fmla="val 26247"/>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3200" i="1" dirty="0">
                <a:solidFill>
                  <a:schemeClr val="accent2">
                    <a:lumMod val="75000"/>
                  </a:schemeClr>
                </a:solidFill>
                <a:latin typeface="+mj-lt"/>
              </a:rPr>
              <a:t>Tích cực, tự giác tham gia lao động là chủ động làm việc, không ngại khó khăn, không chờ người lớn nhắc nhở. Các em chủ động hoàn thành các nhiệm vụ ở trường, ở nhà và chủ động giúp đỡ gia đình các việc làm vừa sức với bản thân.</a:t>
            </a:r>
            <a:endParaRPr lang="vi-VN" sz="3200" dirty="0">
              <a:solidFill>
                <a:schemeClr val="accent2">
                  <a:lumMod val="75000"/>
                </a:schemeClr>
              </a:solidFill>
              <a:latin typeface="+mj-lt"/>
            </a:endParaRPr>
          </a:p>
        </p:txBody>
      </p:sp>
    </p:spTree>
    <p:extLst>
      <p:ext uri="{BB962C8B-B14F-4D97-AF65-F5344CB8AC3E}">
        <p14:creationId xmlns:p14="http://schemas.microsoft.com/office/powerpoint/2010/main" val="246289736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0" y="155642"/>
            <a:ext cx="12192000" cy="972767"/>
          </a:xfrm>
          <a:prstGeom prst="rect">
            <a:avLst/>
          </a:prstGeom>
          <a:solidFill>
            <a:schemeClr val="accent2">
              <a:lumMod val="60000"/>
              <a:lumOff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mj-lt"/>
              </a:rPr>
              <a:t>Hoạt động 3: </a:t>
            </a:r>
            <a:r>
              <a:rPr lang="vi-VN" sz="3200" b="1" dirty="0">
                <a:latin typeface="+mj-lt"/>
              </a:rPr>
              <a:t>Đọc câu chuyện và trả lời câu hỏi </a:t>
            </a:r>
            <a:endParaRPr lang="vi-VN" sz="3200" dirty="0">
              <a:latin typeface="+mj-lt"/>
            </a:endParaRPr>
          </a:p>
          <a:p>
            <a:pPr marL="0" indent="0" algn="just">
              <a:buNone/>
            </a:pPr>
            <a:endParaRPr lang="vi-VN" sz="3200" b="1" dirty="0">
              <a:solidFill>
                <a:srgbClr val="FF0000"/>
              </a:solidFill>
              <a:latin typeface="+mj-lt"/>
            </a:endParaRPr>
          </a:p>
        </p:txBody>
      </p:sp>
      <p:pic>
        <p:nvPicPr>
          <p:cNvPr id="3" name="Picture 2"/>
          <p:cNvPicPr>
            <a:picLocks noChangeAspect="1"/>
          </p:cNvPicPr>
          <p:nvPr/>
        </p:nvPicPr>
        <p:blipFill>
          <a:blip r:embed="rId2"/>
          <a:stretch>
            <a:fillRect/>
          </a:stretch>
        </p:blipFill>
        <p:spPr>
          <a:xfrm>
            <a:off x="0" y="1245140"/>
            <a:ext cx="12192000" cy="5612861"/>
          </a:xfrm>
          <a:prstGeom prst="rect">
            <a:avLst/>
          </a:prstGeom>
        </p:spPr>
      </p:pic>
      <p:sp>
        <p:nvSpPr>
          <p:cNvPr id="8" name="Rectangle 7"/>
          <p:cNvSpPr/>
          <p:nvPr/>
        </p:nvSpPr>
        <p:spPr>
          <a:xfrm>
            <a:off x="805737" y="4523034"/>
            <a:ext cx="10014663" cy="1815882"/>
          </a:xfrm>
          <a:prstGeom prst="rect">
            <a:avLst/>
          </a:prstGeom>
          <a:solidFill>
            <a:schemeClr val="accent4">
              <a:lumMod val="20000"/>
              <a:lumOff val="80000"/>
            </a:schemeClr>
          </a:solidFill>
        </p:spPr>
        <p:txBody>
          <a:bodyPr wrap="square">
            <a:spAutoFit/>
          </a:bodyPr>
          <a:lstStyle/>
          <a:p>
            <a:pPr algn="just"/>
            <a:r>
              <a:rPr lang="vi-VN" sz="2800" b="1" dirty="0">
                <a:latin typeface="+mj-lt"/>
              </a:rPr>
              <a:t>- Lúc đầu, con lừa làm việc như thế nào?</a:t>
            </a:r>
          </a:p>
          <a:p>
            <a:pPr algn="just"/>
            <a:r>
              <a:rPr lang="vi-VN" sz="2800" b="1" dirty="0">
                <a:latin typeface="+mj-lt"/>
              </a:rPr>
              <a:t>- Sau khi được ông chủ dạy cho một bài học, con lừa đã thay đổi như thế nào?</a:t>
            </a:r>
          </a:p>
          <a:p>
            <a:pPr algn="just"/>
            <a:r>
              <a:rPr lang="vi-VN" sz="2800" b="1" dirty="0">
                <a:latin typeface="+mj-lt"/>
              </a:rPr>
              <a:t>- Theo em, tự giác, tích cực trong lao động sẽ đem lại điều gì?</a:t>
            </a:r>
          </a:p>
        </p:txBody>
      </p:sp>
    </p:spTree>
    <p:extLst>
      <p:ext uri="{BB962C8B-B14F-4D97-AF65-F5344CB8AC3E}">
        <p14:creationId xmlns:p14="http://schemas.microsoft.com/office/powerpoint/2010/main" val="13176018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6178" y="2473629"/>
            <a:ext cx="9144000" cy="1655762"/>
          </a:xfrm>
        </p:spPr>
        <p:txBody>
          <a:bodyPr>
            <a:noAutofit/>
          </a:bodyPr>
          <a:lstStyle/>
          <a:p>
            <a:r>
              <a:rPr lang="vi-VN" sz="5400" dirty="0">
                <a:solidFill>
                  <a:srgbClr val="FF0000"/>
                </a:solidFill>
                <a:latin typeface="+mj-lt"/>
              </a:rPr>
              <a:t>LUYỆN TẬP</a:t>
            </a:r>
          </a:p>
        </p:txBody>
      </p:sp>
    </p:spTree>
    <p:extLst>
      <p:ext uri="{BB962C8B-B14F-4D97-AF65-F5344CB8AC3E}">
        <p14:creationId xmlns:p14="http://schemas.microsoft.com/office/powerpoint/2010/main" val="159172668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2"/>
          <a:stretch>
            <a:fillRect/>
          </a:stretch>
        </p:blipFill>
        <p:spPr>
          <a:xfrm>
            <a:off x="223212" y="704692"/>
            <a:ext cx="11745576" cy="5910116"/>
          </a:xfrm>
          <a:prstGeom prst="rect">
            <a:avLst/>
          </a:prstGeom>
        </p:spPr>
      </p:pic>
    </p:spTree>
    <p:extLst>
      <p:ext uri="{BB962C8B-B14F-4D97-AF65-F5344CB8AC3E}">
        <p14:creationId xmlns:p14="http://schemas.microsoft.com/office/powerpoint/2010/main" val="405783110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solidFill>
                <a:srgbClr val="FF0000"/>
              </a:solidFill>
            </a:endParaRPr>
          </a:p>
        </p:txBody>
      </p:sp>
      <p:pic>
        <p:nvPicPr>
          <p:cNvPr id="4" name="Picture 3"/>
          <p:cNvPicPr>
            <a:picLocks noChangeAspect="1"/>
          </p:cNvPicPr>
          <p:nvPr/>
        </p:nvPicPr>
        <p:blipFill>
          <a:blip r:embed="rId2"/>
          <a:stretch>
            <a:fillRect/>
          </a:stretch>
        </p:blipFill>
        <p:spPr>
          <a:xfrm>
            <a:off x="2366152" y="0"/>
            <a:ext cx="7176060" cy="3801691"/>
          </a:xfrm>
          <a:prstGeom prst="rect">
            <a:avLst/>
          </a:prstGeom>
        </p:spPr>
      </p:pic>
      <p:sp>
        <p:nvSpPr>
          <p:cNvPr id="7" name="Smiley Face 6"/>
          <p:cNvSpPr/>
          <p:nvPr/>
        </p:nvSpPr>
        <p:spPr>
          <a:xfrm>
            <a:off x="5330757" y="4137186"/>
            <a:ext cx="1352145" cy="1293779"/>
          </a:xfrm>
          <a:prstGeom prst="smileyFac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93108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144</TotalTime>
  <Words>235</Words>
  <Application>Microsoft Office PowerPoint</Application>
  <PresentationFormat>Widescreen</PresentationFormat>
  <Paragraphs>17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Hi There</dc:creator>
  <dc:description>9Slide.vn</dc:description>
  <cp:lastModifiedBy>Huyen's PC</cp:lastModifiedBy>
  <cp:revision>71</cp:revision>
  <dcterms:created xsi:type="dcterms:W3CDTF">2023-11-04T08:31:51Z</dcterms:created>
  <dcterms:modified xsi:type="dcterms:W3CDTF">2024-11-18T02:12:05Z</dcterms:modified>
  <cp:category>9Slide.vn</cp:category>
</cp:coreProperties>
</file>