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7" r:id="rId2"/>
    <p:sldId id="339" r:id="rId3"/>
    <p:sldId id="265" r:id="rId4"/>
    <p:sldId id="266" r:id="rId5"/>
    <p:sldId id="279" r:id="rId6"/>
    <p:sldId id="340" r:id="rId7"/>
    <p:sldId id="267" r:id="rId8"/>
    <p:sldId id="270" r:id="rId9"/>
    <p:sldId id="3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AC7FE"/>
    <a:srgbClr val="C6E3FE"/>
    <a:srgbClr val="FF97BF"/>
    <a:srgbClr val="FFE2C5"/>
    <a:srgbClr val="C5FFC5"/>
    <a:srgbClr val="F7C5FF"/>
    <a:srgbClr val="FFFFC5"/>
    <a:srgbClr val="F0BF84"/>
    <a:srgbClr val="F2C998"/>
    <a:srgbClr val="BEF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75198" autoAdjust="0"/>
  </p:normalViewPr>
  <p:slideViewPr>
    <p:cSldViewPr snapToGrid="0">
      <p:cViewPr varScale="1">
        <p:scale>
          <a:sx n="55" d="100"/>
          <a:sy n="55" d="100"/>
        </p:scale>
        <p:origin x="1428" y="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EBDD-439A-27C0-E2D5-46BA06E9A7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68AF2-8373-9645-6769-455A27F8D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28FA3E-EE9C-02B5-B90D-14BBC0B274A6}"/>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5" name="Footer Placeholder 4">
            <a:extLst>
              <a:ext uri="{FF2B5EF4-FFF2-40B4-BE49-F238E27FC236}">
                <a16:creationId xmlns:a16="http://schemas.microsoft.com/office/drawing/2014/main" id="{7B8BA028-374D-F8AC-C5DA-F8E36847D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0F4A7-DC79-B61D-38EE-A2FA9E8A7C30}"/>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11856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1710-F0CE-F57B-E833-ABAD0E6C29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9C260-42AA-8E88-0E57-AEFACA6A5C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60168-8EF9-DF12-0DA0-3AA1AF091946}"/>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5" name="Footer Placeholder 4">
            <a:extLst>
              <a:ext uri="{FF2B5EF4-FFF2-40B4-BE49-F238E27FC236}">
                <a16:creationId xmlns:a16="http://schemas.microsoft.com/office/drawing/2014/main" id="{4750AFC5-A40F-27B7-137A-A1451AE2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F978F-1F53-08B2-EFA0-58D016275C40}"/>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62835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AA742-DFFF-A910-71DD-E4F34775F4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E7DBC-66F6-A6C8-7A45-ED537FF41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EADF5-184A-CE05-D955-9431B96AFAAF}"/>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5" name="Footer Placeholder 4">
            <a:extLst>
              <a:ext uri="{FF2B5EF4-FFF2-40B4-BE49-F238E27FC236}">
                <a16:creationId xmlns:a16="http://schemas.microsoft.com/office/drawing/2014/main" id="{E35F85C8-B124-2B1D-6AAC-642F8DCFF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DAB8A-1760-2469-10AF-EE828ED1A4AA}"/>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65434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3186-FA92-AB58-1E94-7CE4C1B3E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D588C-4B43-8EA0-E522-0092C7CF5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4672-A1FF-576E-5F42-B83EF16BBDF7}"/>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5" name="Footer Placeholder 4">
            <a:extLst>
              <a:ext uri="{FF2B5EF4-FFF2-40B4-BE49-F238E27FC236}">
                <a16:creationId xmlns:a16="http://schemas.microsoft.com/office/drawing/2014/main" id="{0E0025F2-B51C-C28F-8997-87596F03F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A8103-D809-610B-BDF3-ECC875E6927A}"/>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9734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EE61-8A68-F142-CD2B-C0DA447609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33569-D425-8686-1936-08530011D1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AA302-CFA3-45D4-B13D-B984C85B670C}"/>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5" name="Footer Placeholder 4">
            <a:extLst>
              <a:ext uri="{FF2B5EF4-FFF2-40B4-BE49-F238E27FC236}">
                <a16:creationId xmlns:a16="http://schemas.microsoft.com/office/drawing/2014/main" id="{AE5CC88C-A32E-447F-6E2F-C1FAD3158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D9A80-1AF8-E432-9C29-2DACBFF40A94}"/>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60723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F793-3167-1E2C-3F45-B1A6198F9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409BC-AB4B-B1FB-BF56-301B3D025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E5DA57-E8E2-8457-BCFC-744BD688A4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87DA1-78D4-DF07-BA58-34391D72D52F}"/>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6" name="Footer Placeholder 5">
            <a:extLst>
              <a:ext uri="{FF2B5EF4-FFF2-40B4-BE49-F238E27FC236}">
                <a16:creationId xmlns:a16="http://schemas.microsoft.com/office/drawing/2014/main" id="{68D3CDED-801F-C23F-2FA4-3C5E1C592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28435-8452-C344-6EB1-D239ADD64492}"/>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17777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389D-E65A-3D9A-592F-AF7D372E3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B5B60-0D7F-D51D-0AF5-5C9F0B5B6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13F36-7130-8543-6F44-6A63E57BEB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9300A-15B4-BEEA-2D4E-80C135A4F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7683-4A89-6D79-8C8F-D7F9669A8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720B5-AA61-3FD9-C501-AAD57ED9FD85}"/>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8" name="Footer Placeholder 7">
            <a:extLst>
              <a:ext uri="{FF2B5EF4-FFF2-40B4-BE49-F238E27FC236}">
                <a16:creationId xmlns:a16="http://schemas.microsoft.com/office/drawing/2014/main" id="{1483446B-7051-6B96-8A0C-2A02463FA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42D3F7-3056-0887-B6BA-2489E2F08453}"/>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65793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5436-0EF6-62B3-6E6A-A0745B394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A8F70-DF63-67B9-EF01-0AF809D5FB00}"/>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4" name="Footer Placeholder 3">
            <a:extLst>
              <a:ext uri="{FF2B5EF4-FFF2-40B4-BE49-F238E27FC236}">
                <a16:creationId xmlns:a16="http://schemas.microsoft.com/office/drawing/2014/main" id="{4B488F6F-21A2-4D8B-38CF-FBDFBD2CB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0DE564-9BBF-7B92-FC34-6E010A46FFEF}"/>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90021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54003-C435-0C1D-057B-8B274C3E9C8C}"/>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3" name="Footer Placeholder 2">
            <a:extLst>
              <a:ext uri="{FF2B5EF4-FFF2-40B4-BE49-F238E27FC236}">
                <a16:creationId xmlns:a16="http://schemas.microsoft.com/office/drawing/2014/main" id="{0E0A7FF8-577E-3EEF-4DB1-AF622401F9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FF62DE-5E90-649C-CC73-A4159ABA3CC1}"/>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76505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B9C9-ED42-47AD-6E5C-F22D07E8D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2F9181-1BA2-7D54-B01D-3AE08314B5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137CF-8C14-F1DF-6AB7-43BFC0120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81892-5D97-EE43-7965-B909BE616737}"/>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6" name="Footer Placeholder 5">
            <a:extLst>
              <a:ext uri="{FF2B5EF4-FFF2-40B4-BE49-F238E27FC236}">
                <a16:creationId xmlns:a16="http://schemas.microsoft.com/office/drawing/2014/main" id="{FE4E686F-8102-40A2-0BCA-40A82C701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9BB95-1E1E-214B-F346-96A75F164785}"/>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50960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2ADE-CCA4-81CF-819A-0692C0B51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62AA6-AD35-E984-9D97-DF24FD3DE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BA16B-1902-65C4-7D4B-EB80966D2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0BAFA-429B-6776-B251-92C6980CD6C9}"/>
              </a:ext>
            </a:extLst>
          </p:cNvPr>
          <p:cNvSpPr>
            <a:spLocks noGrp="1"/>
          </p:cNvSpPr>
          <p:nvPr>
            <p:ph type="dt" sz="half" idx="10"/>
          </p:nvPr>
        </p:nvSpPr>
        <p:spPr/>
        <p:txBody>
          <a:bodyPr/>
          <a:lstStyle/>
          <a:p>
            <a:fld id="{03C1AA0B-BF3F-4FC8-88BA-8EA0E0AE4D38}" type="datetimeFigureOut">
              <a:rPr lang="en-US" smtClean="0"/>
              <a:t>3/12/2024</a:t>
            </a:fld>
            <a:endParaRPr lang="en-US"/>
          </a:p>
        </p:txBody>
      </p:sp>
      <p:sp>
        <p:nvSpPr>
          <p:cNvPr id="6" name="Footer Placeholder 5">
            <a:extLst>
              <a:ext uri="{FF2B5EF4-FFF2-40B4-BE49-F238E27FC236}">
                <a16:creationId xmlns:a16="http://schemas.microsoft.com/office/drawing/2014/main" id="{C00F4FF3-F1AB-8C5D-3082-143A24373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3C416-E527-8B70-FE23-D7D156A29CA7}"/>
              </a:ext>
            </a:extLst>
          </p:cNvPr>
          <p:cNvSpPr>
            <a:spLocks noGrp="1"/>
          </p:cNvSpPr>
          <p:nvPr>
            <p:ph type="sldNum" sz="quarter" idx="12"/>
          </p:nvPr>
        </p:nvSpPr>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52055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110D282A-C774-21B0-6116-B28FBC88D5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C5A9957-BBBA-23BC-89AD-8D8879F09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A24F61-E308-5B0B-8E8C-12FC3D14C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A00F9-3887-F706-1DBA-DE521DE87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1AA0B-BF3F-4FC8-88BA-8EA0E0AE4D38}" type="datetimeFigureOut">
              <a:rPr lang="en-US" smtClean="0"/>
              <a:t>3/12/2024</a:t>
            </a:fld>
            <a:endParaRPr lang="en-US"/>
          </a:p>
        </p:txBody>
      </p:sp>
      <p:sp>
        <p:nvSpPr>
          <p:cNvPr id="5" name="Footer Placeholder 4">
            <a:extLst>
              <a:ext uri="{FF2B5EF4-FFF2-40B4-BE49-F238E27FC236}">
                <a16:creationId xmlns:a16="http://schemas.microsoft.com/office/drawing/2014/main" id="{143F82BB-5437-A4A3-51A7-00704595A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FEF03-3C09-61C3-4858-BED86C083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C1D9C-22E0-43EC-9A29-0E31E8D0591D}" type="slidenum">
              <a:rPr lang="en-US" smtClean="0"/>
              <a:t>‹#›</a:t>
            </a:fld>
            <a:endParaRPr lang="en-US"/>
          </a:p>
        </p:txBody>
      </p:sp>
    </p:spTree>
    <p:extLst>
      <p:ext uri="{BB962C8B-B14F-4D97-AF65-F5344CB8AC3E}">
        <p14:creationId xmlns:p14="http://schemas.microsoft.com/office/powerpoint/2010/main" val="296287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0589B-64CE-EF22-0766-A84C1EF305CC}"/>
              </a:ext>
            </a:extLst>
          </p:cNvPr>
          <p:cNvPicPr>
            <a:picLocks noChangeAspect="1"/>
          </p:cNvPicPr>
          <p:nvPr/>
        </p:nvPicPr>
        <p:blipFill rotWithShape="1">
          <a:blip r:embed="rId2"/>
          <a:srcRect t="5405" b="1124"/>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4460CDA-58CD-32B0-39F9-4BF8FD7BD927}"/>
              </a:ext>
            </a:extLst>
          </p:cNvPr>
          <p:cNvPicPr>
            <a:picLocks noChangeAspect="1"/>
          </p:cNvPicPr>
          <p:nvPr/>
        </p:nvPicPr>
        <p:blipFill>
          <a:blip r:embed="rId3"/>
          <a:stretch>
            <a:fillRect/>
          </a:stretch>
        </p:blipFill>
        <p:spPr>
          <a:xfrm>
            <a:off x="0" y="852557"/>
            <a:ext cx="12192000" cy="1698485"/>
          </a:xfrm>
          <a:prstGeom prst="rect">
            <a:avLst/>
          </a:prstGeom>
        </p:spPr>
      </p:pic>
    </p:spTree>
    <p:extLst>
      <p:ext uri="{BB962C8B-B14F-4D97-AF65-F5344CB8AC3E}">
        <p14:creationId xmlns:p14="http://schemas.microsoft.com/office/powerpoint/2010/main" val="364150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ớp Chúng Ta Đoàn Kết - Nhạc Thiếu Nhi Có Lời">
            <a:hlinkClick r:id="" action="ppaction://media"/>
            <a:extLst>
              <a:ext uri="{FF2B5EF4-FFF2-40B4-BE49-F238E27FC236}">
                <a16:creationId xmlns:a16="http://schemas.microsoft.com/office/drawing/2014/main" id="{8FAB06C6-1F37-49F7-67B0-160FE1A6B988}"/>
              </a:ext>
            </a:extLst>
          </p:cNvPr>
          <p:cNvPicPr>
            <a:picLocks noChangeAspect="1"/>
          </p:cNvPicPr>
          <p:nvPr>
            <a:videoFile r:link="rId1"/>
            <p:extLst>
              <p:ext uri="{DAA4B4D4-6D71-4841-9C94-3DE7FCFB9230}">
                <p14:media xmlns:p14="http://schemas.microsoft.com/office/powerpoint/2010/main" r:embed="rId2">
                  <p14:trim st="21817" end="4126"/>
                </p14:media>
              </p:ext>
            </p:extLst>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3540465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2B6A5-CD1F-1CA7-08BD-F80BD91D6EB2}"/>
              </a:ext>
            </a:extLst>
          </p:cNvPr>
          <p:cNvPicPr>
            <a:picLocks noChangeAspect="1"/>
          </p:cNvPicPr>
          <p:nvPr/>
        </p:nvPicPr>
        <p:blipFill rotWithShape="1">
          <a:blip r:embed="rId2"/>
          <a:srcRect t="3380" b="21792"/>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5E48D98-6645-95B8-D896-066D829AFA4C}"/>
              </a:ext>
            </a:extLst>
          </p:cNvPr>
          <p:cNvPicPr>
            <a:picLocks noChangeAspect="1"/>
          </p:cNvPicPr>
          <p:nvPr/>
        </p:nvPicPr>
        <p:blipFill>
          <a:blip r:embed="rId3"/>
          <a:stretch>
            <a:fillRect/>
          </a:stretch>
        </p:blipFill>
        <p:spPr>
          <a:xfrm>
            <a:off x="0" y="516597"/>
            <a:ext cx="12192000" cy="1395046"/>
          </a:xfrm>
          <a:prstGeom prst="rect">
            <a:avLst/>
          </a:prstGeom>
        </p:spPr>
      </p:pic>
    </p:spTree>
    <p:extLst>
      <p:ext uri="{BB962C8B-B14F-4D97-AF65-F5344CB8AC3E}">
        <p14:creationId xmlns:p14="http://schemas.microsoft.com/office/powerpoint/2010/main" val="269201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159C04-B7D8-9DCA-7D5D-A42277671EE5}"/>
              </a:ext>
            </a:extLst>
          </p:cNvPr>
          <p:cNvPicPr>
            <a:picLocks noChangeAspect="1"/>
          </p:cNvPicPr>
          <p:nvPr/>
        </p:nvPicPr>
        <p:blipFill rotWithShape="1">
          <a:blip r:embed="rId3"/>
          <a:srcRect l="2470" r="2470"/>
          <a:stretch/>
        </p:blipFill>
        <p:spPr>
          <a:xfrm>
            <a:off x="-1" y="-17970"/>
            <a:ext cx="12192001" cy="6875969"/>
          </a:xfrm>
          <a:prstGeom prst="rect">
            <a:avLst/>
          </a:prstGeom>
        </p:spPr>
      </p:pic>
      <p:sp>
        <p:nvSpPr>
          <p:cNvPr id="7" name="TextBox 6">
            <a:extLst>
              <a:ext uri="{FF2B5EF4-FFF2-40B4-BE49-F238E27FC236}">
                <a16:creationId xmlns:a16="http://schemas.microsoft.com/office/drawing/2014/main" id="{BAAA4AB6-84ED-2D88-5FD5-EC957009E43A}"/>
              </a:ext>
            </a:extLst>
          </p:cNvPr>
          <p:cNvSpPr txBox="1"/>
          <p:nvPr/>
        </p:nvSpPr>
        <p:spPr>
          <a:xfrm>
            <a:off x="545690" y="416631"/>
            <a:ext cx="5712542" cy="2860358"/>
          </a:xfrm>
          <a:prstGeom prst="wedgeRoundRectCallout">
            <a:avLst>
              <a:gd name="adj1" fmla="val 61979"/>
              <a:gd name="adj2" fmla="val -18916"/>
              <a:gd name="adj3" fmla="val 16667"/>
            </a:avLst>
          </a:prstGeom>
          <a:solidFill>
            <a:srgbClr val="E4FFC9"/>
          </a:solidFill>
          <a:ln w="38100">
            <a:solidFill>
              <a:srgbClr val="00B050"/>
            </a:solidFill>
            <a:prstDash val="dash"/>
          </a:ln>
        </p:spPr>
        <p:txBody>
          <a:bodyPr wrap="square" rtlCol="0">
            <a:spAutoFit/>
          </a:bodyPr>
          <a:lstStyle/>
          <a:p>
            <a:pPr lvl="1" algn="just"/>
            <a:r>
              <a:rPr lang="en-US" sz="5400">
                <a:solidFill>
                  <a:prstClr val="black"/>
                </a:solidFill>
                <a:ea typeface="Roboto" panose="02000000000000000000" pitchFamily="2" charset="0"/>
              </a:rPr>
              <a:t>HĐ1. Mua đồ ăn nhẹ phục vụ buổi liên hoan. </a:t>
            </a:r>
            <a:endParaRPr kumimoji="0" lang="en-US" sz="5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28648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FCEBDA-685F-9704-C002-7AEF61199E16}"/>
              </a:ext>
            </a:extLst>
          </p:cNvPr>
          <p:cNvPicPr>
            <a:picLocks noChangeAspect="1"/>
          </p:cNvPicPr>
          <p:nvPr/>
        </p:nvPicPr>
        <p:blipFill rotWithShape="1">
          <a:blip r:embed="rId2"/>
          <a:srcRect l="2470" r="2470"/>
          <a:stretch/>
        </p:blipFill>
        <p:spPr>
          <a:xfrm>
            <a:off x="-1" y="-17970"/>
            <a:ext cx="12192001" cy="6875969"/>
          </a:xfrm>
          <a:prstGeom prst="rect">
            <a:avLst/>
          </a:prstGeom>
        </p:spPr>
      </p:pic>
      <p:sp>
        <p:nvSpPr>
          <p:cNvPr id="15" name="Rectangle: Rounded Corners 14">
            <a:extLst>
              <a:ext uri="{FF2B5EF4-FFF2-40B4-BE49-F238E27FC236}">
                <a16:creationId xmlns:a16="http://schemas.microsoft.com/office/drawing/2014/main" id="{5E0CA734-4B8E-E7E6-4A7C-16B4F8430119}"/>
              </a:ext>
            </a:extLst>
          </p:cNvPr>
          <p:cNvSpPr/>
          <p:nvPr/>
        </p:nvSpPr>
        <p:spPr>
          <a:xfrm>
            <a:off x="173620" y="132768"/>
            <a:ext cx="11844760" cy="6592465"/>
          </a:xfrm>
          <a:prstGeom prst="roundRect">
            <a:avLst>
              <a:gd name="adj" fmla="val 11049"/>
            </a:avLst>
          </a:prstGeom>
          <a:solidFill>
            <a:schemeClr val="bg1">
              <a:alpha val="95000"/>
            </a:schemeClr>
          </a:solidFill>
          <a:ln w="57150">
            <a:solidFill>
              <a:srgbClr val="FFD9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0D43DB8-F4E1-E945-C9CA-67BD0673BE34}"/>
              </a:ext>
            </a:extLst>
          </p:cNvPr>
          <p:cNvSpPr txBox="1"/>
          <p:nvPr/>
        </p:nvSpPr>
        <p:spPr>
          <a:xfrm>
            <a:off x="564954" y="302035"/>
            <a:ext cx="11062090"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Lớp em tổ chức một buổi sơ kết các phong trào thi đua tại phòng học của lớp.</a:t>
            </a:r>
            <a:endPar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kumimoji="0" lang="vi-VN"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Trong buổi sơ kết này, chúng em dự định sẽ liên hoan nhẹ với trái cây.  Các tổ thảo luận, lập kế hoạch mua trái cây để liên hoan. Sau đó mỗi tổ sẽ trình bày kế hoạch trước lớp. </a:t>
            </a:r>
            <a:r>
              <a:rPr kumimoji="0" lang="en-US" sz="3600" b="0" i="0" u="none" strike="noStrike" kern="1200" cap="none" spc="0" normalizeH="0" baseline="0" noProof="0">
                <a:ln>
                  <a:noFill/>
                </a:ln>
                <a:solidFill>
                  <a:sysClr val="windowText" lastClr="000000"/>
                </a:solidFill>
                <a:effectLst/>
                <a:uLnTx/>
                <a:uFillTx/>
                <a:latin typeface="Calibri" panose="020F0502020204030204"/>
                <a:ea typeface="+mn-ea"/>
                <a:cs typeface="+mn-cs"/>
              </a:rPr>
              <a:t>Tiền mua trái cây: nhiều nhất là 400 000 đồng. Chúng em dự định mua táo và chuối.</a:t>
            </a:r>
          </a:p>
        </p:txBody>
      </p:sp>
      <p:pic>
        <p:nvPicPr>
          <p:cNvPr id="16" name="Picture 15">
            <a:extLst>
              <a:ext uri="{FF2B5EF4-FFF2-40B4-BE49-F238E27FC236}">
                <a16:creationId xmlns:a16="http://schemas.microsoft.com/office/drawing/2014/main" id="{B941D3EB-2C87-076C-13F2-378A291E69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5028" y="4272353"/>
            <a:ext cx="4781941" cy="2232284"/>
          </a:xfrm>
          <a:prstGeom prst="rect">
            <a:avLst/>
          </a:prstGeom>
        </p:spPr>
      </p:pic>
    </p:spTree>
    <p:extLst>
      <p:ext uri="{BB962C8B-B14F-4D97-AF65-F5344CB8AC3E}">
        <p14:creationId xmlns:p14="http://schemas.microsoft.com/office/powerpoint/2010/main" val="199606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FCEBDA-685F-9704-C002-7AEF61199E16}"/>
              </a:ext>
            </a:extLst>
          </p:cNvPr>
          <p:cNvPicPr>
            <a:picLocks noChangeAspect="1"/>
          </p:cNvPicPr>
          <p:nvPr/>
        </p:nvPicPr>
        <p:blipFill rotWithShape="1">
          <a:blip r:embed="rId2"/>
          <a:srcRect l="2470" r="2470"/>
          <a:stretch/>
        </p:blipFill>
        <p:spPr>
          <a:xfrm>
            <a:off x="-1" y="-17970"/>
            <a:ext cx="12192001" cy="6875969"/>
          </a:xfrm>
          <a:prstGeom prst="rect">
            <a:avLst/>
          </a:prstGeom>
        </p:spPr>
      </p:pic>
      <p:sp>
        <p:nvSpPr>
          <p:cNvPr id="15" name="Rectangle: Rounded Corners 14">
            <a:extLst>
              <a:ext uri="{FF2B5EF4-FFF2-40B4-BE49-F238E27FC236}">
                <a16:creationId xmlns:a16="http://schemas.microsoft.com/office/drawing/2014/main" id="{5E0CA734-4B8E-E7E6-4A7C-16B4F8430119}"/>
              </a:ext>
            </a:extLst>
          </p:cNvPr>
          <p:cNvSpPr/>
          <p:nvPr/>
        </p:nvSpPr>
        <p:spPr>
          <a:xfrm>
            <a:off x="173620" y="132768"/>
            <a:ext cx="11844760" cy="6592465"/>
          </a:xfrm>
          <a:prstGeom prst="roundRect">
            <a:avLst>
              <a:gd name="adj" fmla="val 11049"/>
            </a:avLst>
          </a:prstGeom>
          <a:solidFill>
            <a:schemeClr val="bg1">
              <a:alpha val="95000"/>
            </a:schemeClr>
          </a:solidFill>
          <a:ln w="57150">
            <a:solidFill>
              <a:srgbClr val="FFD9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0D43DB8-F4E1-E945-C9CA-67BD0673BE34}"/>
              </a:ext>
            </a:extLst>
          </p:cNvPr>
          <p:cNvSpPr txBox="1"/>
          <p:nvPr/>
        </p:nvSpPr>
        <p:spPr>
          <a:xfrm>
            <a:off x="564954" y="603858"/>
            <a:ext cx="1106209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Số?</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0000"/>
                </a:solidFill>
                <a:effectLst/>
                <a:uLnTx/>
                <a:uFillTx/>
                <a:latin typeface="Calibri" panose="020F0502020204030204"/>
                <a:ea typeface="+mn-ea"/>
                <a:cs typeface="+mn-cs"/>
              </a:rPr>
              <a:t>a)</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Số người tham dự liên hoan: .?. người.</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Dự tính mỗi người ăn .?. quả táo và .?. quả chuối. </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Số quả táo cần mua: khoảng .?. quả.</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Số quả chuối cần mua: khoảng .?. quả.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0000"/>
                </a:solidFill>
                <a:effectLst/>
                <a:uLnTx/>
                <a:uFillTx/>
                <a:latin typeface="Calibri" panose="020F0502020204030204"/>
                <a:ea typeface="+mn-ea"/>
                <a:cs typeface="+mn-cs"/>
              </a:rPr>
              <a:t>b)</a:t>
            </a: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	Cần mua khoảng .?. kg táo và .?. kg chuối.</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Tiền mua táo khoảng .?. đồng.</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Tiền mua chuối khoảng .?. đồng.</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Calibri" panose="020F0502020204030204"/>
                <a:ea typeface="+mn-ea"/>
                <a:cs typeface="+mn-cs"/>
              </a:rPr>
              <a:t>Tiền mua cả táo và chuối khoảng .?. đồng.</a:t>
            </a:r>
            <a:endParaRPr kumimoji="0" lang="en-US" sz="4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159C04-B7D8-9DCA-7D5D-A42277671EE5}"/>
              </a:ext>
            </a:extLst>
          </p:cNvPr>
          <p:cNvPicPr>
            <a:picLocks noChangeAspect="1"/>
          </p:cNvPicPr>
          <p:nvPr/>
        </p:nvPicPr>
        <p:blipFill rotWithShape="1">
          <a:blip r:embed="rId3"/>
          <a:srcRect l="2470" r="2470"/>
          <a:stretch/>
        </p:blipFill>
        <p:spPr>
          <a:xfrm>
            <a:off x="-1" y="-17970"/>
            <a:ext cx="12192001" cy="6875969"/>
          </a:xfrm>
          <a:prstGeom prst="rect">
            <a:avLst/>
          </a:prstGeom>
        </p:spPr>
      </p:pic>
      <p:pic>
        <p:nvPicPr>
          <p:cNvPr id="10" name="Picture 9">
            <a:extLst>
              <a:ext uri="{FF2B5EF4-FFF2-40B4-BE49-F238E27FC236}">
                <a16:creationId xmlns:a16="http://schemas.microsoft.com/office/drawing/2014/main" id="{7197EFB4-C084-1CE9-DACC-9905FBBB8FEF}"/>
              </a:ext>
            </a:extLst>
          </p:cNvPr>
          <p:cNvPicPr>
            <a:picLocks noChangeAspect="1"/>
          </p:cNvPicPr>
          <p:nvPr/>
        </p:nvPicPr>
        <p:blipFill>
          <a:blip r:embed="rId4">
            <a:lum bright="20000" contrast="-20000"/>
          </a:blip>
          <a:stretch>
            <a:fillRect/>
          </a:stretch>
        </p:blipFill>
        <p:spPr>
          <a:xfrm>
            <a:off x="304800" y="586515"/>
            <a:ext cx="11260238" cy="5582792"/>
          </a:xfrm>
          <a:prstGeom prst="rect">
            <a:avLst/>
          </a:prstGeom>
        </p:spPr>
      </p:pic>
      <p:sp>
        <p:nvSpPr>
          <p:cNvPr id="7" name="TextBox 6">
            <a:extLst>
              <a:ext uri="{FF2B5EF4-FFF2-40B4-BE49-F238E27FC236}">
                <a16:creationId xmlns:a16="http://schemas.microsoft.com/office/drawing/2014/main" id="{BAAA4AB6-84ED-2D88-5FD5-EC957009E43A}"/>
              </a:ext>
            </a:extLst>
          </p:cNvPr>
          <p:cNvSpPr txBox="1"/>
          <p:nvPr/>
        </p:nvSpPr>
        <p:spPr>
          <a:xfrm>
            <a:off x="902760" y="844772"/>
            <a:ext cx="10386478" cy="5324535"/>
          </a:xfrm>
          <a:prstGeom prst="rect">
            <a:avLst/>
          </a:prstGeom>
          <a:noFill/>
          <a:ln w="38100">
            <a:no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Các t</a:t>
            </a: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ổ thảo luận, tìm hiểu, lập kế hoạch mua trái cây để liên hoan.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Yêu cầu về nội dung các tổ cần trình bày: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1. Số người tham dự liên hoan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2. Số quả táo và số quả chuối dự tính mỗi người 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3. Số quả táo, quả chuối cần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4. Số kg mỗi loại táo và chuối cần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5. Số tiền mua táo.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6. Số tiền mua chuối.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7. Số tiền mua cả táo và chuối</a:t>
            </a:r>
          </a:p>
        </p:txBody>
      </p:sp>
    </p:spTree>
    <p:extLst>
      <p:ext uri="{BB962C8B-B14F-4D97-AF65-F5344CB8AC3E}">
        <p14:creationId xmlns:p14="http://schemas.microsoft.com/office/powerpoint/2010/main" val="275466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159C04-B7D8-9DCA-7D5D-A42277671EE5}"/>
              </a:ext>
            </a:extLst>
          </p:cNvPr>
          <p:cNvPicPr>
            <a:picLocks noChangeAspect="1"/>
          </p:cNvPicPr>
          <p:nvPr/>
        </p:nvPicPr>
        <p:blipFill rotWithShape="1">
          <a:blip r:embed="rId3"/>
          <a:srcRect l="2470" r="2470"/>
          <a:stretch/>
        </p:blipFill>
        <p:spPr>
          <a:xfrm>
            <a:off x="-1" y="-17970"/>
            <a:ext cx="12192001" cy="6875969"/>
          </a:xfrm>
          <a:prstGeom prst="rect">
            <a:avLst/>
          </a:prstGeom>
        </p:spPr>
      </p:pic>
      <p:sp>
        <p:nvSpPr>
          <p:cNvPr id="7" name="TextBox 6">
            <a:extLst>
              <a:ext uri="{FF2B5EF4-FFF2-40B4-BE49-F238E27FC236}">
                <a16:creationId xmlns:a16="http://schemas.microsoft.com/office/drawing/2014/main" id="{BAAA4AB6-84ED-2D88-5FD5-EC957009E43A}"/>
              </a:ext>
            </a:extLst>
          </p:cNvPr>
          <p:cNvSpPr txBox="1"/>
          <p:nvPr/>
        </p:nvSpPr>
        <p:spPr>
          <a:xfrm>
            <a:off x="231495" y="386036"/>
            <a:ext cx="6246657" cy="1940957"/>
          </a:xfrm>
          <a:prstGeom prst="wedgeRoundRectCallout">
            <a:avLst>
              <a:gd name="adj1" fmla="val 61979"/>
              <a:gd name="adj2" fmla="val -18916"/>
              <a:gd name="adj3" fmla="val 16667"/>
            </a:avLst>
          </a:prstGeom>
          <a:solidFill>
            <a:srgbClr val="E4FFC9"/>
          </a:solidFill>
          <a:ln w="38100">
            <a:solidFill>
              <a:srgbClr val="00B050"/>
            </a:solidFill>
            <a:prstDash val="dash"/>
          </a:ln>
        </p:spPr>
        <p:txBody>
          <a:bodyPr wrap="square" rtlCol="0">
            <a:spAutoFit/>
          </a:bodyPr>
          <a:lstStyle/>
          <a:p>
            <a:pPr lvl="0" algn="just"/>
            <a:r>
              <a:rPr lang="en-US" sz="5400">
                <a:solidFill>
                  <a:prstClr val="black"/>
                </a:solidFill>
                <a:ea typeface="Roboto" panose="02000000000000000000" pitchFamily="2" charset="0"/>
              </a:rPr>
              <a:t>Các tổ trình bày, </a:t>
            </a:r>
          </a:p>
          <a:p>
            <a:pPr lvl="0" algn="just"/>
            <a:r>
              <a:rPr lang="en-US" sz="5400">
                <a:solidFill>
                  <a:prstClr val="black"/>
                </a:solidFill>
                <a:ea typeface="Roboto" panose="02000000000000000000" pitchFamily="2" charset="0"/>
              </a:rPr>
              <a:t>chia sẻ </a:t>
            </a:r>
            <a:endParaRPr kumimoji="0" lang="en-US" sz="5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155546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159C04-B7D8-9DCA-7D5D-A42277671EE5}"/>
              </a:ext>
            </a:extLst>
          </p:cNvPr>
          <p:cNvPicPr>
            <a:picLocks noChangeAspect="1"/>
          </p:cNvPicPr>
          <p:nvPr/>
        </p:nvPicPr>
        <p:blipFill rotWithShape="1">
          <a:blip r:embed="rId3"/>
          <a:srcRect l="2470" r="2470"/>
          <a:stretch/>
        </p:blipFill>
        <p:spPr>
          <a:xfrm>
            <a:off x="-1" y="-17970"/>
            <a:ext cx="12192001" cy="6875969"/>
          </a:xfrm>
          <a:prstGeom prst="rect">
            <a:avLst/>
          </a:prstGeom>
        </p:spPr>
      </p:pic>
      <p:sp>
        <p:nvSpPr>
          <p:cNvPr id="7" name="TextBox 6">
            <a:extLst>
              <a:ext uri="{FF2B5EF4-FFF2-40B4-BE49-F238E27FC236}">
                <a16:creationId xmlns:a16="http://schemas.microsoft.com/office/drawing/2014/main" id="{BAAA4AB6-84ED-2D88-5FD5-EC957009E43A}"/>
              </a:ext>
            </a:extLst>
          </p:cNvPr>
          <p:cNvSpPr txBox="1"/>
          <p:nvPr/>
        </p:nvSpPr>
        <p:spPr>
          <a:xfrm>
            <a:off x="231495" y="386036"/>
            <a:ext cx="6246657" cy="1940957"/>
          </a:xfrm>
          <a:prstGeom prst="wedgeRoundRectCallout">
            <a:avLst>
              <a:gd name="adj1" fmla="val 61979"/>
              <a:gd name="adj2" fmla="val -18916"/>
              <a:gd name="adj3" fmla="val 16667"/>
            </a:avLst>
          </a:prstGeom>
          <a:solidFill>
            <a:srgbClr val="E4FFC9"/>
          </a:solidFill>
          <a:ln w="38100">
            <a:solidFill>
              <a:srgbClr val="00B050"/>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Các tổ trình bày,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chia sẻ </a:t>
            </a:r>
            <a:endParaRPr kumimoji="0" lang="en-US" sz="5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84853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858</TotalTime>
  <Words>129</Words>
  <Application>Microsoft Office PowerPoint</Application>
  <PresentationFormat>Widescreen</PresentationFormat>
  <Paragraphs>25</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Roboto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25</cp:revision>
  <dcterms:created xsi:type="dcterms:W3CDTF">2023-07-29T06:43:22Z</dcterms:created>
  <dcterms:modified xsi:type="dcterms:W3CDTF">2024-03-12T08:32:46Z</dcterms:modified>
  <cp:category>9Slide.vn</cp:category>
</cp:coreProperties>
</file>