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7" r:id="rId3"/>
    <p:sldId id="294" r:id="rId4"/>
    <p:sldId id="287" r:id="rId5"/>
    <p:sldId id="290" r:id="rId6"/>
    <p:sldId id="293" r:id="rId7"/>
    <p:sldId id="296" r:id="rId8"/>
    <p:sldId id="297" r:id="rId9"/>
    <p:sldId id="295" r:id="rId10"/>
    <p:sldId id="298"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99" autoAdjust="0"/>
  </p:normalViewPr>
  <p:slideViewPr>
    <p:cSldViewPr snapToGrid="0">
      <p:cViewPr varScale="1">
        <p:scale>
          <a:sx n="65" d="100"/>
          <a:sy n="65" d="100"/>
        </p:scale>
        <p:origin x="9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EE77B-3126-4EEF-8129-AEAB97D5ECF7}" type="datetimeFigureOut">
              <a:rPr lang="vi-VN" smtClean="0"/>
              <a:t>15/04/2024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4C6F0-D640-4FBD-8867-77E08D187855}" type="slidenum">
              <a:rPr lang="vi-VN" smtClean="0"/>
              <a:t>‹#›</a:t>
            </a:fld>
            <a:endParaRPr lang="vi-VN"/>
          </a:p>
        </p:txBody>
      </p:sp>
    </p:spTree>
    <p:extLst>
      <p:ext uri="{BB962C8B-B14F-4D97-AF65-F5344CB8AC3E}">
        <p14:creationId xmlns:p14="http://schemas.microsoft.com/office/powerpoint/2010/main" val="241880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B04C6F0-D640-4FBD-8867-77E08D187855}" type="slidenum">
              <a:rPr lang="vi-VN" smtClean="0"/>
              <a:t>5</a:t>
            </a:fld>
            <a:endParaRPr lang="vi-VN"/>
          </a:p>
        </p:txBody>
      </p:sp>
    </p:spTree>
    <p:extLst>
      <p:ext uri="{BB962C8B-B14F-4D97-AF65-F5344CB8AC3E}">
        <p14:creationId xmlns:p14="http://schemas.microsoft.com/office/powerpoint/2010/main" val="110946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A5FAC13-F02C-476D-8B7F-FE06170FAF0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383702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A5FAC13-F02C-476D-8B7F-FE06170FAF0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66379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A5FAC13-F02C-476D-8B7F-FE06170FAF0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59334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A5FAC13-F02C-476D-8B7F-FE06170FAF0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81917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5FAC13-F02C-476D-8B7F-FE06170FAF07}"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422452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A5FAC13-F02C-476D-8B7F-FE06170FAF07}"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141097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A5FAC13-F02C-476D-8B7F-FE06170FAF07}" type="datetimeFigureOut">
              <a:rPr lang="vi-VN" smtClean="0"/>
              <a:t>15/04/2024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293398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A5FAC13-F02C-476D-8B7F-FE06170FAF07}" type="datetimeFigureOut">
              <a:rPr lang="vi-VN" smtClean="0"/>
              <a:t>15/04/2024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355055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FAC13-F02C-476D-8B7F-FE06170FAF07}" type="datetimeFigureOut">
              <a:rPr lang="vi-VN" smtClean="0"/>
              <a:t>15/04/2024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365966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5FAC13-F02C-476D-8B7F-FE06170FAF07}"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198608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5FAC13-F02C-476D-8B7F-FE06170FAF07}"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1B9AD29-422F-46AD-86E4-64EA8F325DD5}" type="slidenum">
              <a:rPr lang="vi-VN" smtClean="0"/>
              <a:t>‹#›</a:t>
            </a:fld>
            <a:endParaRPr lang="vi-VN"/>
          </a:p>
        </p:txBody>
      </p:sp>
    </p:spTree>
    <p:extLst>
      <p:ext uri="{BB962C8B-B14F-4D97-AF65-F5344CB8AC3E}">
        <p14:creationId xmlns:p14="http://schemas.microsoft.com/office/powerpoint/2010/main" val="76359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FAC13-F02C-476D-8B7F-FE06170FAF07}" type="datetimeFigureOut">
              <a:rPr lang="vi-VN" smtClean="0"/>
              <a:t>15/04/2024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9AD29-422F-46AD-86E4-64EA8F325DD5}" type="slidenum">
              <a:rPr lang="vi-VN" smtClean="0"/>
              <a:t>‹#›</a:t>
            </a:fld>
            <a:endParaRPr lang="vi-VN"/>
          </a:p>
        </p:txBody>
      </p:sp>
    </p:spTree>
    <p:extLst>
      <p:ext uri="{BB962C8B-B14F-4D97-AF65-F5344CB8AC3E}">
        <p14:creationId xmlns:p14="http://schemas.microsoft.com/office/powerpoint/2010/main" val="216260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3920" y="1530007"/>
            <a:ext cx="10713396" cy="1655762"/>
          </a:xfrm>
        </p:spPr>
        <p:txBody>
          <a:bodyPr>
            <a:noAutofit/>
          </a:bodyPr>
          <a:lstStyle/>
          <a:p>
            <a:endParaRPr lang="vi-VN" sz="4000" b="1" dirty="0">
              <a:solidFill>
                <a:schemeClr val="bg1"/>
              </a:solidFill>
              <a:latin typeface="+mj-lt"/>
            </a:endParaRPr>
          </a:p>
          <a:p>
            <a:r>
              <a:rPr lang="vi-VN" sz="4000" b="1" dirty="0">
                <a:solidFill>
                  <a:schemeClr val="bg1"/>
                </a:solidFill>
                <a:latin typeface="+mj-lt"/>
              </a:rPr>
              <a:t>BÀI 12: BỔN PHẬN CỦA TRẺ EM</a:t>
            </a:r>
          </a:p>
          <a:p>
            <a:r>
              <a:rPr lang="vi-VN" sz="4000" b="1" dirty="0">
                <a:solidFill>
                  <a:schemeClr val="bg1"/>
                </a:solidFill>
                <a:latin typeface="+mj-lt"/>
              </a:rPr>
              <a:t>(Tiết 1)</a:t>
            </a:r>
          </a:p>
        </p:txBody>
      </p:sp>
    </p:spTree>
    <p:extLst>
      <p:ext uri="{BB962C8B-B14F-4D97-AF65-F5344CB8AC3E}">
        <p14:creationId xmlns:p14="http://schemas.microsoft.com/office/powerpoint/2010/main" val="4236721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9120" y="683159"/>
            <a:ext cx="8757920" cy="4524315"/>
          </a:xfrm>
          <a:prstGeom prst="rect">
            <a:avLst/>
          </a:prstGeom>
          <a:noFill/>
        </p:spPr>
        <p:txBody>
          <a:bodyPr wrap="square" rtlCol="0">
            <a:spAutoFit/>
          </a:bodyPr>
          <a:lstStyle/>
          <a:p>
            <a:pPr algn="just"/>
            <a:r>
              <a:rPr lang="vi-VN" sz="3600" dirty="0">
                <a:solidFill>
                  <a:schemeClr val="bg1"/>
                </a:solidFill>
                <a:latin typeface="+mj-lt"/>
              </a:rPr>
              <a:t>Em có thể thực hiện bổn phận của trẻ em và nhắc nhở bạn bè thực hiện bổn phận của trẻ em bằng cách:</a:t>
            </a:r>
          </a:p>
          <a:p>
            <a:pPr algn="just"/>
            <a:r>
              <a:rPr lang="vi-VN" sz="3600" dirty="0">
                <a:solidFill>
                  <a:schemeClr val="bg1"/>
                </a:solidFill>
                <a:latin typeface="+mj-lt"/>
              </a:rPr>
              <a:t>- Nhận biết bổn phận của trẻ em. </a:t>
            </a:r>
          </a:p>
          <a:p>
            <a:pPr algn="just"/>
            <a:r>
              <a:rPr lang="vi-VN" sz="3600" dirty="0">
                <a:solidFill>
                  <a:schemeClr val="bg1"/>
                </a:solidFill>
                <a:latin typeface="+mj-lt"/>
              </a:rPr>
              <a:t>- Quyết tâm thực hiện bổn phận của trẻ em.</a:t>
            </a:r>
          </a:p>
          <a:p>
            <a:pPr algn="just"/>
            <a:r>
              <a:rPr lang="vi-VN" sz="3600" dirty="0">
                <a:solidFill>
                  <a:schemeClr val="bg1"/>
                </a:solidFill>
                <a:latin typeface="+mj-lt"/>
              </a:rPr>
              <a:t>- Nhắc nhở bạn thực hiện bổn phận của trẻ em. </a:t>
            </a:r>
          </a:p>
          <a:p>
            <a:pPr algn="just"/>
            <a:r>
              <a:rPr lang="vi-VN" sz="3600" dirty="0">
                <a:solidFill>
                  <a:schemeClr val="bg1"/>
                </a:solidFill>
                <a:latin typeface="+mj-lt"/>
              </a:rPr>
              <a:t>- Cùng bạn thực hiện bổn phận của trẻ em.</a:t>
            </a:r>
          </a:p>
        </p:txBody>
      </p:sp>
      <p:pic>
        <p:nvPicPr>
          <p:cNvPr id="1030" name="Picture 6" descr="https://webstockreview.net/images/clipart-lunch-business-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40" y="2945317"/>
            <a:ext cx="3901440" cy="391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724400" y="2328473"/>
            <a:ext cx="4094480" cy="1735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b="1" dirty="0">
                <a:solidFill>
                  <a:schemeClr val="bg1"/>
                </a:solidFill>
                <a:latin typeface="+mj-lt"/>
              </a:rPr>
              <a:t>KHỞI ĐỘNG</a:t>
            </a:r>
          </a:p>
        </p:txBody>
      </p:sp>
      <p:pic>
        <p:nvPicPr>
          <p:cNvPr id="9" name="72CD3A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2180" y="1281748"/>
            <a:ext cx="8069580" cy="4147576"/>
          </a:xfrm>
          <a:prstGeom prst="rect">
            <a:avLst/>
          </a:prstGeom>
        </p:spPr>
      </p:pic>
      <p:sp>
        <p:nvSpPr>
          <p:cNvPr id="11" name="Rectangle 10"/>
          <p:cNvSpPr/>
          <p:nvPr/>
        </p:nvSpPr>
        <p:spPr>
          <a:xfrm>
            <a:off x="1872390" y="470654"/>
            <a:ext cx="8941871" cy="646331"/>
          </a:xfrm>
          <a:prstGeom prst="rect">
            <a:avLst/>
          </a:prstGeom>
        </p:spPr>
        <p:txBody>
          <a:bodyPr wrap="none">
            <a:spAutoFit/>
          </a:bodyPr>
          <a:lstStyle/>
          <a:p>
            <a:r>
              <a:rPr lang="vi-VN" sz="3600" b="1" dirty="0">
                <a:solidFill>
                  <a:schemeClr val="bg1"/>
                </a:solidFill>
                <a:latin typeface="+mj-lt"/>
              </a:rPr>
              <a:t>Hoạt động 1: </a:t>
            </a:r>
            <a:r>
              <a:rPr lang="vi-VN" sz="3600" b="1" dirty="0">
                <a:solidFill>
                  <a:srgbClr val="92D050"/>
                </a:solidFill>
                <a:latin typeface="+mj-lt"/>
              </a:rPr>
              <a:t>Nghe bài hát và trả lời câu hỏi </a:t>
            </a:r>
          </a:p>
        </p:txBody>
      </p:sp>
    </p:spTree>
    <p:extLst>
      <p:ext uri="{BB962C8B-B14F-4D97-AF65-F5344CB8AC3E}">
        <p14:creationId xmlns:p14="http://schemas.microsoft.com/office/powerpoint/2010/main" val="228208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636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9"/>
                </p:tgtEl>
              </p:cMediaNode>
            </p:video>
          </p:childTnLst>
        </p:cTn>
      </p:par>
    </p:tnLst>
    <p:bldLst>
      <p:bldP spid="5" grpId="0"/>
      <p:bldP spid="5" grpId="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2390" y="470654"/>
            <a:ext cx="8941871" cy="646331"/>
          </a:xfrm>
          <a:prstGeom prst="rect">
            <a:avLst/>
          </a:prstGeom>
        </p:spPr>
        <p:txBody>
          <a:bodyPr wrap="none">
            <a:spAutoFit/>
          </a:bodyPr>
          <a:lstStyle/>
          <a:p>
            <a:r>
              <a:rPr lang="vi-VN" sz="3600" b="1" dirty="0">
                <a:solidFill>
                  <a:schemeClr val="bg1"/>
                </a:solidFill>
                <a:latin typeface="+mj-lt"/>
              </a:rPr>
              <a:t>Hoạt động 1: </a:t>
            </a:r>
            <a:r>
              <a:rPr lang="vi-VN" sz="3600" b="1" dirty="0">
                <a:solidFill>
                  <a:srgbClr val="92D050"/>
                </a:solidFill>
                <a:latin typeface="+mj-lt"/>
              </a:rPr>
              <a:t>Nghe bài hát và trả lời câu hỏi </a:t>
            </a:r>
          </a:p>
        </p:txBody>
      </p:sp>
      <p:sp>
        <p:nvSpPr>
          <p:cNvPr id="2" name="Rectangle 1"/>
          <p:cNvSpPr/>
          <p:nvPr/>
        </p:nvSpPr>
        <p:spPr>
          <a:xfrm>
            <a:off x="2011680" y="1895834"/>
            <a:ext cx="8280400" cy="1222129"/>
          </a:xfrm>
          <a:prstGeom prst="rect">
            <a:avLst/>
          </a:prstGeom>
        </p:spPr>
        <p:txBody>
          <a:bodyPr wrap="square">
            <a:spAutoFit/>
          </a:bodyPr>
          <a:lstStyle/>
          <a:p>
            <a:pPr marL="90170" indent="-90170" algn="just">
              <a:lnSpc>
                <a:spcPct val="120000"/>
              </a:lnSpc>
              <a:spcAft>
                <a:spcPts val="0"/>
              </a:spcAft>
            </a:pPr>
            <a:r>
              <a:rPr lang="vi-VN" sz="3200" b="1" dirty="0">
                <a:solidFill>
                  <a:schemeClr val="accent2"/>
                </a:solidFill>
                <a:latin typeface="Times New Roman" panose="02020603050405020304" pitchFamily="18" charset="0"/>
                <a:ea typeface="Arial" panose="020B0604020202020204" pitchFamily="34" charset="0"/>
                <a:cs typeface="Times New Roman" panose="02020603050405020304" pitchFamily="18" charset="0"/>
              </a:rPr>
              <a:t>Bạn nhỏ trong bài hát đã hứa với mẹ thực hiện những điều gì? </a:t>
            </a:r>
            <a:endParaRPr lang="vi-VN" sz="3200" b="1" dirty="0">
              <a:solidFill>
                <a:schemeClr val="accent2"/>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9813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838960" y="2328473"/>
            <a:ext cx="8717280" cy="17355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b="1" dirty="0">
                <a:solidFill>
                  <a:schemeClr val="bg1"/>
                </a:solidFill>
                <a:latin typeface="+mj-lt"/>
              </a:rPr>
              <a:t>KIẾN TẠO TRI THỨC MỚI</a:t>
            </a:r>
          </a:p>
        </p:txBody>
      </p:sp>
    </p:spTree>
    <p:extLst>
      <p:ext uri="{BB962C8B-B14F-4D97-AF65-F5344CB8AC3E}">
        <p14:creationId xmlns:p14="http://schemas.microsoft.com/office/powerpoint/2010/main" val="6100729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599" y="465911"/>
            <a:ext cx="8930640" cy="1077218"/>
          </a:xfrm>
          <a:prstGeom prst="rect">
            <a:avLst/>
          </a:prstGeom>
          <a:noFill/>
        </p:spPr>
        <p:txBody>
          <a:bodyPr wrap="square" rtlCol="0">
            <a:spAutoFit/>
          </a:bodyPr>
          <a:lstStyle/>
          <a:p>
            <a:r>
              <a:rPr lang="vi-VN" sz="3200" b="1" dirty="0">
                <a:solidFill>
                  <a:schemeClr val="bg1"/>
                </a:solidFill>
                <a:latin typeface="+mj-lt"/>
              </a:rPr>
              <a:t>Hoạt động 2: </a:t>
            </a:r>
            <a:r>
              <a:rPr lang="vi-VN" sz="3200" b="1" dirty="0">
                <a:solidFill>
                  <a:schemeClr val="accent6"/>
                </a:solidFill>
                <a:latin typeface="+mj-lt"/>
              </a:rPr>
              <a:t>Quan sát tranh và nêu bổn phận của trẻ em</a:t>
            </a:r>
            <a:endParaRPr lang="vi-VN" sz="3600" b="1" dirty="0">
              <a:solidFill>
                <a:schemeClr val="accent6"/>
              </a:solidFill>
              <a:latin typeface="+mj-lt"/>
            </a:endParaRPr>
          </a:p>
        </p:txBody>
      </p:sp>
      <p:pic>
        <p:nvPicPr>
          <p:cNvPr id="3" name="Picture 2"/>
          <p:cNvPicPr>
            <a:picLocks noChangeAspect="1"/>
          </p:cNvPicPr>
          <p:nvPr/>
        </p:nvPicPr>
        <p:blipFill>
          <a:blip r:embed="rId3"/>
          <a:stretch>
            <a:fillRect/>
          </a:stretch>
        </p:blipFill>
        <p:spPr>
          <a:xfrm>
            <a:off x="1752598" y="374471"/>
            <a:ext cx="8930640" cy="4207689"/>
          </a:xfrm>
          <a:prstGeom prst="rect">
            <a:avLst/>
          </a:prstGeom>
        </p:spPr>
      </p:pic>
      <p:sp>
        <p:nvSpPr>
          <p:cNvPr id="4" name="Rectangle 3"/>
          <p:cNvSpPr/>
          <p:nvPr/>
        </p:nvSpPr>
        <p:spPr>
          <a:xfrm>
            <a:off x="1752599" y="4582160"/>
            <a:ext cx="8930639" cy="1126462"/>
          </a:xfrm>
          <a:prstGeom prst="rect">
            <a:avLst/>
          </a:prstGeom>
        </p:spPr>
        <p:txBody>
          <a:bodyPr wrap="square">
            <a:spAutoFit/>
          </a:bodyPr>
          <a:lstStyle/>
          <a:p>
            <a:pPr marL="90170" indent="-90170" algn="just">
              <a:lnSpc>
                <a:spcPct val="120000"/>
              </a:lnSpc>
              <a:spcAft>
                <a:spcPts val="0"/>
              </a:spcAft>
            </a:pPr>
            <a:r>
              <a:rPr lang="vi-VN" sz="2800" b="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Em hãy quan sát tranh và nêu bổn phận của trẻ em được thể hiện trong tranh.</a:t>
            </a:r>
            <a:endParaRPr lang="vi-VN" sz="2800" b="1" dirty="0">
              <a:solidFill>
                <a:srgbClr val="FFFF00"/>
              </a:solidFill>
              <a:ea typeface="Arial" panose="020B0604020202020204" pitchFamily="34" charset="0"/>
              <a:cs typeface="Times New Roman" panose="02020603050405020304" pitchFamily="18" charset="0"/>
            </a:endParaRPr>
          </a:p>
        </p:txBody>
      </p:sp>
      <p:sp>
        <p:nvSpPr>
          <p:cNvPr id="10" name="Rectangle 9"/>
          <p:cNvSpPr/>
          <p:nvPr/>
        </p:nvSpPr>
        <p:spPr>
          <a:xfrm>
            <a:off x="1752599" y="4582160"/>
            <a:ext cx="8930639" cy="1080873"/>
          </a:xfrm>
          <a:prstGeom prst="rect">
            <a:avLst/>
          </a:prstGeom>
        </p:spPr>
        <p:txBody>
          <a:bodyPr wrap="square">
            <a:spAutoFit/>
          </a:bodyPr>
          <a:lstStyle/>
          <a:p>
            <a:pPr marL="90170" indent="-90170" algn="just">
              <a:lnSpc>
                <a:spcPct val="120000"/>
              </a:lnSpc>
              <a:spcAft>
                <a:spcPts val="0"/>
              </a:spcAft>
            </a:pPr>
            <a:r>
              <a:rPr lang="vi-VN" sz="2800" b="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Em hãy kể thêm một số bổn phận khác của trẻ em mà em biết</a:t>
            </a:r>
            <a:endParaRPr lang="vi-VN" sz="2800" b="1" dirty="0">
              <a:solidFill>
                <a:srgbClr val="FFFF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47578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4" grpId="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9120" y="683159"/>
            <a:ext cx="8757920" cy="4524315"/>
          </a:xfrm>
          <a:prstGeom prst="rect">
            <a:avLst/>
          </a:prstGeom>
          <a:noFill/>
        </p:spPr>
        <p:txBody>
          <a:bodyPr wrap="square" rtlCol="0">
            <a:spAutoFit/>
          </a:bodyPr>
          <a:lstStyle/>
          <a:p>
            <a:pPr algn="just"/>
            <a:r>
              <a:rPr lang="vi-VN" sz="3600" dirty="0">
                <a:solidFill>
                  <a:schemeClr val="bg1"/>
                </a:solidFill>
                <a:latin typeface="+mj-lt"/>
              </a:rPr>
              <a:t>Một số bổn phận cơ bản của trẻ em:</a:t>
            </a:r>
          </a:p>
          <a:p>
            <a:pPr algn="just"/>
            <a:r>
              <a:rPr lang="vi-VN" sz="3600" dirty="0">
                <a:solidFill>
                  <a:schemeClr val="bg1"/>
                </a:solidFill>
                <a:latin typeface="+mj-lt"/>
              </a:rPr>
              <a:t>- Bổn phận của trẻ em đối với gia đình.</a:t>
            </a:r>
          </a:p>
          <a:p>
            <a:pPr algn="just"/>
            <a:r>
              <a:rPr lang="vi-VN" sz="3600" dirty="0">
                <a:solidFill>
                  <a:schemeClr val="bg1"/>
                </a:solidFill>
                <a:latin typeface="+mj-lt"/>
              </a:rPr>
              <a:t>- Bổn phận của trẻ em đối với nhà trường, cơ sở trợ giúp xã hội và cơ sở giáo dục khác. </a:t>
            </a:r>
          </a:p>
          <a:p>
            <a:pPr algn="just"/>
            <a:r>
              <a:rPr lang="vi-VN" sz="3600" dirty="0">
                <a:solidFill>
                  <a:schemeClr val="bg1"/>
                </a:solidFill>
                <a:latin typeface="+mj-lt"/>
              </a:rPr>
              <a:t>- Bổn phận của trẻ em đối với cộng đồng, xã hội.</a:t>
            </a:r>
          </a:p>
          <a:p>
            <a:pPr algn="just"/>
            <a:r>
              <a:rPr lang="vi-VN" sz="3600" dirty="0">
                <a:solidFill>
                  <a:schemeClr val="bg1"/>
                </a:solidFill>
                <a:latin typeface="+mj-lt"/>
              </a:rPr>
              <a:t>- Bổn phận của trẻ em đối với quê hương, đất nước.</a:t>
            </a:r>
          </a:p>
        </p:txBody>
      </p:sp>
      <p:pic>
        <p:nvPicPr>
          <p:cNvPr id="1030" name="Picture 6" descr="https://webstockreview.net/images/clipart-lunch-business-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40" y="2945317"/>
            <a:ext cx="3901440" cy="391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7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2390" y="470654"/>
            <a:ext cx="8612730" cy="1200329"/>
          </a:xfrm>
          <a:prstGeom prst="rect">
            <a:avLst/>
          </a:prstGeom>
        </p:spPr>
        <p:txBody>
          <a:bodyPr wrap="square">
            <a:spAutoFit/>
          </a:bodyPr>
          <a:lstStyle/>
          <a:p>
            <a:r>
              <a:rPr lang="vi-VN" sz="3600" b="1" dirty="0">
                <a:solidFill>
                  <a:schemeClr val="bg1"/>
                </a:solidFill>
                <a:latin typeface="+mj-lt"/>
              </a:rPr>
              <a:t>Hoạt động 3: </a:t>
            </a:r>
            <a:r>
              <a:rPr lang="vi-VN" sz="3600" b="1" dirty="0">
                <a:solidFill>
                  <a:srgbClr val="92D050"/>
                </a:solidFill>
                <a:latin typeface="+mj-lt"/>
              </a:rPr>
              <a:t>Đọc câu chuyện và trả lời câu hỏi</a:t>
            </a:r>
          </a:p>
        </p:txBody>
      </p:sp>
      <p:pic>
        <p:nvPicPr>
          <p:cNvPr id="3" name="Picture 2"/>
          <p:cNvPicPr>
            <a:picLocks noChangeAspect="1"/>
          </p:cNvPicPr>
          <p:nvPr/>
        </p:nvPicPr>
        <p:blipFill>
          <a:blip r:embed="rId2"/>
          <a:stretch>
            <a:fillRect/>
          </a:stretch>
        </p:blipFill>
        <p:spPr>
          <a:xfrm>
            <a:off x="1818640" y="470654"/>
            <a:ext cx="8808720" cy="4141986"/>
          </a:xfrm>
          <a:prstGeom prst="rect">
            <a:avLst/>
          </a:prstGeom>
        </p:spPr>
      </p:pic>
      <p:sp>
        <p:nvSpPr>
          <p:cNvPr id="4" name="Rectangle 3"/>
          <p:cNvSpPr/>
          <p:nvPr/>
        </p:nvSpPr>
        <p:spPr>
          <a:xfrm>
            <a:off x="1818640" y="4612640"/>
            <a:ext cx="7170424" cy="523220"/>
          </a:xfrm>
          <a:prstGeom prst="rect">
            <a:avLst/>
          </a:prstGeom>
        </p:spPr>
        <p:txBody>
          <a:bodyPr wrap="none">
            <a:spAutoFit/>
          </a:bodyPr>
          <a:lstStyle/>
          <a:p>
            <a:r>
              <a:rPr lang="vi-VN" sz="2800" b="1" dirty="0">
                <a:solidFill>
                  <a:srgbClr val="FFFF00"/>
                </a:solidFill>
                <a:latin typeface="Times New Roman" panose="02020603050405020304" pitchFamily="18" charset="0"/>
                <a:ea typeface="Arial" panose="020B0604020202020204" pitchFamily="34" charset="0"/>
              </a:rPr>
              <a:t>+ Tin đã thực hiện bổn phận nào của trẻ em? </a:t>
            </a:r>
            <a:endParaRPr lang="vi-VN" sz="2800" b="1" dirty="0">
              <a:solidFill>
                <a:srgbClr val="FFFF00"/>
              </a:solidFill>
            </a:endParaRPr>
          </a:p>
        </p:txBody>
      </p:sp>
      <p:sp>
        <p:nvSpPr>
          <p:cNvPr id="7" name="Rectangle 6"/>
          <p:cNvSpPr/>
          <p:nvPr/>
        </p:nvSpPr>
        <p:spPr>
          <a:xfrm>
            <a:off x="1818640" y="5049520"/>
            <a:ext cx="9013942" cy="523220"/>
          </a:xfrm>
          <a:prstGeom prst="rect">
            <a:avLst/>
          </a:prstGeom>
        </p:spPr>
        <p:txBody>
          <a:bodyPr wrap="none">
            <a:spAutoFit/>
          </a:bodyPr>
          <a:lstStyle/>
          <a:p>
            <a:r>
              <a:rPr lang="vi-VN" sz="2800" b="1" dirty="0">
                <a:solidFill>
                  <a:srgbClr val="00B0F0"/>
                </a:solidFill>
                <a:latin typeface="Times New Roman" panose="02020603050405020304" pitchFamily="18" charset="0"/>
                <a:ea typeface="Arial" panose="020B0604020202020204" pitchFamily="34" charset="0"/>
              </a:rPr>
              <a:t>+ Theo em, vì sao cần phải thực hiện bổn phận của mình?</a:t>
            </a:r>
            <a:endParaRPr lang="vi-VN" sz="2800" b="1" dirty="0">
              <a:solidFill>
                <a:srgbClr val="00B0F0"/>
              </a:solidFill>
            </a:endParaRPr>
          </a:p>
        </p:txBody>
      </p:sp>
    </p:spTree>
    <p:extLst>
      <p:ext uri="{BB962C8B-B14F-4D97-AF65-F5344CB8AC3E}">
        <p14:creationId xmlns:p14="http://schemas.microsoft.com/office/powerpoint/2010/main" val="1435213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9120" y="683159"/>
            <a:ext cx="8757920" cy="3970318"/>
          </a:xfrm>
          <a:prstGeom prst="rect">
            <a:avLst/>
          </a:prstGeom>
          <a:noFill/>
        </p:spPr>
        <p:txBody>
          <a:bodyPr wrap="square" rtlCol="0">
            <a:spAutoFit/>
          </a:bodyPr>
          <a:lstStyle/>
          <a:p>
            <a:pPr algn="just"/>
            <a:r>
              <a:rPr lang="vi-VN" sz="3600" dirty="0">
                <a:solidFill>
                  <a:schemeClr val="bg1"/>
                </a:solidFill>
                <a:latin typeface="+mj-lt"/>
              </a:rPr>
              <a:t>Ý nghĩa của việc thực hiện bổn phận của trẻ em: Bổn phận của trẻ em góp phần định hướng cho trẻ em những phẩm chất tốt đẹp trong học tập, lao động, rèn luyện sức khoẻ, tu dưỡng đạo đức và có ý thức yêu thương những người xung quanh, ý thức với cộng đồng và ý thức với cuộc sống, xã hội.</a:t>
            </a:r>
          </a:p>
        </p:txBody>
      </p:sp>
      <p:pic>
        <p:nvPicPr>
          <p:cNvPr id="1030" name="Picture 6" descr="https://webstockreview.net/images/clipart-lunch-business-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40" y="2945317"/>
            <a:ext cx="3901440" cy="391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2390" y="470654"/>
            <a:ext cx="8683850" cy="1200329"/>
          </a:xfrm>
          <a:prstGeom prst="rect">
            <a:avLst/>
          </a:prstGeom>
        </p:spPr>
        <p:txBody>
          <a:bodyPr wrap="square">
            <a:spAutoFit/>
          </a:bodyPr>
          <a:lstStyle/>
          <a:p>
            <a:r>
              <a:rPr lang="vi-VN" sz="3600" b="1" dirty="0">
                <a:solidFill>
                  <a:schemeClr val="bg1"/>
                </a:solidFill>
                <a:latin typeface="+mj-lt"/>
              </a:rPr>
              <a:t>Hoạt động 4: </a:t>
            </a:r>
            <a:r>
              <a:rPr lang="vi-VN" sz="3600" b="1" dirty="0">
                <a:solidFill>
                  <a:srgbClr val="92D050"/>
                </a:solidFill>
                <a:latin typeface="+mj-lt"/>
              </a:rPr>
              <a:t>Quan sát tranh và trả lời câu hỏi</a:t>
            </a:r>
          </a:p>
        </p:txBody>
      </p:sp>
      <p:pic>
        <p:nvPicPr>
          <p:cNvPr id="3" name="Picture 2"/>
          <p:cNvPicPr>
            <a:picLocks noChangeAspect="1"/>
          </p:cNvPicPr>
          <p:nvPr/>
        </p:nvPicPr>
        <p:blipFill>
          <a:blip r:embed="rId2"/>
          <a:stretch>
            <a:fillRect/>
          </a:stretch>
        </p:blipFill>
        <p:spPr>
          <a:xfrm>
            <a:off x="3741098" y="470653"/>
            <a:ext cx="5016822" cy="1966677"/>
          </a:xfrm>
          <a:prstGeom prst="rect">
            <a:avLst/>
          </a:prstGeom>
        </p:spPr>
      </p:pic>
      <p:pic>
        <p:nvPicPr>
          <p:cNvPr id="4" name="Picture 3"/>
          <p:cNvPicPr>
            <a:picLocks noChangeAspect="1"/>
          </p:cNvPicPr>
          <p:nvPr/>
        </p:nvPicPr>
        <p:blipFill>
          <a:blip r:embed="rId3"/>
          <a:stretch>
            <a:fillRect/>
          </a:stretch>
        </p:blipFill>
        <p:spPr>
          <a:xfrm>
            <a:off x="3741098" y="2437329"/>
            <a:ext cx="5016822" cy="2058935"/>
          </a:xfrm>
          <a:prstGeom prst="rect">
            <a:avLst/>
          </a:prstGeom>
        </p:spPr>
      </p:pic>
      <p:sp>
        <p:nvSpPr>
          <p:cNvPr id="5" name="Rectangle 4"/>
          <p:cNvSpPr/>
          <p:nvPr/>
        </p:nvSpPr>
        <p:spPr>
          <a:xfrm>
            <a:off x="1729418" y="4496264"/>
            <a:ext cx="8683850" cy="1126462"/>
          </a:xfrm>
          <a:prstGeom prst="rect">
            <a:avLst/>
          </a:prstGeom>
        </p:spPr>
        <p:txBody>
          <a:bodyPr wrap="square">
            <a:spAutoFit/>
          </a:bodyPr>
          <a:lstStyle/>
          <a:p>
            <a:pPr marL="90170" indent="-90170" algn="just">
              <a:lnSpc>
                <a:spcPct val="120000"/>
              </a:lnSpc>
              <a:spcAft>
                <a:spcPts val="0"/>
              </a:spcAft>
            </a:pPr>
            <a:r>
              <a:rPr lang="vi-VN" sz="2800" b="1" dirty="0">
                <a:solidFill>
                  <a:srgbClr val="00B0F0"/>
                </a:solidFill>
                <a:latin typeface="Times New Roman" panose="02020603050405020304" pitchFamily="18" charset="0"/>
                <a:ea typeface="Arial" panose="020B0604020202020204" pitchFamily="34" charset="0"/>
                <a:cs typeface="Times New Roman" panose="02020603050405020304" pitchFamily="18" charset="0"/>
              </a:rPr>
              <a:t>Các bạn trong tranh thực hiện bổn phận của trẻ em như thế nào? và phân công bạn thuyết trình.</a:t>
            </a:r>
            <a:endParaRPr lang="vi-VN" sz="2800" b="1" dirty="0">
              <a:solidFill>
                <a:srgbClr val="00B0F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087558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391</Words>
  <Application>Microsoft Office PowerPoint</Application>
  <PresentationFormat>Widescreen</PresentationFormat>
  <Paragraphs>28</Paragraphs>
  <Slides>10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hoa</dc:creator>
  <cp:lastModifiedBy>Admin</cp:lastModifiedBy>
  <cp:revision>261</cp:revision>
  <dcterms:created xsi:type="dcterms:W3CDTF">2023-11-04T09:56:49Z</dcterms:created>
  <dcterms:modified xsi:type="dcterms:W3CDTF">2024-04-15T16:04:37Z</dcterms:modified>
</cp:coreProperties>
</file>