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7" r:id="rId3"/>
    <p:sldId id="287" r:id="rId4"/>
    <p:sldId id="290" r:id="rId5"/>
    <p:sldId id="292" r:id="rId6"/>
    <p:sldId id="293" r:id="rId7"/>
    <p:sldId id="294"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99" autoAdjust="0"/>
  </p:normalViewPr>
  <p:slideViewPr>
    <p:cSldViewPr snapToGrid="0">
      <p:cViewPr varScale="1">
        <p:scale>
          <a:sx n="75" d="100"/>
          <a:sy n="75" d="100"/>
        </p:scale>
        <p:origin x="87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EE77B-3126-4EEF-8129-AEAB97D5ECF7}" type="datetimeFigureOut">
              <a:rPr lang="vi-VN" smtClean="0"/>
              <a:t>02/04/2024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4C6F0-D640-4FBD-8867-77E08D187855}" type="slidenum">
              <a:rPr lang="vi-VN" smtClean="0"/>
              <a:t>‹#›</a:t>
            </a:fld>
            <a:endParaRPr lang="vi-VN"/>
          </a:p>
        </p:txBody>
      </p:sp>
    </p:spTree>
    <p:extLst>
      <p:ext uri="{BB962C8B-B14F-4D97-AF65-F5344CB8AC3E}">
        <p14:creationId xmlns:p14="http://schemas.microsoft.com/office/powerpoint/2010/main" val="2418800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B04C6F0-D640-4FBD-8867-77E08D187855}" type="slidenum">
              <a:rPr lang="vi-VN" smtClean="0"/>
              <a:t>4</a:t>
            </a:fld>
            <a:endParaRPr lang="vi-VN"/>
          </a:p>
        </p:txBody>
      </p:sp>
    </p:spTree>
    <p:extLst>
      <p:ext uri="{BB962C8B-B14F-4D97-AF65-F5344CB8AC3E}">
        <p14:creationId xmlns:p14="http://schemas.microsoft.com/office/powerpoint/2010/main" val="1109469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7A5FAC13-F02C-476D-8B7F-FE06170FAF07}" type="datetimeFigureOut">
              <a:rPr lang="vi-VN" smtClean="0"/>
              <a:t>02/04/2024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3837025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A5FAC13-F02C-476D-8B7F-FE06170FAF07}" type="datetimeFigureOut">
              <a:rPr lang="vi-VN" smtClean="0"/>
              <a:t>02/04/2024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66379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A5FAC13-F02C-476D-8B7F-FE06170FAF07}" type="datetimeFigureOut">
              <a:rPr lang="vi-VN" smtClean="0"/>
              <a:t>02/04/2024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59334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A5FAC13-F02C-476D-8B7F-FE06170FAF07}" type="datetimeFigureOut">
              <a:rPr lang="vi-VN" smtClean="0"/>
              <a:t>02/04/2024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81917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5FAC13-F02C-476D-8B7F-FE06170FAF07}" type="datetimeFigureOut">
              <a:rPr lang="vi-VN" smtClean="0"/>
              <a:t>02/04/2024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422452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7A5FAC13-F02C-476D-8B7F-FE06170FAF07}" type="datetimeFigureOut">
              <a:rPr lang="vi-VN" smtClean="0"/>
              <a:t>02/04/2024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141097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7A5FAC13-F02C-476D-8B7F-FE06170FAF07}" type="datetimeFigureOut">
              <a:rPr lang="vi-VN" smtClean="0"/>
              <a:t>02/04/2024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293398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7A5FAC13-F02C-476D-8B7F-FE06170FAF07}" type="datetimeFigureOut">
              <a:rPr lang="vi-VN" smtClean="0"/>
              <a:t>02/04/2024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355055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FAC13-F02C-476D-8B7F-FE06170FAF07}" type="datetimeFigureOut">
              <a:rPr lang="vi-VN" smtClean="0"/>
              <a:t>02/04/2024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3659663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5FAC13-F02C-476D-8B7F-FE06170FAF07}" type="datetimeFigureOut">
              <a:rPr lang="vi-VN" smtClean="0"/>
              <a:t>02/04/2024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198608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5FAC13-F02C-476D-8B7F-FE06170FAF07}" type="datetimeFigureOut">
              <a:rPr lang="vi-VN" smtClean="0"/>
              <a:t>02/04/2024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1B9AD29-422F-46AD-86E4-64EA8F325DD5}" type="slidenum">
              <a:rPr lang="vi-VN" smtClean="0"/>
              <a:t>‹#›</a:t>
            </a:fld>
            <a:endParaRPr lang="vi-VN"/>
          </a:p>
        </p:txBody>
      </p:sp>
    </p:spTree>
    <p:extLst>
      <p:ext uri="{BB962C8B-B14F-4D97-AF65-F5344CB8AC3E}">
        <p14:creationId xmlns:p14="http://schemas.microsoft.com/office/powerpoint/2010/main" val="763590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FAC13-F02C-476D-8B7F-FE06170FAF07}" type="datetimeFigureOut">
              <a:rPr lang="vi-VN" smtClean="0"/>
              <a:t>02/04/2024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9AD29-422F-46AD-86E4-64EA8F325DD5}" type="slidenum">
              <a:rPr lang="vi-VN" smtClean="0"/>
              <a:t>‹#›</a:t>
            </a:fld>
            <a:endParaRPr lang="vi-VN"/>
          </a:p>
        </p:txBody>
      </p:sp>
    </p:spTree>
    <p:extLst>
      <p:ext uri="{BB962C8B-B14F-4D97-AF65-F5344CB8AC3E}">
        <p14:creationId xmlns:p14="http://schemas.microsoft.com/office/powerpoint/2010/main" val="216260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10" Type="http://schemas.microsoft.com/office/2007/relationships/hdphoto" Target="../media/hdphoto5.wdp"/><Relationship Id="rId4" Type="http://schemas.microsoft.com/office/2007/relationships/hdphoto" Target="../media/hdphoto4.wdp"/><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3920" y="1530007"/>
            <a:ext cx="10713396" cy="1655762"/>
          </a:xfrm>
        </p:spPr>
        <p:txBody>
          <a:bodyPr>
            <a:noAutofit/>
          </a:bodyPr>
          <a:lstStyle/>
          <a:p>
            <a:endParaRPr lang="vi-VN" sz="4000" b="1" dirty="0" smtClean="0">
              <a:solidFill>
                <a:schemeClr val="bg1"/>
              </a:solidFill>
              <a:latin typeface="+mj-lt"/>
            </a:endParaRPr>
          </a:p>
          <a:p>
            <a:r>
              <a:rPr lang="vi-VN" sz="4000" b="1" dirty="0">
                <a:solidFill>
                  <a:schemeClr val="bg1"/>
                </a:solidFill>
                <a:latin typeface="+mj-lt"/>
              </a:rPr>
              <a:t>DỰ ÁN 2: EM LÀM ĐÈN ÔNG SAO</a:t>
            </a:r>
          </a:p>
          <a:p>
            <a:r>
              <a:rPr lang="vi-VN" sz="4000" b="1" dirty="0">
                <a:solidFill>
                  <a:schemeClr val="bg1"/>
                </a:solidFill>
                <a:latin typeface="+mj-lt"/>
              </a:rPr>
              <a:t>(Tiết 1 )</a:t>
            </a:r>
          </a:p>
        </p:txBody>
      </p:sp>
    </p:spTree>
    <p:extLst>
      <p:ext uri="{BB962C8B-B14F-4D97-AF65-F5344CB8AC3E}">
        <p14:creationId xmlns:p14="http://schemas.microsoft.com/office/powerpoint/2010/main" val="4236721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24400" y="2328473"/>
            <a:ext cx="4094480" cy="17355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4000" b="1" dirty="0" smtClean="0">
                <a:solidFill>
                  <a:schemeClr val="bg1"/>
                </a:solidFill>
                <a:latin typeface="+mj-lt"/>
              </a:rPr>
              <a:t>KHỞI ĐỘNG</a:t>
            </a:r>
            <a:endParaRPr lang="vi-VN" sz="4000" b="1" dirty="0">
              <a:solidFill>
                <a:schemeClr val="bg1"/>
              </a:solidFill>
              <a:latin typeface="+mj-lt"/>
            </a:endParaRPr>
          </a:p>
        </p:txBody>
      </p:sp>
      <p:sp>
        <p:nvSpPr>
          <p:cNvPr id="3" name="TextBox 2"/>
          <p:cNvSpPr txBox="1"/>
          <p:nvPr/>
        </p:nvSpPr>
        <p:spPr>
          <a:xfrm>
            <a:off x="1798320" y="406400"/>
            <a:ext cx="8836975" cy="267765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vi-VN" sz="2400" dirty="0" smtClean="0">
              <a:solidFill>
                <a:schemeClr val="tx1"/>
              </a:solidFill>
              <a:latin typeface="+mj-lt"/>
            </a:endParaRPr>
          </a:p>
          <a:p>
            <a:r>
              <a:rPr lang="vi-VN" sz="2400" dirty="0" smtClean="0">
                <a:solidFill>
                  <a:schemeClr val="tx1"/>
                </a:solidFill>
                <a:latin typeface="+mj-lt"/>
              </a:rPr>
              <a:t>Đèn </a:t>
            </a:r>
            <a:r>
              <a:rPr lang="vi-VN" sz="2400" dirty="0">
                <a:solidFill>
                  <a:schemeClr val="tx1"/>
                </a:solidFill>
                <a:latin typeface="+mj-lt"/>
              </a:rPr>
              <a:t>ông sao là một đổ chơi dân gian Việt Nam rốt phổ biến, được - hầu hết các thế hệ người Việt Nam sử dụng trong dịp tết Trung thu hằng năm. Đèn ông sao được làm bằng nhiều vệt liệu, có màu sắc và kích thước khác nhau. Em hãy cùng bạn làm một chiếc đèn ông sao bằng vệột liệu thân thiện với môi trường; có kích thước, màu sắc và trang trí theo sở thích.</a:t>
            </a:r>
            <a:endParaRPr lang="vi-VN" sz="2400" dirty="0">
              <a:solidFill>
                <a:schemeClr val="tx1"/>
              </a:solidFill>
              <a:latin typeface="+mj-lt"/>
            </a:endParaRPr>
          </a:p>
        </p:txBody>
      </p:sp>
      <p:pic>
        <p:nvPicPr>
          <p:cNvPr id="6" name="Picture 5"/>
          <p:cNvPicPr>
            <a:picLocks noChangeAspect="1"/>
          </p:cNvPicPr>
          <p:nvPr/>
        </p:nvPicPr>
        <p:blipFill>
          <a:blip r:embed="rId2"/>
          <a:stretch>
            <a:fillRect/>
          </a:stretch>
        </p:blipFill>
        <p:spPr>
          <a:xfrm>
            <a:off x="1798320" y="3084056"/>
            <a:ext cx="8836975" cy="2514104"/>
          </a:xfrm>
          <a:prstGeom prst="rect">
            <a:avLst/>
          </a:prstGeom>
        </p:spPr>
      </p:pic>
      <p:sp>
        <p:nvSpPr>
          <p:cNvPr id="8" name="Rounded Rectangle 7"/>
          <p:cNvSpPr/>
          <p:nvPr/>
        </p:nvSpPr>
        <p:spPr>
          <a:xfrm>
            <a:off x="274320" y="0"/>
            <a:ext cx="4175760" cy="690880"/>
          </a:xfrm>
          <a:prstGeom prst="roundRect">
            <a:avLst/>
          </a:prstGeom>
          <a:solidFill>
            <a:schemeClr val="accent5">
              <a:lumMod val="75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smtClean="0">
                <a:latin typeface="+mj-lt"/>
              </a:rPr>
              <a:t>Mô tả dự án</a:t>
            </a:r>
            <a:endParaRPr lang="vi-VN" sz="3600" dirty="0">
              <a:latin typeface="+mj-lt"/>
            </a:endParaRPr>
          </a:p>
        </p:txBody>
      </p:sp>
      <p:sp>
        <p:nvSpPr>
          <p:cNvPr id="7" name="6-Point Star 6"/>
          <p:cNvSpPr/>
          <p:nvPr/>
        </p:nvSpPr>
        <p:spPr>
          <a:xfrm>
            <a:off x="-152400" y="-101600"/>
            <a:ext cx="1046480" cy="1016000"/>
          </a:xfrm>
          <a:prstGeom prst="star6">
            <a:avLst/>
          </a:prstGeom>
          <a:solidFill>
            <a:srgbClr val="002060"/>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smtClean="0">
                <a:latin typeface="+mj-lt"/>
              </a:rPr>
              <a:t>1</a:t>
            </a:r>
            <a:endParaRPr lang="vi-VN" sz="3600" dirty="0">
              <a:latin typeface="+mj-lt"/>
            </a:endParaRPr>
          </a:p>
        </p:txBody>
      </p:sp>
    </p:spTree>
    <p:extLst>
      <p:ext uri="{BB962C8B-B14F-4D97-AF65-F5344CB8AC3E}">
        <p14:creationId xmlns:p14="http://schemas.microsoft.com/office/powerpoint/2010/main" val="2282080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p:stCondLst>
                                    <p:cond delay="0"/>
                                  </p:stCondLst>
                                  <p:childTnLst>
                                    <p:animEffect transition="out" filter="randombar(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par>
                                <p:cTn id="27" presetID="14"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animBg="1"/>
      <p:bldP spid="8"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838960" y="2328473"/>
            <a:ext cx="8717280" cy="17355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vi-VN" sz="4000" b="1" dirty="0" smtClean="0">
                <a:solidFill>
                  <a:schemeClr val="bg1"/>
                </a:solidFill>
                <a:latin typeface="+mj-lt"/>
              </a:rPr>
              <a:t>TỔ </a:t>
            </a:r>
            <a:r>
              <a:rPr lang="vi-VN" sz="4000" b="1" dirty="0">
                <a:solidFill>
                  <a:schemeClr val="bg1"/>
                </a:solidFill>
                <a:latin typeface="+mj-lt"/>
              </a:rPr>
              <a:t>CHỨC THỰC HIỆN DỰ ÁN</a:t>
            </a:r>
            <a:endParaRPr lang="vi-VN" sz="4000" b="1" dirty="0">
              <a:solidFill>
                <a:schemeClr val="bg1"/>
              </a:solidFill>
              <a:latin typeface="+mj-lt"/>
            </a:endParaRPr>
          </a:p>
        </p:txBody>
      </p:sp>
    </p:spTree>
    <p:extLst>
      <p:ext uri="{BB962C8B-B14F-4D97-AF65-F5344CB8AC3E}">
        <p14:creationId xmlns:p14="http://schemas.microsoft.com/office/powerpoint/2010/main" val="6100729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2599" y="465911"/>
            <a:ext cx="8930640" cy="1077218"/>
          </a:xfrm>
          <a:prstGeom prst="rect">
            <a:avLst/>
          </a:prstGeom>
          <a:noFill/>
        </p:spPr>
        <p:txBody>
          <a:bodyPr wrap="square" rtlCol="0">
            <a:spAutoFit/>
          </a:bodyPr>
          <a:lstStyle/>
          <a:p>
            <a:r>
              <a:rPr lang="vi-VN" sz="3200" b="1" dirty="0">
                <a:solidFill>
                  <a:schemeClr val="bg1"/>
                </a:solidFill>
                <a:latin typeface="+mj-lt"/>
              </a:rPr>
              <a:t>Hoạt động 1: Tạo nhóm học sinh thực hiện dự án và triển khai nhiệm vụ dự án</a:t>
            </a:r>
            <a:endParaRPr lang="vi-VN" sz="3600" b="1" dirty="0">
              <a:solidFill>
                <a:schemeClr val="bg1"/>
              </a:solidFill>
              <a:latin typeface="+mj-lt"/>
            </a:endParaRPr>
          </a:p>
        </p:txBody>
      </p:sp>
      <p:sp>
        <p:nvSpPr>
          <p:cNvPr id="12" name="Rounded Rectangle 11"/>
          <p:cNvSpPr/>
          <p:nvPr/>
        </p:nvSpPr>
        <p:spPr>
          <a:xfrm>
            <a:off x="2357120" y="1644729"/>
            <a:ext cx="5466080" cy="690880"/>
          </a:xfrm>
          <a:prstGeom prst="roundRect">
            <a:avLst/>
          </a:prstGeom>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smtClean="0">
                <a:latin typeface="+mj-lt"/>
              </a:rPr>
              <a:t>Mục tiêu</a:t>
            </a:r>
            <a:endParaRPr lang="vi-VN" sz="3600" dirty="0">
              <a:latin typeface="+mj-lt"/>
            </a:endParaRPr>
          </a:p>
        </p:txBody>
      </p:sp>
      <p:sp>
        <p:nvSpPr>
          <p:cNvPr id="13" name="6-Point Star 12"/>
          <p:cNvSpPr/>
          <p:nvPr/>
        </p:nvSpPr>
        <p:spPr>
          <a:xfrm>
            <a:off x="1930400" y="1543129"/>
            <a:ext cx="1046480" cy="1016000"/>
          </a:xfrm>
          <a:prstGeom prst="star6">
            <a:avLst/>
          </a:prstGeom>
          <a:solidFill>
            <a:schemeClr val="accent6">
              <a:lumMod val="50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latin typeface="+mj-lt"/>
              </a:rPr>
              <a:t>2</a:t>
            </a:r>
            <a:endParaRPr lang="vi-VN" sz="3600" dirty="0">
              <a:latin typeface="+mj-lt"/>
            </a:endParaRPr>
          </a:p>
        </p:txBody>
      </p:sp>
      <p:sp>
        <p:nvSpPr>
          <p:cNvPr id="14" name="Rounded Rectangle 13"/>
          <p:cNvSpPr/>
          <p:nvPr/>
        </p:nvSpPr>
        <p:spPr>
          <a:xfrm>
            <a:off x="2357120" y="2750978"/>
            <a:ext cx="5466080" cy="690880"/>
          </a:xfrm>
          <a:prstGeom prst="roundRect">
            <a:avLst/>
          </a:prstGeom>
          <a:solidFill>
            <a:schemeClr val="accent2">
              <a:lumMod val="75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smtClean="0">
                <a:latin typeface="+mj-lt"/>
              </a:rPr>
              <a:t>Nhiệm vụ</a:t>
            </a:r>
            <a:endParaRPr lang="vi-VN" sz="3600" dirty="0">
              <a:latin typeface="+mj-lt"/>
            </a:endParaRPr>
          </a:p>
        </p:txBody>
      </p:sp>
      <p:sp>
        <p:nvSpPr>
          <p:cNvPr id="15" name="6-Point Star 14"/>
          <p:cNvSpPr/>
          <p:nvPr/>
        </p:nvSpPr>
        <p:spPr>
          <a:xfrm>
            <a:off x="1930400" y="2649378"/>
            <a:ext cx="1046480" cy="1016000"/>
          </a:xfrm>
          <a:prstGeom prst="star6">
            <a:avLst/>
          </a:prstGeom>
          <a:solidFill>
            <a:schemeClr val="accent2">
              <a:lumMod val="50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smtClean="0">
                <a:latin typeface="+mj-lt"/>
              </a:rPr>
              <a:t>3</a:t>
            </a:r>
            <a:endParaRPr lang="vi-VN" sz="3600" dirty="0">
              <a:latin typeface="+mj-lt"/>
            </a:endParaRPr>
          </a:p>
        </p:txBody>
      </p:sp>
      <p:sp>
        <p:nvSpPr>
          <p:cNvPr id="16" name="Rounded Rectangle 15"/>
          <p:cNvSpPr/>
          <p:nvPr/>
        </p:nvSpPr>
        <p:spPr>
          <a:xfrm>
            <a:off x="2357120" y="3937316"/>
            <a:ext cx="5466080" cy="690880"/>
          </a:xfrm>
          <a:prstGeom prst="roundRect">
            <a:avLst/>
          </a:prstGeom>
          <a:solidFill>
            <a:schemeClr val="accent4">
              <a:lumMod val="75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smtClean="0">
                <a:latin typeface="+mj-lt"/>
              </a:rPr>
              <a:t>Phương tiện thực hiện</a:t>
            </a:r>
            <a:endParaRPr lang="vi-VN" sz="3600" dirty="0">
              <a:latin typeface="+mj-lt"/>
            </a:endParaRPr>
          </a:p>
        </p:txBody>
      </p:sp>
      <p:sp>
        <p:nvSpPr>
          <p:cNvPr id="17" name="6-Point Star 16"/>
          <p:cNvSpPr/>
          <p:nvPr/>
        </p:nvSpPr>
        <p:spPr>
          <a:xfrm>
            <a:off x="1930400" y="3835716"/>
            <a:ext cx="1046480" cy="1016000"/>
          </a:xfrm>
          <a:prstGeom prst="star6">
            <a:avLst/>
          </a:prstGeom>
          <a:solidFill>
            <a:schemeClr val="accent4">
              <a:lumMod val="50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smtClean="0">
                <a:latin typeface="+mj-lt"/>
              </a:rPr>
              <a:t>4</a:t>
            </a:r>
            <a:endParaRPr lang="vi-VN" sz="3600" dirty="0">
              <a:latin typeface="+mj-lt"/>
            </a:endParaRPr>
          </a:p>
        </p:txBody>
      </p:sp>
    </p:spTree>
    <p:extLst>
      <p:ext uri="{BB962C8B-B14F-4D97-AF65-F5344CB8AC3E}">
        <p14:creationId xmlns:p14="http://schemas.microsoft.com/office/powerpoint/2010/main" val="4047578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6720" y="101600"/>
            <a:ext cx="5466080" cy="690880"/>
          </a:xfrm>
          <a:prstGeom prst="roundRect">
            <a:avLst/>
          </a:prstGeom>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smtClean="0">
                <a:latin typeface="+mj-lt"/>
              </a:rPr>
              <a:t>Mục tiêu</a:t>
            </a:r>
            <a:endParaRPr lang="vi-VN" sz="3600" dirty="0">
              <a:latin typeface="+mj-lt"/>
            </a:endParaRPr>
          </a:p>
        </p:txBody>
      </p:sp>
      <p:sp>
        <p:nvSpPr>
          <p:cNvPr id="3" name="6-Point Star 2"/>
          <p:cNvSpPr/>
          <p:nvPr/>
        </p:nvSpPr>
        <p:spPr>
          <a:xfrm>
            <a:off x="0" y="0"/>
            <a:ext cx="1046480" cy="1016000"/>
          </a:xfrm>
          <a:prstGeom prst="star6">
            <a:avLst/>
          </a:prstGeom>
          <a:solidFill>
            <a:schemeClr val="accent6">
              <a:lumMod val="50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latin typeface="+mj-lt"/>
              </a:rPr>
              <a:t>2</a:t>
            </a:r>
            <a:endParaRPr lang="vi-VN" sz="3600" dirty="0">
              <a:latin typeface="+mj-lt"/>
            </a:endParaRPr>
          </a:p>
        </p:txBody>
      </p:sp>
      <p:sp>
        <p:nvSpPr>
          <p:cNvPr id="4" name="TextBox 3"/>
          <p:cNvSpPr txBox="1"/>
          <p:nvPr/>
        </p:nvSpPr>
        <p:spPr>
          <a:xfrm>
            <a:off x="1808480" y="792480"/>
            <a:ext cx="8757920" cy="1200329"/>
          </a:xfrm>
          <a:prstGeom prst="rect">
            <a:avLst/>
          </a:prstGeom>
          <a:noFill/>
        </p:spPr>
        <p:txBody>
          <a:bodyPr wrap="square" rtlCol="0">
            <a:spAutoFit/>
          </a:bodyPr>
          <a:lstStyle/>
          <a:p>
            <a:pPr algn="just"/>
            <a:r>
              <a:rPr lang="vi-VN" sz="3600" dirty="0" smtClean="0">
                <a:solidFill>
                  <a:schemeClr val="bg1"/>
                </a:solidFill>
                <a:latin typeface="+mj-lt"/>
              </a:rPr>
              <a:t>Làm được một chiếc lồng đèn ông sao bằng vật liệu có sẵn và thân thiện với môi trường.</a:t>
            </a:r>
            <a:endParaRPr lang="vi-VN" sz="3600" dirty="0">
              <a:solidFill>
                <a:schemeClr val="bg1"/>
              </a:solidFill>
              <a:latin typeface="+mj-lt"/>
            </a:endParaRPr>
          </a:p>
        </p:txBody>
      </p:sp>
      <p:pic>
        <p:nvPicPr>
          <p:cNvPr id="1026" name="Picture 2" descr="https://nhalatreviet.net/wp-content/uploads/2021/10/748.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500" b="100000" l="0" r="100000"/>
                    </a14:imgEffect>
                  </a14:imgLayer>
                </a14:imgProps>
              </a:ext>
              <a:ext uri="{28A0092B-C50C-407E-A947-70E740481C1C}">
                <a14:useLocalDpi xmlns:a14="http://schemas.microsoft.com/office/drawing/2010/main" val="0"/>
              </a:ext>
            </a:extLst>
          </a:blip>
          <a:srcRect/>
          <a:stretch>
            <a:fillRect/>
          </a:stretch>
        </p:blipFill>
        <p:spPr bwMode="auto">
          <a:xfrm>
            <a:off x="2133599" y="2196009"/>
            <a:ext cx="3352801"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alt.tikicdn.com/cache/w1200/ts/product/73/c9/0b/a9ab54017691338991190f79c5aa6c53.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250" b="95833" l="250" r="100000"/>
                    </a14:imgEffect>
                  </a14:imgLayer>
                </a14:imgProps>
              </a:ext>
              <a:ext uri="{28A0092B-C50C-407E-A947-70E740481C1C}">
                <a14:useLocalDpi xmlns:a14="http://schemas.microsoft.com/office/drawing/2010/main" val="0"/>
              </a:ext>
            </a:extLst>
          </a:blip>
          <a:srcRect/>
          <a:stretch>
            <a:fillRect/>
          </a:stretch>
        </p:blipFill>
        <p:spPr bwMode="auto">
          <a:xfrm>
            <a:off x="5708650" y="1745070"/>
            <a:ext cx="2787015" cy="27870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0.fahasa.com/media/catalog/product/i/m/image_243744.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8495665" y="2328317"/>
            <a:ext cx="2070735" cy="207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61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par>
                                <p:cTn id="13" presetID="14" presetClass="entr" presetSubtype="1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randombar(horizontal)">
                                      <p:cBhvr>
                                        <p:cTn id="15" dur="500"/>
                                        <p:tgtEl>
                                          <p:spTgt spid="1028"/>
                                        </p:tgtEl>
                                      </p:cBhvr>
                                    </p:animEffect>
                                  </p:childTnLst>
                                </p:cTn>
                              </p:par>
                              <p:par>
                                <p:cTn id="16" presetID="14" presetClass="entr" presetSubtype="1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randombar(horizontal)">
                                      <p:cBhvr>
                                        <p:cTn id="1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9440" y="904240"/>
            <a:ext cx="8757920" cy="4524315"/>
          </a:xfrm>
          <a:prstGeom prst="rect">
            <a:avLst/>
          </a:prstGeom>
          <a:noFill/>
        </p:spPr>
        <p:txBody>
          <a:bodyPr wrap="square" rtlCol="0">
            <a:spAutoFit/>
          </a:bodyPr>
          <a:lstStyle/>
          <a:p>
            <a:pPr marL="355600" indent="-355600" algn="just"/>
            <a:r>
              <a:rPr lang="vi-VN" sz="3600" dirty="0" smtClean="0">
                <a:solidFill>
                  <a:schemeClr val="bg1"/>
                </a:solidFill>
                <a:latin typeface="+mj-lt"/>
              </a:rPr>
              <a:t>- </a:t>
            </a:r>
            <a:r>
              <a:rPr lang="vi-VN" sz="3600" dirty="0">
                <a:solidFill>
                  <a:schemeClr val="bg1"/>
                </a:solidFill>
                <a:latin typeface="+mj-lt"/>
              </a:rPr>
              <a:t>Xây dựng kế hoạch thực hiện dự án theo hướng dẫn của giáo </a:t>
            </a:r>
            <a:r>
              <a:rPr lang="vi-VN" sz="3600" dirty="0" smtClean="0">
                <a:solidFill>
                  <a:schemeClr val="bg1"/>
                </a:solidFill>
                <a:latin typeface="+mj-lt"/>
              </a:rPr>
              <a:t>viên.</a:t>
            </a:r>
            <a:endParaRPr lang="vi-VN" sz="3600" dirty="0">
              <a:solidFill>
                <a:schemeClr val="bg1"/>
              </a:solidFill>
              <a:latin typeface="+mj-lt"/>
            </a:endParaRPr>
          </a:p>
          <a:p>
            <a:pPr marL="355600" indent="-355600" algn="just"/>
            <a:r>
              <a:rPr lang="vi-VN" sz="3600" dirty="0" smtClean="0">
                <a:solidFill>
                  <a:schemeClr val="bg1"/>
                </a:solidFill>
                <a:latin typeface="+mj-lt"/>
              </a:rPr>
              <a:t>- </a:t>
            </a:r>
            <a:r>
              <a:rPr lang="vi-VN" sz="3600" dirty="0">
                <a:solidFill>
                  <a:schemeClr val="bg1"/>
                </a:solidFill>
                <a:latin typeface="+mj-lt"/>
              </a:rPr>
              <a:t>Lựa chọn kích thước đèn ông sao và chuẩn bị vệt liệu, dụng </a:t>
            </a:r>
            <a:r>
              <a:rPr lang="vi-VN" sz="3600" dirty="0" smtClean="0">
                <a:solidFill>
                  <a:schemeClr val="bg1"/>
                </a:solidFill>
                <a:latin typeface="+mj-lt"/>
              </a:rPr>
              <a:t>phù </a:t>
            </a:r>
            <a:r>
              <a:rPr lang="vi-VN" sz="3600" dirty="0">
                <a:solidFill>
                  <a:schemeClr val="bg1"/>
                </a:solidFill>
                <a:latin typeface="+mj-lt"/>
              </a:rPr>
              <a:t>hợp</a:t>
            </a:r>
            <a:r>
              <a:rPr lang="vi-VN" sz="3600" dirty="0" smtClean="0">
                <a:solidFill>
                  <a:schemeClr val="bg1"/>
                </a:solidFill>
                <a:latin typeface="+mj-lt"/>
              </a:rPr>
              <a:t>.</a:t>
            </a:r>
            <a:endParaRPr lang="vi-VN" sz="3600" dirty="0">
              <a:solidFill>
                <a:schemeClr val="bg1"/>
              </a:solidFill>
              <a:latin typeface="+mj-lt"/>
            </a:endParaRPr>
          </a:p>
          <a:p>
            <a:pPr marL="355600" indent="-355600" algn="just"/>
            <a:r>
              <a:rPr lang="vi-VN" sz="3600" dirty="0" smtClean="0">
                <a:solidFill>
                  <a:schemeClr val="bg1"/>
                </a:solidFill>
                <a:latin typeface="+mj-lt"/>
              </a:rPr>
              <a:t>- </a:t>
            </a:r>
            <a:r>
              <a:rPr lang="vi-VN" sz="3600" dirty="0">
                <a:solidFill>
                  <a:schemeClr val="bg1"/>
                </a:solidFill>
                <a:latin typeface="+mj-lt"/>
              </a:rPr>
              <a:t>Tiến hành làm chiếc đèn ông sao theo kích thước đã chọn</a:t>
            </a:r>
            <a:r>
              <a:rPr lang="vi-VN" sz="3600" dirty="0" smtClean="0">
                <a:solidFill>
                  <a:schemeClr val="bg1"/>
                </a:solidFill>
                <a:latin typeface="+mj-lt"/>
              </a:rPr>
              <a:t>.</a:t>
            </a:r>
            <a:endParaRPr lang="vi-VN" sz="3600" dirty="0">
              <a:solidFill>
                <a:schemeClr val="bg1"/>
              </a:solidFill>
              <a:latin typeface="+mj-lt"/>
            </a:endParaRPr>
          </a:p>
          <a:p>
            <a:pPr marL="355600" indent="-355600" algn="just"/>
            <a:r>
              <a:rPr lang="vi-VN" sz="3600" dirty="0">
                <a:solidFill>
                  <a:schemeClr val="bg1"/>
                </a:solidFill>
                <a:latin typeface="+mj-lt"/>
              </a:rPr>
              <a:t>- Trang trí đèn theo sở thích của nhóm.</a:t>
            </a:r>
          </a:p>
          <a:p>
            <a:pPr marL="355600" indent="-355600" algn="just"/>
            <a:r>
              <a:rPr lang="vi-VN" sz="3600" dirty="0" smtClean="0">
                <a:solidFill>
                  <a:schemeClr val="bg1"/>
                </a:solidFill>
                <a:latin typeface="+mj-lt"/>
              </a:rPr>
              <a:t>- </a:t>
            </a:r>
            <a:r>
              <a:rPr lang="vi-VN" sz="3600" dirty="0">
                <a:solidFill>
                  <a:schemeClr val="bg1"/>
                </a:solidFill>
                <a:latin typeface="+mj-lt"/>
              </a:rPr>
              <a:t>Kiểm tra, trưng bày và giới thiệu sản phẩm.</a:t>
            </a:r>
          </a:p>
        </p:txBody>
      </p:sp>
      <p:sp>
        <p:nvSpPr>
          <p:cNvPr id="5" name="Rounded Rectangle 4"/>
          <p:cNvSpPr/>
          <p:nvPr/>
        </p:nvSpPr>
        <p:spPr>
          <a:xfrm>
            <a:off x="426720" y="101600"/>
            <a:ext cx="5466080" cy="690880"/>
          </a:xfrm>
          <a:prstGeom prst="roundRect">
            <a:avLst/>
          </a:prstGeom>
          <a:solidFill>
            <a:schemeClr val="accent2">
              <a:lumMod val="75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smtClean="0">
                <a:latin typeface="+mj-lt"/>
              </a:rPr>
              <a:t>Nhiệm vụ</a:t>
            </a:r>
            <a:endParaRPr lang="vi-VN" sz="3600" dirty="0">
              <a:latin typeface="+mj-lt"/>
            </a:endParaRPr>
          </a:p>
        </p:txBody>
      </p:sp>
      <p:sp>
        <p:nvSpPr>
          <p:cNvPr id="6" name="6-Point Star 5"/>
          <p:cNvSpPr/>
          <p:nvPr/>
        </p:nvSpPr>
        <p:spPr>
          <a:xfrm>
            <a:off x="0" y="0"/>
            <a:ext cx="1046480" cy="1016000"/>
          </a:xfrm>
          <a:prstGeom prst="star6">
            <a:avLst/>
          </a:prstGeom>
          <a:solidFill>
            <a:schemeClr val="accent2">
              <a:lumMod val="50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smtClean="0">
                <a:latin typeface="+mj-lt"/>
              </a:rPr>
              <a:t>3</a:t>
            </a:r>
            <a:endParaRPr lang="vi-VN" sz="3600" dirty="0">
              <a:latin typeface="+mj-lt"/>
            </a:endParaRPr>
          </a:p>
        </p:txBody>
      </p:sp>
    </p:spTree>
    <p:extLst>
      <p:ext uri="{BB962C8B-B14F-4D97-AF65-F5344CB8AC3E}">
        <p14:creationId xmlns:p14="http://schemas.microsoft.com/office/powerpoint/2010/main" val="394787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9120" y="792480"/>
            <a:ext cx="8757920" cy="2308324"/>
          </a:xfrm>
          <a:prstGeom prst="rect">
            <a:avLst/>
          </a:prstGeom>
          <a:noFill/>
        </p:spPr>
        <p:txBody>
          <a:bodyPr wrap="square" rtlCol="0">
            <a:spAutoFit/>
          </a:bodyPr>
          <a:lstStyle/>
          <a:p>
            <a:pPr marL="355600" indent="-355600" algn="just"/>
            <a:r>
              <a:rPr lang="vi-VN" sz="3600" dirty="0" smtClean="0">
                <a:solidFill>
                  <a:schemeClr val="bg1"/>
                </a:solidFill>
                <a:latin typeface="+mj-lt"/>
              </a:rPr>
              <a:t>- </a:t>
            </a:r>
            <a:r>
              <a:rPr lang="vi-VN" sz="3600" dirty="0">
                <a:solidFill>
                  <a:schemeClr val="bg1"/>
                </a:solidFill>
                <a:latin typeface="+mj-lt"/>
              </a:rPr>
              <a:t>Sách giáo khoa Công nghệ 4.</a:t>
            </a:r>
          </a:p>
          <a:p>
            <a:pPr marL="355600" indent="-355600" algn="just"/>
            <a:r>
              <a:rPr lang="vi-VN" sz="3600" dirty="0" smtClean="0">
                <a:solidFill>
                  <a:schemeClr val="bg1"/>
                </a:solidFill>
                <a:latin typeface="+mj-lt"/>
              </a:rPr>
              <a:t>- </a:t>
            </a:r>
            <a:r>
              <a:rPr lang="vi-VN" sz="3600" dirty="0">
                <a:solidFill>
                  <a:schemeClr val="bg1"/>
                </a:solidFill>
                <a:latin typeface="+mj-lt"/>
              </a:rPr>
              <a:t>Hình ảnh minh hoạ và chiếc đèn ông sao mẫu.</a:t>
            </a:r>
          </a:p>
          <a:p>
            <a:pPr marL="355600" indent="-355600" algn="just"/>
            <a:r>
              <a:rPr lang="vi-VN" sz="3600" dirty="0" smtClean="0">
                <a:solidFill>
                  <a:schemeClr val="bg1"/>
                </a:solidFill>
                <a:latin typeface="+mj-lt"/>
              </a:rPr>
              <a:t>- Vật </a:t>
            </a:r>
            <a:r>
              <a:rPr lang="vi-VN" sz="3600" dirty="0">
                <a:solidFill>
                  <a:schemeClr val="bg1"/>
                </a:solidFill>
                <a:latin typeface="+mj-lt"/>
              </a:rPr>
              <a:t>liệu và dụng cụ để làm đèn ông </a:t>
            </a:r>
            <a:r>
              <a:rPr lang="vi-VN" sz="3600" dirty="0" smtClean="0">
                <a:solidFill>
                  <a:schemeClr val="bg1"/>
                </a:solidFill>
                <a:latin typeface="+mj-lt"/>
              </a:rPr>
              <a:t>sao</a:t>
            </a:r>
            <a:r>
              <a:rPr lang="vi-VN" sz="3600" dirty="0">
                <a:solidFill>
                  <a:schemeClr val="bg1"/>
                </a:solidFill>
                <a:latin typeface="+mj-lt"/>
              </a:rPr>
              <a:t>.</a:t>
            </a:r>
          </a:p>
        </p:txBody>
      </p:sp>
      <p:sp>
        <p:nvSpPr>
          <p:cNvPr id="5" name="Rounded Rectangle 4"/>
          <p:cNvSpPr/>
          <p:nvPr/>
        </p:nvSpPr>
        <p:spPr>
          <a:xfrm>
            <a:off x="426720" y="101600"/>
            <a:ext cx="5466080" cy="690880"/>
          </a:xfrm>
          <a:prstGeom prst="roundRect">
            <a:avLst/>
          </a:prstGeom>
          <a:solidFill>
            <a:schemeClr val="accent4">
              <a:lumMod val="75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smtClean="0">
                <a:latin typeface="+mj-lt"/>
              </a:rPr>
              <a:t>Phương tiện thực hiện</a:t>
            </a:r>
            <a:endParaRPr lang="vi-VN" sz="3600" dirty="0">
              <a:latin typeface="+mj-lt"/>
            </a:endParaRPr>
          </a:p>
        </p:txBody>
      </p:sp>
      <p:sp>
        <p:nvSpPr>
          <p:cNvPr id="6" name="6-Point Star 5"/>
          <p:cNvSpPr/>
          <p:nvPr/>
        </p:nvSpPr>
        <p:spPr>
          <a:xfrm>
            <a:off x="0" y="0"/>
            <a:ext cx="1046480" cy="1016000"/>
          </a:xfrm>
          <a:prstGeom prst="star6">
            <a:avLst/>
          </a:prstGeom>
          <a:solidFill>
            <a:schemeClr val="accent4">
              <a:lumMod val="50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smtClean="0">
                <a:latin typeface="+mj-lt"/>
              </a:rPr>
              <a:t>4</a:t>
            </a:r>
            <a:endParaRPr lang="vi-VN" sz="3600" dirty="0">
              <a:latin typeface="+mj-lt"/>
            </a:endParaRPr>
          </a:p>
        </p:txBody>
      </p:sp>
      <p:pic>
        <p:nvPicPr>
          <p:cNvPr id="8" name="Picture 7"/>
          <p:cNvPicPr>
            <a:picLocks noChangeAspect="1"/>
          </p:cNvPicPr>
          <p:nvPr/>
        </p:nvPicPr>
        <p:blipFill>
          <a:blip r:embed="rId2"/>
          <a:stretch>
            <a:fillRect/>
          </a:stretch>
        </p:blipFill>
        <p:spPr>
          <a:xfrm>
            <a:off x="1885113" y="3235236"/>
            <a:ext cx="1752802" cy="2336205"/>
          </a:xfrm>
          <a:prstGeom prst="rect">
            <a:avLst/>
          </a:prstGeom>
        </p:spPr>
      </p:pic>
      <p:pic>
        <p:nvPicPr>
          <p:cNvPr id="2050" name="Picture 2" descr="https://tamnguyenshop.com/Upload/trang-tri-tet/long-den/long-den-ong-sao-trang-tri-truyen-thong-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34661" y="3634333"/>
            <a:ext cx="3643660" cy="32236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nhalatreviet.net/wp-content/uploads/2021/10/748.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00" b="100000" l="0" r="100000"/>
                    </a14:imgEffect>
                  </a14:imgLayer>
                </a14:imgProps>
              </a:ext>
              <a:ext uri="{28A0092B-C50C-407E-A947-70E740481C1C}">
                <a14:useLocalDpi xmlns:a14="http://schemas.microsoft.com/office/drawing/2010/main" val="0"/>
              </a:ext>
            </a:extLst>
          </a:blip>
          <a:srcRect/>
          <a:stretch>
            <a:fillRect/>
          </a:stretch>
        </p:blipFill>
        <p:spPr bwMode="auto">
          <a:xfrm>
            <a:off x="6498736" y="3106489"/>
            <a:ext cx="1729133" cy="1296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salt.tikicdn.com/cache/w1200/ts/product/73/c9/0b/a9ab54017691338991190f79c5aa6c53.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7250" b="95833" l="250" r="100000"/>
                    </a14:imgEffect>
                  </a14:imgLayer>
                </a14:imgProps>
              </a:ext>
              <a:ext uri="{28A0092B-C50C-407E-A947-70E740481C1C}">
                <a14:useLocalDpi xmlns:a14="http://schemas.microsoft.com/office/drawing/2010/main" val="0"/>
              </a:ext>
            </a:extLst>
          </a:blip>
          <a:srcRect/>
          <a:stretch>
            <a:fillRect/>
          </a:stretch>
        </p:blipFill>
        <p:spPr bwMode="auto">
          <a:xfrm>
            <a:off x="8287531" y="2863215"/>
            <a:ext cx="2188161" cy="21881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cdn0.fahasa.com/media/catalog/product/i/m/image_243744.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7824153" y="4402261"/>
            <a:ext cx="1228408" cy="122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66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par>
                                <p:cTn id="16" presetID="3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par>
                                <p:cTn id="22" presetID="3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par>
                                <p:cTn id="28" presetID="3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par>
                                <p:cTn id="34" presetID="31"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 calcmode="lin" valueType="num">
                                      <p:cBhvr>
                                        <p:cTn id="36" dur="1000" fill="hold"/>
                                        <p:tgtEl>
                                          <p:spTgt spid="2050"/>
                                        </p:tgtEl>
                                        <p:attrNameLst>
                                          <p:attrName>ppt_w</p:attrName>
                                        </p:attrNameLst>
                                      </p:cBhvr>
                                      <p:tavLst>
                                        <p:tav tm="0">
                                          <p:val>
                                            <p:fltVal val="0"/>
                                          </p:val>
                                        </p:tav>
                                        <p:tav tm="100000">
                                          <p:val>
                                            <p:strVal val="#ppt_w"/>
                                          </p:val>
                                        </p:tav>
                                      </p:tavLst>
                                    </p:anim>
                                    <p:anim calcmode="lin" valueType="num">
                                      <p:cBhvr>
                                        <p:cTn id="37" dur="1000" fill="hold"/>
                                        <p:tgtEl>
                                          <p:spTgt spid="2050"/>
                                        </p:tgtEl>
                                        <p:attrNameLst>
                                          <p:attrName>ppt_h</p:attrName>
                                        </p:attrNameLst>
                                      </p:cBhvr>
                                      <p:tavLst>
                                        <p:tav tm="0">
                                          <p:val>
                                            <p:fltVal val="0"/>
                                          </p:val>
                                        </p:tav>
                                        <p:tav tm="100000">
                                          <p:val>
                                            <p:strVal val="#ppt_h"/>
                                          </p:val>
                                        </p:tav>
                                      </p:tavLst>
                                    </p:anim>
                                    <p:anim calcmode="lin" valueType="num">
                                      <p:cBhvr>
                                        <p:cTn id="38" dur="1000" fill="hold"/>
                                        <p:tgtEl>
                                          <p:spTgt spid="2050"/>
                                        </p:tgtEl>
                                        <p:attrNameLst>
                                          <p:attrName>style.rotation</p:attrName>
                                        </p:attrNameLst>
                                      </p:cBhvr>
                                      <p:tavLst>
                                        <p:tav tm="0">
                                          <p:val>
                                            <p:fltVal val="90"/>
                                          </p:val>
                                        </p:tav>
                                        <p:tav tm="100000">
                                          <p:val>
                                            <p:fltVal val="0"/>
                                          </p:val>
                                        </p:tav>
                                      </p:tavLst>
                                    </p:anim>
                                    <p:animEffect transition="in" filter="fade">
                                      <p:cBhvr>
                                        <p:cTn id="3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276</Words>
  <Application>Microsoft Office PowerPoint</Application>
  <PresentationFormat>Widescreen</PresentationFormat>
  <Paragraphs>32</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hoa</dc:creator>
  <cp:lastModifiedBy>minh hoa</cp:lastModifiedBy>
  <cp:revision>249</cp:revision>
  <dcterms:created xsi:type="dcterms:W3CDTF">2023-11-04T09:56:49Z</dcterms:created>
  <dcterms:modified xsi:type="dcterms:W3CDTF">2024-04-02T14:53:54Z</dcterms:modified>
</cp:coreProperties>
</file>