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58" r:id="rId18"/>
    <p:sldId id="268" r:id="rId19"/>
    <p:sldId id="269" r:id="rId20"/>
    <p:sldId id="270" r:id="rId21"/>
    <p:sldId id="267" r:id="rId22"/>
    <p:sldId id="266" r:id="rId23"/>
    <p:sldId id="260" r:id="rId24"/>
    <p:sldId id="261" r:id="rId25"/>
    <p:sldId id="265" r:id="rId26"/>
  </p:sldIdLst>
  <p:sldSz cx="18288000" cy="10287000"/>
  <p:notesSz cx="6858000" cy="9144000"/>
  <p:embeddedFontLst>
    <p:embeddedFont>
      <p:font typeface="#9Slide03 Arima Madurai ExtraBo" panose="00000900000000000000" pitchFamily="2" charset="-93"/>
      <p:bold r:id="rId27"/>
    </p:embeddedFont>
    <p:embeddedFont>
      <p:font typeface="#9Slide03 BoosterNextFYBlack" panose="02000A03000000020004" pitchFamily="2" charset="-93"/>
      <p:regular r:id="rId28"/>
    </p:embeddedFont>
    <p:embeddedFont>
      <p:font typeface="Public Sans" panose="020B0604020202020204" charset="-93"/>
      <p:regular r:id="rId29"/>
    </p:embeddedFont>
    <p:embeddedFont>
      <p:font typeface="Public Sans Bold" panose="020B0604020202020204" charset="-93"/>
      <p:regular r:id="rId30"/>
    </p:embeddedFont>
    <p:embeddedFont>
      <p:font typeface="UTM Facebook K&amp;T" panose="02040603050506020204" pitchFamily="18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1698" y="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2FBBACAD-AED8-54B7-375B-23CEC6B04E5D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7.pn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1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30.svg"/><Relationship Id="rId5" Type="http://schemas.openxmlformats.org/officeDocument/2006/relationships/image" Target="../media/image39.png"/><Relationship Id="rId10" Type="http://schemas.openxmlformats.org/officeDocument/2006/relationships/image" Target="../media/image29.png"/><Relationship Id="rId4" Type="http://schemas.openxmlformats.org/officeDocument/2006/relationships/image" Target="../media/image42.svg"/><Relationship Id="rId9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824" b="-1375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5400000">
            <a:off x="8891070" y="5791198"/>
            <a:ext cx="1109410" cy="0"/>
          </a:xfrm>
          <a:prstGeom prst="line">
            <a:avLst/>
          </a:prstGeom>
          <a:ln w="38100" cap="flat">
            <a:solidFill>
              <a:srgbClr val="29272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553200" y="4208871"/>
            <a:ext cx="6500263" cy="633776"/>
          </a:xfrm>
          <a:custGeom>
            <a:avLst/>
            <a:gdLst/>
            <a:ahLst/>
            <a:cxnLst/>
            <a:rect l="l" t="t" r="r" b="b"/>
            <a:pathLst>
              <a:path w="6500263" h="633776">
                <a:moveTo>
                  <a:pt x="0" y="0"/>
                </a:moveTo>
                <a:lnTo>
                  <a:pt x="6500263" y="0"/>
                </a:lnTo>
                <a:lnTo>
                  <a:pt x="6500263" y="633776"/>
                </a:lnTo>
                <a:lnTo>
                  <a:pt x="0" y="633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2293619">
            <a:off x="13725991" y="1378287"/>
            <a:ext cx="3090615" cy="1393586"/>
          </a:xfrm>
          <a:custGeom>
            <a:avLst/>
            <a:gdLst/>
            <a:ahLst/>
            <a:cxnLst/>
            <a:rect l="l" t="t" r="r" b="b"/>
            <a:pathLst>
              <a:path w="3090615" h="1393586">
                <a:moveTo>
                  <a:pt x="0" y="0"/>
                </a:moveTo>
                <a:lnTo>
                  <a:pt x="3090616" y="0"/>
                </a:lnTo>
                <a:lnTo>
                  <a:pt x="3090616" y="1393586"/>
                </a:lnTo>
                <a:lnTo>
                  <a:pt x="0" y="13935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339241">
            <a:off x="3750833" y="8512354"/>
            <a:ext cx="2936731" cy="1254785"/>
          </a:xfrm>
          <a:custGeom>
            <a:avLst/>
            <a:gdLst/>
            <a:ahLst/>
            <a:cxnLst/>
            <a:rect l="l" t="t" r="r" b="b"/>
            <a:pathLst>
              <a:path w="2936731" h="1254785">
                <a:moveTo>
                  <a:pt x="0" y="0"/>
                </a:moveTo>
                <a:lnTo>
                  <a:pt x="2936731" y="0"/>
                </a:lnTo>
                <a:lnTo>
                  <a:pt x="2936731" y="1254785"/>
                </a:lnTo>
                <a:lnTo>
                  <a:pt x="0" y="12547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34885" y="-9553"/>
            <a:ext cx="3074209" cy="4343571"/>
          </a:xfrm>
          <a:custGeom>
            <a:avLst/>
            <a:gdLst/>
            <a:ahLst/>
            <a:cxnLst/>
            <a:rect l="l" t="t" r="r" b="b"/>
            <a:pathLst>
              <a:path w="3074209" h="4343571">
                <a:moveTo>
                  <a:pt x="0" y="0"/>
                </a:moveTo>
                <a:lnTo>
                  <a:pt x="3074209" y="0"/>
                </a:lnTo>
                <a:lnTo>
                  <a:pt x="3074209" y="4343571"/>
                </a:lnTo>
                <a:lnTo>
                  <a:pt x="0" y="43435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921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 flipV="1">
            <a:off x="15482233" y="8584978"/>
            <a:ext cx="2805767" cy="1932550"/>
          </a:xfrm>
          <a:custGeom>
            <a:avLst/>
            <a:gdLst/>
            <a:ahLst/>
            <a:cxnLst/>
            <a:rect l="l" t="t" r="r" b="b"/>
            <a:pathLst>
              <a:path w="2805767" h="1932550">
                <a:moveTo>
                  <a:pt x="2805767" y="1932550"/>
                </a:moveTo>
                <a:lnTo>
                  <a:pt x="0" y="1932550"/>
                </a:lnTo>
                <a:lnTo>
                  <a:pt x="0" y="0"/>
                </a:lnTo>
                <a:lnTo>
                  <a:pt x="2805767" y="0"/>
                </a:lnTo>
                <a:lnTo>
                  <a:pt x="2805767" y="193255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29186" b="-14469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4267200" y="2222277"/>
            <a:ext cx="12180573" cy="1564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2"/>
              </a:lnSpc>
            </a:pPr>
            <a:r>
              <a:rPr lang="vi-VN" sz="12500" b="1" spc="300">
                <a:solidFill>
                  <a:srgbClr val="292727"/>
                </a:solidFill>
              </a:rPr>
              <a:t>HỌP PHHS </a:t>
            </a:r>
            <a:endParaRPr lang="en-US" sz="12500" b="1" spc="300">
              <a:solidFill>
                <a:srgbClr val="292727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656828" y="5607365"/>
            <a:ext cx="7938738" cy="5438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59"/>
              </a:lnSpc>
            </a:pPr>
            <a:r>
              <a:rPr lang="vi-VN" sz="5400">
                <a:solidFill>
                  <a:srgbClr val="292727"/>
                </a:solidFill>
                <a:latin typeface="Public Sans"/>
              </a:rPr>
              <a:t>Năm học: 2023 - 2024</a:t>
            </a:r>
            <a:endParaRPr lang="en-US" sz="5400">
              <a:solidFill>
                <a:srgbClr val="292727"/>
              </a:solidFill>
              <a:latin typeface="Public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884170" y="5607365"/>
            <a:ext cx="5070993" cy="487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99"/>
              </a:lnSpc>
            </a:pPr>
            <a:r>
              <a:rPr lang="vi-VN" sz="4800">
                <a:solidFill>
                  <a:srgbClr val="292727"/>
                </a:solidFill>
                <a:latin typeface="Public Sans Bold"/>
              </a:rPr>
              <a:t>Lớp ...</a:t>
            </a:r>
            <a:endParaRPr lang="en-US" sz="4800">
              <a:solidFill>
                <a:srgbClr val="292727"/>
              </a:solidFill>
              <a:latin typeface="Public Sans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b="-139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71600" y="9822"/>
            <a:ext cx="4395570" cy="1495592"/>
          </a:xfrm>
          <a:custGeom>
            <a:avLst/>
            <a:gdLst/>
            <a:ahLst/>
            <a:cxnLst/>
            <a:rect l="l" t="t" r="r" b="b"/>
            <a:pathLst>
              <a:path w="4395570" h="1495592">
                <a:moveTo>
                  <a:pt x="0" y="0"/>
                </a:moveTo>
                <a:lnTo>
                  <a:pt x="4395571" y="0"/>
                </a:lnTo>
                <a:lnTo>
                  <a:pt x="4395571" y="1495592"/>
                </a:lnTo>
                <a:lnTo>
                  <a:pt x="0" y="14955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6821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865095" y="360804"/>
            <a:ext cx="1760518" cy="1335793"/>
          </a:xfrm>
          <a:custGeom>
            <a:avLst/>
            <a:gdLst/>
            <a:ahLst/>
            <a:cxnLst/>
            <a:rect l="l" t="t" r="r" b="b"/>
            <a:pathLst>
              <a:path w="1760518" h="1335793">
                <a:moveTo>
                  <a:pt x="0" y="0"/>
                </a:moveTo>
                <a:lnTo>
                  <a:pt x="1760518" y="0"/>
                </a:lnTo>
                <a:lnTo>
                  <a:pt x="1760518" y="1335792"/>
                </a:lnTo>
                <a:lnTo>
                  <a:pt x="0" y="13357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092F71B7-A99A-F28E-9715-B1A14FF28C2F}"/>
              </a:ext>
            </a:extLst>
          </p:cNvPr>
          <p:cNvSpPr/>
          <p:nvPr/>
        </p:nvSpPr>
        <p:spPr>
          <a:xfrm>
            <a:off x="2895600" y="747796"/>
            <a:ext cx="14547050" cy="9418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1000"/>
              </a:lnSpc>
            </a:pPr>
            <a:r>
              <a:rPr lang="vi-VN" sz="5400" b="1" cap="none" spc="0">
                <a:ln w="0"/>
                <a:solidFill>
                  <a:srgbClr val="7030A0"/>
                </a:solidFill>
              </a:rPr>
              <a:t>THỐNG KÊ CUỐI NĂM</a:t>
            </a: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6A10773D-530F-51A4-8C62-1FC84E617936}"/>
              </a:ext>
            </a:extLst>
          </p:cNvPr>
          <p:cNvSpPr/>
          <p:nvPr/>
        </p:nvSpPr>
        <p:spPr>
          <a:xfrm>
            <a:off x="2438400" y="1702357"/>
            <a:ext cx="12115800" cy="9464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11000"/>
              </a:lnSpc>
            </a:pPr>
            <a:r>
              <a:rPr lang="vi-VN" sz="5400" b="1" i="1" cap="none" spc="0">
                <a:ln w="0"/>
                <a:solidFill>
                  <a:schemeClr val="tx1"/>
                </a:solidFill>
                <a:latin typeface="+mj-lt"/>
              </a:rPr>
              <a:t>3. Các môn học và hoạt động giáo dục</a:t>
            </a:r>
          </a:p>
        </p:txBody>
      </p:sp>
      <p:graphicFrame>
        <p:nvGraphicFramePr>
          <p:cNvPr id="7" name="Bảng 6">
            <a:extLst>
              <a:ext uri="{FF2B5EF4-FFF2-40B4-BE49-F238E27FC236}">
                <a16:creationId xmlns:a16="http://schemas.microsoft.com/office/drawing/2014/main" id="{882DA58F-16C0-B5A1-F4CA-B9245BE6258C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4152888"/>
          <a:ext cx="15398400" cy="4067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80887636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8231547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2765315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87832738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44193921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01384134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92376392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25407704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30991343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76551166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440846064"/>
                    </a:ext>
                  </a:extLst>
                </a:gridCol>
              </a:tblGrid>
              <a:tr h="6963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 TỐT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vi-VN" sz="4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HOÀN THÀNH</a:t>
                      </a:r>
                      <a:endParaRPr lang="vi-VN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570735"/>
                  </a:ext>
                </a:extLst>
              </a:tr>
              <a:tr h="696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 (%)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 (%)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 (%)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819867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99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99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578545"/>
                  </a:ext>
                </a:extLst>
              </a:tr>
            </a:tbl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2DBA728-0462-8B04-0C67-89497E882EA1}"/>
              </a:ext>
            </a:extLst>
          </p:cNvPr>
          <p:cNvSpPr txBox="1"/>
          <p:nvPr/>
        </p:nvSpPr>
        <p:spPr>
          <a:xfrm>
            <a:off x="6534531" y="2781300"/>
            <a:ext cx="6361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>
                <a:solidFill>
                  <a:srgbClr val="FF0000"/>
                </a:solidFill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TIN HỌC</a:t>
            </a:r>
            <a:endParaRPr lang="en-US" sz="6000">
              <a:solidFill>
                <a:srgbClr val="FF0000"/>
              </a:solidFill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286609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b="-139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71600" y="9822"/>
            <a:ext cx="4395570" cy="1495592"/>
          </a:xfrm>
          <a:custGeom>
            <a:avLst/>
            <a:gdLst/>
            <a:ahLst/>
            <a:cxnLst/>
            <a:rect l="l" t="t" r="r" b="b"/>
            <a:pathLst>
              <a:path w="4395570" h="1495592">
                <a:moveTo>
                  <a:pt x="0" y="0"/>
                </a:moveTo>
                <a:lnTo>
                  <a:pt x="4395571" y="0"/>
                </a:lnTo>
                <a:lnTo>
                  <a:pt x="4395571" y="1495592"/>
                </a:lnTo>
                <a:lnTo>
                  <a:pt x="0" y="14955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6821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865095" y="360804"/>
            <a:ext cx="1760518" cy="1335793"/>
          </a:xfrm>
          <a:custGeom>
            <a:avLst/>
            <a:gdLst/>
            <a:ahLst/>
            <a:cxnLst/>
            <a:rect l="l" t="t" r="r" b="b"/>
            <a:pathLst>
              <a:path w="1760518" h="1335793">
                <a:moveTo>
                  <a:pt x="0" y="0"/>
                </a:moveTo>
                <a:lnTo>
                  <a:pt x="1760518" y="0"/>
                </a:lnTo>
                <a:lnTo>
                  <a:pt x="1760518" y="1335792"/>
                </a:lnTo>
                <a:lnTo>
                  <a:pt x="0" y="13357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092F71B7-A99A-F28E-9715-B1A14FF28C2F}"/>
              </a:ext>
            </a:extLst>
          </p:cNvPr>
          <p:cNvSpPr/>
          <p:nvPr/>
        </p:nvSpPr>
        <p:spPr>
          <a:xfrm>
            <a:off x="2895600" y="747796"/>
            <a:ext cx="14547050" cy="9418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1000"/>
              </a:lnSpc>
            </a:pPr>
            <a:r>
              <a:rPr lang="vi-VN" sz="5400" b="1" cap="none" spc="0">
                <a:ln w="0"/>
                <a:solidFill>
                  <a:srgbClr val="7030A0"/>
                </a:solidFill>
              </a:rPr>
              <a:t>THỐNG KÊ CUỐI NĂM</a:t>
            </a: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6A10773D-530F-51A4-8C62-1FC84E617936}"/>
              </a:ext>
            </a:extLst>
          </p:cNvPr>
          <p:cNvSpPr/>
          <p:nvPr/>
        </p:nvSpPr>
        <p:spPr>
          <a:xfrm>
            <a:off x="2438400" y="1702357"/>
            <a:ext cx="12115800" cy="9464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11000"/>
              </a:lnSpc>
            </a:pPr>
            <a:r>
              <a:rPr lang="vi-VN" sz="5400" b="1" i="1" cap="none" spc="0">
                <a:ln w="0"/>
                <a:solidFill>
                  <a:schemeClr val="tx1"/>
                </a:solidFill>
                <a:latin typeface="+mj-lt"/>
              </a:rPr>
              <a:t>3. Các môn học và hoạt động giáo dục</a:t>
            </a:r>
          </a:p>
        </p:txBody>
      </p:sp>
      <p:graphicFrame>
        <p:nvGraphicFramePr>
          <p:cNvPr id="7" name="Bảng 6">
            <a:extLst>
              <a:ext uri="{FF2B5EF4-FFF2-40B4-BE49-F238E27FC236}">
                <a16:creationId xmlns:a16="http://schemas.microsoft.com/office/drawing/2014/main" id="{882DA58F-16C0-B5A1-F4CA-B9245BE6258C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4152888"/>
          <a:ext cx="15398400" cy="4067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80887636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8231547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2765315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87832738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44193921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01384134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92376392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25407704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30991343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76551166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440846064"/>
                    </a:ext>
                  </a:extLst>
                </a:gridCol>
              </a:tblGrid>
              <a:tr h="6963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 TỐT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vi-VN" sz="4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HOÀN THÀNH</a:t>
                      </a:r>
                      <a:endParaRPr lang="vi-VN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570735"/>
                  </a:ext>
                </a:extLst>
              </a:tr>
              <a:tr h="696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 (%)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 (%)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 (%)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819867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99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99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578545"/>
                  </a:ext>
                </a:extLst>
              </a:tr>
            </a:tbl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2DBA728-0462-8B04-0C67-89497E882EA1}"/>
              </a:ext>
            </a:extLst>
          </p:cNvPr>
          <p:cNvSpPr txBox="1"/>
          <p:nvPr/>
        </p:nvSpPr>
        <p:spPr>
          <a:xfrm>
            <a:off x="6534531" y="2781300"/>
            <a:ext cx="6361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>
                <a:solidFill>
                  <a:srgbClr val="FF0000"/>
                </a:solidFill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CÔNG NGHỆ</a:t>
            </a:r>
            <a:endParaRPr lang="en-US" sz="6000">
              <a:solidFill>
                <a:srgbClr val="FF0000"/>
              </a:solidFill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686094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b="-139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71600" y="9822"/>
            <a:ext cx="4395570" cy="1495592"/>
          </a:xfrm>
          <a:custGeom>
            <a:avLst/>
            <a:gdLst/>
            <a:ahLst/>
            <a:cxnLst/>
            <a:rect l="l" t="t" r="r" b="b"/>
            <a:pathLst>
              <a:path w="4395570" h="1495592">
                <a:moveTo>
                  <a:pt x="0" y="0"/>
                </a:moveTo>
                <a:lnTo>
                  <a:pt x="4395571" y="0"/>
                </a:lnTo>
                <a:lnTo>
                  <a:pt x="4395571" y="1495592"/>
                </a:lnTo>
                <a:lnTo>
                  <a:pt x="0" y="14955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6821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865095" y="360804"/>
            <a:ext cx="1760518" cy="1335793"/>
          </a:xfrm>
          <a:custGeom>
            <a:avLst/>
            <a:gdLst/>
            <a:ahLst/>
            <a:cxnLst/>
            <a:rect l="l" t="t" r="r" b="b"/>
            <a:pathLst>
              <a:path w="1760518" h="1335793">
                <a:moveTo>
                  <a:pt x="0" y="0"/>
                </a:moveTo>
                <a:lnTo>
                  <a:pt x="1760518" y="0"/>
                </a:lnTo>
                <a:lnTo>
                  <a:pt x="1760518" y="1335792"/>
                </a:lnTo>
                <a:lnTo>
                  <a:pt x="0" y="13357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092F71B7-A99A-F28E-9715-B1A14FF28C2F}"/>
              </a:ext>
            </a:extLst>
          </p:cNvPr>
          <p:cNvSpPr/>
          <p:nvPr/>
        </p:nvSpPr>
        <p:spPr>
          <a:xfrm>
            <a:off x="2895600" y="747796"/>
            <a:ext cx="14547050" cy="9418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1000"/>
              </a:lnSpc>
            </a:pPr>
            <a:r>
              <a:rPr lang="vi-VN" sz="5400" b="1" cap="none" spc="0">
                <a:ln w="0"/>
                <a:solidFill>
                  <a:srgbClr val="7030A0"/>
                </a:solidFill>
              </a:rPr>
              <a:t>THỐNG KÊ CUỐI NĂM</a:t>
            </a: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6A10773D-530F-51A4-8C62-1FC84E617936}"/>
              </a:ext>
            </a:extLst>
          </p:cNvPr>
          <p:cNvSpPr/>
          <p:nvPr/>
        </p:nvSpPr>
        <p:spPr>
          <a:xfrm>
            <a:off x="2438400" y="1702357"/>
            <a:ext cx="12115800" cy="9464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11000"/>
              </a:lnSpc>
            </a:pPr>
            <a:r>
              <a:rPr lang="vi-VN" sz="5400" b="1" i="1" cap="none" spc="0">
                <a:ln w="0"/>
                <a:solidFill>
                  <a:schemeClr val="tx1"/>
                </a:solidFill>
                <a:latin typeface="+mj-lt"/>
              </a:rPr>
              <a:t>3. Các môn học và hoạt động giáo dục</a:t>
            </a:r>
          </a:p>
        </p:txBody>
      </p:sp>
      <p:graphicFrame>
        <p:nvGraphicFramePr>
          <p:cNvPr id="7" name="Bảng 6">
            <a:extLst>
              <a:ext uri="{FF2B5EF4-FFF2-40B4-BE49-F238E27FC236}">
                <a16:creationId xmlns:a16="http://schemas.microsoft.com/office/drawing/2014/main" id="{882DA58F-16C0-B5A1-F4CA-B9245BE6258C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4152888"/>
          <a:ext cx="15398400" cy="4067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80887636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8231547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2765315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87832738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44193921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01384134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92376392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25407704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30991343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76551166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440846064"/>
                    </a:ext>
                  </a:extLst>
                </a:gridCol>
              </a:tblGrid>
              <a:tr h="6963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 TỐT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vi-VN" sz="4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HOÀN THÀNH</a:t>
                      </a:r>
                      <a:endParaRPr lang="vi-VN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570735"/>
                  </a:ext>
                </a:extLst>
              </a:tr>
              <a:tr h="696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 (%)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 (%)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 (%)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819867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99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99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578545"/>
                  </a:ext>
                </a:extLst>
              </a:tr>
            </a:tbl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2DBA728-0462-8B04-0C67-89497E882EA1}"/>
              </a:ext>
            </a:extLst>
          </p:cNvPr>
          <p:cNvSpPr txBox="1"/>
          <p:nvPr/>
        </p:nvSpPr>
        <p:spPr>
          <a:xfrm>
            <a:off x="6534531" y="2781300"/>
            <a:ext cx="6361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>
                <a:solidFill>
                  <a:srgbClr val="FF0000"/>
                </a:solidFill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ĐẠO ĐỨC</a:t>
            </a:r>
            <a:endParaRPr lang="en-US" sz="6000">
              <a:solidFill>
                <a:srgbClr val="FF0000"/>
              </a:solidFill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428077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b="-139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71600" y="9822"/>
            <a:ext cx="4395570" cy="1495592"/>
          </a:xfrm>
          <a:custGeom>
            <a:avLst/>
            <a:gdLst/>
            <a:ahLst/>
            <a:cxnLst/>
            <a:rect l="l" t="t" r="r" b="b"/>
            <a:pathLst>
              <a:path w="4395570" h="1495592">
                <a:moveTo>
                  <a:pt x="0" y="0"/>
                </a:moveTo>
                <a:lnTo>
                  <a:pt x="4395571" y="0"/>
                </a:lnTo>
                <a:lnTo>
                  <a:pt x="4395571" y="1495592"/>
                </a:lnTo>
                <a:lnTo>
                  <a:pt x="0" y="14955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6821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865095" y="360804"/>
            <a:ext cx="1760518" cy="1335793"/>
          </a:xfrm>
          <a:custGeom>
            <a:avLst/>
            <a:gdLst/>
            <a:ahLst/>
            <a:cxnLst/>
            <a:rect l="l" t="t" r="r" b="b"/>
            <a:pathLst>
              <a:path w="1760518" h="1335793">
                <a:moveTo>
                  <a:pt x="0" y="0"/>
                </a:moveTo>
                <a:lnTo>
                  <a:pt x="1760518" y="0"/>
                </a:lnTo>
                <a:lnTo>
                  <a:pt x="1760518" y="1335792"/>
                </a:lnTo>
                <a:lnTo>
                  <a:pt x="0" y="13357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092F71B7-A99A-F28E-9715-B1A14FF28C2F}"/>
              </a:ext>
            </a:extLst>
          </p:cNvPr>
          <p:cNvSpPr/>
          <p:nvPr/>
        </p:nvSpPr>
        <p:spPr>
          <a:xfrm>
            <a:off x="2895600" y="747796"/>
            <a:ext cx="14547050" cy="9418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1000"/>
              </a:lnSpc>
            </a:pPr>
            <a:r>
              <a:rPr lang="vi-VN" sz="5400" b="1" cap="none" spc="0">
                <a:ln w="0"/>
                <a:solidFill>
                  <a:srgbClr val="7030A0"/>
                </a:solidFill>
              </a:rPr>
              <a:t>THỐNG KÊ CUỐI NĂM</a:t>
            </a: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6A10773D-530F-51A4-8C62-1FC84E617936}"/>
              </a:ext>
            </a:extLst>
          </p:cNvPr>
          <p:cNvSpPr/>
          <p:nvPr/>
        </p:nvSpPr>
        <p:spPr>
          <a:xfrm>
            <a:off x="2438400" y="1702357"/>
            <a:ext cx="12115800" cy="9464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11000"/>
              </a:lnSpc>
            </a:pPr>
            <a:r>
              <a:rPr lang="vi-VN" sz="5400" b="1" i="1" cap="none" spc="0">
                <a:ln w="0"/>
                <a:solidFill>
                  <a:schemeClr val="tx1"/>
                </a:solidFill>
                <a:latin typeface="+mj-lt"/>
              </a:rPr>
              <a:t>3. Các môn học và hoạt động giáo dục</a:t>
            </a:r>
          </a:p>
        </p:txBody>
      </p:sp>
      <p:graphicFrame>
        <p:nvGraphicFramePr>
          <p:cNvPr id="7" name="Bảng 6">
            <a:extLst>
              <a:ext uri="{FF2B5EF4-FFF2-40B4-BE49-F238E27FC236}">
                <a16:creationId xmlns:a16="http://schemas.microsoft.com/office/drawing/2014/main" id="{882DA58F-16C0-B5A1-F4CA-B9245BE6258C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4152888"/>
          <a:ext cx="15398400" cy="4067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80887636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8231547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2765315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87832738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44193921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01384134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92376392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25407704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30991343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76551166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440846064"/>
                    </a:ext>
                  </a:extLst>
                </a:gridCol>
              </a:tblGrid>
              <a:tr h="6963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 TỐT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vi-VN" sz="4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HOÀN THÀNH</a:t>
                      </a:r>
                      <a:endParaRPr lang="vi-VN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570735"/>
                  </a:ext>
                </a:extLst>
              </a:tr>
              <a:tr h="696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 (%)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 (%)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 (%)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819867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99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99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578545"/>
                  </a:ext>
                </a:extLst>
              </a:tr>
            </a:tbl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2DBA728-0462-8B04-0C67-89497E882EA1}"/>
              </a:ext>
            </a:extLst>
          </p:cNvPr>
          <p:cNvSpPr txBox="1"/>
          <p:nvPr/>
        </p:nvSpPr>
        <p:spPr>
          <a:xfrm>
            <a:off x="5481630" y="2781300"/>
            <a:ext cx="84677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>
                <a:solidFill>
                  <a:srgbClr val="FF0000"/>
                </a:solidFill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GIÁO DỤC THỂ CHẤT</a:t>
            </a:r>
            <a:endParaRPr lang="en-US" sz="6000">
              <a:solidFill>
                <a:srgbClr val="FF0000"/>
              </a:solidFill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772788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b="-139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71600" y="9822"/>
            <a:ext cx="4395570" cy="1495592"/>
          </a:xfrm>
          <a:custGeom>
            <a:avLst/>
            <a:gdLst/>
            <a:ahLst/>
            <a:cxnLst/>
            <a:rect l="l" t="t" r="r" b="b"/>
            <a:pathLst>
              <a:path w="4395570" h="1495592">
                <a:moveTo>
                  <a:pt x="0" y="0"/>
                </a:moveTo>
                <a:lnTo>
                  <a:pt x="4395571" y="0"/>
                </a:lnTo>
                <a:lnTo>
                  <a:pt x="4395571" y="1495592"/>
                </a:lnTo>
                <a:lnTo>
                  <a:pt x="0" y="14955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6821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865095" y="360804"/>
            <a:ext cx="1760518" cy="1335793"/>
          </a:xfrm>
          <a:custGeom>
            <a:avLst/>
            <a:gdLst/>
            <a:ahLst/>
            <a:cxnLst/>
            <a:rect l="l" t="t" r="r" b="b"/>
            <a:pathLst>
              <a:path w="1760518" h="1335793">
                <a:moveTo>
                  <a:pt x="0" y="0"/>
                </a:moveTo>
                <a:lnTo>
                  <a:pt x="1760518" y="0"/>
                </a:lnTo>
                <a:lnTo>
                  <a:pt x="1760518" y="1335792"/>
                </a:lnTo>
                <a:lnTo>
                  <a:pt x="0" y="13357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092F71B7-A99A-F28E-9715-B1A14FF28C2F}"/>
              </a:ext>
            </a:extLst>
          </p:cNvPr>
          <p:cNvSpPr/>
          <p:nvPr/>
        </p:nvSpPr>
        <p:spPr>
          <a:xfrm>
            <a:off x="2895600" y="747796"/>
            <a:ext cx="14547050" cy="9418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1000"/>
              </a:lnSpc>
            </a:pPr>
            <a:r>
              <a:rPr lang="vi-VN" sz="5400" b="1" cap="none" spc="0">
                <a:ln w="0"/>
                <a:solidFill>
                  <a:srgbClr val="7030A0"/>
                </a:solidFill>
              </a:rPr>
              <a:t>THỐNG KÊ CUỐI NĂM</a:t>
            </a: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6A10773D-530F-51A4-8C62-1FC84E617936}"/>
              </a:ext>
            </a:extLst>
          </p:cNvPr>
          <p:cNvSpPr/>
          <p:nvPr/>
        </p:nvSpPr>
        <p:spPr>
          <a:xfrm>
            <a:off x="2438400" y="1702357"/>
            <a:ext cx="12115800" cy="9464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11000"/>
              </a:lnSpc>
            </a:pPr>
            <a:r>
              <a:rPr lang="vi-VN" sz="5400" b="1" i="1" cap="none" spc="0">
                <a:ln w="0"/>
                <a:solidFill>
                  <a:schemeClr val="tx1"/>
                </a:solidFill>
                <a:latin typeface="+mj-lt"/>
              </a:rPr>
              <a:t>3. Các môn học và hoạt động giáo dục</a:t>
            </a:r>
          </a:p>
        </p:txBody>
      </p:sp>
      <p:graphicFrame>
        <p:nvGraphicFramePr>
          <p:cNvPr id="7" name="Bảng 6">
            <a:extLst>
              <a:ext uri="{FF2B5EF4-FFF2-40B4-BE49-F238E27FC236}">
                <a16:creationId xmlns:a16="http://schemas.microsoft.com/office/drawing/2014/main" id="{882DA58F-16C0-B5A1-F4CA-B9245BE6258C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4152888"/>
          <a:ext cx="15398400" cy="4067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80887636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8231547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2765315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87832738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44193921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01384134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92376392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25407704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30991343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76551166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440846064"/>
                    </a:ext>
                  </a:extLst>
                </a:gridCol>
              </a:tblGrid>
              <a:tr h="6963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 TỐT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vi-VN" sz="4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HOÀN THÀNH</a:t>
                      </a:r>
                      <a:endParaRPr lang="vi-VN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570735"/>
                  </a:ext>
                </a:extLst>
              </a:tr>
              <a:tr h="696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 (%)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 (%)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 (%)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819867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99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99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578545"/>
                  </a:ext>
                </a:extLst>
              </a:tr>
            </a:tbl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2DBA728-0462-8B04-0C67-89497E882EA1}"/>
              </a:ext>
            </a:extLst>
          </p:cNvPr>
          <p:cNvSpPr txBox="1"/>
          <p:nvPr/>
        </p:nvSpPr>
        <p:spPr>
          <a:xfrm>
            <a:off x="5481630" y="2781300"/>
            <a:ext cx="8467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>
                <a:solidFill>
                  <a:srgbClr val="FF0000"/>
                </a:solidFill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ÂM NHẠC</a:t>
            </a:r>
            <a:endParaRPr lang="en-US" sz="6000">
              <a:solidFill>
                <a:srgbClr val="FF0000"/>
              </a:solidFill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642347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b="-139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71600" y="9822"/>
            <a:ext cx="4395570" cy="1495592"/>
          </a:xfrm>
          <a:custGeom>
            <a:avLst/>
            <a:gdLst/>
            <a:ahLst/>
            <a:cxnLst/>
            <a:rect l="l" t="t" r="r" b="b"/>
            <a:pathLst>
              <a:path w="4395570" h="1495592">
                <a:moveTo>
                  <a:pt x="0" y="0"/>
                </a:moveTo>
                <a:lnTo>
                  <a:pt x="4395571" y="0"/>
                </a:lnTo>
                <a:lnTo>
                  <a:pt x="4395571" y="1495592"/>
                </a:lnTo>
                <a:lnTo>
                  <a:pt x="0" y="14955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6821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865095" y="360804"/>
            <a:ext cx="1760518" cy="1335793"/>
          </a:xfrm>
          <a:custGeom>
            <a:avLst/>
            <a:gdLst/>
            <a:ahLst/>
            <a:cxnLst/>
            <a:rect l="l" t="t" r="r" b="b"/>
            <a:pathLst>
              <a:path w="1760518" h="1335793">
                <a:moveTo>
                  <a:pt x="0" y="0"/>
                </a:moveTo>
                <a:lnTo>
                  <a:pt x="1760518" y="0"/>
                </a:lnTo>
                <a:lnTo>
                  <a:pt x="1760518" y="1335792"/>
                </a:lnTo>
                <a:lnTo>
                  <a:pt x="0" y="13357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092F71B7-A99A-F28E-9715-B1A14FF28C2F}"/>
              </a:ext>
            </a:extLst>
          </p:cNvPr>
          <p:cNvSpPr/>
          <p:nvPr/>
        </p:nvSpPr>
        <p:spPr>
          <a:xfrm>
            <a:off x="2895600" y="747796"/>
            <a:ext cx="14547050" cy="9418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1000"/>
              </a:lnSpc>
            </a:pPr>
            <a:r>
              <a:rPr lang="vi-VN" sz="5400" b="1" cap="none" spc="0">
                <a:ln w="0"/>
                <a:solidFill>
                  <a:srgbClr val="7030A0"/>
                </a:solidFill>
              </a:rPr>
              <a:t>THỐNG KÊ CUỐI NĂM</a:t>
            </a: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6A10773D-530F-51A4-8C62-1FC84E617936}"/>
              </a:ext>
            </a:extLst>
          </p:cNvPr>
          <p:cNvSpPr/>
          <p:nvPr/>
        </p:nvSpPr>
        <p:spPr>
          <a:xfrm>
            <a:off x="2438400" y="1702357"/>
            <a:ext cx="12115800" cy="9464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11000"/>
              </a:lnSpc>
            </a:pPr>
            <a:r>
              <a:rPr lang="vi-VN" sz="5400" b="1" i="1" cap="none" spc="0">
                <a:ln w="0"/>
                <a:solidFill>
                  <a:schemeClr val="tx1"/>
                </a:solidFill>
                <a:latin typeface="+mj-lt"/>
              </a:rPr>
              <a:t>3. Các môn học và hoạt động giáo dục</a:t>
            </a:r>
          </a:p>
        </p:txBody>
      </p:sp>
      <p:graphicFrame>
        <p:nvGraphicFramePr>
          <p:cNvPr id="7" name="Bảng 6">
            <a:extLst>
              <a:ext uri="{FF2B5EF4-FFF2-40B4-BE49-F238E27FC236}">
                <a16:creationId xmlns:a16="http://schemas.microsoft.com/office/drawing/2014/main" id="{882DA58F-16C0-B5A1-F4CA-B9245BE6258C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4152888"/>
          <a:ext cx="15398400" cy="4067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80887636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8231547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2765315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87832738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44193921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01384134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92376392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25407704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30991343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76551166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440846064"/>
                    </a:ext>
                  </a:extLst>
                </a:gridCol>
              </a:tblGrid>
              <a:tr h="6963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 TỐT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vi-VN" sz="4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HOÀN THÀNH</a:t>
                      </a:r>
                      <a:endParaRPr lang="vi-VN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570735"/>
                  </a:ext>
                </a:extLst>
              </a:tr>
              <a:tr h="696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 (%)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 (%)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 (%)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819867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99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99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578545"/>
                  </a:ext>
                </a:extLst>
              </a:tr>
            </a:tbl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2DBA728-0462-8B04-0C67-89497E882EA1}"/>
              </a:ext>
            </a:extLst>
          </p:cNvPr>
          <p:cNvSpPr txBox="1"/>
          <p:nvPr/>
        </p:nvSpPr>
        <p:spPr>
          <a:xfrm>
            <a:off x="5481630" y="2781300"/>
            <a:ext cx="8467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>
                <a:solidFill>
                  <a:srgbClr val="FF0000"/>
                </a:solidFill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MĨ THUẬT</a:t>
            </a:r>
            <a:endParaRPr lang="en-US" sz="6000">
              <a:solidFill>
                <a:srgbClr val="FF0000"/>
              </a:solidFill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259241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b="-139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71600" y="9822"/>
            <a:ext cx="4395570" cy="1495592"/>
          </a:xfrm>
          <a:custGeom>
            <a:avLst/>
            <a:gdLst/>
            <a:ahLst/>
            <a:cxnLst/>
            <a:rect l="l" t="t" r="r" b="b"/>
            <a:pathLst>
              <a:path w="4395570" h="1495592">
                <a:moveTo>
                  <a:pt x="0" y="0"/>
                </a:moveTo>
                <a:lnTo>
                  <a:pt x="4395571" y="0"/>
                </a:lnTo>
                <a:lnTo>
                  <a:pt x="4395571" y="1495592"/>
                </a:lnTo>
                <a:lnTo>
                  <a:pt x="0" y="14955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6821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865095" y="360804"/>
            <a:ext cx="1760518" cy="1335793"/>
          </a:xfrm>
          <a:custGeom>
            <a:avLst/>
            <a:gdLst/>
            <a:ahLst/>
            <a:cxnLst/>
            <a:rect l="l" t="t" r="r" b="b"/>
            <a:pathLst>
              <a:path w="1760518" h="1335793">
                <a:moveTo>
                  <a:pt x="0" y="0"/>
                </a:moveTo>
                <a:lnTo>
                  <a:pt x="1760518" y="0"/>
                </a:lnTo>
                <a:lnTo>
                  <a:pt x="1760518" y="1335792"/>
                </a:lnTo>
                <a:lnTo>
                  <a:pt x="0" y="13357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092F71B7-A99A-F28E-9715-B1A14FF28C2F}"/>
              </a:ext>
            </a:extLst>
          </p:cNvPr>
          <p:cNvSpPr/>
          <p:nvPr/>
        </p:nvSpPr>
        <p:spPr>
          <a:xfrm>
            <a:off x="2895600" y="747796"/>
            <a:ext cx="14547050" cy="9418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1000"/>
              </a:lnSpc>
            </a:pPr>
            <a:r>
              <a:rPr lang="vi-VN" sz="5400" b="1" cap="none" spc="0">
                <a:ln w="0"/>
                <a:solidFill>
                  <a:srgbClr val="7030A0"/>
                </a:solidFill>
              </a:rPr>
              <a:t>THỐNG KÊ CUỐI NĂM</a:t>
            </a: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6A10773D-530F-51A4-8C62-1FC84E617936}"/>
              </a:ext>
            </a:extLst>
          </p:cNvPr>
          <p:cNvSpPr/>
          <p:nvPr/>
        </p:nvSpPr>
        <p:spPr>
          <a:xfrm>
            <a:off x="2438400" y="1702357"/>
            <a:ext cx="12115800" cy="9464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11000"/>
              </a:lnSpc>
            </a:pPr>
            <a:r>
              <a:rPr lang="vi-VN" sz="5400" b="1" i="1" cap="none" spc="0">
                <a:ln w="0"/>
                <a:solidFill>
                  <a:schemeClr val="tx1"/>
                </a:solidFill>
                <a:latin typeface="+mj-lt"/>
              </a:rPr>
              <a:t>3. Các môn học và hoạt động giáo dục</a:t>
            </a:r>
          </a:p>
        </p:txBody>
      </p:sp>
      <p:graphicFrame>
        <p:nvGraphicFramePr>
          <p:cNvPr id="7" name="Bảng 6">
            <a:extLst>
              <a:ext uri="{FF2B5EF4-FFF2-40B4-BE49-F238E27FC236}">
                <a16:creationId xmlns:a16="http://schemas.microsoft.com/office/drawing/2014/main" id="{882DA58F-16C0-B5A1-F4CA-B9245BE6258C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4152888"/>
          <a:ext cx="15398400" cy="4067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80887636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8231547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2765315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87832738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44193921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01384134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92376392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25407704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30991343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76551166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440846064"/>
                    </a:ext>
                  </a:extLst>
                </a:gridCol>
              </a:tblGrid>
              <a:tr h="6963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 TỐT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vi-VN" sz="4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HOÀN THÀNH</a:t>
                      </a:r>
                      <a:endParaRPr lang="vi-VN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570735"/>
                  </a:ext>
                </a:extLst>
              </a:tr>
              <a:tr h="696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 (%)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 (%)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 (%)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819867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99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99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578545"/>
                  </a:ext>
                </a:extLst>
              </a:tr>
            </a:tbl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2DBA728-0462-8B04-0C67-89497E882EA1}"/>
              </a:ext>
            </a:extLst>
          </p:cNvPr>
          <p:cNvSpPr txBox="1"/>
          <p:nvPr/>
        </p:nvSpPr>
        <p:spPr>
          <a:xfrm>
            <a:off x="4592518" y="2781300"/>
            <a:ext cx="102459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>
                <a:solidFill>
                  <a:srgbClr val="FF0000"/>
                </a:solidFill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HOẠT ĐỘNG TRẢI NGHIỆM</a:t>
            </a:r>
            <a:endParaRPr lang="en-US" sz="6000">
              <a:solidFill>
                <a:srgbClr val="FF0000"/>
              </a:solidFill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071295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b="-139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2700000">
            <a:off x="17581929" y="1930004"/>
            <a:ext cx="1042663" cy="1667706"/>
          </a:xfrm>
          <a:custGeom>
            <a:avLst/>
            <a:gdLst/>
            <a:ahLst/>
            <a:cxnLst/>
            <a:rect l="l" t="t" r="r" b="b"/>
            <a:pathLst>
              <a:path w="1044336" h="2851428">
                <a:moveTo>
                  <a:pt x="0" y="0"/>
                </a:moveTo>
                <a:lnTo>
                  <a:pt x="1044335" y="0"/>
                </a:lnTo>
                <a:lnTo>
                  <a:pt x="1044335" y="2851429"/>
                </a:lnTo>
                <a:lnTo>
                  <a:pt x="0" y="2851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322855" flipH="1">
            <a:off x="2417774" y="5218597"/>
            <a:ext cx="1851424" cy="5316314"/>
          </a:xfrm>
          <a:custGeom>
            <a:avLst/>
            <a:gdLst/>
            <a:ahLst/>
            <a:cxnLst/>
            <a:rect l="l" t="t" r="r" b="b"/>
            <a:pathLst>
              <a:path w="1851424" h="5316314">
                <a:moveTo>
                  <a:pt x="1851423" y="0"/>
                </a:moveTo>
                <a:lnTo>
                  <a:pt x="0" y="0"/>
                </a:lnTo>
                <a:lnTo>
                  <a:pt x="0" y="5316313"/>
                </a:lnTo>
                <a:lnTo>
                  <a:pt x="1851423" y="5316313"/>
                </a:lnTo>
                <a:lnTo>
                  <a:pt x="185142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866557">
            <a:off x="16615970" y="-499192"/>
            <a:ext cx="2095041" cy="5551566"/>
          </a:xfrm>
          <a:custGeom>
            <a:avLst/>
            <a:gdLst/>
            <a:ahLst/>
            <a:cxnLst/>
            <a:rect l="l" t="t" r="r" b="b"/>
            <a:pathLst>
              <a:path w="2095041" h="5551566">
                <a:moveTo>
                  <a:pt x="0" y="0"/>
                </a:moveTo>
                <a:lnTo>
                  <a:pt x="2095041" y="0"/>
                </a:lnTo>
                <a:lnTo>
                  <a:pt x="2095041" y="5551566"/>
                </a:lnTo>
                <a:lnTo>
                  <a:pt x="0" y="55515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688649" y="876300"/>
            <a:ext cx="1862233" cy="1108805"/>
          </a:xfrm>
          <a:custGeom>
            <a:avLst/>
            <a:gdLst/>
            <a:ahLst/>
            <a:cxnLst/>
            <a:rect l="l" t="t" r="r" b="b"/>
            <a:pathLst>
              <a:path w="1862233" h="1108805">
                <a:moveTo>
                  <a:pt x="0" y="0"/>
                </a:moveTo>
                <a:lnTo>
                  <a:pt x="1862233" y="0"/>
                </a:lnTo>
                <a:lnTo>
                  <a:pt x="1862233" y="1108805"/>
                </a:lnTo>
                <a:lnTo>
                  <a:pt x="0" y="11088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964348" y="496455"/>
            <a:ext cx="11064549" cy="1193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vi-VN" sz="8000" spc="200">
                <a:solidFill>
                  <a:srgbClr val="7030A0"/>
                </a:solidFill>
                <a:latin typeface="#9Slide03 BoosterNextFYBlack" panose="02000A03000000020004" pitchFamily="2" charset="-93"/>
                <a:cs typeface="Arial" panose="020B0604020202020204" pitchFamily="34" charset="0"/>
              </a:rPr>
              <a:t>Hoàn thành xuất sắc</a:t>
            </a:r>
            <a:endParaRPr lang="en-US" sz="8000" spc="200">
              <a:solidFill>
                <a:srgbClr val="7030A0"/>
              </a:solidFill>
              <a:latin typeface="#9Slide03 BoosterNextFYBlack" panose="02000A03000000020004" pitchFamily="2" charset="-93"/>
              <a:cs typeface="Arial" panose="020B0604020202020204" pitchFamily="34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C7482179-8B54-20D5-45A3-99F952209E34}"/>
              </a:ext>
            </a:extLst>
          </p:cNvPr>
          <p:cNvSpPr txBox="1"/>
          <p:nvPr/>
        </p:nvSpPr>
        <p:spPr>
          <a:xfrm>
            <a:off x="3863671" y="1691782"/>
            <a:ext cx="7125000" cy="7582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nhập 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 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lang="en-US" sz="4000">
              <a:solidFill>
                <a:srgbClr val="29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D585A5E0-135B-AAC5-83C5-34CACF6191C3}"/>
              </a:ext>
            </a:extLst>
          </p:cNvPr>
          <p:cNvSpPr txBox="1"/>
          <p:nvPr/>
        </p:nvSpPr>
        <p:spPr>
          <a:xfrm>
            <a:off x="11317348" y="1691782"/>
            <a:ext cx="7125000" cy="7582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nhập 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 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lang="en-US" sz="4000">
              <a:solidFill>
                <a:srgbClr val="29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b="-139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2700000">
            <a:off x="17581929" y="1930004"/>
            <a:ext cx="1042663" cy="1667706"/>
          </a:xfrm>
          <a:custGeom>
            <a:avLst/>
            <a:gdLst/>
            <a:ahLst/>
            <a:cxnLst/>
            <a:rect l="l" t="t" r="r" b="b"/>
            <a:pathLst>
              <a:path w="1044336" h="2851428">
                <a:moveTo>
                  <a:pt x="0" y="0"/>
                </a:moveTo>
                <a:lnTo>
                  <a:pt x="1044335" y="0"/>
                </a:lnTo>
                <a:lnTo>
                  <a:pt x="1044335" y="2851429"/>
                </a:lnTo>
                <a:lnTo>
                  <a:pt x="0" y="2851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322855" flipH="1">
            <a:off x="2417774" y="5218597"/>
            <a:ext cx="1851424" cy="5316314"/>
          </a:xfrm>
          <a:custGeom>
            <a:avLst/>
            <a:gdLst/>
            <a:ahLst/>
            <a:cxnLst/>
            <a:rect l="l" t="t" r="r" b="b"/>
            <a:pathLst>
              <a:path w="1851424" h="5316314">
                <a:moveTo>
                  <a:pt x="1851423" y="0"/>
                </a:moveTo>
                <a:lnTo>
                  <a:pt x="0" y="0"/>
                </a:lnTo>
                <a:lnTo>
                  <a:pt x="0" y="5316313"/>
                </a:lnTo>
                <a:lnTo>
                  <a:pt x="1851423" y="5316313"/>
                </a:lnTo>
                <a:lnTo>
                  <a:pt x="185142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866557">
            <a:off x="16615970" y="-499192"/>
            <a:ext cx="2095041" cy="5551566"/>
          </a:xfrm>
          <a:custGeom>
            <a:avLst/>
            <a:gdLst/>
            <a:ahLst/>
            <a:cxnLst/>
            <a:rect l="l" t="t" r="r" b="b"/>
            <a:pathLst>
              <a:path w="2095041" h="5551566">
                <a:moveTo>
                  <a:pt x="0" y="0"/>
                </a:moveTo>
                <a:lnTo>
                  <a:pt x="2095041" y="0"/>
                </a:lnTo>
                <a:lnTo>
                  <a:pt x="2095041" y="5551566"/>
                </a:lnTo>
                <a:lnTo>
                  <a:pt x="0" y="55515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688649" y="876300"/>
            <a:ext cx="1862233" cy="1108805"/>
          </a:xfrm>
          <a:custGeom>
            <a:avLst/>
            <a:gdLst/>
            <a:ahLst/>
            <a:cxnLst/>
            <a:rect l="l" t="t" r="r" b="b"/>
            <a:pathLst>
              <a:path w="1862233" h="1108805">
                <a:moveTo>
                  <a:pt x="0" y="0"/>
                </a:moveTo>
                <a:lnTo>
                  <a:pt x="1862233" y="0"/>
                </a:lnTo>
                <a:lnTo>
                  <a:pt x="1862233" y="1108805"/>
                </a:lnTo>
                <a:lnTo>
                  <a:pt x="0" y="11088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964348" y="496455"/>
            <a:ext cx="11064549" cy="1193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vi-VN" sz="8000" spc="200">
                <a:solidFill>
                  <a:srgbClr val="7030A0"/>
                </a:solidFill>
                <a:latin typeface="#9Slide03 BoosterNextFYBlack" panose="02000A03000000020004" pitchFamily="2" charset="-93"/>
                <a:cs typeface="Arial" panose="020B0604020202020204" pitchFamily="34" charset="0"/>
              </a:rPr>
              <a:t>Hoàn thành tốt</a:t>
            </a:r>
            <a:endParaRPr lang="en-US" sz="8000" spc="200">
              <a:solidFill>
                <a:srgbClr val="7030A0"/>
              </a:solidFill>
              <a:latin typeface="#9Slide03 BoosterNextFYBlack" panose="02000A03000000020004" pitchFamily="2" charset="-93"/>
              <a:cs typeface="Arial" panose="020B0604020202020204" pitchFamily="34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C7482179-8B54-20D5-45A3-99F952209E34}"/>
              </a:ext>
            </a:extLst>
          </p:cNvPr>
          <p:cNvSpPr txBox="1"/>
          <p:nvPr/>
        </p:nvSpPr>
        <p:spPr>
          <a:xfrm>
            <a:off x="3863671" y="1691782"/>
            <a:ext cx="7125000" cy="7582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nhập 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 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lang="en-US" sz="4000">
              <a:solidFill>
                <a:srgbClr val="29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D585A5E0-135B-AAC5-83C5-34CACF6191C3}"/>
              </a:ext>
            </a:extLst>
          </p:cNvPr>
          <p:cNvSpPr txBox="1"/>
          <p:nvPr/>
        </p:nvSpPr>
        <p:spPr>
          <a:xfrm>
            <a:off x="11317348" y="1691782"/>
            <a:ext cx="7125000" cy="7582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nhập 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 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lang="en-US" sz="4000">
              <a:solidFill>
                <a:srgbClr val="29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16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b="-139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2700000">
            <a:off x="17581929" y="1930004"/>
            <a:ext cx="1042663" cy="1667706"/>
          </a:xfrm>
          <a:custGeom>
            <a:avLst/>
            <a:gdLst/>
            <a:ahLst/>
            <a:cxnLst/>
            <a:rect l="l" t="t" r="r" b="b"/>
            <a:pathLst>
              <a:path w="1044336" h="2851428">
                <a:moveTo>
                  <a:pt x="0" y="0"/>
                </a:moveTo>
                <a:lnTo>
                  <a:pt x="1044335" y="0"/>
                </a:lnTo>
                <a:lnTo>
                  <a:pt x="1044335" y="2851429"/>
                </a:lnTo>
                <a:lnTo>
                  <a:pt x="0" y="2851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322855" flipH="1">
            <a:off x="2417774" y="5218597"/>
            <a:ext cx="1851424" cy="5316314"/>
          </a:xfrm>
          <a:custGeom>
            <a:avLst/>
            <a:gdLst/>
            <a:ahLst/>
            <a:cxnLst/>
            <a:rect l="l" t="t" r="r" b="b"/>
            <a:pathLst>
              <a:path w="1851424" h="5316314">
                <a:moveTo>
                  <a:pt x="1851423" y="0"/>
                </a:moveTo>
                <a:lnTo>
                  <a:pt x="0" y="0"/>
                </a:lnTo>
                <a:lnTo>
                  <a:pt x="0" y="5316313"/>
                </a:lnTo>
                <a:lnTo>
                  <a:pt x="1851423" y="5316313"/>
                </a:lnTo>
                <a:lnTo>
                  <a:pt x="185142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866557">
            <a:off x="16615970" y="-499192"/>
            <a:ext cx="2095041" cy="5551566"/>
          </a:xfrm>
          <a:custGeom>
            <a:avLst/>
            <a:gdLst/>
            <a:ahLst/>
            <a:cxnLst/>
            <a:rect l="l" t="t" r="r" b="b"/>
            <a:pathLst>
              <a:path w="2095041" h="5551566">
                <a:moveTo>
                  <a:pt x="0" y="0"/>
                </a:moveTo>
                <a:lnTo>
                  <a:pt x="2095041" y="0"/>
                </a:lnTo>
                <a:lnTo>
                  <a:pt x="2095041" y="5551566"/>
                </a:lnTo>
                <a:lnTo>
                  <a:pt x="0" y="55515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688649" y="876300"/>
            <a:ext cx="1862233" cy="1108805"/>
          </a:xfrm>
          <a:custGeom>
            <a:avLst/>
            <a:gdLst/>
            <a:ahLst/>
            <a:cxnLst/>
            <a:rect l="l" t="t" r="r" b="b"/>
            <a:pathLst>
              <a:path w="1862233" h="1108805">
                <a:moveTo>
                  <a:pt x="0" y="0"/>
                </a:moveTo>
                <a:lnTo>
                  <a:pt x="1862233" y="0"/>
                </a:lnTo>
                <a:lnTo>
                  <a:pt x="1862233" y="1108805"/>
                </a:lnTo>
                <a:lnTo>
                  <a:pt x="0" y="11088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964348" y="496455"/>
            <a:ext cx="11064549" cy="1193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vi-VN" sz="8000" spc="200">
                <a:solidFill>
                  <a:srgbClr val="7030A0"/>
                </a:solidFill>
                <a:latin typeface="#9Slide03 BoosterNextFYBlack" panose="02000A03000000020004" pitchFamily="2" charset="-93"/>
                <a:cs typeface="Arial" panose="020B0604020202020204" pitchFamily="34" charset="0"/>
              </a:rPr>
              <a:t>Hoàn thành</a:t>
            </a:r>
            <a:endParaRPr lang="en-US" sz="8000" spc="200">
              <a:solidFill>
                <a:srgbClr val="7030A0"/>
              </a:solidFill>
              <a:latin typeface="#9Slide03 BoosterNextFYBlack" panose="02000A03000000020004" pitchFamily="2" charset="-93"/>
              <a:cs typeface="Arial" panose="020B0604020202020204" pitchFamily="34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C7482179-8B54-20D5-45A3-99F952209E34}"/>
              </a:ext>
            </a:extLst>
          </p:cNvPr>
          <p:cNvSpPr txBox="1"/>
          <p:nvPr/>
        </p:nvSpPr>
        <p:spPr>
          <a:xfrm>
            <a:off x="3863671" y="1691782"/>
            <a:ext cx="7125000" cy="7582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nhập 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 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lang="en-US" sz="4000">
              <a:solidFill>
                <a:srgbClr val="29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D585A5E0-135B-AAC5-83C5-34CACF6191C3}"/>
              </a:ext>
            </a:extLst>
          </p:cNvPr>
          <p:cNvSpPr txBox="1"/>
          <p:nvPr/>
        </p:nvSpPr>
        <p:spPr>
          <a:xfrm>
            <a:off x="11317348" y="1691782"/>
            <a:ext cx="7125000" cy="7582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nhập 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 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lang="en-US" sz="4000">
              <a:solidFill>
                <a:srgbClr val="29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49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b="-139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022642" y="6702722"/>
            <a:ext cx="14307375" cy="5476872"/>
          </a:xfrm>
          <a:custGeom>
            <a:avLst/>
            <a:gdLst/>
            <a:ahLst/>
            <a:cxnLst/>
            <a:rect l="l" t="t" r="r" b="b"/>
            <a:pathLst>
              <a:path w="14307375" h="5476872">
                <a:moveTo>
                  <a:pt x="0" y="0"/>
                </a:moveTo>
                <a:lnTo>
                  <a:pt x="14307374" y="0"/>
                </a:lnTo>
                <a:lnTo>
                  <a:pt x="14307374" y="5476872"/>
                </a:lnTo>
                <a:lnTo>
                  <a:pt x="0" y="5476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 rot="138889">
            <a:off x="10562090" y="1111180"/>
            <a:ext cx="6269810" cy="4575447"/>
            <a:chOff x="0" y="0"/>
            <a:chExt cx="3576320" cy="2609850"/>
          </a:xfrm>
        </p:grpSpPr>
        <p:sp>
          <p:nvSpPr>
            <p:cNvPr id="5" name="Freeform 5"/>
            <p:cNvSpPr/>
            <p:nvPr/>
          </p:nvSpPr>
          <p:spPr>
            <a:xfrm>
              <a:off x="-5080" y="0"/>
              <a:ext cx="3581400" cy="2571750"/>
            </a:xfrm>
            <a:custGeom>
              <a:avLst/>
              <a:gdLst/>
              <a:ahLst/>
              <a:cxnLst/>
              <a:rect l="l" t="t" r="r" b="b"/>
              <a:pathLst>
                <a:path w="3581400" h="2571750">
                  <a:moveTo>
                    <a:pt x="6350" y="0"/>
                  </a:moveTo>
                  <a:lnTo>
                    <a:pt x="3575050" y="0"/>
                  </a:lnTo>
                  <a:lnTo>
                    <a:pt x="3575050" y="2387600"/>
                  </a:lnTo>
                  <a:cubicBezTo>
                    <a:pt x="3575050" y="2387600"/>
                    <a:pt x="3581400" y="2419350"/>
                    <a:pt x="3543300" y="2419350"/>
                  </a:cubicBezTo>
                  <a:cubicBezTo>
                    <a:pt x="3505200" y="2419350"/>
                    <a:pt x="3467100" y="2444750"/>
                    <a:pt x="3467100" y="2444750"/>
                  </a:cubicBezTo>
                  <a:lnTo>
                    <a:pt x="3429000" y="2444750"/>
                  </a:lnTo>
                  <a:cubicBezTo>
                    <a:pt x="3429000" y="2444750"/>
                    <a:pt x="3365500" y="2444750"/>
                    <a:pt x="3340100" y="2470150"/>
                  </a:cubicBezTo>
                  <a:cubicBezTo>
                    <a:pt x="3314700" y="2495550"/>
                    <a:pt x="3289300" y="2508250"/>
                    <a:pt x="3289300" y="2508250"/>
                  </a:cubicBezTo>
                  <a:lnTo>
                    <a:pt x="3213100" y="2533650"/>
                  </a:lnTo>
                  <a:lnTo>
                    <a:pt x="3162300" y="2571750"/>
                  </a:lnTo>
                  <a:cubicBezTo>
                    <a:pt x="3162300" y="2571750"/>
                    <a:pt x="3035300" y="2571750"/>
                    <a:pt x="3022600" y="2571750"/>
                  </a:cubicBezTo>
                  <a:cubicBezTo>
                    <a:pt x="3009900" y="2571750"/>
                    <a:pt x="2908300" y="2559050"/>
                    <a:pt x="2908300" y="2559050"/>
                  </a:cubicBezTo>
                  <a:lnTo>
                    <a:pt x="2832100" y="2508250"/>
                  </a:lnTo>
                  <a:lnTo>
                    <a:pt x="2705100" y="2495550"/>
                  </a:lnTo>
                  <a:lnTo>
                    <a:pt x="2603500" y="2508250"/>
                  </a:lnTo>
                  <a:cubicBezTo>
                    <a:pt x="2603500" y="2508250"/>
                    <a:pt x="2489200" y="2495550"/>
                    <a:pt x="2451100" y="2482850"/>
                  </a:cubicBezTo>
                  <a:cubicBezTo>
                    <a:pt x="2413000" y="2470150"/>
                    <a:pt x="2362200" y="2495550"/>
                    <a:pt x="2362200" y="2495550"/>
                  </a:cubicBezTo>
                  <a:lnTo>
                    <a:pt x="2209800" y="2482850"/>
                  </a:lnTo>
                  <a:lnTo>
                    <a:pt x="2159000" y="2495550"/>
                  </a:lnTo>
                  <a:cubicBezTo>
                    <a:pt x="2159000" y="2495550"/>
                    <a:pt x="2095500" y="2520950"/>
                    <a:pt x="2057400" y="2520950"/>
                  </a:cubicBezTo>
                  <a:cubicBezTo>
                    <a:pt x="2019300" y="2520950"/>
                    <a:pt x="1905000" y="2546350"/>
                    <a:pt x="1905000" y="2533650"/>
                  </a:cubicBezTo>
                  <a:cubicBezTo>
                    <a:pt x="1905000" y="2520950"/>
                    <a:pt x="1854200" y="2482850"/>
                    <a:pt x="1841500" y="2482850"/>
                  </a:cubicBezTo>
                  <a:cubicBezTo>
                    <a:pt x="1828800" y="2482850"/>
                    <a:pt x="1739900" y="2470150"/>
                    <a:pt x="1739900" y="2470150"/>
                  </a:cubicBezTo>
                  <a:lnTo>
                    <a:pt x="1612900" y="2470150"/>
                  </a:lnTo>
                  <a:cubicBezTo>
                    <a:pt x="1612900" y="2470150"/>
                    <a:pt x="1447800" y="2482850"/>
                    <a:pt x="1435100" y="2470150"/>
                  </a:cubicBezTo>
                  <a:cubicBezTo>
                    <a:pt x="1435100" y="2470150"/>
                    <a:pt x="1397000" y="2444750"/>
                    <a:pt x="1371600" y="2444750"/>
                  </a:cubicBezTo>
                  <a:cubicBezTo>
                    <a:pt x="1346200" y="2444750"/>
                    <a:pt x="1270000" y="2470150"/>
                    <a:pt x="1270000" y="2470150"/>
                  </a:cubicBezTo>
                  <a:cubicBezTo>
                    <a:pt x="1270000" y="2470150"/>
                    <a:pt x="1206500" y="2444750"/>
                    <a:pt x="1143000" y="2470150"/>
                  </a:cubicBezTo>
                  <a:cubicBezTo>
                    <a:pt x="1143000" y="2470150"/>
                    <a:pt x="1066800" y="2495550"/>
                    <a:pt x="1041400" y="2482850"/>
                  </a:cubicBezTo>
                  <a:lnTo>
                    <a:pt x="952500" y="2508250"/>
                  </a:lnTo>
                  <a:cubicBezTo>
                    <a:pt x="952500" y="2508250"/>
                    <a:pt x="863600" y="2559050"/>
                    <a:pt x="800100" y="2482850"/>
                  </a:cubicBezTo>
                  <a:lnTo>
                    <a:pt x="584200" y="2444750"/>
                  </a:lnTo>
                  <a:cubicBezTo>
                    <a:pt x="584200" y="2444750"/>
                    <a:pt x="546100" y="2406650"/>
                    <a:pt x="508000" y="2406650"/>
                  </a:cubicBezTo>
                  <a:cubicBezTo>
                    <a:pt x="469900" y="2406650"/>
                    <a:pt x="444500" y="2419350"/>
                    <a:pt x="419100" y="2406650"/>
                  </a:cubicBezTo>
                  <a:cubicBezTo>
                    <a:pt x="419100" y="2406650"/>
                    <a:pt x="406400" y="2381250"/>
                    <a:pt x="381000" y="2393950"/>
                  </a:cubicBezTo>
                  <a:cubicBezTo>
                    <a:pt x="381000" y="2393950"/>
                    <a:pt x="342900" y="2406650"/>
                    <a:pt x="304800" y="2393950"/>
                  </a:cubicBezTo>
                  <a:lnTo>
                    <a:pt x="266700" y="2406650"/>
                  </a:lnTo>
                  <a:cubicBezTo>
                    <a:pt x="266700" y="2406650"/>
                    <a:pt x="203200" y="2393950"/>
                    <a:pt x="177800" y="2406650"/>
                  </a:cubicBezTo>
                  <a:cubicBezTo>
                    <a:pt x="177800" y="2406650"/>
                    <a:pt x="88900" y="2381250"/>
                    <a:pt x="76200" y="2368550"/>
                  </a:cubicBezTo>
                  <a:cubicBezTo>
                    <a:pt x="63500" y="2355850"/>
                    <a:pt x="12700" y="2355850"/>
                    <a:pt x="12700" y="2355850"/>
                  </a:cubicBezTo>
                  <a:cubicBezTo>
                    <a:pt x="12700" y="2355850"/>
                    <a:pt x="0" y="6350"/>
                    <a:pt x="6350" y="0"/>
                  </a:cubicBezTo>
                  <a:close/>
                </a:path>
              </a:pathLst>
            </a:custGeom>
            <a:blipFill>
              <a:blip r:embed="rId4"/>
              <a:stretch>
                <a:fillRect l="-17533" t="-18638" r="-22053" b="-1057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7620" y="2343150"/>
              <a:ext cx="3568700" cy="266700"/>
            </a:xfrm>
            <a:custGeom>
              <a:avLst/>
              <a:gdLst/>
              <a:ahLst/>
              <a:cxnLst/>
              <a:rect l="l" t="t" r="r" b="b"/>
              <a:pathLst>
                <a:path w="3568700" h="266700">
                  <a:moveTo>
                    <a:pt x="3568700" y="266700"/>
                  </a:moveTo>
                  <a:lnTo>
                    <a:pt x="0" y="266700"/>
                  </a:lnTo>
                  <a:lnTo>
                    <a:pt x="0" y="0"/>
                  </a:lnTo>
                  <a:lnTo>
                    <a:pt x="3568700" y="0"/>
                  </a:lnTo>
                  <a:lnTo>
                    <a:pt x="3568700" y="266700"/>
                  </a:lnTo>
                  <a:close/>
                </a:path>
              </a:pathLst>
            </a:custGeom>
            <a:blipFill>
              <a:blip r:embed="rId5"/>
              <a:stretch>
                <a:fillRect t="-5177" b="-4535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3245409" y="697798"/>
            <a:ext cx="930920" cy="948708"/>
          </a:xfrm>
          <a:custGeom>
            <a:avLst/>
            <a:gdLst/>
            <a:ahLst/>
            <a:cxnLst/>
            <a:rect l="l" t="t" r="r" b="b"/>
            <a:pathLst>
              <a:path w="930920" h="948708">
                <a:moveTo>
                  <a:pt x="0" y="0"/>
                </a:moveTo>
                <a:lnTo>
                  <a:pt x="930920" y="0"/>
                </a:lnTo>
                <a:lnTo>
                  <a:pt x="930920" y="948709"/>
                </a:lnTo>
                <a:lnTo>
                  <a:pt x="0" y="9487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56554" y="2722075"/>
            <a:ext cx="1887231" cy="957341"/>
          </a:xfrm>
          <a:custGeom>
            <a:avLst/>
            <a:gdLst/>
            <a:ahLst/>
            <a:cxnLst/>
            <a:rect l="l" t="t" r="r" b="b"/>
            <a:pathLst>
              <a:path w="1887231" h="957341">
                <a:moveTo>
                  <a:pt x="0" y="0"/>
                </a:moveTo>
                <a:lnTo>
                  <a:pt x="1887232" y="0"/>
                </a:lnTo>
                <a:lnTo>
                  <a:pt x="1887232" y="957341"/>
                </a:lnTo>
                <a:lnTo>
                  <a:pt x="0" y="9573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144000" y="2944020"/>
            <a:ext cx="1774367" cy="909767"/>
          </a:xfrm>
          <a:custGeom>
            <a:avLst/>
            <a:gdLst/>
            <a:ahLst/>
            <a:cxnLst/>
            <a:rect l="l" t="t" r="r" b="b"/>
            <a:pathLst>
              <a:path w="1774367" h="909767">
                <a:moveTo>
                  <a:pt x="0" y="0"/>
                </a:moveTo>
                <a:lnTo>
                  <a:pt x="1774367" y="0"/>
                </a:lnTo>
                <a:lnTo>
                  <a:pt x="1774367" y="909767"/>
                </a:lnTo>
                <a:lnTo>
                  <a:pt x="0" y="90976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1127942">
            <a:off x="14072292" y="7250902"/>
            <a:ext cx="3982811" cy="3507355"/>
          </a:xfrm>
          <a:custGeom>
            <a:avLst/>
            <a:gdLst/>
            <a:ahLst/>
            <a:cxnLst/>
            <a:rect l="l" t="t" r="r" b="b"/>
            <a:pathLst>
              <a:path w="3982811" h="3507355">
                <a:moveTo>
                  <a:pt x="0" y="0"/>
                </a:moveTo>
                <a:lnTo>
                  <a:pt x="3982811" y="0"/>
                </a:lnTo>
                <a:lnTo>
                  <a:pt x="3982811" y="3507355"/>
                </a:lnTo>
                <a:lnTo>
                  <a:pt x="0" y="350735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3009600" y="2695250"/>
            <a:ext cx="7125000" cy="4696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 algn="l">
              <a:lnSpc>
                <a:spcPts val="7500"/>
              </a:lnSpc>
              <a:buFont typeface="Arial"/>
              <a:buChar char="•"/>
            </a:pPr>
            <a:r>
              <a:rPr lang="vi-VN" sz="44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nhập </a:t>
            </a:r>
          </a:p>
          <a:p>
            <a:pPr marL="647700" lvl="1" indent="-323850" algn="l">
              <a:lnSpc>
                <a:spcPts val="7500"/>
              </a:lnSpc>
              <a:buFont typeface="Arial"/>
              <a:buChar char="•"/>
            </a:pPr>
            <a:r>
              <a:rPr lang="vi-VN" sz="44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</a:p>
          <a:p>
            <a:pPr marL="647700" lvl="1" indent="-323850" algn="l">
              <a:lnSpc>
                <a:spcPts val="7500"/>
              </a:lnSpc>
              <a:buFont typeface="Arial"/>
              <a:buChar char="•"/>
            </a:pPr>
            <a:r>
              <a:rPr lang="vi-VN" sz="44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</a:t>
            </a:r>
          </a:p>
          <a:p>
            <a:pPr marL="647700" lvl="1" indent="-323850" algn="l">
              <a:lnSpc>
                <a:spcPts val="7500"/>
              </a:lnSpc>
              <a:buFont typeface="Arial"/>
              <a:buChar char="•"/>
            </a:pPr>
            <a:r>
              <a:rPr lang="vi-VN" sz="44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</a:p>
          <a:p>
            <a:pPr marL="647700" lvl="1" indent="-323850" algn="l">
              <a:lnSpc>
                <a:spcPts val="7500"/>
              </a:lnSpc>
              <a:buFont typeface="Arial"/>
              <a:buChar char="•"/>
            </a:pPr>
            <a:r>
              <a:rPr lang="vi-VN" sz="44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>
              <a:solidFill>
                <a:srgbClr val="29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D94F4030-A1E1-9E18-5C47-F81E3A33BB3A}"/>
              </a:ext>
            </a:extLst>
          </p:cNvPr>
          <p:cNvSpPr/>
          <p:nvPr/>
        </p:nvSpPr>
        <p:spPr>
          <a:xfrm>
            <a:off x="2674150" y="766038"/>
            <a:ext cx="8146249" cy="18642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1000"/>
              </a:lnSpc>
            </a:pPr>
            <a:r>
              <a:rPr lang="vi-VN" sz="5400" b="1" cap="none" spc="0">
                <a:ln w="0"/>
                <a:solidFill>
                  <a:srgbClr val="C00000"/>
                </a:solidFill>
              </a:rPr>
              <a:t>THÔNG BÁO KẾT QUẢ HỌC TẬP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b="-139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2700000">
            <a:off x="17581929" y="1930004"/>
            <a:ext cx="1042663" cy="1667706"/>
          </a:xfrm>
          <a:custGeom>
            <a:avLst/>
            <a:gdLst/>
            <a:ahLst/>
            <a:cxnLst/>
            <a:rect l="l" t="t" r="r" b="b"/>
            <a:pathLst>
              <a:path w="1044336" h="2851428">
                <a:moveTo>
                  <a:pt x="0" y="0"/>
                </a:moveTo>
                <a:lnTo>
                  <a:pt x="1044335" y="0"/>
                </a:lnTo>
                <a:lnTo>
                  <a:pt x="1044335" y="2851429"/>
                </a:lnTo>
                <a:lnTo>
                  <a:pt x="0" y="2851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322855" flipH="1">
            <a:off x="2417774" y="5218597"/>
            <a:ext cx="1851424" cy="5316314"/>
          </a:xfrm>
          <a:custGeom>
            <a:avLst/>
            <a:gdLst/>
            <a:ahLst/>
            <a:cxnLst/>
            <a:rect l="l" t="t" r="r" b="b"/>
            <a:pathLst>
              <a:path w="1851424" h="5316314">
                <a:moveTo>
                  <a:pt x="1851423" y="0"/>
                </a:moveTo>
                <a:lnTo>
                  <a:pt x="0" y="0"/>
                </a:lnTo>
                <a:lnTo>
                  <a:pt x="0" y="5316313"/>
                </a:lnTo>
                <a:lnTo>
                  <a:pt x="1851423" y="5316313"/>
                </a:lnTo>
                <a:lnTo>
                  <a:pt x="185142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866557">
            <a:off x="16615970" y="-499192"/>
            <a:ext cx="2095041" cy="5551566"/>
          </a:xfrm>
          <a:custGeom>
            <a:avLst/>
            <a:gdLst/>
            <a:ahLst/>
            <a:cxnLst/>
            <a:rect l="l" t="t" r="r" b="b"/>
            <a:pathLst>
              <a:path w="2095041" h="5551566">
                <a:moveTo>
                  <a:pt x="0" y="0"/>
                </a:moveTo>
                <a:lnTo>
                  <a:pt x="2095041" y="0"/>
                </a:lnTo>
                <a:lnTo>
                  <a:pt x="2095041" y="5551566"/>
                </a:lnTo>
                <a:lnTo>
                  <a:pt x="0" y="55515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688649" y="876300"/>
            <a:ext cx="1862233" cy="1108805"/>
          </a:xfrm>
          <a:custGeom>
            <a:avLst/>
            <a:gdLst/>
            <a:ahLst/>
            <a:cxnLst/>
            <a:rect l="l" t="t" r="r" b="b"/>
            <a:pathLst>
              <a:path w="1862233" h="1108805">
                <a:moveTo>
                  <a:pt x="0" y="0"/>
                </a:moveTo>
                <a:lnTo>
                  <a:pt x="1862233" y="0"/>
                </a:lnTo>
                <a:lnTo>
                  <a:pt x="1862233" y="1108805"/>
                </a:lnTo>
                <a:lnTo>
                  <a:pt x="0" y="11088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964348" y="496455"/>
            <a:ext cx="11064549" cy="1193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vi-VN" sz="8000" spc="200">
                <a:solidFill>
                  <a:srgbClr val="7030A0"/>
                </a:solidFill>
                <a:latin typeface="#9Slide03 BoosterNextFYBlack" panose="02000A03000000020004" pitchFamily="2" charset="-93"/>
                <a:cs typeface="Arial" panose="020B0604020202020204" pitchFamily="34" charset="0"/>
              </a:rPr>
              <a:t>Chưa hoàn thành</a:t>
            </a:r>
            <a:endParaRPr lang="en-US" sz="8000" spc="200">
              <a:solidFill>
                <a:srgbClr val="7030A0"/>
              </a:solidFill>
              <a:latin typeface="#9Slide03 BoosterNextFYBlack" panose="02000A03000000020004" pitchFamily="2" charset="-93"/>
              <a:cs typeface="Arial" panose="020B0604020202020204" pitchFamily="34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C7482179-8B54-20D5-45A3-99F952209E34}"/>
              </a:ext>
            </a:extLst>
          </p:cNvPr>
          <p:cNvSpPr txBox="1"/>
          <p:nvPr/>
        </p:nvSpPr>
        <p:spPr>
          <a:xfrm>
            <a:off x="3863671" y="1691782"/>
            <a:ext cx="7125000" cy="7582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nhập 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 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lang="en-US" sz="4000">
              <a:solidFill>
                <a:srgbClr val="29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D585A5E0-135B-AAC5-83C5-34CACF6191C3}"/>
              </a:ext>
            </a:extLst>
          </p:cNvPr>
          <p:cNvSpPr txBox="1"/>
          <p:nvPr/>
        </p:nvSpPr>
        <p:spPr>
          <a:xfrm>
            <a:off x="11317348" y="1691782"/>
            <a:ext cx="7125000" cy="7582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nhập 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 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lang="en-US" sz="4000">
              <a:solidFill>
                <a:srgbClr val="29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504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b="-139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2700000">
            <a:off x="17581929" y="1930004"/>
            <a:ext cx="1042663" cy="1667706"/>
          </a:xfrm>
          <a:custGeom>
            <a:avLst/>
            <a:gdLst/>
            <a:ahLst/>
            <a:cxnLst/>
            <a:rect l="l" t="t" r="r" b="b"/>
            <a:pathLst>
              <a:path w="1044336" h="2851428">
                <a:moveTo>
                  <a:pt x="0" y="0"/>
                </a:moveTo>
                <a:lnTo>
                  <a:pt x="1044335" y="0"/>
                </a:lnTo>
                <a:lnTo>
                  <a:pt x="1044335" y="2851429"/>
                </a:lnTo>
                <a:lnTo>
                  <a:pt x="0" y="2851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322855" flipH="1">
            <a:off x="2417774" y="5218597"/>
            <a:ext cx="1851424" cy="5316314"/>
          </a:xfrm>
          <a:custGeom>
            <a:avLst/>
            <a:gdLst/>
            <a:ahLst/>
            <a:cxnLst/>
            <a:rect l="l" t="t" r="r" b="b"/>
            <a:pathLst>
              <a:path w="1851424" h="5316314">
                <a:moveTo>
                  <a:pt x="1851423" y="0"/>
                </a:moveTo>
                <a:lnTo>
                  <a:pt x="0" y="0"/>
                </a:lnTo>
                <a:lnTo>
                  <a:pt x="0" y="5316313"/>
                </a:lnTo>
                <a:lnTo>
                  <a:pt x="1851423" y="5316313"/>
                </a:lnTo>
                <a:lnTo>
                  <a:pt x="185142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866557">
            <a:off x="16615970" y="-499192"/>
            <a:ext cx="2095041" cy="5551566"/>
          </a:xfrm>
          <a:custGeom>
            <a:avLst/>
            <a:gdLst/>
            <a:ahLst/>
            <a:cxnLst/>
            <a:rect l="l" t="t" r="r" b="b"/>
            <a:pathLst>
              <a:path w="2095041" h="5551566">
                <a:moveTo>
                  <a:pt x="0" y="0"/>
                </a:moveTo>
                <a:lnTo>
                  <a:pt x="2095041" y="0"/>
                </a:lnTo>
                <a:lnTo>
                  <a:pt x="2095041" y="5551566"/>
                </a:lnTo>
                <a:lnTo>
                  <a:pt x="0" y="55515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688649" y="876300"/>
            <a:ext cx="1862233" cy="1108805"/>
          </a:xfrm>
          <a:custGeom>
            <a:avLst/>
            <a:gdLst/>
            <a:ahLst/>
            <a:cxnLst/>
            <a:rect l="l" t="t" r="r" b="b"/>
            <a:pathLst>
              <a:path w="1862233" h="1108805">
                <a:moveTo>
                  <a:pt x="0" y="0"/>
                </a:moveTo>
                <a:lnTo>
                  <a:pt x="1862233" y="0"/>
                </a:lnTo>
                <a:lnTo>
                  <a:pt x="1862233" y="1108805"/>
                </a:lnTo>
                <a:lnTo>
                  <a:pt x="0" y="11088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964348" y="496455"/>
            <a:ext cx="11064549" cy="1118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vi-VN" sz="5400" spc="200">
                <a:solidFill>
                  <a:srgbClr val="C00000"/>
                </a:solidFill>
                <a:latin typeface="#9Slide03 BoosterNextFYBlack" panose="02000A03000000020004" pitchFamily="2" charset="-93"/>
                <a:cs typeface="Arial" panose="020B0604020202020204" pitchFamily="34" charset="0"/>
              </a:rPr>
              <a:t>Khen thưởng Học sinh Xuất sắc</a:t>
            </a:r>
            <a:endParaRPr lang="en-US" sz="5400" spc="200">
              <a:solidFill>
                <a:srgbClr val="C00000"/>
              </a:solidFill>
              <a:latin typeface="#9Slide03 BoosterNextFYBlack" panose="02000A03000000020004" pitchFamily="2" charset="-93"/>
              <a:cs typeface="Arial" panose="020B0604020202020204" pitchFamily="34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C7482179-8B54-20D5-45A3-99F952209E34}"/>
              </a:ext>
            </a:extLst>
          </p:cNvPr>
          <p:cNvSpPr txBox="1"/>
          <p:nvPr/>
        </p:nvSpPr>
        <p:spPr>
          <a:xfrm>
            <a:off x="3863671" y="1691782"/>
            <a:ext cx="7125000" cy="7582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nhập 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 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lang="en-US" sz="4000">
              <a:solidFill>
                <a:srgbClr val="29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D585A5E0-135B-AAC5-83C5-34CACF6191C3}"/>
              </a:ext>
            </a:extLst>
          </p:cNvPr>
          <p:cNvSpPr txBox="1"/>
          <p:nvPr/>
        </p:nvSpPr>
        <p:spPr>
          <a:xfrm>
            <a:off x="11317348" y="1691782"/>
            <a:ext cx="7125000" cy="7582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nhập 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 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lang="en-US" sz="4000">
              <a:solidFill>
                <a:srgbClr val="29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69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b="-139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2700000">
            <a:off x="17581929" y="1930004"/>
            <a:ext cx="1042663" cy="1667706"/>
          </a:xfrm>
          <a:custGeom>
            <a:avLst/>
            <a:gdLst/>
            <a:ahLst/>
            <a:cxnLst/>
            <a:rect l="l" t="t" r="r" b="b"/>
            <a:pathLst>
              <a:path w="1044336" h="2851428">
                <a:moveTo>
                  <a:pt x="0" y="0"/>
                </a:moveTo>
                <a:lnTo>
                  <a:pt x="1044335" y="0"/>
                </a:lnTo>
                <a:lnTo>
                  <a:pt x="1044335" y="2851429"/>
                </a:lnTo>
                <a:lnTo>
                  <a:pt x="0" y="2851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322855" flipH="1">
            <a:off x="2417774" y="5218597"/>
            <a:ext cx="1851424" cy="5316314"/>
          </a:xfrm>
          <a:custGeom>
            <a:avLst/>
            <a:gdLst/>
            <a:ahLst/>
            <a:cxnLst/>
            <a:rect l="l" t="t" r="r" b="b"/>
            <a:pathLst>
              <a:path w="1851424" h="5316314">
                <a:moveTo>
                  <a:pt x="1851423" y="0"/>
                </a:moveTo>
                <a:lnTo>
                  <a:pt x="0" y="0"/>
                </a:lnTo>
                <a:lnTo>
                  <a:pt x="0" y="5316313"/>
                </a:lnTo>
                <a:lnTo>
                  <a:pt x="1851423" y="5316313"/>
                </a:lnTo>
                <a:lnTo>
                  <a:pt x="185142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866557">
            <a:off x="16615970" y="-499192"/>
            <a:ext cx="2095041" cy="5551566"/>
          </a:xfrm>
          <a:custGeom>
            <a:avLst/>
            <a:gdLst/>
            <a:ahLst/>
            <a:cxnLst/>
            <a:rect l="l" t="t" r="r" b="b"/>
            <a:pathLst>
              <a:path w="2095041" h="5551566">
                <a:moveTo>
                  <a:pt x="0" y="0"/>
                </a:moveTo>
                <a:lnTo>
                  <a:pt x="2095041" y="0"/>
                </a:lnTo>
                <a:lnTo>
                  <a:pt x="2095041" y="5551566"/>
                </a:lnTo>
                <a:lnTo>
                  <a:pt x="0" y="55515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688649" y="876300"/>
            <a:ext cx="1862233" cy="1108805"/>
          </a:xfrm>
          <a:custGeom>
            <a:avLst/>
            <a:gdLst/>
            <a:ahLst/>
            <a:cxnLst/>
            <a:rect l="l" t="t" r="r" b="b"/>
            <a:pathLst>
              <a:path w="1862233" h="1108805">
                <a:moveTo>
                  <a:pt x="0" y="0"/>
                </a:moveTo>
                <a:lnTo>
                  <a:pt x="1862233" y="0"/>
                </a:lnTo>
                <a:lnTo>
                  <a:pt x="1862233" y="1108805"/>
                </a:lnTo>
                <a:lnTo>
                  <a:pt x="0" y="11088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C7482179-8B54-20D5-45A3-99F952209E34}"/>
              </a:ext>
            </a:extLst>
          </p:cNvPr>
          <p:cNvSpPr txBox="1"/>
          <p:nvPr/>
        </p:nvSpPr>
        <p:spPr>
          <a:xfrm>
            <a:off x="3863671" y="1691782"/>
            <a:ext cx="7125000" cy="7582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nhập 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 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lang="en-US" sz="4000">
              <a:solidFill>
                <a:srgbClr val="29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D585A5E0-135B-AAC5-83C5-34CACF6191C3}"/>
              </a:ext>
            </a:extLst>
          </p:cNvPr>
          <p:cNvSpPr txBox="1"/>
          <p:nvPr/>
        </p:nvSpPr>
        <p:spPr>
          <a:xfrm>
            <a:off x="11317348" y="1691782"/>
            <a:ext cx="7125000" cy="7582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nhập 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 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</a:p>
          <a:p>
            <a:pPr marL="1066800" lvl="1" indent="-742950" algn="l">
              <a:lnSpc>
                <a:spcPts val="7500"/>
              </a:lnSpc>
              <a:buFont typeface="+mj-lt"/>
              <a:buAutoNum type="arabicPeriod" startAt="9"/>
            </a:pPr>
            <a:r>
              <a:rPr lang="vi-VN" sz="4000">
                <a:solidFill>
                  <a:srgbClr val="29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lang="en-US" sz="4000">
              <a:solidFill>
                <a:srgbClr val="29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1103D253-C676-F175-A352-3C834AC8B07D}"/>
              </a:ext>
            </a:extLst>
          </p:cNvPr>
          <p:cNvSpPr txBox="1"/>
          <p:nvPr/>
        </p:nvSpPr>
        <p:spPr>
          <a:xfrm>
            <a:off x="3964348" y="496455"/>
            <a:ext cx="11064549" cy="1118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vi-VN" sz="5400" spc="200">
                <a:solidFill>
                  <a:srgbClr val="C00000"/>
                </a:solidFill>
                <a:latin typeface="#9Slide03 BoosterNextFYBlack" panose="02000A03000000020004" pitchFamily="2" charset="-93"/>
                <a:cs typeface="Arial" panose="020B0604020202020204" pitchFamily="34" charset="0"/>
              </a:rPr>
              <a:t>Khen thưởng Học sinh Tiêu biểu</a:t>
            </a:r>
            <a:endParaRPr lang="en-US" sz="5400" spc="200">
              <a:solidFill>
                <a:srgbClr val="C00000"/>
              </a:solidFill>
              <a:latin typeface="#9Slide03 BoosterNextFYBlack" panose="02000A03000000020004" pitchFamily="2" charset="-9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735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b="-139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756092" y="1246146"/>
            <a:ext cx="1758672" cy="1688325"/>
          </a:xfrm>
          <a:custGeom>
            <a:avLst/>
            <a:gdLst/>
            <a:ahLst/>
            <a:cxnLst/>
            <a:rect l="l" t="t" r="r" b="b"/>
            <a:pathLst>
              <a:path w="1758672" h="1688325">
                <a:moveTo>
                  <a:pt x="0" y="0"/>
                </a:moveTo>
                <a:lnTo>
                  <a:pt x="1758672" y="0"/>
                </a:lnTo>
                <a:lnTo>
                  <a:pt x="1758672" y="1688325"/>
                </a:lnTo>
                <a:lnTo>
                  <a:pt x="0" y="16883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63566">
            <a:off x="8031937" y="3538127"/>
            <a:ext cx="4912579" cy="343881"/>
          </a:xfrm>
          <a:custGeom>
            <a:avLst/>
            <a:gdLst/>
            <a:ahLst/>
            <a:cxnLst/>
            <a:rect l="l" t="t" r="r" b="b"/>
            <a:pathLst>
              <a:path w="4912579" h="343881">
                <a:moveTo>
                  <a:pt x="0" y="0"/>
                </a:moveTo>
                <a:lnTo>
                  <a:pt x="4912580" y="0"/>
                </a:lnTo>
                <a:lnTo>
                  <a:pt x="4912580" y="343880"/>
                </a:lnTo>
                <a:lnTo>
                  <a:pt x="0" y="3438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070449" y="3234921"/>
            <a:ext cx="2188851" cy="1384946"/>
          </a:xfrm>
          <a:custGeom>
            <a:avLst/>
            <a:gdLst/>
            <a:ahLst/>
            <a:cxnLst/>
            <a:rect l="l" t="t" r="r" b="b"/>
            <a:pathLst>
              <a:path w="2188851" h="1384946">
                <a:moveTo>
                  <a:pt x="0" y="0"/>
                </a:moveTo>
                <a:lnTo>
                  <a:pt x="2188851" y="0"/>
                </a:lnTo>
                <a:lnTo>
                  <a:pt x="2188851" y="1384946"/>
                </a:lnTo>
                <a:lnTo>
                  <a:pt x="0" y="13849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942558" y="1394984"/>
            <a:ext cx="10539607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00"/>
              </a:lnSpc>
            </a:pPr>
            <a:r>
              <a:rPr lang="vi-VN" sz="8500" b="1" spc="170">
                <a:solidFill>
                  <a:srgbClr val="292727"/>
                </a:solidFill>
              </a:rPr>
              <a:t>NỘI DUNG KHÁC</a:t>
            </a:r>
            <a:endParaRPr lang="en-US" sz="8500" b="1" spc="170">
              <a:solidFill>
                <a:srgbClr val="29272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b="-139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1392483">
            <a:off x="16418637" y="8398527"/>
            <a:ext cx="1960852" cy="2024105"/>
          </a:xfrm>
          <a:custGeom>
            <a:avLst/>
            <a:gdLst/>
            <a:ahLst/>
            <a:cxnLst/>
            <a:rect l="l" t="t" r="r" b="b"/>
            <a:pathLst>
              <a:path w="1960852" h="2024105">
                <a:moveTo>
                  <a:pt x="0" y="0"/>
                </a:moveTo>
                <a:lnTo>
                  <a:pt x="1960852" y="0"/>
                </a:lnTo>
                <a:lnTo>
                  <a:pt x="1960852" y="2024105"/>
                </a:lnTo>
                <a:lnTo>
                  <a:pt x="0" y="20241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859608">
            <a:off x="2620540" y="351352"/>
            <a:ext cx="1722072" cy="1354697"/>
          </a:xfrm>
          <a:custGeom>
            <a:avLst/>
            <a:gdLst/>
            <a:ahLst/>
            <a:cxnLst/>
            <a:rect l="l" t="t" r="r" b="b"/>
            <a:pathLst>
              <a:path w="1722072" h="1354697">
                <a:moveTo>
                  <a:pt x="0" y="0"/>
                </a:moveTo>
                <a:lnTo>
                  <a:pt x="1722072" y="0"/>
                </a:lnTo>
                <a:lnTo>
                  <a:pt x="1722072" y="1354696"/>
                </a:lnTo>
                <a:lnTo>
                  <a:pt x="0" y="13546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4">
            <a:extLst>
              <a:ext uri="{FF2B5EF4-FFF2-40B4-BE49-F238E27FC236}">
                <a16:creationId xmlns:a16="http://schemas.microsoft.com/office/drawing/2014/main" id="{247849C1-AEBF-48EB-2CD9-8335257B3AA9}"/>
              </a:ext>
            </a:extLst>
          </p:cNvPr>
          <p:cNvSpPr/>
          <p:nvPr/>
        </p:nvSpPr>
        <p:spPr>
          <a:xfrm rot="21536434">
            <a:off x="8003759" y="2674286"/>
            <a:ext cx="4912579" cy="343881"/>
          </a:xfrm>
          <a:custGeom>
            <a:avLst/>
            <a:gdLst/>
            <a:ahLst/>
            <a:cxnLst/>
            <a:rect l="l" t="t" r="r" b="b"/>
            <a:pathLst>
              <a:path w="4912579" h="343881">
                <a:moveTo>
                  <a:pt x="0" y="0"/>
                </a:moveTo>
                <a:lnTo>
                  <a:pt x="4912580" y="0"/>
                </a:lnTo>
                <a:lnTo>
                  <a:pt x="4912580" y="343880"/>
                </a:lnTo>
                <a:lnTo>
                  <a:pt x="0" y="3438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A4DF60EC-81AE-E6C2-FF5B-223FC9B045F4}"/>
              </a:ext>
            </a:extLst>
          </p:cNvPr>
          <p:cNvSpPr txBox="1"/>
          <p:nvPr/>
        </p:nvSpPr>
        <p:spPr>
          <a:xfrm>
            <a:off x="3809357" y="1276084"/>
            <a:ext cx="15186765" cy="124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200"/>
              </a:lnSpc>
            </a:pPr>
            <a:r>
              <a:rPr lang="vi-VN" sz="7200" b="1" spc="170">
                <a:solidFill>
                  <a:srgbClr val="FF0000"/>
                </a:solidFill>
              </a:rPr>
              <a:t>ẢNH HOẠT ĐỘNG CỦA LỚP</a:t>
            </a:r>
            <a:endParaRPr lang="en-US" sz="7200" b="1" spc="17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b="-139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48436" y="495300"/>
            <a:ext cx="11262564" cy="10696567"/>
          </a:xfrm>
          <a:custGeom>
            <a:avLst/>
            <a:gdLst/>
            <a:ahLst/>
            <a:cxnLst/>
            <a:rect l="l" t="t" r="r" b="b"/>
            <a:pathLst>
              <a:path w="7000745" h="7544562">
                <a:moveTo>
                  <a:pt x="0" y="0"/>
                </a:moveTo>
                <a:lnTo>
                  <a:pt x="7000745" y="0"/>
                </a:lnTo>
                <a:lnTo>
                  <a:pt x="7000745" y="7544562"/>
                </a:lnTo>
                <a:lnTo>
                  <a:pt x="0" y="75445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0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859608">
            <a:off x="16897294" y="2679530"/>
            <a:ext cx="1722072" cy="1354697"/>
          </a:xfrm>
          <a:custGeom>
            <a:avLst/>
            <a:gdLst/>
            <a:ahLst/>
            <a:cxnLst/>
            <a:rect l="l" t="t" r="r" b="b"/>
            <a:pathLst>
              <a:path w="1722072" h="1354697">
                <a:moveTo>
                  <a:pt x="0" y="0"/>
                </a:moveTo>
                <a:lnTo>
                  <a:pt x="1722072" y="0"/>
                </a:lnTo>
                <a:lnTo>
                  <a:pt x="1722072" y="1354697"/>
                </a:lnTo>
                <a:lnTo>
                  <a:pt x="0" y="13546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C6E4395D-2112-19F7-03A7-38B79A04D2F2}"/>
              </a:ext>
            </a:extLst>
          </p:cNvPr>
          <p:cNvSpPr txBox="1">
            <a:spLocks noChangeAspect="1"/>
          </p:cNvSpPr>
          <p:nvPr/>
        </p:nvSpPr>
        <p:spPr>
          <a:xfrm rot="925200">
            <a:off x="5767529" y="2642687"/>
            <a:ext cx="4877168" cy="1063108"/>
          </a:xfrm>
          <a:custGeom>
            <a:avLst/>
            <a:gdLst/>
            <a:ahLst/>
            <a:cxnLst/>
            <a:rect l="l" t="t" r="r" b="b"/>
            <a:pathLst>
              <a:path w="4877168" h="1063108">
                <a:moveTo>
                  <a:pt x="4696425" y="844651"/>
                </a:moveTo>
                <a:lnTo>
                  <a:pt x="4877168" y="844651"/>
                </a:lnTo>
                <a:lnTo>
                  <a:pt x="4877167" y="1048876"/>
                </a:lnTo>
                <a:lnTo>
                  <a:pt x="4696425" y="1048876"/>
                </a:lnTo>
                <a:close/>
                <a:moveTo>
                  <a:pt x="3872568" y="339426"/>
                </a:moveTo>
                <a:lnTo>
                  <a:pt x="4007769" y="339426"/>
                </a:lnTo>
                <a:lnTo>
                  <a:pt x="4025559" y="399199"/>
                </a:lnTo>
                <a:cubicBezTo>
                  <a:pt x="4126129" y="349388"/>
                  <a:pt x="4220770" y="324483"/>
                  <a:pt x="4309481" y="324483"/>
                </a:cubicBezTo>
                <a:cubicBezTo>
                  <a:pt x="4416693" y="324483"/>
                  <a:pt x="4470300" y="394455"/>
                  <a:pt x="4470300" y="534400"/>
                </a:cubicBezTo>
                <a:lnTo>
                  <a:pt x="4470299" y="1048876"/>
                </a:lnTo>
                <a:lnTo>
                  <a:pt x="4292403" y="1048876"/>
                </a:lnTo>
                <a:lnTo>
                  <a:pt x="4292403" y="553614"/>
                </a:lnTo>
                <a:cubicBezTo>
                  <a:pt x="4292404" y="515662"/>
                  <a:pt x="4273427" y="496687"/>
                  <a:pt x="4235477" y="496686"/>
                </a:cubicBezTo>
                <a:cubicBezTo>
                  <a:pt x="4188037" y="496686"/>
                  <a:pt x="4126367" y="516611"/>
                  <a:pt x="4050464" y="556460"/>
                </a:cubicBezTo>
                <a:lnTo>
                  <a:pt x="4050464" y="1048876"/>
                </a:lnTo>
                <a:lnTo>
                  <a:pt x="3872568" y="1048876"/>
                </a:lnTo>
                <a:close/>
                <a:moveTo>
                  <a:pt x="3320567" y="483700"/>
                </a:moveTo>
                <a:cubicBezTo>
                  <a:pt x="3271467" y="498999"/>
                  <a:pt x="3246918" y="537247"/>
                  <a:pt x="3246918" y="598443"/>
                </a:cubicBezTo>
                <a:lnTo>
                  <a:pt x="3246918" y="789148"/>
                </a:lnTo>
                <a:cubicBezTo>
                  <a:pt x="3246918" y="870742"/>
                  <a:pt x="3290561" y="911540"/>
                  <a:pt x="3377849" y="911540"/>
                </a:cubicBezTo>
                <a:cubicBezTo>
                  <a:pt x="3465611" y="911540"/>
                  <a:pt x="3509492" y="870743"/>
                  <a:pt x="3509493" y="789148"/>
                </a:cubicBezTo>
                <a:lnTo>
                  <a:pt x="3509493" y="598443"/>
                </a:lnTo>
                <a:cubicBezTo>
                  <a:pt x="3509492" y="516848"/>
                  <a:pt x="3465611" y="476051"/>
                  <a:pt x="3377850" y="476050"/>
                </a:cubicBezTo>
                <a:cubicBezTo>
                  <a:pt x="3356027" y="476051"/>
                  <a:pt x="3336934" y="478600"/>
                  <a:pt x="3320567" y="483700"/>
                </a:cubicBezTo>
                <a:close/>
                <a:moveTo>
                  <a:pt x="4697848" y="49100"/>
                </a:moveTo>
                <a:lnTo>
                  <a:pt x="4875745" y="49100"/>
                </a:lnTo>
                <a:lnTo>
                  <a:pt x="4875744" y="481743"/>
                </a:lnTo>
                <a:lnTo>
                  <a:pt x="4839453" y="734356"/>
                </a:lnTo>
                <a:lnTo>
                  <a:pt x="4734139" y="734356"/>
                </a:lnTo>
                <a:lnTo>
                  <a:pt x="4697848" y="481743"/>
                </a:lnTo>
                <a:close/>
                <a:moveTo>
                  <a:pt x="3552899" y="185724"/>
                </a:moveTo>
                <a:lnTo>
                  <a:pt x="3684542" y="185724"/>
                </a:lnTo>
                <a:lnTo>
                  <a:pt x="3684542" y="328753"/>
                </a:lnTo>
                <a:lnTo>
                  <a:pt x="3635443" y="424105"/>
                </a:lnTo>
                <a:cubicBezTo>
                  <a:pt x="3670074" y="469172"/>
                  <a:pt x="3687390" y="529182"/>
                  <a:pt x="3687389" y="604136"/>
                </a:cubicBezTo>
                <a:lnTo>
                  <a:pt x="3687389" y="783455"/>
                </a:lnTo>
                <a:cubicBezTo>
                  <a:pt x="3687389" y="866947"/>
                  <a:pt x="3666278" y="931939"/>
                  <a:pt x="3624057" y="978429"/>
                </a:cubicBezTo>
                <a:cubicBezTo>
                  <a:pt x="3572349" y="1034881"/>
                  <a:pt x="3490280" y="1063107"/>
                  <a:pt x="3377850" y="1063108"/>
                </a:cubicBezTo>
                <a:cubicBezTo>
                  <a:pt x="3265894" y="1063108"/>
                  <a:pt x="3184061" y="1034882"/>
                  <a:pt x="3132353" y="978429"/>
                </a:cubicBezTo>
                <a:cubicBezTo>
                  <a:pt x="3090132" y="931939"/>
                  <a:pt x="3069022" y="866948"/>
                  <a:pt x="3069022" y="783455"/>
                </a:cubicBezTo>
                <a:lnTo>
                  <a:pt x="3069022" y="604136"/>
                </a:lnTo>
                <a:cubicBezTo>
                  <a:pt x="3069022" y="521118"/>
                  <a:pt x="3090132" y="456363"/>
                  <a:pt x="3132353" y="409873"/>
                </a:cubicBezTo>
                <a:cubicBezTo>
                  <a:pt x="3184061" y="352946"/>
                  <a:pt x="3265893" y="324483"/>
                  <a:pt x="3377850" y="324483"/>
                </a:cubicBezTo>
                <a:cubicBezTo>
                  <a:pt x="3459919" y="324483"/>
                  <a:pt x="3525622" y="339663"/>
                  <a:pt x="3574959" y="370024"/>
                </a:cubicBezTo>
                <a:lnTo>
                  <a:pt x="3597017" y="317367"/>
                </a:lnTo>
                <a:lnTo>
                  <a:pt x="3552899" y="317367"/>
                </a:lnTo>
                <a:close/>
                <a:moveTo>
                  <a:pt x="980650" y="784967"/>
                </a:moveTo>
                <a:cubicBezTo>
                  <a:pt x="952898" y="793684"/>
                  <a:pt x="939022" y="815476"/>
                  <a:pt x="939022" y="850344"/>
                </a:cubicBezTo>
                <a:cubicBezTo>
                  <a:pt x="939022" y="898257"/>
                  <a:pt x="962741" y="922214"/>
                  <a:pt x="1010181" y="922214"/>
                </a:cubicBezTo>
                <a:cubicBezTo>
                  <a:pt x="1056671" y="922214"/>
                  <a:pt x="1101263" y="910117"/>
                  <a:pt x="1143958" y="885923"/>
                </a:cubicBezTo>
                <a:lnTo>
                  <a:pt x="1143958" y="780608"/>
                </a:lnTo>
                <a:lnTo>
                  <a:pt x="1013027" y="780609"/>
                </a:lnTo>
                <a:cubicBezTo>
                  <a:pt x="1000693" y="780608"/>
                  <a:pt x="989900" y="782061"/>
                  <a:pt x="980650" y="784967"/>
                </a:cubicBezTo>
                <a:close/>
                <a:moveTo>
                  <a:pt x="1529419" y="339426"/>
                </a:moveTo>
                <a:lnTo>
                  <a:pt x="1664619" y="339426"/>
                </a:lnTo>
                <a:lnTo>
                  <a:pt x="1682409" y="399199"/>
                </a:lnTo>
                <a:cubicBezTo>
                  <a:pt x="1782980" y="349389"/>
                  <a:pt x="1877620" y="324483"/>
                  <a:pt x="1966331" y="324483"/>
                </a:cubicBezTo>
                <a:cubicBezTo>
                  <a:pt x="2031323" y="324483"/>
                  <a:pt x="2076153" y="349863"/>
                  <a:pt x="2100820" y="400622"/>
                </a:cubicBezTo>
                <a:cubicBezTo>
                  <a:pt x="2199968" y="349863"/>
                  <a:pt x="2295083" y="324483"/>
                  <a:pt x="2386166" y="324483"/>
                </a:cubicBezTo>
                <a:cubicBezTo>
                  <a:pt x="2493378" y="324483"/>
                  <a:pt x="2546984" y="394456"/>
                  <a:pt x="2546984" y="534400"/>
                </a:cubicBezTo>
                <a:lnTo>
                  <a:pt x="2546984" y="1048876"/>
                </a:lnTo>
                <a:lnTo>
                  <a:pt x="2369088" y="1048876"/>
                </a:lnTo>
                <a:lnTo>
                  <a:pt x="2369088" y="553613"/>
                </a:lnTo>
                <a:cubicBezTo>
                  <a:pt x="2369088" y="515662"/>
                  <a:pt x="2350113" y="496686"/>
                  <a:pt x="2312161" y="496686"/>
                </a:cubicBezTo>
                <a:cubicBezTo>
                  <a:pt x="2257607" y="496686"/>
                  <a:pt x="2195936" y="516611"/>
                  <a:pt x="2127149" y="556459"/>
                </a:cubicBezTo>
                <a:lnTo>
                  <a:pt x="2127149" y="1048876"/>
                </a:lnTo>
                <a:lnTo>
                  <a:pt x="1949253" y="1048876"/>
                </a:lnTo>
                <a:lnTo>
                  <a:pt x="1949253" y="553613"/>
                </a:lnTo>
                <a:cubicBezTo>
                  <a:pt x="1949253" y="515662"/>
                  <a:pt x="1930278" y="496686"/>
                  <a:pt x="1892326" y="496686"/>
                </a:cubicBezTo>
                <a:cubicBezTo>
                  <a:pt x="1844887" y="496686"/>
                  <a:pt x="1783217" y="516611"/>
                  <a:pt x="1707314" y="556459"/>
                </a:cubicBezTo>
                <a:lnTo>
                  <a:pt x="1707314" y="1048876"/>
                </a:lnTo>
                <a:lnTo>
                  <a:pt x="1529418" y="1048876"/>
                </a:lnTo>
                <a:close/>
                <a:moveTo>
                  <a:pt x="790301" y="357927"/>
                </a:moveTo>
                <a:cubicBezTo>
                  <a:pt x="863831" y="335631"/>
                  <a:pt x="944952" y="324483"/>
                  <a:pt x="1033663" y="324483"/>
                </a:cubicBezTo>
                <a:cubicBezTo>
                  <a:pt x="1142298" y="324483"/>
                  <a:pt x="1218200" y="345119"/>
                  <a:pt x="1261369" y="386391"/>
                </a:cubicBezTo>
                <a:cubicBezTo>
                  <a:pt x="1301693" y="424342"/>
                  <a:pt x="1321854" y="489333"/>
                  <a:pt x="1321854" y="581365"/>
                </a:cubicBezTo>
                <a:lnTo>
                  <a:pt x="1321854" y="1048876"/>
                </a:lnTo>
                <a:lnTo>
                  <a:pt x="1175979" y="1048876"/>
                </a:lnTo>
                <a:lnTo>
                  <a:pt x="1163171" y="1000488"/>
                </a:lnTo>
                <a:cubicBezTo>
                  <a:pt x="1099603" y="1042235"/>
                  <a:pt x="1029156" y="1063108"/>
                  <a:pt x="951831" y="1063107"/>
                </a:cubicBezTo>
                <a:cubicBezTo>
                  <a:pt x="889685" y="1063108"/>
                  <a:pt x="842720" y="1043420"/>
                  <a:pt x="810937" y="1004046"/>
                </a:cubicBezTo>
                <a:cubicBezTo>
                  <a:pt x="781524" y="967044"/>
                  <a:pt x="766818" y="916521"/>
                  <a:pt x="766819" y="852479"/>
                </a:cubicBezTo>
                <a:cubicBezTo>
                  <a:pt x="766819" y="719175"/>
                  <a:pt x="835842" y="652524"/>
                  <a:pt x="973889" y="652524"/>
                </a:cubicBezTo>
                <a:lnTo>
                  <a:pt x="1143958" y="652523"/>
                </a:lnTo>
                <a:lnTo>
                  <a:pt x="1143958" y="577807"/>
                </a:lnTo>
                <a:cubicBezTo>
                  <a:pt x="1143958" y="537010"/>
                  <a:pt x="1135656" y="509495"/>
                  <a:pt x="1119053" y="495263"/>
                </a:cubicBezTo>
                <a:cubicBezTo>
                  <a:pt x="1100552" y="479608"/>
                  <a:pt x="1063786" y="471781"/>
                  <a:pt x="1008757" y="471781"/>
                </a:cubicBezTo>
                <a:cubicBezTo>
                  <a:pt x="947086" y="471781"/>
                  <a:pt x="881383" y="479134"/>
                  <a:pt x="811648" y="493840"/>
                </a:cubicBezTo>
                <a:close/>
                <a:moveTo>
                  <a:pt x="907712" y="13521"/>
                </a:moveTo>
                <a:cubicBezTo>
                  <a:pt x="952305" y="4507"/>
                  <a:pt x="991679" y="0"/>
                  <a:pt x="1025835" y="0"/>
                </a:cubicBezTo>
                <a:cubicBezTo>
                  <a:pt x="1078967" y="0"/>
                  <a:pt x="1116444" y="10911"/>
                  <a:pt x="1138265" y="32733"/>
                </a:cubicBezTo>
                <a:cubicBezTo>
                  <a:pt x="1157241" y="51709"/>
                  <a:pt x="1166729" y="81358"/>
                  <a:pt x="1166729" y="121681"/>
                </a:cubicBezTo>
                <a:cubicBezTo>
                  <a:pt x="1166729" y="160107"/>
                  <a:pt x="1160562" y="187859"/>
                  <a:pt x="1148228" y="204937"/>
                </a:cubicBezTo>
                <a:cubicBezTo>
                  <a:pt x="1135893" y="222489"/>
                  <a:pt x="1099603" y="253324"/>
                  <a:pt x="1039355" y="297443"/>
                </a:cubicBezTo>
                <a:lnTo>
                  <a:pt x="982429" y="219880"/>
                </a:lnTo>
                <a:cubicBezTo>
                  <a:pt x="1023226" y="189519"/>
                  <a:pt x="1047657" y="169358"/>
                  <a:pt x="1055722" y="159395"/>
                </a:cubicBezTo>
                <a:cubicBezTo>
                  <a:pt x="1062363" y="151805"/>
                  <a:pt x="1065684" y="140894"/>
                  <a:pt x="1065684" y="126662"/>
                </a:cubicBezTo>
                <a:cubicBezTo>
                  <a:pt x="1065684" y="102943"/>
                  <a:pt x="1049317" y="91083"/>
                  <a:pt x="1016585" y="91083"/>
                </a:cubicBezTo>
                <a:cubicBezTo>
                  <a:pt x="1004250" y="91083"/>
                  <a:pt x="990018" y="92032"/>
                  <a:pt x="973889" y="93930"/>
                </a:cubicBezTo>
                <a:cubicBezTo>
                  <a:pt x="960606" y="95827"/>
                  <a:pt x="943291" y="98673"/>
                  <a:pt x="921944" y="102469"/>
                </a:cubicBezTo>
                <a:close/>
                <a:moveTo>
                  <a:pt x="194129" y="81610"/>
                </a:moveTo>
                <a:cubicBezTo>
                  <a:pt x="237269" y="69899"/>
                  <a:pt x="287599" y="64043"/>
                  <a:pt x="345119" y="64043"/>
                </a:cubicBezTo>
                <a:cubicBezTo>
                  <a:pt x="437150" y="64043"/>
                  <a:pt x="525149" y="74717"/>
                  <a:pt x="609116" y="96064"/>
                </a:cubicBezTo>
                <a:lnTo>
                  <a:pt x="588481" y="254748"/>
                </a:lnTo>
                <a:cubicBezTo>
                  <a:pt x="499295" y="238144"/>
                  <a:pt x="420309" y="229842"/>
                  <a:pt x="351523" y="229842"/>
                </a:cubicBezTo>
                <a:cubicBezTo>
                  <a:pt x="239567" y="229842"/>
                  <a:pt x="183589" y="278941"/>
                  <a:pt x="183589" y="377140"/>
                </a:cubicBezTo>
                <a:lnTo>
                  <a:pt x="183589" y="750010"/>
                </a:lnTo>
                <a:cubicBezTo>
                  <a:pt x="183589" y="848209"/>
                  <a:pt x="239567" y="897308"/>
                  <a:pt x="351523" y="897309"/>
                </a:cubicBezTo>
                <a:cubicBezTo>
                  <a:pt x="420309" y="897308"/>
                  <a:pt x="499295" y="889007"/>
                  <a:pt x="588481" y="872403"/>
                </a:cubicBezTo>
                <a:lnTo>
                  <a:pt x="609116" y="1031086"/>
                </a:lnTo>
                <a:cubicBezTo>
                  <a:pt x="525149" y="1052434"/>
                  <a:pt x="437150" y="1063108"/>
                  <a:pt x="345119" y="1063108"/>
                </a:cubicBezTo>
                <a:cubicBezTo>
                  <a:pt x="115039" y="1063108"/>
                  <a:pt x="0" y="969416"/>
                  <a:pt x="0" y="782032"/>
                </a:cubicBezTo>
                <a:lnTo>
                  <a:pt x="0" y="345119"/>
                </a:lnTo>
                <a:cubicBezTo>
                  <a:pt x="0" y="204581"/>
                  <a:pt x="64710" y="116745"/>
                  <a:pt x="194129" y="81610"/>
                </a:cubicBezTo>
                <a:close/>
              </a:path>
            </a:pathLst>
          </a:custGeom>
          <a:solidFill>
            <a:srgbClr val="292727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199"/>
              </a:lnSpc>
            </a:pPr>
            <a:endParaRPr lang="en-US" sz="11500" spc="169">
              <a:solidFill>
                <a:srgbClr val="292727"/>
              </a:solidFill>
              <a:latin typeface="UTM Facebook K&amp;T" panose="02040603050506020204" pitchFamily="18" charset="0"/>
            </a:endParaRP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2C781888-9D19-73C2-196D-FB437DC6904F}"/>
              </a:ext>
            </a:extLst>
          </p:cNvPr>
          <p:cNvGrpSpPr/>
          <p:nvPr/>
        </p:nvGrpSpPr>
        <p:grpSpPr>
          <a:xfrm>
            <a:off x="12359437" y="2843235"/>
            <a:ext cx="5936104" cy="7756842"/>
            <a:chOff x="14047075" y="5048511"/>
            <a:chExt cx="4248465" cy="555156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2B95AA1A-94D9-B0B8-F7D3-2D942F83DAB7}"/>
                </a:ext>
              </a:extLst>
            </p:cNvPr>
            <p:cNvSpPr/>
            <p:nvPr/>
          </p:nvSpPr>
          <p:spPr>
            <a:xfrm rot="2700000">
              <a:off x="16940355" y="7477707"/>
              <a:ext cx="1042663" cy="1667706"/>
            </a:xfrm>
            <a:custGeom>
              <a:avLst/>
              <a:gdLst/>
              <a:ahLst/>
              <a:cxnLst/>
              <a:rect l="l" t="t" r="r" b="b"/>
              <a:pathLst>
                <a:path w="1044336" h="2851428">
                  <a:moveTo>
                    <a:pt x="0" y="0"/>
                  </a:moveTo>
                  <a:lnTo>
                    <a:pt x="1044335" y="0"/>
                  </a:lnTo>
                  <a:lnTo>
                    <a:pt x="1044335" y="2851429"/>
                  </a:lnTo>
                  <a:lnTo>
                    <a:pt x="0" y="2851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0429871B-43E2-4218-87D6-C264BA4E5FE9}"/>
                </a:ext>
              </a:extLst>
            </p:cNvPr>
            <p:cNvSpPr/>
            <p:nvPr/>
          </p:nvSpPr>
          <p:spPr>
            <a:xfrm rot="20733443">
              <a:off x="15974396" y="5048511"/>
              <a:ext cx="2095041" cy="5551566"/>
            </a:xfrm>
            <a:custGeom>
              <a:avLst/>
              <a:gdLst/>
              <a:ahLst/>
              <a:cxnLst/>
              <a:rect l="l" t="t" r="r" b="b"/>
              <a:pathLst>
                <a:path w="2095041" h="5551566">
                  <a:moveTo>
                    <a:pt x="0" y="0"/>
                  </a:moveTo>
                  <a:lnTo>
                    <a:pt x="2095041" y="0"/>
                  </a:lnTo>
                  <a:lnTo>
                    <a:pt x="2095041" y="5551566"/>
                  </a:lnTo>
                  <a:lnTo>
                    <a:pt x="0" y="5551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F9DFCB94-96BA-6B21-B5E3-BB6BA501F209}"/>
                </a:ext>
              </a:extLst>
            </p:cNvPr>
            <p:cNvSpPr/>
            <p:nvPr/>
          </p:nvSpPr>
          <p:spPr>
            <a:xfrm>
              <a:off x="14047075" y="6424003"/>
              <a:ext cx="1862233" cy="1108805"/>
            </a:xfrm>
            <a:custGeom>
              <a:avLst/>
              <a:gdLst/>
              <a:ahLst/>
              <a:cxnLst/>
              <a:rect l="l" t="t" r="r" b="b"/>
              <a:pathLst>
                <a:path w="1862233" h="1108805">
                  <a:moveTo>
                    <a:pt x="0" y="0"/>
                  </a:moveTo>
                  <a:lnTo>
                    <a:pt x="1862233" y="0"/>
                  </a:lnTo>
                  <a:lnTo>
                    <a:pt x="1862233" y="1108805"/>
                  </a:lnTo>
                  <a:lnTo>
                    <a:pt x="0" y="1108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b="-139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71600" y="9822"/>
            <a:ext cx="4395570" cy="1495592"/>
          </a:xfrm>
          <a:custGeom>
            <a:avLst/>
            <a:gdLst/>
            <a:ahLst/>
            <a:cxnLst/>
            <a:rect l="l" t="t" r="r" b="b"/>
            <a:pathLst>
              <a:path w="4395570" h="1495592">
                <a:moveTo>
                  <a:pt x="0" y="0"/>
                </a:moveTo>
                <a:lnTo>
                  <a:pt x="4395571" y="0"/>
                </a:lnTo>
                <a:lnTo>
                  <a:pt x="4395571" y="1495592"/>
                </a:lnTo>
                <a:lnTo>
                  <a:pt x="0" y="14955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6821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865095" y="360804"/>
            <a:ext cx="1760518" cy="1335793"/>
          </a:xfrm>
          <a:custGeom>
            <a:avLst/>
            <a:gdLst/>
            <a:ahLst/>
            <a:cxnLst/>
            <a:rect l="l" t="t" r="r" b="b"/>
            <a:pathLst>
              <a:path w="1760518" h="1335793">
                <a:moveTo>
                  <a:pt x="0" y="0"/>
                </a:moveTo>
                <a:lnTo>
                  <a:pt x="1760518" y="0"/>
                </a:lnTo>
                <a:lnTo>
                  <a:pt x="1760518" y="1335792"/>
                </a:lnTo>
                <a:lnTo>
                  <a:pt x="0" y="13357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092F71B7-A99A-F28E-9715-B1A14FF28C2F}"/>
              </a:ext>
            </a:extLst>
          </p:cNvPr>
          <p:cNvSpPr/>
          <p:nvPr/>
        </p:nvSpPr>
        <p:spPr>
          <a:xfrm>
            <a:off x="2895600" y="747796"/>
            <a:ext cx="14547050" cy="9418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1000"/>
              </a:lnSpc>
            </a:pPr>
            <a:r>
              <a:rPr lang="vi-VN" sz="5400" b="1" cap="none" spc="0">
                <a:ln w="0"/>
                <a:solidFill>
                  <a:srgbClr val="7030A0"/>
                </a:solidFill>
              </a:rPr>
              <a:t>THỐNG KÊ CUỐI NĂM</a:t>
            </a:r>
          </a:p>
        </p:txBody>
      </p:sp>
      <p:graphicFrame>
        <p:nvGraphicFramePr>
          <p:cNvPr id="17" name="Bảng 16">
            <a:extLst>
              <a:ext uri="{FF2B5EF4-FFF2-40B4-BE49-F238E27FC236}">
                <a16:creationId xmlns:a16="http://schemas.microsoft.com/office/drawing/2014/main" id="{9FEFED82-5261-BA6C-ADF4-D895653A0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903074"/>
              </p:ext>
            </p:extLst>
          </p:nvPr>
        </p:nvGraphicFramePr>
        <p:xfrm>
          <a:off x="2895600" y="2781300"/>
          <a:ext cx="15316199" cy="2612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9938">
                  <a:extLst>
                    <a:ext uri="{9D8B030D-6E8A-4147-A177-3AD203B41FA5}">
                      <a16:colId xmlns:a16="http://schemas.microsoft.com/office/drawing/2014/main" val="2085306632"/>
                    </a:ext>
                  </a:extLst>
                </a:gridCol>
                <a:gridCol w="1090862">
                  <a:extLst>
                    <a:ext uri="{9D8B030D-6E8A-4147-A177-3AD203B41FA5}">
                      <a16:colId xmlns:a16="http://schemas.microsoft.com/office/drawing/2014/main" val="2354668282"/>
                    </a:ext>
                  </a:extLst>
                </a:gridCol>
                <a:gridCol w="1398261">
                  <a:extLst>
                    <a:ext uri="{9D8B030D-6E8A-4147-A177-3AD203B41FA5}">
                      <a16:colId xmlns:a16="http://schemas.microsoft.com/office/drawing/2014/main" val="117049981"/>
                    </a:ext>
                  </a:extLst>
                </a:gridCol>
                <a:gridCol w="834019">
                  <a:extLst>
                    <a:ext uri="{9D8B030D-6E8A-4147-A177-3AD203B41FA5}">
                      <a16:colId xmlns:a16="http://schemas.microsoft.com/office/drawing/2014/main" val="2107003819"/>
                    </a:ext>
                  </a:extLst>
                </a:gridCol>
                <a:gridCol w="834019">
                  <a:extLst>
                    <a:ext uri="{9D8B030D-6E8A-4147-A177-3AD203B41FA5}">
                      <a16:colId xmlns:a16="http://schemas.microsoft.com/office/drawing/2014/main" val="171308882"/>
                    </a:ext>
                  </a:extLst>
                </a:gridCol>
                <a:gridCol w="834019">
                  <a:extLst>
                    <a:ext uri="{9D8B030D-6E8A-4147-A177-3AD203B41FA5}">
                      <a16:colId xmlns:a16="http://schemas.microsoft.com/office/drawing/2014/main" val="457261868"/>
                    </a:ext>
                  </a:extLst>
                </a:gridCol>
                <a:gridCol w="834019">
                  <a:extLst>
                    <a:ext uri="{9D8B030D-6E8A-4147-A177-3AD203B41FA5}">
                      <a16:colId xmlns:a16="http://schemas.microsoft.com/office/drawing/2014/main" val="3888807068"/>
                    </a:ext>
                  </a:extLst>
                </a:gridCol>
                <a:gridCol w="752063">
                  <a:extLst>
                    <a:ext uri="{9D8B030D-6E8A-4147-A177-3AD203B41FA5}">
                      <a16:colId xmlns:a16="http://schemas.microsoft.com/office/drawing/2014/main" val="890886040"/>
                    </a:ext>
                  </a:extLst>
                </a:gridCol>
                <a:gridCol w="915975">
                  <a:extLst>
                    <a:ext uri="{9D8B030D-6E8A-4147-A177-3AD203B41FA5}">
                      <a16:colId xmlns:a16="http://schemas.microsoft.com/office/drawing/2014/main" val="4141180459"/>
                    </a:ext>
                  </a:extLst>
                </a:gridCol>
                <a:gridCol w="834019">
                  <a:extLst>
                    <a:ext uri="{9D8B030D-6E8A-4147-A177-3AD203B41FA5}">
                      <a16:colId xmlns:a16="http://schemas.microsoft.com/office/drawing/2014/main" val="2152468769"/>
                    </a:ext>
                  </a:extLst>
                </a:gridCol>
                <a:gridCol w="612206">
                  <a:extLst>
                    <a:ext uri="{9D8B030D-6E8A-4147-A177-3AD203B41FA5}">
                      <a16:colId xmlns:a16="http://schemas.microsoft.com/office/drawing/2014/main" val="4019995725"/>
                    </a:ext>
                  </a:extLst>
                </a:gridCol>
                <a:gridCol w="997644">
                  <a:extLst>
                    <a:ext uri="{9D8B030D-6E8A-4147-A177-3AD203B41FA5}">
                      <a16:colId xmlns:a16="http://schemas.microsoft.com/office/drawing/2014/main" val="3406994778"/>
                    </a:ext>
                  </a:extLst>
                </a:gridCol>
                <a:gridCol w="775831">
                  <a:extLst>
                    <a:ext uri="{9D8B030D-6E8A-4147-A177-3AD203B41FA5}">
                      <a16:colId xmlns:a16="http://schemas.microsoft.com/office/drawing/2014/main" val="3008976065"/>
                    </a:ext>
                  </a:extLst>
                </a:gridCol>
                <a:gridCol w="512525">
                  <a:extLst>
                    <a:ext uri="{9D8B030D-6E8A-4147-A177-3AD203B41FA5}">
                      <a16:colId xmlns:a16="http://schemas.microsoft.com/office/drawing/2014/main" val="3612132282"/>
                    </a:ext>
                  </a:extLst>
                </a:gridCol>
                <a:gridCol w="1039137">
                  <a:extLst>
                    <a:ext uri="{9D8B030D-6E8A-4147-A177-3AD203B41FA5}">
                      <a16:colId xmlns:a16="http://schemas.microsoft.com/office/drawing/2014/main" val="2667103577"/>
                    </a:ext>
                  </a:extLst>
                </a:gridCol>
                <a:gridCol w="775831">
                  <a:extLst>
                    <a:ext uri="{9D8B030D-6E8A-4147-A177-3AD203B41FA5}">
                      <a16:colId xmlns:a16="http://schemas.microsoft.com/office/drawing/2014/main" val="855281951"/>
                    </a:ext>
                  </a:extLst>
                </a:gridCol>
                <a:gridCol w="775831">
                  <a:extLst>
                    <a:ext uri="{9D8B030D-6E8A-4147-A177-3AD203B41FA5}">
                      <a16:colId xmlns:a16="http://schemas.microsoft.com/office/drawing/2014/main" val="3311585525"/>
                    </a:ext>
                  </a:extLst>
                </a:gridCol>
              </a:tblGrid>
              <a:tr h="1094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vi-VN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 nước </a:t>
                      </a:r>
                      <a:endParaRPr lang="vi-VN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ái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 chỉ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thực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Trách nhiệm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458581"/>
                  </a:ext>
                </a:extLst>
              </a:tr>
              <a:tr h="904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393245"/>
                  </a:ext>
                </a:extLst>
              </a:tr>
              <a:tr h="5754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652870"/>
                  </a:ext>
                </a:extLst>
              </a:tr>
            </a:tbl>
          </a:graphicData>
        </a:graphic>
      </p:graphicFrame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2D62DA05-ECBF-7F01-090F-8DAE5D81F7F3}"/>
              </a:ext>
            </a:extLst>
          </p:cNvPr>
          <p:cNvSpPr/>
          <p:nvPr/>
        </p:nvSpPr>
        <p:spPr>
          <a:xfrm>
            <a:off x="2895600" y="1712176"/>
            <a:ext cx="6781800" cy="9418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11000"/>
              </a:lnSpc>
            </a:pPr>
            <a:r>
              <a:rPr lang="vi-VN" sz="5400" b="1" i="1" cap="none" spc="0">
                <a:ln w="0"/>
                <a:solidFill>
                  <a:schemeClr val="tx1"/>
                </a:solidFill>
                <a:latin typeface="+mj-lt"/>
              </a:rPr>
              <a:t>1. Phẩm chất chủ yếu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b="-139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71600" y="9822"/>
            <a:ext cx="4395570" cy="1495592"/>
          </a:xfrm>
          <a:custGeom>
            <a:avLst/>
            <a:gdLst/>
            <a:ahLst/>
            <a:cxnLst/>
            <a:rect l="l" t="t" r="r" b="b"/>
            <a:pathLst>
              <a:path w="4395570" h="1495592">
                <a:moveTo>
                  <a:pt x="0" y="0"/>
                </a:moveTo>
                <a:lnTo>
                  <a:pt x="4395571" y="0"/>
                </a:lnTo>
                <a:lnTo>
                  <a:pt x="4395571" y="1495592"/>
                </a:lnTo>
                <a:lnTo>
                  <a:pt x="0" y="14955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6821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865095" y="360804"/>
            <a:ext cx="1760518" cy="1335793"/>
          </a:xfrm>
          <a:custGeom>
            <a:avLst/>
            <a:gdLst/>
            <a:ahLst/>
            <a:cxnLst/>
            <a:rect l="l" t="t" r="r" b="b"/>
            <a:pathLst>
              <a:path w="1760518" h="1335793">
                <a:moveTo>
                  <a:pt x="0" y="0"/>
                </a:moveTo>
                <a:lnTo>
                  <a:pt x="1760518" y="0"/>
                </a:lnTo>
                <a:lnTo>
                  <a:pt x="1760518" y="1335792"/>
                </a:lnTo>
                <a:lnTo>
                  <a:pt x="0" y="13357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092F71B7-A99A-F28E-9715-B1A14FF28C2F}"/>
              </a:ext>
            </a:extLst>
          </p:cNvPr>
          <p:cNvSpPr/>
          <p:nvPr/>
        </p:nvSpPr>
        <p:spPr>
          <a:xfrm>
            <a:off x="2895600" y="747796"/>
            <a:ext cx="14547050" cy="9418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1000"/>
              </a:lnSpc>
            </a:pPr>
            <a:r>
              <a:rPr lang="vi-VN" sz="5400" b="1" cap="none" spc="0">
                <a:ln w="0"/>
                <a:solidFill>
                  <a:srgbClr val="7030A0"/>
                </a:solidFill>
              </a:rPr>
              <a:t>THỐNG KÊ CUỐI NĂM</a:t>
            </a: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6A10773D-530F-51A4-8C62-1FC84E617936}"/>
              </a:ext>
            </a:extLst>
          </p:cNvPr>
          <p:cNvSpPr/>
          <p:nvPr/>
        </p:nvSpPr>
        <p:spPr>
          <a:xfrm>
            <a:off x="2438400" y="1702357"/>
            <a:ext cx="6781800" cy="9418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11000"/>
              </a:lnSpc>
            </a:pPr>
            <a:r>
              <a:rPr lang="vi-VN" sz="5400" b="1" i="1" cap="none" spc="0">
                <a:ln w="0"/>
                <a:solidFill>
                  <a:schemeClr val="tx1"/>
                </a:solidFill>
                <a:latin typeface="+mj-lt"/>
              </a:rPr>
              <a:t>2. Năng lực cốt lõi</a:t>
            </a:r>
          </a:p>
        </p:txBody>
      </p:sp>
      <p:graphicFrame>
        <p:nvGraphicFramePr>
          <p:cNvPr id="21" name="Bảng 20">
            <a:extLst>
              <a:ext uri="{FF2B5EF4-FFF2-40B4-BE49-F238E27FC236}">
                <a16:creationId xmlns:a16="http://schemas.microsoft.com/office/drawing/2014/main" id="{0CE24085-6CB6-D3A5-38D6-D4FB04C93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987586"/>
              </p:ext>
            </p:extLst>
          </p:nvPr>
        </p:nvGraphicFramePr>
        <p:xfrm>
          <a:off x="2590800" y="3227026"/>
          <a:ext cx="15322200" cy="24768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136234586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17478256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72713104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429322200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16983899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4380772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53083299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98361838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49156978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407193304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327520251"/>
                    </a:ext>
                  </a:extLst>
                </a:gridCol>
              </a:tblGrid>
              <a:tr h="50703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4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 lực chung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507988"/>
                  </a:ext>
                </a:extLst>
              </a:tr>
              <a:tr h="6337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 chủ và tự học</a:t>
                      </a:r>
                      <a:endParaRPr lang="en-US" sz="40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 tiếp và hợp tác</a:t>
                      </a:r>
                      <a:endParaRPr lang="en-US" sz="40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GQVĐ và sáng tạo</a:t>
                      </a:r>
                      <a:endParaRPr lang="en-US" sz="40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617775"/>
                  </a:ext>
                </a:extLst>
              </a:tr>
              <a:tr h="5070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22679"/>
                  </a:ext>
                </a:extLst>
              </a:tr>
              <a:tr h="409530"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21042"/>
                  </a:ext>
                </a:extLst>
              </a:tr>
            </a:tbl>
          </a:graphicData>
        </a:graphic>
      </p:graphicFrame>
      <p:graphicFrame>
        <p:nvGraphicFramePr>
          <p:cNvPr id="6" name="Bảng 5">
            <a:extLst>
              <a:ext uri="{FF2B5EF4-FFF2-40B4-BE49-F238E27FC236}">
                <a16:creationId xmlns:a16="http://schemas.microsoft.com/office/drawing/2014/main" id="{077DFCCE-23A9-9813-8BCC-1A77E095A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797049"/>
              </p:ext>
            </p:extLst>
          </p:nvPr>
        </p:nvGraphicFramePr>
        <p:xfrm>
          <a:off x="2618913" y="6286720"/>
          <a:ext cx="15440483" cy="33950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9659">
                  <a:extLst>
                    <a:ext uri="{9D8B030D-6E8A-4147-A177-3AD203B41FA5}">
                      <a16:colId xmlns:a16="http://schemas.microsoft.com/office/drawing/2014/main" val="3900070294"/>
                    </a:ext>
                  </a:extLst>
                </a:gridCol>
                <a:gridCol w="1279624">
                  <a:extLst>
                    <a:ext uri="{9D8B030D-6E8A-4147-A177-3AD203B41FA5}">
                      <a16:colId xmlns:a16="http://schemas.microsoft.com/office/drawing/2014/main" val="981726319"/>
                    </a:ext>
                  </a:extLst>
                </a:gridCol>
                <a:gridCol w="644813">
                  <a:extLst>
                    <a:ext uri="{9D8B030D-6E8A-4147-A177-3AD203B41FA5}">
                      <a16:colId xmlns:a16="http://schemas.microsoft.com/office/drawing/2014/main" val="3157261884"/>
                    </a:ext>
                  </a:extLst>
                </a:gridCol>
                <a:gridCol w="644813">
                  <a:extLst>
                    <a:ext uri="{9D8B030D-6E8A-4147-A177-3AD203B41FA5}">
                      <a16:colId xmlns:a16="http://schemas.microsoft.com/office/drawing/2014/main" val="1864414314"/>
                    </a:ext>
                  </a:extLst>
                </a:gridCol>
                <a:gridCol w="644813">
                  <a:extLst>
                    <a:ext uri="{9D8B030D-6E8A-4147-A177-3AD203B41FA5}">
                      <a16:colId xmlns:a16="http://schemas.microsoft.com/office/drawing/2014/main" val="4094634191"/>
                    </a:ext>
                  </a:extLst>
                </a:gridCol>
                <a:gridCol w="644813">
                  <a:extLst>
                    <a:ext uri="{9D8B030D-6E8A-4147-A177-3AD203B41FA5}">
                      <a16:colId xmlns:a16="http://schemas.microsoft.com/office/drawing/2014/main" val="439638300"/>
                    </a:ext>
                  </a:extLst>
                </a:gridCol>
                <a:gridCol w="644813">
                  <a:extLst>
                    <a:ext uri="{9D8B030D-6E8A-4147-A177-3AD203B41FA5}">
                      <a16:colId xmlns:a16="http://schemas.microsoft.com/office/drawing/2014/main" val="3138736256"/>
                    </a:ext>
                  </a:extLst>
                </a:gridCol>
                <a:gridCol w="644813">
                  <a:extLst>
                    <a:ext uri="{9D8B030D-6E8A-4147-A177-3AD203B41FA5}">
                      <a16:colId xmlns:a16="http://schemas.microsoft.com/office/drawing/2014/main" val="1785695648"/>
                    </a:ext>
                  </a:extLst>
                </a:gridCol>
                <a:gridCol w="644813">
                  <a:extLst>
                    <a:ext uri="{9D8B030D-6E8A-4147-A177-3AD203B41FA5}">
                      <a16:colId xmlns:a16="http://schemas.microsoft.com/office/drawing/2014/main" val="2612516926"/>
                    </a:ext>
                  </a:extLst>
                </a:gridCol>
                <a:gridCol w="644813">
                  <a:extLst>
                    <a:ext uri="{9D8B030D-6E8A-4147-A177-3AD203B41FA5}">
                      <a16:colId xmlns:a16="http://schemas.microsoft.com/office/drawing/2014/main" val="2715104266"/>
                    </a:ext>
                  </a:extLst>
                </a:gridCol>
                <a:gridCol w="644813">
                  <a:extLst>
                    <a:ext uri="{9D8B030D-6E8A-4147-A177-3AD203B41FA5}">
                      <a16:colId xmlns:a16="http://schemas.microsoft.com/office/drawing/2014/main" val="802278376"/>
                    </a:ext>
                  </a:extLst>
                </a:gridCol>
                <a:gridCol w="599823">
                  <a:extLst>
                    <a:ext uri="{9D8B030D-6E8A-4147-A177-3AD203B41FA5}">
                      <a16:colId xmlns:a16="http://schemas.microsoft.com/office/drawing/2014/main" val="2349679444"/>
                    </a:ext>
                  </a:extLst>
                </a:gridCol>
                <a:gridCol w="599823">
                  <a:extLst>
                    <a:ext uri="{9D8B030D-6E8A-4147-A177-3AD203B41FA5}">
                      <a16:colId xmlns:a16="http://schemas.microsoft.com/office/drawing/2014/main" val="1282472153"/>
                    </a:ext>
                  </a:extLst>
                </a:gridCol>
                <a:gridCol w="599823">
                  <a:extLst>
                    <a:ext uri="{9D8B030D-6E8A-4147-A177-3AD203B41FA5}">
                      <a16:colId xmlns:a16="http://schemas.microsoft.com/office/drawing/2014/main" val="2858278314"/>
                    </a:ext>
                  </a:extLst>
                </a:gridCol>
                <a:gridCol w="599823">
                  <a:extLst>
                    <a:ext uri="{9D8B030D-6E8A-4147-A177-3AD203B41FA5}">
                      <a16:colId xmlns:a16="http://schemas.microsoft.com/office/drawing/2014/main" val="3185395730"/>
                    </a:ext>
                  </a:extLst>
                </a:gridCol>
                <a:gridCol w="599823">
                  <a:extLst>
                    <a:ext uri="{9D8B030D-6E8A-4147-A177-3AD203B41FA5}">
                      <a16:colId xmlns:a16="http://schemas.microsoft.com/office/drawing/2014/main" val="618941838"/>
                    </a:ext>
                  </a:extLst>
                </a:gridCol>
                <a:gridCol w="599823">
                  <a:extLst>
                    <a:ext uri="{9D8B030D-6E8A-4147-A177-3AD203B41FA5}">
                      <a16:colId xmlns:a16="http://schemas.microsoft.com/office/drawing/2014/main" val="1219674615"/>
                    </a:ext>
                  </a:extLst>
                </a:gridCol>
                <a:gridCol w="599823">
                  <a:extLst>
                    <a:ext uri="{9D8B030D-6E8A-4147-A177-3AD203B41FA5}">
                      <a16:colId xmlns:a16="http://schemas.microsoft.com/office/drawing/2014/main" val="3671085087"/>
                    </a:ext>
                  </a:extLst>
                </a:gridCol>
                <a:gridCol w="599823">
                  <a:extLst>
                    <a:ext uri="{9D8B030D-6E8A-4147-A177-3AD203B41FA5}">
                      <a16:colId xmlns:a16="http://schemas.microsoft.com/office/drawing/2014/main" val="2388611369"/>
                    </a:ext>
                  </a:extLst>
                </a:gridCol>
                <a:gridCol w="599823">
                  <a:extLst>
                    <a:ext uri="{9D8B030D-6E8A-4147-A177-3AD203B41FA5}">
                      <a16:colId xmlns:a16="http://schemas.microsoft.com/office/drawing/2014/main" val="1964803250"/>
                    </a:ext>
                  </a:extLst>
                </a:gridCol>
                <a:gridCol w="614822">
                  <a:extLst>
                    <a:ext uri="{9D8B030D-6E8A-4147-A177-3AD203B41FA5}">
                      <a16:colId xmlns:a16="http://schemas.microsoft.com/office/drawing/2014/main" val="746369047"/>
                    </a:ext>
                  </a:extLst>
                </a:gridCol>
                <a:gridCol w="584831">
                  <a:extLst>
                    <a:ext uri="{9D8B030D-6E8A-4147-A177-3AD203B41FA5}">
                      <a16:colId xmlns:a16="http://schemas.microsoft.com/office/drawing/2014/main" val="2982827398"/>
                    </a:ext>
                  </a:extLst>
                </a:gridCol>
                <a:gridCol w="599823">
                  <a:extLst>
                    <a:ext uri="{9D8B030D-6E8A-4147-A177-3AD203B41FA5}">
                      <a16:colId xmlns:a16="http://schemas.microsoft.com/office/drawing/2014/main" val="2783243268"/>
                    </a:ext>
                  </a:extLst>
                </a:gridCol>
              </a:tblGrid>
              <a:tr h="7238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9" marR="4359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9" marR="4359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1">
                  <a:txBody>
                    <a:bodyPr/>
                    <a:lstStyle/>
                    <a:p>
                      <a:pPr algn="ctr" fontAlgn="b"/>
                      <a:r>
                        <a:rPr lang="en-US" sz="4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 lực đặc thù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9" marR="4359" marT="43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369257"/>
                  </a:ext>
                </a:extLst>
              </a:tr>
              <a:tr h="7238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40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 ngữ</a:t>
                      </a:r>
                      <a:endParaRPr lang="en-US" sz="40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9" marR="4359" marT="43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40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toán</a:t>
                      </a:r>
                      <a:endParaRPr lang="en-US" sz="40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9" marR="4359" marT="43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40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 học</a:t>
                      </a:r>
                      <a:endParaRPr lang="en-US" sz="40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9" marR="4359" marT="43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40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 học</a:t>
                      </a:r>
                      <a:endParaRPr lang="en-US" sz="40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9" marR="4359" marT="43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40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nghệ</a:t>
                      </a:r>
                      <a:endParaRPr lang="en-US" sz="40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9" marR="4359" marT="43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40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Thẩm mĩ</a:t>
                      </a:r>
                      <a:endParaRPr lang="en-US" sz="40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9" marR="4359" marT="43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40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chất</a:t>
                      </a:r>
                      <a:endParaRPr lang="en-US" sz="40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9" marR="4359" marT="43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084540"/>
                  </a:ext>
                </a:extLst>
              </a:tr>
              <a:tr h="7238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9" marR="4359" marT="43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9" marR="4359" marT="43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9" marR="4359" marT="43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9" marR="4359" marT="43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9" marR="4359" marT="43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9" marR="4359" marT="43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9" marR="4359" marT="43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9" marR="4359" marT="43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9" marR="4359" marT="43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9" marR="4359" marT="43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9" marR="4359" marT="43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9" marR="4359" marT="43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9" marR="4359" marT="43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9" marR="4359" marT="43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9" marR="4359" marT="43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9" marR="4359" marT="43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9" marR="4359" marT="43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9" marR="4359" marT="43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9" marR="4359" marT="43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9" marR="4359" marT="43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9" marR="4359" marT="43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741233"/>
                  </a:ext>
                </a:extLst>
              </a:tr>
              <a:tr h="723845"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9" marR="4359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9" marR="4359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9" marR="4359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9" marR="4359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9" marR="4359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9" marR="4359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9" marR="4359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9" marR="4359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9" marR="4359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9" marR="4359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9" marR="4359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9" marR="4359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9" marR="4359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9" marR="4359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9" marR="4359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9" marR="4359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9" marR="4359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9" marR="4359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9" marR="4359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9" marR="4359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9" marR="4359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9" marR="4359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9" marR="4359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38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857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b="-139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71600" y="9822"/>
            <a:ext cx="4395570" cy="1495592"/>
          </a:xfrm>
          <a:custGeom>
            <a:avLst/>
            <a:gdLst/>
            <a:ahLst/>
            <a:cxnLst/>
            <a:rect l="l" t="t" r="r" b="b"/>
            <a:pathLst>
              <a:path w="4395570" h="1495592">
                <a:moveTo>
                  <a:pt x="0" y="0"/>
                </a:moveTo>
                <a:lnTo>
                  <a:pt x="4395571" y="0"/>
                </a:lnTo>
                <a:lnTo>
                  <a:pt x="4395571" y="1495592"/>
                </a:lnTo>
                <a:lnTo>
                  <a:pt x="0" y="14955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6821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865095" y="360804"/>
            <a:ext cx="1760518" cy="1335793"/>
          </a:xfrm>
          <a:custGeom>
            <a:avLst/>
            <a:gdLst/>
            <a:ahLst/>
            <a:cxnLst/>
            <a:rect l="l" t="t" r="r" b="b"/>
            <a:pathLst>
              <a:path w="1760518" h="1335793">
                <a:moveTo>
                  <a:pt x="0" y="0"/>
                </a:moveTo>
                <a:lnTo>
                  <a:pt x="1760518" y="0"/>
                </a:lnTo>
                <a:lnTo>
                  <a:pt x="1760518" y="1335792"/>
                </a:lnTo>
                <a:lnTo>
                  <a:pt x="0" y="13357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092F71B7-A99A-F28E-9715-B1A14FF28C2F}"/>
              </a:ext>
            </a:extLst>
          </p:cNvPr>
          <p:cNvSpPr/>
          <p:nvPr/>
        </p:nvSpPr>
        <p:spPr>
          <a:xfrm>
            <a:off x="2895600" y="747796"/>
            <a:ext cx="14547050" cy="9418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1000"/>
              </a:lnSpc>
            </a:pPr>
            <a:r>
              <a:rPr lang="vi-VN" sz="5400" b="1" cap="none" spc="0">
                <a:ln w="0"/>
                <a:solidFill>
                  <a:srgbClr val="7030A0"/>
                </a:solidFill>
              </a:rPr>
              <a:t>THỐNG KÊ CUỐI NĂM</a:t>
            </a: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6A10773D-530F-51A4-8C62-1FC84E617936}"/>
              </a:ext>
            </a:extLst>
          </p:cNvPr>
          <p:cNvSpPr/>
          <p:nvPr/>
        </p:nvSpPr>
        <p:spPr>
          <a:xfrm>
            <a:off x="2438400" y="1702357"/>
            <a:ext cx="12115800" cy="9464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11000"/>
              </a:lnSpc>
            </a:pPr>
            <a:r>
              <a:rPr lang="vi-VN" sz="5400" b="1" i="1" cap="none" spc="0">
                <a:ln w="0"/>
                <a:solidFill>
                  <a:schemeClr val="tx1"/>
                </a:solidFill>
                <a:latin typeface="+mj-lt"/>
              </a:rPr>
              <a:t>3. Các môn học và hoạt động giáo dục</a:t>
            </a:r>
          </a:p>
        </p:txBody>
      </p:sp>
      <p:graphicFrame>
        <p:nvGraphicFramePr>
          <p:cNvPr id="7" name="Bảng 6">
            <a:extLst>
              <a:ext uri="{FF2B5EF4-FFF2-40B4-BE49-F238E27FC236}">
                <a16:creationId xmlns:a16="http://schemas.microsoft.com/office/drawing/2014/main" id="{882DA58F-16C0-B5A1-F4CA-B9245BE62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583942"/>
              </p:ext>
            </p:extLst>
          </p:nvPr>
        </p:nvGraphicFramePr>
        <p:xfrm>
          <a:off x="2438400" y="4152888"/>
          <a:ext cx="15398400" cy="4067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80887636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8231547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2765315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87832738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44193921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01384134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92376392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25407704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30991343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76551166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440846064"/>
                    </a:ext>
                  </a:extLst>
                </a:gridCol>
              </a:tblGrid>
              <a:tr h="6963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 TỐT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vi-VN" sz="4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HOÀN THÀNH</a:t>
                      </a:r>
                      <a:endParaRPr lang="vi-VN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570735"/>
                  </a:ext>
                </a:extLst>
              </a:tr>
              <a:tr h="696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 (%)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 (%)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 (%)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819867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99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99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578545"/>
                  </a:ext>
                </a:extLst>
              </a:tr>
            </a:tbl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2DBA728-0462-8B04-0C67-89497E882EA1}"/>
              </a:ext>
            </a:extLst>
          </p:cNvPr>
          <p:cNvSpPr txBox="1"/>
          <p:nvPr/>
        </p:nvSpPr>
        <p:spPr>
          <a:xfrm>
            <a:off x="7620000" y="27813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>
                <a:solidFill>
                  <a:srgbClr val="FF0000"/>
                </a:solidFill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TIẾNG VIỆT</a:t>
            </a:r>
            <a:endParaRPr lang="en-US" sz="6000">
              <a:solidFill>
                <a:srgbClr val="FF0000"/>
              </a:solidFill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740273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b="-139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71600" y="9822"/>
            <a:ext cx="4395570" cy="1495592"/>
          </a:xfrm>
          <a:custGeom>
            <a:avLst/>
            <a:gdLst/>
            <a:ahLst/>
            <a:cxnLst/>
            <a:rect l="l" t="t" r="r" b="b"/>
            <a:pathLst>
              <a:path w="4395570" h="1495592">
                <a:moveTo>
                  <a:pt x="0" y="0"/>
                </a:moveTo>
                <a:lnTo>
                  <a:pt x="4395571" y="0"/>
                </a:lnTo>
                <a:lnTo>
                  <a:pt x="4395571" y="1495592"/>
                </a:lnTo>
                <a:lnTo>
                  <a:pt x="0" y="14955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6821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865095" y="360804"/>
            <a:ext cx="1760518" cy="1335793"/>
          </a:xfrm>
          <a:custGeom>
            <a:avLst/>
            <a:gdLst/>
            <a:ahLst/>
            <a:cxnLst/>
            <a:rect l="l" t="t" r="r" b="b"/>
            <a:pathLst>
              <a:path w="1760518" h="1335793">
                <a:moveTo>
                  <a:pt x="0" y="0"/>
                </a:moveTo>
                <a:lnTo>
                  <a:pt x="1760518" y="0"/>
                </a:lnTo>
                <a:lnTo>
                  <a:pt x="1760518" y="1335792"/>
                </a:lnTo>
                <a:lnTo>
                  <a:pt x="0" y="13357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092F71B7-A99A-F28E-9715-B1A14FF28C2F}"/>
              </a:ext>
            </a:extLst>
          </p:cNvPr>
          <p:cNvSpPr/>
          <p:nvPr/>
        </p:nvSpPr>
        <p:spPr>
          <a:xfrm>
            <a:off x="2895600" y="747796"/>
            <a:ext cx="14547050" cy="9418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1000"/>
              </a:lnSpc>
            </a:pPr>
            <a:r>
              <a:rPr lang="vi-VN" sz="5400" b="1" cap="none" spc="0">
                <a:ln w="0"/>
                <a:solidFill>
                  <a:srgbClr val="7030A0"/>
                </a:solidFill>
              </a:rPr>
              <a:t>THỐNG KÊ CUỐI NĂM</a:t>
            </a: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6A10773D-530F-51A4-8C62-1FC84E617936}"/>
              </a:ext>
            </a:extLst>
          </p:cNvPr>
          <p:cNvSpPr/>
          <p:nvPr/>
        </p:nvSpPr>
        <p:spPr>
          <a:xfrm>
            <a:off x="2438400" y="1702357"/>
            <a:ext cx="12115800" cy="9464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11000"/>
              </a:lnSpc>
            </a:pPr>
            <a:r>
              <a:rPr lang="vi-VN" sz="5400" b="1" i="1" cap="none" spc="0">
                <a:ln w="0"/>
                <a:solidFill>
                  <a:schemeClr val="tx1"/>
                </a:solidFill>
                <a:latin typeface="+mj-lt"/>
              </a:rPr>
              <a:t>3. Các môn học và hoạt động giáo dục</a:t>
            </a:r>
          </a:p>
        </p:txBody>
      </p:sp>
      <p:graphicFrame>
        <p:nvGraphicFramePr>
          <p:cNvPr id="7" name="Bảng 6">
            <a:extLst>
              <a:ext uri="{FF2B5EF4-FFF2-40B4-BE49-F238E27FC236}">
                <a16:creationId xmlns:a16="http://schemas.microsoft.com/office/drawing/2014/main" id="{882DA58F-16C0-B5A1-F4CA-B9245BE6258C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4152888"/>
          <a:ext cx="15398400" cy="4067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80887636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8231547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2765315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87832738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44193921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01384134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92376392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25407704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30991343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76551166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440846064"/>
                    </a:ext>
                  </a:extLst>
                </a:gridCol>
              </a:tblGrid>
              <a:tr h="6963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 TỐT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vi-VN" sz="4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HOÀN THÀNH</a:t>
                      </a:r>
                      <a:endParaRPr lang="vi-VN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570735"/>
                  </a:ext>
                </a:extLst>
              </a:tr>
              <a:tr h="696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 (%)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 (%)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 (%)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819867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99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99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578545"/>
                  </a:ext>
                </a:extLst>
              </a:tr>
            </a:tbl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2DBA728-0462-8B04-0C67-89497E882EA1}"/>
              </a:ext>
            </a:extLst>
          </p:cNvPr>
          <p:cNvSpPr txBox="1"/>
          <p:nvPr/>
        </p:nvSpPr>
        <p:spPr>
          <a:xfrm>
            <a:off x="7086600" y="27813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>
                <a:solidFill>
                  <a:srgbClr val="FF0000"/>
                </a:solidFill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TOÁN</a:t>
            </a:r>
            <a:endParaRPr lang="en-US" sz="6000">
              <a:solidFill>
                <a:srgbClr val="FF0000"/>
              </a:solidFill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536200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b="-139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71600" y="9822"/>
            <a:ext cx="4395570" cy="1495592"/>
          </a:xfrm>
          <a:custGeom>
            <a:avLst/>
            <a:gdLst/>
            <a:ahLst/>
            <a:cxnLst/>
            <a:rect l="l" t="t" r="r" b="b"/>
            <a:pathLst>
              <a:path w="4395570" h="1495592">
                <a:moveTo>
                  <a:pt x="0" y="0"/>
                </a:moveTo>
                <a:lnTo>
                  <a:pt x="4395571" y="0"/>
                </a:lnTo>
                <a:lnTo>
                  <a:pt x="4395571" y="1495592"/>
                </a:lnTo>
                <a:lnTo>
                  <a:pt x="0" y="14955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6821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865095" y="360804"/>
            <a:ext cx="1760518" cy="1335793"/>
          </a:xfrm>
          <a:custGeom>
            <a:avLst/>
            <a:gdLst/>
            <a:ahLst/>
            <a:cxnLst/>
            <a:rect l="l" t="t" r="r" b="b"/>
            <a:pathLst>
              <a:path w="1760518" h="1335793">
                <a:moveTo>
                  <a:pt x="0" y="0"/>
                </a:moveTo>
                <a:lnTo>
                  <a:pt x="1760518" y="0"/>
                </a:lnTo>
                <a:lnTo>
                  <a:pt x="1760518" y="1335792"/>
                </a:lnTo>
                <a:lnTo>
                  <a:pt x="0" y="13357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092F71B7-A99A-F28E-9715-B1A14FF28C2F}"/>
              </a:ext>
            </a:extLst>
          </p:cNvPr>
          <p:cNvSpPr/>
          <p:nvPr/>
        </p:nvSpPr>
        <p:spPr>
          <a:xfrm>
            <a:off x="2895600" y="747796"/>
            <a:ext cx="14547050" cy="9418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1000"/>
              </a:lnSpc>
            </a:pPr>
            <a:r>
              <a:rPr lang="vi-VN" sz="5400" b="1" cap="none" spc="0">
                <a:ln w="0"/>
                <a:solidFill>
                  <a:srgbClr val="7030A0"/>
                </a:solidFill>
              </a:rPr>
              <a:t>THỐNG KÊ CUỐI NĂM</a:t>
            </a: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6A10773D-530F-51A4-8C62-1FC84E617936}"/>
              </a:ext>
            </a:extLst>
          </p:cNvPr>
          <p:cNvSpPr/>
          <p:nvPr/>
        </p:nvSpPr>
        <p:spPr>
          <a:xfrm>
            <a:off x="2438400" y="1702357"/>
            <a:ext cx="12115800" cy="9464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11000"/>
              </a:lnSpc>
            </a:pPr>
            <a:r>
              <a:rPr lang="vi-VN" sz="5400" b="1" i="1" cap="none" spc="0">
                <a:ln w="0"/>
                <a:solidFill>
                  <a:schemeClr val="tx1"/>
                </a:solidFill>
                <a:latin typeface="+mj-lt"/>
              </a:rPr>
              <a:t>3. Các môn học và hoạt động giáo dục</a:t>
            </a:r>
          </a:p>
        </p:txBody>
      </p:sp>
      <p:graphicFrame>
        <p:nvGraphicFramePr>
          <p:cNvPr id="7" name="Bảng 6">
            <a:extLst>
              <a:ext uri="{FF2B5EF4-FFF2-40B4-BE49-F238E27FC236}">
                <a16:creationId xmlns:a16="http://schemas.microsoft.com/office/drawing/2014/main" id="{882DA58F-16C0-B5A1-F4CA-B9245BE6258C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4152888"/>
          <a:ext cx="15398400" cy="4067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80887636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8231547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2765315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87832738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44193921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01384134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92376392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25407704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30991343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76551166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440846064"/>
                    </a:ext>
                  </a:extLst>
                </a:gridCol>
              </a:tblGrid>
              <a:tr h="6963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 TỐT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vi-VN" sz="4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HOÀN THÀNH</a:t>
                      </a:r>
                      <a:endParaRPr lang="vi-VN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570735"/>
                  </a:ext>
                </a:extLst>
              </a:tr>
              <a:tr h="696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 (%)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 (%)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 (%)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819867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99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99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578545"/>
                  </a:ext>
                </a:extLst>
              </a:tr>
            </a:tbl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2DBA728-0462-8B04-0C67-89497E882EA1}"/>
              </a:ext>
            </a:extLst>
          </p:cNvPr>
          <p:cNvSpPr txBox="1"/>
          <p:nvPr/>
        </p:nvSpPr>
        <p:spPr>
          <a:xfrm>
            <a:off x="7086600" y="27813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>
                <a:solidFill>
                  <a:srgbClr val="FF0000"/>
                </a:solidFill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TIẾNG ANH</a:t>
            </a:r>
            <a:endParaRPr lang="en-US" sz="6000">
              <a:solidFill>
                <a:srgbClr val="FF0000"/>
              </a:solidFill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849703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b="-139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71600" y="9822"/>
            <a:ext cx="4395570" cy="1495592"/>
          </a:xfrm>
          <a:custGeom>
            <a:avLst/>
            <a:gdLst/>
            <a:ahLst/>
            <a:cxnLst/>
            <a:rect l="l" t="t" r="r" b="b"/>
            <a:pathLst>
              <a:path w="4395570" h="1495592">
                <a:moveTo>
                  <a:pt x="0" y="0"/>
                </a:moveTo>
                <a:lnTo>
                  <a:pt x="4395571" y="0"/>
                </a:lnTo>
                <a:lnTo>
                  <a:pt x="4395571" y="1495592"/>
                </a:lnTo>
                <a:lnTo>
                  <a:pt x="0" y="14955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6821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865095" y="360804"/>
            <a:ext cx="1760518" cy="1335793"/>
          </a:xfrm>
          <a:custGeom>
            <a:avLst/>
            <a:gdLst/>
            <a:ahLst/>
            <a:cxnLst/>
            <a:rect l="l" t="t" r="r" b="b"/>
            <a:pathLst>
              <a:path w="1760518" h="1335793">
                <a:moveTo>
                  <a:pt x="0" y="0"/>
                </a:moveTo>
                <a:lnTo>
                  <a:pt x="1760518" y="0"/>
                </a:lnTo>
                <a:lnTo>
                  <a:pt x="1760518" y="1335792"/>
                </a:lnTo>
                <a:lnTo>
                  <a:pt x="0" y="13357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092F71B7-A99A-F28E-9715-B1A14FF28C2F}"/>
              </a:ext>
            </a:extLst>
          </p:cNvPr>
          <p:cNvSpPr/>
          <p:nvPr/>
        </p:nvSpPr>
        <p:spPr>
          <a:xfrm>
            <a:off x="2895600" y="747796"/>
            <a:ext cx="14547050" cy="9418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1000"/>
              </a:lnSpc>
            </a:pPr>
            <a:r>
              <a:rPr lang="vi-VN" sz="5400" b="1" cap="none" spc="0">
                <a:ln w="0"/>
                <a:solidFill>
                  <a:srgbClr val="7030A0"/>
                </a:solidFill>
              </a:rPr>
              <a:t>THỐNG KÊ CUỐI NĂM</a:t>
            </a: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6A10773D-530F-51A4-8C62-1FC84E617936}"/>
              </a:ext>
            </a:extLst>
          </p:cNvPr>
          <p:cNvSpPr/>
          <p:nvPr/>
        </p:nvSpPr>
        <p:spPr>
          <a:xfrm>
            <a:off x="2438400" y="1702357"/>
            <a:ext cx="12115800" cy="9464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11000"/>
              </a:lnSpc>
            </a:pPr>
            <a:r>
              <a:rPr lang="vi-VN" sz="5400" b="1" i="1" cap="none" spc="0">
                <a:ln w="0"/>
                <a:solidFill>
                  <a:schemeClr val="tx1"/>
                </a:solidFill>
                <a:latin typeface="+mj-lt"/>
              </a:rPr>
              <a:t>3. Các môn học và hoạt động giáo dục</a:t>
            </a:r>
          </a:p>
        </p:txBody>
      </p:sp>
      <p:graphicFrame>
        <p:nvGraphicFramePr>
          <p:cNvPr id="7" name="Bảng 6">
            <a:extLst>
              <a:ext uri="{FF2B5EF4-FFF2-40B4-BE49-F238E27FC236}">
                <a16:creationId xmlns:a16="http://schemas.microsoft.com/office/drawing/2014/main" id="{882DA58F-16C0-B5A1-F4CA-B9245BE6258C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4152888"/>
          <a:ext cx="15398400" cy="4067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80887636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8231547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2765315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87832738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44193921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01384134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92376392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25407704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30991343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76551166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440846064"/>
                    </a:ext>
                  </a:extLst>
                </a:gridCol>
              </a:tblGrid>
              <a:tr h="6963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 TỐT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vi-VN" sz="4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HOÀN THÀNH</a:t>
                      </a:r>
                      <a:endParaRPr lang="vi-VN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570735"/>
                  </a:ext>
                </a:extLst>
              </a:tr>
              <a:tr h="696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 (%)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 (%)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 (%)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819867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99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99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578545"/>
                  </a:ext>
                </a:extLst>
              </a:tr>
            </a:tbl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2DBA728-0462-8B04-0C67-89497E882EA1}"/>
              </a:ext>
            </a:extLst>
          </p:cNvPr>
          <p:cNvSpPr txBox="1"/>
          <p:nvPr/>
        </p:nvSpPr>
        <p:spPr>
          <a:xfrm>
            <a:off x="6534531" y="2781300"/>
            <a:ext cx="63619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>
                <a:solidFill>
                  <a:srgbClr val="FF0000"/>
                </a:solidFill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LỊCH SỬ VÀ ĐỊA LÍ</a:t>
            </a:r>
            <a:endParaRPr lang="en-US" sz="6000">
              <a:solidFill>
                <a:srgbClr val="FF0000"/>
              </a:solidFill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844605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b="-139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71600" y="9822"/>
            <a:ext cx="4395570" cy="1495592"/>
          </a:xfrm>
          <a:custGeom>
            <a:avLst/>
            <a:gdLst/>
            <a:ahLst/>
            <a:cxnLst/>
            <a:rect l="l" t="t" r="r" b="b"/>
            <a:pathLst>
              <a:path w="4395570" h="1495592">
                <a:moveTo>
                  <a:pt x="0" y="0"/>
                </a:moveTo>
                <a:lnTo>
                  <a:pt x="4395571" y="0"/>
                </a:lnTo>
                <a:lnTo>
                  <a:pt x="4395571" y="1495592"/>
                </a:lnTo>
                <a:lnTo>
                  <a:pt x="0" y="14955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6821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865095" y="360804"/>
            <a:ext cx="1760518" cy="1335793"/>
          </a:xfrm>
          <a:custGeom>
            <a:avLst/>
            <a:gdLst/>
            <a:ahLst/>
            <a:cxnLst/>
            <a:rect l="l" t="t" r="r" b="b"/>
            <a:pathLst>
              <a:path w="1760518" h="1335793">
                <a:moveTo>
                  <a:pt x="0" y="0"/>
                </a:moveTo>
                <a:lnTo>
                  <a:pt x="1760518" y="0"/>
                </a:lnTo>
                <a:lnTo>
                  <a:pt x="1760518" y="1335792"/>
                </a:lnTo>
                <a:lnTo>
                  <a:pt x="0" y="13357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092F71B7-A99A-F28E-9715-B1A14FF28C2F}"/>
              </a:ext>
            </a:extLst>
          </p:cNvPr>
          <p:cNvSpPr/>
          <p:nvPr/>
        </p:nvSpPr>
        <p:spPr>
          <a:xfrm>
            <a:off x="2895600" y="747796"/>
            <a:ext cx="14547050" cy="9418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1000"/>
              </a:lnSpc>
            </a:pPr>
            <a:r>
              <a:rPr lang="vi-VN" sz="5400" b="1" cap="none" spc="0">
                <a:ln w="0"/>
                <a:solidFill>
                  <a:srgbClr val="7030A0"/>
                </a:solidFill>
              </a:rPr>
              <a:t>THỐNG KÊ CUỐI NĂM</a:t>
            </a: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6A10773D-530F-51A4-8C62-1FC84E617936}"/>
              </a:ext>
            </a:extLst>
          </p:cNvPr>
          <p:cNvSpPr/>
          <p:nvPr/>
        </p:nvSpPr>
        <p:spPr>
          <a:xfrm>
            <a:off x="2438400" y="1702357"/>
            <a:ext cx="12115800" cy="9464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11000"/>
              </a:lnSpc>
            </a:pPr>
            <a:r>
              <a:rPr lang="vi-VN" sz="5400" b="1" i="1" cap="none" spc="0">
                <a:ln w="0"/>
                <a:solidFill>
                  <a:schemeClr val="tx1"/>
                </a:solidFill>
                <a:latin typeface="+mj-lt"/>
              </a:rPr>
              <a:t>3. Các môn học và hoạt động giáo dục</a:t>
            </a:r>
          </a:p>
        </p:txBody>
      </p:sp>
      <p:graphicFrame>
        <p:nvGraphicFramePr>
          <p:cNvPr id="7" name="Bảng 6">
            <a:extLst>
              <a:ext uri="{FF2B5EF4-FFF2-40B4-BE49-F238E27FC236}">
                <a16:creationId xmlns:a16="http://schemas.microsoft.com/office/drawing/2014/main" id="{882DA58F-16C0-B5A1-F4CA-B9245BE6258C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4152888"/>
          <a:ext cx="15398400" cy="4067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80887636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8231547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2765315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87832738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44193921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01384134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92376392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25407704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30991343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76551166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440846064"/>
                    </a:ext>
                  </a:extLst>
                </a:gridCol>
              </a:tblGrid>
              <a:tr h="6963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 TỐT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vi-VN" sz="4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HOÀN THÀNH</a:t>
                      </a:r>
                      <a:endParaRPr lang="vi-VN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570735"/>
                  </a:ext>
                </a:extLst>
              </a:tr>
              <a:tr h="696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 (%)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 (%)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 (%)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819867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99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99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578545"/>
                  </a:ext>
                </a:extLst>
              </a:tr>
            </a:tbl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2DBA728-0462-8B04-0C67-89497E882EA1}"/>
              </a:ext>
            </a:extLst>
          </p:cNvPr>
          <p:cNvSpPr txBox="1"/>
          <p:nvPr/>
        </p:nvSpPr>
        <p:spPr>
          <a:xfrm>
            <a:off x="6534531" y="2781300"/>
            <a:ext cx="6361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>
                <a:solidFill>
                  <a:srgbClr val="FF0000"/>
                </a:solidFill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KHOA HỌC</a:t>
            </a:r>
            <a:endParaRPr lang="en-US" sz="6000">
              <a:solidFill>
                <a:srgbClr val="FF0000"/>
              </a:solidFill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002248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39</TotalTime>
  <Words>757</Words>
  <Application>Microsoft Office PowerPoint</Application>
  <PresentationFormat>Tùy chỉnh</PresentationFormat>
  <Paragraphs>406</Paragraphs>
  <Slides>25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25</vt:i4>
      </vt:variant>
    </vt:vector>
  </HeadingPairs>
  <TitlesOfParts>
    <vt:vector size="34" baseType="lpstr">
      <vt:lpstr>Public Sans Bold</vt:lpstr>
      <vt:lpstr>UTM Facebook K&amp;T</vt:lpstr>
      <vt:lpstr>Arial</vt:lpstr>
      <vt:lpstr>Calibri</vt:lpstr>
      <vt:lpstr>#9Slide03 Arima Madurai ExtraBo</vt:lpstr>
      <vt:lpstr>#9Slide03 BoosterNextFYBlack</vt:lpstr>
      <vt:lpstr>Public Sans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Họp PHHS lớp...</dc:title>
  <dc:subject>9Slide.vn</dc:subject>
  <dc:creator>Hi There</dc:creator>
  <dc:description>9Slide.vn</dc:description>
  <cp:lastModifiedBy>Kim Tuyền Phạm</cp:lastModifiedBy>
  <cp:revision>2</cp:revision>
  <dcterms:created xsi:type="dcterms:W3CDTF">2006-08-16T00:00:00Z</dcterms:created>
  <dcterms:modified xsi:type="dcterms:W3CDTF">2024-05-17T02:57:03Z</dcterms:modified>
  <cp:category>9Slide.vn</cp:category>
  <dc:identifier>DAGFct-QOH0</dc:identifier>
</cp:coreProperties>
</file>