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8" r:id="rId2"/>
    <p:sldId id="279" r:id="rId3"/>
    <p:sldId id="280" r:id="rId4"/>
    <p:sldId id="262" r:id="rId5"/>
    <p:sldId id="263" r:id="rId6"/>
    <p:sldId id="268" r:id="rId7"/>
    <p:sldId id="269" r:id="rId8"/>
    <p:sldId id="270" r:id="rId9"/>
    <p:sldId id="284" r:id="rId10"/>
    <p:sldId id="271" r:id="rId11"/>
    <p:sldId id="281" r:id="rId12"/>
    <p:sldId id="286" r:id="rId13"/>
    <p:sldId id="285" r:id="rId14"/>
    <p:sldId id="283" r:id="rId15"/>
    <p:sldId id="276" r:id="rId16"/>
    <p:sldId id="277" r:id="rId17"/>
    <p:sldId id="27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7689" autoAdjust="0"/>
  </p:normalViewPr>
  <p:slideViewPr>
    <p:cSldViewPr snapToGrid="0">
      <p:cViewPr varScale="1">
        <p:scale>
          <a:sx n="56" d="100"/>
          <a:sy n="56" d="100"/>
        </p:scale>
        <p:origin x="12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C64624-ADAC-4A41-AC47-17551E3D93D0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24B384-1BDA-49BB-A2BB-458F7D761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602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tổ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chức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động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trước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phép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chia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phân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rồi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xem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kiến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thức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SGK.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4B384-1BDA-49BB-A2BB-458F7D7612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071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1: (6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phút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tổ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chức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đổi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tổ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chức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xét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rút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gọn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trước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4B384-1BDA-49BB-A2BB-458F7D7612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417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2: (9 </a:t>
            </a:r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phút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tổ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chức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đổi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diện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tích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chiều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rộng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hình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tổ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chức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xét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chốt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4B384-1BDA-49BB-A2BB-458F7D7612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77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4B384-1BDA-49BB-A2BB-458F7D7612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143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thiệu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phần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thảo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tổ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chức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việc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tổ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chức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xét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4B384-1BDA-49BB-A2BB-458F7D7612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599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4B384-1BDA-49BB-A2BB-458F7D7612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721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tập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hiểu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tấm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khổ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Nếu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tấm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hình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rất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chiều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rộng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tấm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gọi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khổ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4B384-1BDA-49BB-A2BB-458F7D7612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8550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hình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minh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vở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đổi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tổ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chức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Tx/>
              <a:buChar char="-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xét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chốt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đáp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4B384-1BDA-49BB-A2BB-458F7D7612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233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xét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Dặn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chuẩn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bị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phân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24B384-1BDA-49BB-A2BB-458F7D7612B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18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6750-6C49-48A7-BBE9-3F12235DDDD1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B076A-2AF2-44A2-A71D-B996BFF05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25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6750-6C49-48A7-BBE9-3F12235DDDD1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B076A-2AF2-44A2-A71D-B996BFF05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743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6750-6C49-48A7-BBE9-3F12235DDDD1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B076A-2AF2-44A2-A71D-B996BFF05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77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6750-6C49-48A7-BBE9-3F12235DDDD1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B076A-2AF2-44A2-A71D-B996BFF05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89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6750-6C49-48A7-BBE9-3F12235DDDD1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B076A-2AF2-44A2-A71D-B996BFF05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18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6750-6C49-48A7-BBE9-3F12235DDDD1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B076A-2AF2-44A2-A71D-B996BFF05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25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6750-6C49-48A7-BBE9-3F12235DDDD1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B076A-2AF2-44A2-A71D-B996BFF05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662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6750-6C49-48A7-BBE9-3F12235DDDD1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B076A-2AF2-44A2-A71D-B996BFF05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14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6750-6C49-48A7-BBE9-3F12235DDDD1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B076A-2AF2-44A2-A71D-B996BFF05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46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6750-6C49-48A7-BBE9-3F12235DDDD1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B076A-2AF2-44A2-A71D-B996BFF05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31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E6750-6C49-48A7-BBE9-3F12235DDDD1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7B076A-2AF2-44A2-A71D-B996BFF05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030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E6750-6C49-48A7-BBE9-3F12235DDDD1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7B076A-2AF2-44A2-A71D-B996BFF05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87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13" Type="http://schemas.openxmlformats.org/officeDocument/2006/relationships/image" Target="../media/image31.png"/><Relationship Id="rId3" Type="http://schemas.openxmlformats.org/officeDocument/2006/relationships/image" Target="../media/image17.png"/><Relationship Id="rId7" Type="http://schemas.openxmlformats.org/officeDocument/2006/relationships/image" Target="../media/image250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9.png"/><Relationship Id="rId5" Type="http://schemas.openxmlformats.org/officeDocument/2006/relationships/image" Target="../media/image230.png"/><Relationship Id="rId15" Type="http://schemas.openxmlformats.org/officeDocument/2006/relationships/image" Target="../media/image20.jpeg"/><Relationship Id="rId10" Type="http://schemas.openxmlformats.org/officeDocument/2006/relationships/image" Target="../media/image28.png"/><Relationship Id="rId4" Type="http://schemas.openxmlformats.org/officeDocument/2006/relationships/image" Target="../media/image16.png"/><Relationship Id="rId9" Type="http://schemas.openxmlformats.org/officeDocument/2006/relationships/image" Target="../media/image270.pn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0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0.png"/><Relationship Id="rId4" Type="http://schemas.openxmlformats.org/officeDocument/2006/relationships/image" Target="../media/image21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D27954B-6A9B-4B9F-9770-5EF35132576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-1606880"/>
            <a:ext cx="9721239" cy="9721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612891-2185-441B-9BF5-AF2BDB684B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691" y="3225373"/>
            <a:ext cx="2788919" cy="27889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1A7AD9-ED8B-498A-9C6B-D9E8B150E75C}"/>
              </a:ext>
            </a:extLst>
          </p:cNvPr>
          <p:cNvSpPr/>
          <p:nvPr/>
        </p:nvSpPr>
        <p:spPr>
          <a:xfrm>
            <a:off x="3648054" y="2757785"/>
            <a:ext cx="4895892" cy="186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Khởi</a:t>
            </a:r>
            <a:r>
              <a:rPr kumimoji="0" lang="en-US" sz="11500" b="0" i="0" u="none" strike="noStrike" kern="1200" cap="none" spc="0" normalizeH="0" baseline="0" noProof="0" dirty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động</a:t>
            </a:r>
            <a:endParaRPr kumimoji="0" lang="en-US" sz="11500" b="0" i="0" u="none" strike="noStrike" kern="1200" cap="none" spc="0" normalizeH="0" baseline="0" noProof="0" dirty="0">
              <a:ln w="0"/>
              <a:solidFill>
                <a:srgbClr val="AB3C53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UTM Mabella" panose="02040603050506020204" pitchFamily="18" charset="0"/>
              <a:ea typeface="微软雅黑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8E8F99B-B5BE-4650-BEA9-8A7A21D0A7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008" y="7750058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2732F1-8B28-4E27-9F1F-B3A807D096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098" y="10569459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092FDB-7BCE-4FAF-B145-49C7C38F6BAB}"/>
              </a:ext>
            </a:extLst>
          </p:cNvPr>
          <p:cNvSpPr/>
          <p:nvPr/>
        </p:nvSpPr>
        <p:spPr>
          <a:xfrm>
            <a:off x="3601780" y="11296067"/>
            <a:ext cx="2612511" cy="10156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Luyện tập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0BA1DC-95E7-46C1-BF90-BBA167959002}"/>
              </a:ext>
            </a:extLst>
          </p:cNvPr>
          <p:cNvSpPr/>
          <p:nvPr/>
        </p:nvSpPr>
        <p:spPr>
          <a:xfrm>
            <a:off x="8649328" y="11369676"/>
            <a:ext cx="1882247" cy="10156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407915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 animBg="1"/>
      <p:bldP spid="23" grpId="0" build="allAtOnce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F53F71-1451-FF72-2869-15CA922B16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2"/>
          <a:stretch/>
        </p:blipFill>
        <p:spPr>
          <a:xfrm>
            <a:off x="1136529" y="191112"/>
            <a:ext cx="9708060" cy="5734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095DFD-DAF4-3905-C1D8-A64E7C14AC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4184" y="870637"/>
            <a:ext cx="4539127" cy="25961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295484" y="640030"/>
                <a:ext cx="939522" cy="1027785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484" y="640030"/>
                <a:ext cx="939522" cy="102778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Con thỏ png | PNGEg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112"/>
            <a:ext cx="1136529" cy="116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ular Callout 6"/>
          <p:cNvSpPr/>
          <p:nvPr/>
        </p:nvSpPr>
        <p:spPr>
          <a:xfrm>
            <a:off x="12422509" y="870637"/>
            <a:ext cx="4622118" cy="1057989"/>
          </a:xfrm>
          <a:prstGeom prst="wedgeRoundRectCallout">
            <a:avLst>
              <a:gd name="adj1" fmla="val -33349"/>
              <a:gd name="adj2" fmla="val 87194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chuồng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661199" y="733358"/>
            <a:ext cx="939522" cy="7898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251046" y="1782889"/>
            <a:ext cx="939522" cy="7898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748569" y="4940122"/>
            <a:ext cx="939522" cy="7898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392035" y="3840745"/>
                <a:ext cx="939522" cy="96076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2035" y="3840745"/>
                <a:ext cx="939522" cy="9607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4277622" y="4893157"/>
                <a:ext cx="939522" cy="966578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7622" y="4893157"/>
                <a:ext cx="939522" cy="96657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2528378" y="3776834"/>
                <a:ext cx="939522" cy="966578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8378" y="3776834"/>
                <a:ext cx="939522" cy="96657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2528378" y="1694515"/>
                <a:ext cx="939522" cy="966578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8378" y="1694515"/>
                <a:ext cx="939522" cy="96657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6013662" y="1694515"/>
                <a:ext cx="939522" cy="966578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3662" y="1694515"/>
                <a:ext cx="939522" cy="96657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4255055" y="2770583"/>
                <a:ext cx="939522" cy="966578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5055" y="2770583"/>
                <a:ext cx="939522" cy="96657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6013662" y="3840745"/>
                <a:ext cx="939522" cy="966578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3662" y="3840745"/>
                <a:ext cx="939522" cy="96657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7853536" y="2761600"/>
                <a:ext cx="747185" cy="101523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3536" y="2761600"/>
                <a:ext cx="747185" cy="101523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10" descr="Chuồng thỏ đẹp CTPT-01 dùng cho thỏ cảnh bọ ú, lợn cảnh, thú cư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" t="9389" r="-785" b="13143"/>
          <a:stretch/>
        </p:blipFill>
        <p:spPr bwMode="auto">
          <a:xfrm>
            <a:off x="5428861" y="2692267"/>
            <a:ext cx="2232338" cy="1153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" descr="Chuồng Thỏ Gỗ Chất Lượng Và Địa Chỉ Uy Tín Để Mua Chuồng"/>
          <p:cNvSpPr>
            <a:spLocks noChangeAspect="1" noChangeArrowheads="1"/>
          </p:cNvSpPr>
          <p:nvPr/>
        </p:nvSpPr>
        <p:spPr bwMode="auto">
          <a:xfrm>
            <a:off x="155574" y="-144463"/>
            <a:ext cx="3820711" cy="382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624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-0.08333 L 0.33282 -0.095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28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657 -0.10301 L 0.64037 -0.0888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90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037 0.00208 L 0.76277 0.00208 C 0.81758 0.00208 0.88555 0.05301 0.88555 0.09491 L 0.88555 0.18843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53" y="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8555 0.18843 L 0.88347 0.5321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706 0.81227 L 0.33907 0.8141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6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563 0.50695 L 0.17579 0.47246 C 0.18842 0.46458 0.20717 0.46065 0.22683 0.46065 C 0.24948 0.46065 0.26745 0.46458 0.27995 0.47246 L 0.34063 0.50695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8347 0.53218 L 0.88347 0.53218 C 0.88347 0.53265 0.88751 0.56413 0.88803 0.57015 C 0.89024 0.59723 0.8922 0.62454 0.89415 0.65186 C 0.89649 0.68542 0.89389 0.66922 0.89714 0.68727 C 0.89832 0.74283 0.90014 0.77894 0.89714 0.83403 C 0.89623 0.85255 0.89532 0.84653 0.89102 0.85579 C 0.88998 0.85834 0.8892 0.86158 0.88803 0.86413 C 0.88608 0.86806 0.88477 0.87454 0.88191 0.87501 L 0.86355 0.87778 L 0.75938 0.87501 C 0.75535 0.87477 0.75131 0.87292 0.74714 0.87223 C 0.71902 0.8669 0.74089 0.87223 0.71967 0.86667 C 0.70938 0.86065 0.72032 0.86644 0.70131 0.86135 C 0.69923 0.86089 0.69727 0.85927 0.69519 0.85857 C 0.69063 0.85741 0.68595 0.85695 0.68139 0.85579 C 0.6672 0.85232 0.67983 0.8544 0.66759 0.85047 C 0.66407 0.84931 0.66042 0.84885 0.65691 0.84769 C 0.65483 0.847 0.65287 0.84561 0.65079 0.84491 C 0.64727 0.84376 0.64363 0.84329 0.64011 0.84237 C 0.63751 0.84144 0.6349 0.84052 0.63243 0.83959 C 0.62826 0.83589 0.62162 0.83635 0.62019 0.82871 C 0.61667 0.80996 0.61941 0.81644 0.61407 0.80695 C 0.61199 0.7926 0.61251 0.79977 0.61251 0.78519 L 0.61407 0.79885 L 0.61707 0.81227 " pathEditMode="relative" ptsTypes="AAAAAAAAAAAAAAAAAAAAAAAAAA">
                                      <p:cBhvr>
                                        <p:cTn id="3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07 0.81412 L 0.33907 0.81412 C 0.30222 0.80695 0.34076 0.81389 0.26264 0.8088 C 0.25548 0.80834 0.24831 0.80695 0.24115 0.80602 L 0.18295 0.8088 C 0.1642 0.81019 0.17318 0.81065 0.16003 0.81412 C 0.156 0.81528 0.15183 0.81598 0.14779 0.8169 C 0.13842 0.82246 0.14701 0.81806 0.131 0.82246 C 0.12839 0.82315 0.12592 0.82431 0.12331 0.82524 C 0.10287 0.82431 0.08243 0.82408 0.06212 0.82246 C 0.06042 0.82223 0.05886 0.82107 0.05756 0.81968 C 0.0543 0.81644 0.05144 0.8125 0.04831 0.8088 C 0.04467 0.8044 0.04337 0.80371 0.04063 0.79792 C 0.03907 0.79445 0.03751 0.79074 0.03607 0.78704 C 0.03503 0.78426 0.03373 0.78195 0.03308 0.77894 C 0.03308 0.77894 0.02917 0.75857 0.02839 0.7544 L 0.02696 0.7463 C 0.02735 0.71621 0.02735 0.68635 0.02839 0.65649 C 0.02852 0.6551 0.03126 0.61598 0.03308 0.60486 C 0.03386 0.59931 0.03503 0.59399 0.03607 0.58843 L 0.03764 0.58033 C 0.03816 0.57755 0.03803 0.57408 0.0392 0.57223 L 0.04219 0.56667 C 0.04272 0.56389 0.04337 0.56135 0.04376 0.55857 C 0.04441 0.55394 0.04428 0.54908 0.04532 0.54491 C 0.04584 0.5426 0.04727 0.54121 0.04831 0.53959 C 0.05092 0.52524 0.04805 0.53658 0.05287 0.52593 C 0.05404 0.52338 0.05417 0.51829 0.056 0.51783 C 0.06863 0.51436 0.08152 0.51598 0.09428 0.51505 C 0.10587 0.50811 0.10027 0.51065 0.11107 0.50695 L 0.1142 0.49861 L 0.1142 0.49607 L 0.11563 0.50695 " pathEditMode="relative" ptsTypes="AAAAAAAAAAAAAAAAAAAAAAAAAAAAAAAAA">
                                      <p:cBhvr>
                                        <p:cTn id="4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681 0.48541 L 0.47852 0.3525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21" y="-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BFE164-5094-B3DC-A36A-86076EE4A8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16721" cy="22206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114779-E01E-C43F-B307-2BE1BB5A1EE3}"/>
              </a:ext>
            </a:extLst>
          </p:cNvPr>
          <p:cNvSpPr txBox="1"/>
          <p:nvPr/>
        </p:nvSpPr>
        <p:spPr>
          <a:xfrm>
            <a:off x="0" y="2497848"/>
            <a:ext cx="119660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3600" dirty="0">
                <a:solidFill>
                  <a:srgbClr val="000000"/>
                </a:solidFill>
              </a:rPr>
              <a:t> Chiều rộng của những tấm vải được gọi là khổ vải. </a:t>
            </a:r>
            <a:endParaRPr lang="en-US" sz="3600" dirty="0">
              <a:solidFill>
                <a:srgbClr val="000000"/>
              </a:solidFill>
            </a:endParaRPr>
          </a:p>
          <a:p>
            <a:pPr lvl="0">
              <a:lnSpc>
                <a:spcPct val="150000"/>
              </a:lnSpc>
            </a:pPr>
            <a:r>
              <a:rPr lang="vi-VN" sz="3600" dirty="0">
                <a:solidFill>
                  <a:srgbClr val="000000"/>
                </a:solidFill>
              </a:rPr>
              <a:t>Với khổ vải 90 cm, để may một áo sơ mi người ta thường may</a:t>
            </a:r>
            <a:r>
              <a:rPr lang="en-US" sz="3600" dirty="0">
                <a:solidFill>
                  <a:srgbClr val="000000"/>
                </a:solidFill>
              </a:rPr>
              <a:t>        </a:t>
            </a:r>
            <a:r>
              <a:rPr lang="vi-VN" sz="3600" dirty="0">
                <a:solidFill>
                  <a:srgbClr val="000000"/>
                </a:solidFill>
              </a:rPr>
              <a:t> m vải (đo theo chiều dài tấm vải). Nếu có 8 m vải với khổ vải đó thì may được mấy cái áo sơ mi như thế?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A1B1CB-C522-563E-30BF-720051371F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2848" y="192356"/>
            <a:ext cx="1779152" cy="18359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17E828E-3CC3-C6DF-3426-EEFF064D1D37}"/>
                  </a:ext>
                </a:extLst>
              </p:cNvPr>
              <p:cNvSpPr/>
              <p:nvPr/>
            </p:nvSpPr>
            <p:spPr>
              <a:xfrm>
                <a:off x="1173666" y="4007885"/>
                <a:ext cx="569387" cy="11555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6FAE8"/>
                </a:solidFill>
              </a:ln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i="1" u="none" strike="noStrike" kern="1200" cap="none" spc="0" normalizeH="0" baseline="0" noProof="0" smtClean="0">
                              <a:ln w="0"/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i="0" u="none" strike="noStrike" kern="1200" cap="none" spc="0" normalizeH="0" baseline="0" noProof="0" smtClean="0">
                              <a:ln w="0"/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+mj-lt"/>
                              <a:cs typeface="+mn-cs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i="0" u="none" strike="noStrike" kern="1200" cap="none" spc="0" normalizeH="0" baseline="0" noProof="0" smtClean="0">
                              <a:ln w="0"/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+mj-lt"/>
                              <a:cs typeface="+mn-cs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kumimoji="0" lang="en-US" sz="3600" i="0" u="none" strike="noStrike" kern="1200" cap="none" spc="0" normalizeH="0" baseline="0" noProof="0">
                  <a:ln w="0"/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17E828E-3CC3-C6DF-3426-EEFF064D1D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666" y="4007885"/>
                <a:ext cx="569387" cy="115557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6FAE8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2706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ổ vải là gì? Cách chọn khổ vải may quần áo phù hợ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918"/>
            <a:ext cx="12192000" cy="615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700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/>
          <a:stretch>
            <a:fillRect/>
          </a:stretch>
        </p:blipFill>
        <p:spPr>
          <a:xfrm>
            <a:off x="151380" y="2856325"/>
            <a:ext cx="11663263" cy="35911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114779-E01E-C43F-B307-2BE1BB5A1EE3}"/>
              </a:ext>
            </a:extLst>
          </p:cNvPr>
          <p:cNvSpPr txBox="1"/>
          <p:nvPr/>
        </p:nvSpPr>
        <p:spPr>
          <a:xfrm>
            <a:off x="0" y="55668"/>
            <a:ext cx="11966025" cy="2597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 Chiều rộng của những tấm vải được gọi là khổ vải. Với khổ vải 90 cm, để may một áo sơ mi người ta thường may</a:t>
            </a:r>
            <a:r>
              <a:rPr lang="en-US" sz="2800" dirty="0">
                <a:solidFill>
                  <a:srgbClr val="000000"/>
                </a:solidFill>
              </a:rPr>
              <a:t>        </a:t>
            </a:r>
            <a:r>
              <a:rPr lang="vi-VN" sz="2800" dirty="0">
                <a:solidFill>
                  <a:srgbClr val="000000"/>
                </a:solidFill>
              </a:rPr>
              <a:t> m vải (đo theo chiều dài tấm vải). Nếu có 8 m vải với khổ vải đó thì may được mấy cái áo sơ mi như thế?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17E828E-3CC3-C6DF-3426-EEFF064D1D37}"/>
                  </a:ext>
                </a:extLst>
              </p:cNvPr>
              <p:cNvSpPr/>
              <p:nvPr/>
            </p:nvSpPr>
            <p:spPr>
              <a:xfrm>
                <a:off x="6506088" y="707447"/>
                <a:ext cx="466794" cy="8897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6FAE8"/>
                </a:solidFill>
              </a:ln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800" i="1" u="none" strike="noStrike" kern="1200" cap="none" spc="0" normalizeH="0" baseline="0" noProof="0" smtClean="0">
                              <a:ln w="0"/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800" i="0" u="none" strike="noStrike" kern="1200" cap="none" spc="0" normalizeH="0" baseline="0" noProof="0" smtClean="0">
                              <a:ln w="0"/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+mj-lt"/>
                              <a:cs typeface="+mn-cs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800" i="0" u="none" strike="noStrike" kern="1200" cap="none" spc="0" normalizeH="0" baseline="0" noProof="0" smtClean="0">
                              <a:ln w="0"/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+mj-lt"/>
                              <a:cs typeface="+mn-cs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kumimoji="0" lang="en-US" sz="2800" i="0" u="none" strike="noStrike" kern="1200" cap="none" spc="0" normalizeH="0" baseline="0" noProof="0">
                  <a:ln w="0"/>
                  <a:solidFill>
                    <a:schemeClr val="tx1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17E828E-3CC3-C6DF-3426-EEFF064D1D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6088" y="707447"/>
                <a:ext cx="466794" cy="8897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F6FAE8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1907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1114779-E01E-C43F-B307-2BE1BB5A1EE3}"/>
              </a:ext>
            </a:extLst>
          </p:cNvPr>
          <p:cNvSpPr txBox="1"/>
          <p:nvPr/>
        </p:nvSpPr>
        <p:spPr>
          <a:xfrm>
            <a:off x="1011119" y="1098256"/>
            <a:ext cx="10663371" cy="3313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Tóm tắt: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      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m: 1 cái áo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 m: ? cái áo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17E828E-3CC3-C6DF-3426-EEFF064D1D37}"/>
                  </a:ext>
                </a:extLst>
              </p:cNvPr>
              <p:cNvSpPr/>
              <p:nvPr/>
            </p:nvSpPr>
            <p:spPr>
              <a:xfrm>
                <a:off x="1269450" y="1792699"/>
                <a:ext cx="569387" cy="11555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u="none" strike="noStrike" kern="1200" cap="none" spc="0" normalizeH="0" baseline="0" noProof="0" smtClean="0">
                              <a:ln w="0"/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0" i="0" u="none" strike="noStrike" kern="1200" cap="none" spc="0" normalizeH="0" baseline="0" noProof="0" smtClean="0">
                              <a:ln w="0"/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微软雅黑"/>
                              <a:cs typeface="+mn-cs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0" i="0" u="none" strike="noStrike" kern="1200" cap="none" spc="0" normalizeH="0" baseline="0" noProof="0" smtClean="0">
                              <a:ln w="0"/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微软雅黑"/>
                              <a:cs typeface="+mn-cs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 w="0"/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517E828E-3CC3-C6DF-3426-EEFF064D1D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9450" y="1792699"/>
                <a:ext cx="569387" cy="115557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27021B7-AFE3-F13C-B9DB-963F37813DE0}"/>
              </a:ext>
            </a:extLst>
          </p:cNvPr>
          <p:cNvSpPr txBox="1"/>
          <p:nvPr/>
        </p:nvSpPr>
        <p:spPr>
          <a:xfrm>
            <a:off x="4696952" y="1401782"/>
            <a:ext cx="7495047" cy="44012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</a:rPr>
              <a:t>Bài giải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000000"/>
                </a:solidFill>
                <a:latin typeface="Arial"/>
                <a:ea typeface="微软雅黑"/>
              </a:rPr>
              <a:t>Nếu</a:t>
            </a:r>
            <a:r>
              <a:rPr lang="en-US" sz="40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/>
                <a:ea typeface="微软雅黑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Arial"/>
                <a:ea typeface="微软雅黑"/>
              </a:rPr>
              <a:t> 8m </a:t>
            </a:r>
            <a:r>
              <a:rPr lang="en-US" sz="4000" dirty="0" err="1">
                <a:solidFill>
                  <a:srgbClr val="000000"/>
                </a:solidFill>
                <a:latin typeface="Arial"/>
                <a:ea typeface="微软雅黑"/>
              </a:rPr>
              <a:t>vải</a:t>
            </a:r>
            <a:r>
              <a:rPr lang="en-US" sz="40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/>
                <a:ea typeface="微软雅黑"/>
              </a:rPr>
              <a:t>với</a:t>
            </a:r>
            <a:r>
              <a:rPr lang="en-US" sz="40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/>
                <a:ea typeface="微软雅黑"/>
              </a:rPr>
              <a:t>khổ</a:t>
            </a:r>
            <a:r>
              <a:rPr lang="en-US" sz="40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/>
                <a:ea typeface="微软雅黑"/>
              </a:rPr>
              <a:t>vải</a:t>
            </a:r>
            <a:r>
              <a:rPr lang="en-US" sz="40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/>
                <a:ea typeface="微软雅黑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/>
                <a:ea typeface="微软雅黑"/>
              </a:rPr>
              <a:t>thì</a:t>
            </a:r>
            <a:r>
              <a:rPr lang="en-US" sz="4000" dirty="0">
                <a:solidFill>
                  <a:srgbClr val="000000"/>
                </a:solidFill>
                <a:latin typeface="Arial"/>
                <a:ea typeface="微软雅黑"/>
              </a:rPr>
              <a:t> may </a:t>
            </a:r>
            <a:r>
              <a:rPr lang="en-US" sz="4000" dirty="0" err="1">
                <a:solidFill>
                  <a:srgbClr val="000000"/>
                </a:solidFill>
                <a:latin typeface="Arial"/>
                <a:ea typeface="微软雅黑"/>
              </a:rPr>
              <a:t>được</a:t>
            </a:r>
            <a:r>
              <a:rPr lang="en-US" sz="40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/>
                <a:ea typeface="微软雅黑"/>
              </a:rPr>
              <a:t>số</a:t>
            </a:r>
            <a:r>
              <a:rPr lang="en-US" sz="40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/>
                <a:ea typeface="微软雅黑"/>
              </a:rPr>
              <a:t>cái</a:t>
            </a:r>
            <a:r>
              <a:rPr lang="en-US" sz="40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/>
                <a:ea typeface="微软雅黑"/>
              </a:rPr>
              <a:t>áo</a:t>
            </a:r>
            <a:r>
              <a:rPr lang="en-US" sz="40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/>
                <a:ea typeface="微软雅黑"/>
              </a:rPr>
              <a:t>sơ</a:t>
            </a:r>
            <a:r>
              <a:rPr lang="en-US" sz="4000" dirty="0">
                <a:solidFill>
                  <a:srgbClr val="000000"/>
                </a:solidFill>
                <a:latin typeface="Arial"/>
                <a:ea typeface="微软雅黑"/>
              </a:rPr>
              <a:t> mi </a:t>
            </a:r>
            <a:r>
              <a:rPr lang="en-US" sz="4000" dirty="0" err="1">
                <a:solidFill>
                  <a:srgbClr val="000000"/>
                </a:solidFill>
                <a:latin typeface="Arial"/>
                <a:ea typeface="微软雅黑"/>
              </a:rPr>
              <a:t>là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</a:rPr>
              <a:t>: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</a:rPr>
              <a:t>				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</a:rPr>
              <a:t>	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</a:rPr>
              <a:t>Đáp số: 5 cái áo sơ mi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99200D6-6CEA-506B-B8D2-7C7DEFD2439B}"/>
                  </a:ext>
                </a:extLst>
              </p:cNvPr>
              <p:cNvSpPr/>
              <p:nvPr/>
            </p:nvSpPr>
            <p:spPr>
              <a:xfrm>
                <a:off x="6753655" y="3280151"/>
                <a:ext cx="569387" cy="11555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u="none" strike="noStrike" kern="1200" cap="none" spc="0" normalizeH="0" baseline="0" noProof="0" smtClean="0">
                              <a:ln w="0"/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600" b="0" i="0" u="none" strike="noStrike" kern="1200" cap="none" spc="0" normalizeH="0" baseline="0" noProof="0" smtClean="0">
                              <a:ln w="0"/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微软雅黑"/>
                              <a:cs typeface="+mn-cs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3600" b="0" i="0" u="none" strike="noStrike" kern="1200" cap="none" spc="0" normalizeH="0" baseline="0" noProof="0" smtClean="0">
                              <a:ln w="0"/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微软雅黑"/>
                              <a:cs typeface="+mn-cs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1200" cap="none" spc="0" normalizeH="0" baseline="0" noProof="0">
                  <a:ln w="0"/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099200D6-6CEA-506B-B8D2-7C7DEFD243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3655" y="3280151"/>
                <a:ext cx="569387" cy="11555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DCE42B6-FEDE-CA4D-5AEE-F5B08FC9C5BB}"/>
                  </a:ext>
                </a:extLst>
              </p:cNvPr>
              <p:cNvSpPr/>
              <p:nvPr/>
            </p:nvSpPr>
            <p:spPr>
              <a:xfrm>
                <a:off x="5916566" y="3511963"/>
                <a:ext cx="837089" cy="6463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kern="1200" cap="none" spc="0" normalizeH="0" baseline="0" noProof="0" smtClean="0">
                          <a:ln w="0"/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8 :</m:t>
                      </m:r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 w="0"/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DCE42B6-FEDE-CA4D-5AEE-F5B08FC9C5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6566" y="3511963"/>
                <a:ext cx="837089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925B04D-7813-C3E5-31C6-5DB7A1F556E1}"/>
                  </a:ext>
                </a:extLst>
              </p:cNvPr>
              <p:cNvSpPr/>
              <p:nvPr/>
            </p:nvSpPr>
            <p:spPr>
              <a:xfrm>
                <a:off x="7305164" y="3494630"/>
                <a:ext cx="2781531" cy="6463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91440" tIns="45720" rIns="91440" bIns="45720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600" b="0" i="1" u="none" strike="noStrike" kern="1200" cap="none" spc="0" normalizeH="0" baseline="0" noProof="0" smtClean="0">
                          <a:ln w="0"/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=5</m:t>
                      </m:r>
                      <m:r>
                        <m:rPr>
                          <m:nor/>
                        </m:rPr>
                        <a:rPr kumimoji="0" lang="en-US" sz="3600" b="0" i="0" u="none" strike="noStrike" kern="1200" cap="none" spc="0" normalizeH="0" baseline="0" noProof="0" smtClean="0">
                          <a:ln w="0"/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 </m:t>
                      </m:r>
                      <m:r>
                        <m:rPr>
                          <m:nor/>
                        </m:rPr>
                        <a:rPr lang="vi-VN" sz="3600">
                          <a:solidFill>
                            <a:srgbClr val="000000"/>
                          </a:solidFill>
                        </a:rPr>
                        <m:t>(</m:t>
                      </m:r>
                      <m:r>
                        <m:rPr>
                          <m:nor/>
                        </m:rPr>
                        <a:rPr lang="vi-VN" sz="3600">
                          <a:solidFill>
                            <a:srgbClr val="000000"/>
                          </a:solidFill>
                        </a:rPr>
                        <m:t>c</m:t>
                      </m:r>
                      <m:r>
                        <m:rPr>
                          <m:nor/>
                        </m:rPr>
                        <a:rPr lang="vi-VN" sz="3600">
                          <a:solidFill>
                            <a:srgbClr val="000000"/>
                          </a:solidFill>
                        </a:rPr>
                        <m:t>á</m:t>
                      </m:r>
                      <m:r>
                        <m:rPr>
                          <m:nor/>
                        </m:rPr>
                        <a:rPr lang="vi-VN" sz="3600">
                          <a:solidFill>
                            <a:srgbClr val="000000"/>
                          </a:solidFill>
                        </a:rPr>
                        <m:t>i</m:t>
                      </m:r>
                      <m:r>
                        <m:rPr>
                          <m:nor/>
                        </m:rPr>
                        <a:rPr lang="vi-VN" sz="3600">
                          <a:solidFill>
                            <a:srgbClr val="000000"/>
                          </a:solidFill>
                        </a:rPr>
                        <m:t> á</m:t>
                      </m:r>
                      <m:r>
                        <m:rPr>
                          <m:nor/>
                        </m:rPr>
                        <a:rPr lang="vi-VN" sz="3600">
                          <a:solidFill>
                            <a:srgbClr val="000000"/>
                          </a:solidFill>
                        </a:rPr>
                        <m:t>o</m:t>
                      </m:r>
                      <m:r>
                        <m:rPr>
                          <m:nor/>
                        </m:rPr>
                        <a:rPr lang="vi-VN" sz="3600">
                          <a:solidFill>
                            <a:srgbClr val="000000"/>
                          </a:solidFill>
                        </a:rPr>
                        <m:t>)</m:t>
                      </m:r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 w="0"/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925B04D-7813-C3E5-31C6-5DB7A1F556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5164" y="3494630"/>
                <a:ext cx="2781531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CFFA532-C177-10E2-4AB8-8A2DA3250EF0}"/>
              </a:ext>
            </a:extLst>
          </p:cNvPr>
          <p:cNvCxnSpPr/>
          <p:nvPr/>
        </p:nvCxnSpPr>
        <p:spPr>
          <a:xfrm>
            <a:off x="4572000" y="1247835"/>
            <a:ext cx="0" cy="41242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872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D27954B-6A9B-4B9F-9770-5EF35132576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-1606880"/>
            <a:ext cx="9721239" cy="9721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612891-2185-441B-9BF5-AF2BDB684B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691" y="3225373"/>
            <a:ext cx="2788919" cy="27889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1A7AD9-ED8B-498A-9C6B-D9E8B150E75C}"/>
              </a:ext>
            </a:extLst>
          </p:cNvPr>
          <p:cNvSpPr/>
          <p:nvPr/>
        </p:nvSpPr>
        <p:spPr>
          <a:xfrm>
            <a:off x="3648054" y="2757785"/>
            <a:ext cx="4895892" cy="186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Dặn dò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8E8F99B-B5BE-4650-BEA9-8A7A21D0A7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008" y="7750058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2732F1-8B28-4E27-9F1F-B3A807D096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098" y="10569459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092FDB-7BCE-4FAF-B145-49C7C38F6BAB}"/>
              </a:ext>
            </a:extLst>
          </p:cNvPr>
          <p:cNvSpPr/>
          <p:nvPr/>
        </p:nvSpPr>
        <p:spPr>
          <a:xfrm>
            <a:off x="3601780" y="11296067"/>
            <a:ext cx="2612511" cy="10156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Luyện tập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0BA1DC-95E7-46C1-BF90-BBA167959002}"/>
              </a:ext>
            </a:extLst>
          </p:cNvPr>
          <p:cNvSpPr/>
          <p:nvPr/>
        </p:nvSpPr>
        <p:spPr>
          <a:xfrm>
            <a:off x="8649328" y="11369676"/>
            <a:ext cx="1882247" cy="193899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462376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 animBg="1"/>
      <p:bldP spid="23" grpId="0" build="allAtOnce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9CEEB5-991E-483B-8A85-B542238C61E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-1606880"/>
            <a:ext cx="9721239" cy="97212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C974796-F448-4976-A654-07AC575E7173}"/>
              </a:ext>
            </a:extLst>
          </p:cNvPr>
          <p:cNvSpPr>
            <a:spLocks noChangeAspect="1"/>
          </p:cNvSpPr>
          <p:nvPr/>
        </p:nvSpPr>
        <p:spPr>
          <a:xfrm>
            <a:off x="3466949" y="2068650"/>
            <a:ext cx="8725051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16468D"/>
                </a:solidFill>
                <a:effectLst/>
                <a:uLnTx/>
                <a:uFillTx/>
                <a:latin typeface="UTM Beautiful Caps" panose="02040603050506020204" pitchFamily="18" charset="0"/>
                <a:ea typeface="微软雅黑"/>
                <a:cs typeface="+mn-cs"/>
              </a:rPr>
              <a:t>Chuẩn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16468D"/>
                </a:solidFill>
                <a:effectLst/>
                <a:uLnTx/>
                <a:uFillTx/>
                <a:latin typeface="UTM Beautiful Caps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16468D"/>
                </a:solidFill>
                <a:effectLst/>
                <a:uLnTx/>
                <a:uFillTx/>
                <a:latin typeface="UTM Beautiful Caps" panose="02040603050506020204" pitchFamily="18" charset="0"/>
                <a:ea typeface="微软雅黑"/>
                <a:cs typeface="+mn-cs"/>
              </a:rPr>
              <a:t>bị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16468D"/>
                </a:solidFill>
                <a:effectLst/>
                <a:uLnTx/>
                <a:uFillTx/>
                <a:latin typeface="UTM Beautiful Caps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16468D"/>
                </a:solidFill>
                <a:effectLst/>
                <a:uLnTx/>
                <a:uFillTx/>
                <a:latin typeface="UTM Beautiful Caps" panose="02040603050506020204" pitchFamily="18" charset="0"/>
                <a:ea typeface="微软雅黑"/>
                <a:cs typeface="+mn-cs"/>
              </a:rPr>
              <a:t>bài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16468D"/>
                </a:solidFill>
                <a:effectLst/>
                <a:uLnTx/>
                <a:uFillTx/>
                <a:latin typeface="UTM Beautiful Caps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16468D"/>
                </a:solidFill>
                <a:effectLst/>
                <a:uLnTx/>
                <a:uFillTx/>
                <a:latin typeface="UTM Beautiful Caps" panose="02040603050506020204" pitchFamily="18" charset="0"/>
                <a:ea typeface="微软雅黑"/>
                <a:cs typeface="+mn-cs"/>
              </a:rPr>
              <a:t>sau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16468D"/>
                </a:solidFill>
                <a:effectLst/>
                <a:uLnTx/>
                <a:uFillTx/>
                <a:latin typeface="UTM Beautiful Caps" panose="02040603050506020204" pitchFamily="18" charset="0"/>
                <a:ea typeface="微软雅黑"/>
                <a:cs typeface="+mn-cs"/>
              </a:rPr>
              <a:t>: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16468D"/>
                </a:solidFill>
                <a:effectLst/>
                <a:uLnTx/>
                <a:uFillTx/>
                <a:latin typeface="UTM Beautiful Caps" panose="02040603050506020204" pitchFamily="18" charset="0"/>
                <a:ea typeface="微软雅黑"/>
                <a:cs typeface="+mn-cs"/>
              </a:rPr>
              <a:t>Tìm</a:t>
            </a:r>
            <a:r>
              <a:rPr kumimoji="0" lang="en-US" sz="7200" b="1" i="0" u="none" strike="noStrike" kern="1200" cap="none" spc="0" normalizeH="0" noProof="0" dirty="0">
                <a:ln w="0"/>
                <a:solidFill>
                  <a:srgbClr val="16468D"/>
                </a:solidFill>
                <a:effectLst/>
                <a:uLnTx/>
                <a:uFillTx/>
                <a:latin typeface="UTM Beautiful Caps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0"/>
                <a:solidFill>
                  <a:srgbClr val="16468D"/>
                </a:solidFill>
                <a:effectLst/>
                <a:uLnTx/>
                <a:uFillTx/>
                <a:latin typeface="UTM Beautiful Caps" panose="02040603050506020204" pitchFamily="18" charset="0"/>
                <a:ea typeface="微软雅黑"/>
                <a:cs typeface="+mn-cs"/>
              </a:rPr>
              <a:t>phân</a:t>
            </a:r>
            <a:r>
              <a:rPr kumimoji="0" lang="en-US" sz="7200" b="1" i="0" u="none" strike="noStrike" kern="1200" cap="none" spc="0" normalizeH="0" noProof="0" dirty="0">
                <a:ln w="0"/>
                <a:solidFill>
                  <a:srgbClr val="16468D"/>
                </a:solidFill>
                <a:effectLst/>
                <a:uLnTx/>
                <a:uFillTx/>
                <a:latin typeface="UTM Beautiful Caps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0"/>
                <a:solidFill>
                  <a:srgbClr val="16468D"/>
                </a:solidFill>
                <a:effectLst/>
                <a:uLnTx/>
                <a:uFillTx/>
                <a:latin typeface="UTM Beautiful Caps" panose="02040603050506020204" pitchFamily="18" charset="0"/>
                <a:ea typeface="微软雅黑"/>
                <a:cs typeface="+mn-cs"/>
              </a:rPr>
              <a:t>số</a:t>
            </a:r>
            <a:r>
              <a:rPr kumimoji="0" lang="en-US" sz="7200" b="1" i="0" u="none" strike="noStrike" kern="1200" cap="none" spc="0" normalizeH="0" noProof="0" dirty="0">
                <a:ln w="0"/>
                <a:solidFill>
                  <a:srgbClr val="16468D"/>
                </a:solidFill>
                <a:effectLst/>
                <a:uLnTx/>
                <a:uFillTx/>
                <a:latin typeface="UTM Beautiful Caps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0"/>
                <a:solidFill>
                  <a:srgbClr val="16468D"/>
                </a:solidFill>
                <a:effectLst/>
                <a:uLnTx/>
                <a:uFillTx/>
                <a:latin typeface="UTM Beautiful Caps" panose="02040603050506020204" pitchFamily="18" charset="0"/>
                <a:ea typeface="微软雅黑"/>
                <a:cs typeface="+mn-cs"/>
              </a:rPr>
              <a:t>của</a:t>
            </a:r>
            <a:r>
              <a:rPr kumimoji="0" lang="en-US" sz="7200" b="1" i="0" u="none" strike="noStrike" kern="1200" cap="none" spc="0" normalizeH="0" noProof="0" dirty="0">
                <a:ln w="0"/>
                <a:solidFill>
                  <a:srgbClr val="16468D"/>
                </a:solidFill>
                <a:effectLst/>
                <a:uLnTx/>
                <a:uFillTx/>
                <a:latin typeface="UTM Beautiful Caps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0"/>
                <a:solidFill>
                  <a:srgbClr val="16468D"/>
                </a:solidFill>
                <a:effectLst/>
                <a:uLnTx/>
                <a:uFillTx/>
                <a:latin typeface="UTM Beautiful Caps" panose="02040603050506020204" pitchFamily="18" charset="0"/>
                <a:ea typeface="微软雅黑"/>
                <a:cs typeface="+mn-cs"/>
              </a:rPr>
              <a:t>một</a:t>
            </a:r>
            <a:r>
              <a:rPr kumimoji="0" lang="en-US" sz="7200" b="1" i="0" u="none" strike="noStrike" kern="1200" cap="none" spc="0" normalizeH="0" noProof="0" dirty="0">
                <a:ln w="0"/>
                <a:solidFill>
                  <a:srgbClr val="16468D"/>
                </a:solidFill>
                <a:effectLst/>
                <a:uLnTx/>
                <a:uFillTx/>
                <a:latin typeface="UTM Beautiful Caps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0"/>
                <a:solidFill>
                  <a:srgbClr val="16468D"/>
                </a:solidFill>
                <a:effectLst/>
                <a:uLnTx/>
                <a:uFillTx/>
                <a:latin typeface="UTM Beautiful Caps" panose="02040603050506020204" pitchFamily="18" charset="0"/>
                <a:ea typeface="微软雅黑"/>
                <a:cs typeface="+mn-cs"/>
              </a:rPr>
              <a:t>số</a:t>
            </a:r>
            <a:r>
              <a:rPr kumimoji="0" lang="en-US" sz="7200" b="1" i="0" u="none" strike="noStrike" kern="1200" cap="none" spc="0" normalizeH="0" noProof="0" dirty="0">
                <a:ln w="0"/>
                <a:solidFill>
                  <a:srgbClr val="16468D"/>
                </a:solidFill>
                <a:effectLst/>
                <a:uLnTx/>
                <a:uFillTx/>
                <a:latin typeface="UTM Beautiful Caps" panose="02040603050506020204" pitchFamily="18" charset="0"/>
                <a:ea typeface="微软雅黑"/>
                <a:cs typeface="+mn-cs"/>
              </a:rPr>
              <a:t> (</a:t>
            </a:r>
            <a:r>
              <a:rPr kumimoji="0" lang="en-US" sz="7200" b="1" i="0" u="none" strike="noStrike" kern="1200" cap="none" spc="0" normalizeH="0" noProof="0" dirty="0" err="1">
                <a:ln w="0"/>
                <a:solidFill>
                  <a:srgbClr val="16468D"/>
                </a:solidFill>
                <a:effectLst/>
                <a:uLnTx/>
                <a:uFillTx/>
                <a:latin typeface="UTM Beautiful Caps" panose="02040603050506020204" pitchFamily="18" charset="0"/>
                <a:ea typeface="微软雅黑"/>
                <a:cs typeface="+mn-cs"/>
              </a:rPr>
              <a:t>tiết</a:t>
            </a:r>
            <a:r>
              <a:rPr kumimoji="0" lang="en-US" sz="7200" b="1" i="0" u="none" strike="noStrike" kern="1200" cap="none" spc="0" normalizeH="0" noProof="0" dirty="0">
                <a:ln w="0"/>
                <a:solidFill>
                  <a:srgbClr val="16468D"/>
                </a:solidFill>
                <a:effectLst/>
                <a:uLnTx/>
                <a:uFillTx/>
                <a:latin typeface="UTM Beautiful Caps" panose="02040603050506020204" pitchFamily="18" charset="0"/>
                <a:ea typeface="微软雅黑"/>
                <a:cs typeface="+mn-cs"/>
              </a:rPr>
              <a:t> 1)</a:t>
            </a:r>
            <a:endParaRPr kumimoji="0" lang="vi-VN" sz="7200" b="1" i="0" u="none" strike="noStrike" kern="1200" cap="none" spc="0" normalizeH="0" baseline="0" noProof="0" dirty="0">
              <a:ln w="0"/>
              <a:solidFill>
                <a:srgbClr val="16468D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7F7EAF-F474-4229-A6CA-62C7970FD1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790793"/>
            <a:ext cx="2636837" cy="26368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880B61-FE7B-47D9-95B9-A7DC0BC5D1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2689481"/>
            <a:ext cx="2636837" cy="263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47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decel="72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16">
            <a:extLst>
              <a:ext uri="{FF2B5EF4-FFF2-40B4-BE49-F238E27FC236}">
                <a16:creationId xmlns:a16="http://schemas.microsoft.com/office/drawing/2014/main" id="{23EB8B10-B375-462D-885D-2971FCCD245E}"/>
              </a:ext>
            </a:extLst>
          </p:cNvPr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8" name="Google Shape;7152;p41">
              <a:extLst>
                <a:ext uri="{FF2B5EF4-FFF2-40B4-BE49-F238E27FC236}">
                  <a16:creationId xmlns:a16="http://schemas.microsoft.com/office/drawing/2014/main" id="{C35E357E-9EC7-48DA-876D-F2E83BFA1564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7248;p43">
              <a:extLst>
                <a:ext uri="{FF2B5EF4-FFF2-40B4-BE49-F238E27FC236}">
                  <a16:creationId xmlns:a16="http://schemas.microsoft.com/office/drawing/2014/main" id="{5B5F0D4D-AF4A-4C33-B612-C3B68EA45444}"/>
                </a:ext>
              </a:extLst>
            </p:cNvPr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7152;p41">
              <a:extLst>
                <a:ext uri="{FF2B5EF4-FFF2-40B4-BE49-F238E27FC236}">
                  <a16:creationId xmlns:a16="http://schemas.microsoft.com/office/drawing/2014/main" id="{228DDEE7-44D5-4124-9EE2-ED9D3834FA06}"/>
                </a:ext>
              </a:extLst>
            </p:cNvPr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9712;p77">
              <a:extLst>
                <a:ext uri="{FF2B5EF4-FFF2-40B4-BE49-F238E27FC236}">
                  <a16:creationId xmlns:a16="http://schemas.microsoft.com/office/drawing/2014/main" id="{96B06581-86D8-4FAA-833A-6CD42F52092C}"/>
                </a:ext>
              </a:extLst>
            </p:cNvPr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7" name="图片 7" descr="微信截图_20211013144348">
            <a:extLst>
              <a:ext uri="{FF2B5EF4-FFF2-40B4-BE49-F238E27FC236}">
                <a16:creationId xmlns:a16="http://schemas.microsoft.com/office/drawing/2014/main" id="{4EA8FD5F-78F2-49B0-B20B-C1B6F477B4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7451" y="489279"/>
            <a:ext cx="1795817" cy="2437214"/>
          </a:xfrm>
          <a:prstGeom prst="rect">
            <a:avLst/>
          </a:prstGeom>
        </p:spPr>
      </p:pic>
      <p:pic>
        <p:nvPicPr>
          <p:cNvPr id="38" name="图片 8" descr="微信截图_20211013144355">
            <a:extLst>
              <a:ext uri="{FF2B5EF4-FFF2-40B4-BE49-F238E27FC236}">
                <a16:creationId xmlns:a16="http://schemas.microsoft.com/office/drawing/2014/main" id="{0D8BBEAA-4FD5-47A3-85C0-BB4ABDB19D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00000">
            <a:off x="459735" y="3732025"/>
            <a:ext cx="1557056" cy="2875455"/>
          </a:xfrm>
          <a:prstGeom prst="rect">
            <a:avLst/>
          </a:prstGeom>
        </p:spPr>
      </p:pic>
      <p:pic>
        <p:nvPicPr>
          <p:cNvPr id="39" name="图片 10" descr="D:\PPT\包海外\微信截图_20211013151852.png微信截图_20211013151852">
            <a:extLst>
              <a:ext uri="{FF2B5EF4-FFF2-40B4-BE49-F238E27FC236}">
                <a16:creationId xmlns:a16="http://schemas.microsoft.com/office/drawing/2014/main" id="{5A017A26-D0DE-4FC2-B067-CE377693312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6915933">
            <a:off x="1049311" y="829737"/>
            <a:ext cx="2290445" cy="2203450"/>
          </a:xfrm>
          <a:prstGeom prst="rect">
            <a:avLst/>
          </a:prstGeom>
        </p:spPr>
      </p:pic>
      <p:pic>
        <p:nvPicPr>
          <p:cNvPr id="40" name="图片 63" descr="微信截图_20211013153446">
            <a:extLst>
              <a:ext uri="{FF2B5EF4-FFF2-40B4-BE49-F238E27FC236}">
                <a16:creationId xmlns:a16="http://schemas.microsoft.com/office/drawing/2014/main" id="{2A501431-94A1-40E1-A520-BE341DF3983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4380"/>
          <a:stretch>
            <a:fillRect/>
          </a:stretch>
        </p:blipFill>
        <p:spPr>
          <a:xfrm rot="2303846">
            <a:off x="9650777" y="4237465"/>
            <a:ext cx="2170151" cy="305762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0A1452E-9D98-4BFB-90AD-5AD66BA249C7}"/>
              </a:ext>
            </a:extLst>
          </p:cNvPr>
          <p:cNvSpPr>
            <a:spLocks noChangeAspect="1"/>
          </p:cNvSpPr>
          <p:nvPr/>
        </p:nvSpPr>
        <p:spPr>
          <a:xfrm>
            <a:off x="2354952" y="4203476"/>
            <a:ext cx="838090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>
                <a:ln w="0"/>
                <a:solidFill>
                  <a:srgbClr val="E8290B"/>
                </a:solidFill>
                <a:effectLst/>
                <a:uLnTx/>
                <a:uFillTx/>
                <a:latin typeface="UTM Beautiful Caps" panose="02040603050506020204" pitchFamily="18" charset="0"/>
                <a:ea typeface="微软雅黑"/>
                <a:cs typeface="+mn-cs"/>
              </a:rPr>
              <a:t>Tạm biệt!</a:t>
            </a:r>
            <a:endParaRPr kumimoji="0" lang="vi-VN" sz="11500" b="1" i="0" u="none" strike="noStrike" kern="1200" cap="none" spc="0" normalizeH="0" baseline="0" noProof="0">
              <a:ln w="0"/>
              <a:solidFill>
                <a:srgbClr val="E8290B"/>
              </a:solidFill>
              <a:effectLst/>
              <a:uLnTx/>
              <a:uFillTx/>
              <a:latin typeface="UTM Avo" panose="02040603050506020204" pitchFamily="18" charset="0"/>
              <a:ea typeface="微软雅黑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2164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decel="7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cken Dan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0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">
            <a:extLst>
              <a:ext uri="{FF2B5EF4-FFF2-40B4-BE49-F238E27FC236}">
                <a16:creationId xmlns:a16="http://schemas.microsoft.com/office/drawing/2014/main" id="{5C37BE4D-5D8D-B70B-8DD3-E1088D7DD4D8}"/>
              </a:ext>
            </a:extLst>
          </p:cNvPr>
          <p:cNvSpPr/>
          <p:nvPr/>
        </p:nvSpPr>
        <p:spPr>
          <a:xfrm>
            <a:off x="313858" y="397293"/>
            <a:ext cx="11564284" cy="6063414"/>
          </a:xfrm>
          <a:custGeom>
            <a:avLst/>
            <a:gdLst>
              <a:gd name="connsiteX0" fmla="*/ 0 w 8060016"/>
              <a:gd name="connsiteY0" fmla="*/ 2574758 h 5149515"/>
              <a:gd name="connsiteX1" fmla="*/ 4030008 w 8060016"/>
              <a:gd name="connsiteY1" fmla="*/ 0 h 5149515"/>
              <a:gd name="connsiteX2" fmla="*/ 8060016 w 8060016"/>
              <a:gd name="connsiteY2" fmla="*/ 2574758 h 5149515"/>
              <a:gd name="connsiteX3" fmla="*/ 4030008 w 8060016"/>
              <a:gd name="connsiteY3" fmla="*/ 5149516 h 5149515"/>
              <a:gd name="connsiteX4" fmla="*/ 0 w 8060016"/>
              <a:gd name="connsiteY4" fmla="*/ 2574758 h 5149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60016" h="5149515" fill="none" extrusionOk="0">
                <a:moveTo>
                  <a:pt x="0" y="2574758"/>
                </a:moveTo>
                <a:cubicBezTo>
                  <a:pt x="392351" y="1199303"/>
                  <a:pt x="1833047" y="-59169"/>
                  <a:pt x="4030008" y="0"/>
                </a:cubicBezTo>
                <a:cubicBezTo>
                  <a:pt x="6053637" y="-30946"/>
                  <a:pt x="7945091" y="1260959"/>
                  <a:pt x="8060016" y="2574758"/>
                </a:cubicBezTo>
                <a:cubicBezTo>
                  <a:pt x="8039632" y="3802370"/>
                  <a:pt x="6077779" y="5396804"/>
                  <a:pt x="4030008" y="5149516"/>
                </a:cubicBezTo>
                <a:cubicBezTo>
                  <a:pt x="1983031" y="5249579"/>
                  <a:pt x="130496" y="4028134"/>
                  <a:pt x="0" y="2574758"/>
                </a:cubicBezTo>
                <a:close/>
              </a:path>
              <a:path w="8060016" h="5149515" stroke="0" extrusionOk="0">
                <a:moveTo>
                  <a:pt x="0" y="2574758"/>
                </a:moveTo>
                <a:cubicBezTo>
                  <a:pt x="-213803" y="1020879"/>
                  <a:pt x="1423884" y="142775"/>
                  <a:pt x="4030008" y="0"/>
                </a:cubicBezTo>
                <a:cubicBezTo>
                  <a:pt x="6455926" y="42148"/>
                  <a:pt x="8004620" y="1154519"/>
                  <a:pt x="8060016" y="2574758"/>
                </a:cubicBezTo>
                <a:cubicBezTo>
                  <a:pt x="7944388" y="4109675"/>
                  <a:pt x="6245469" y="5206179"/>
                  <a:pt x="4030008" y="5149516"/>
                </a:cubicBezTo>
                <a:cubicBezTo>
                  <a:pt x="1715956" y="5101183"/>
                  <a:pt x="134151" y="4060856"/>
                  <a:pt x="0" y="2574758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 w="28575">
            <a:noFill/>
            <a:extLst>
              <a:ext uri="{C807C97D-BFC1-408E-A445-0C87EB9F89A2}">
                <ask:lineSketchStyleProps xmlns:ask="http://schemas.microsoft.com/office/drawing/2018/sketchyshapes" xmlns="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4">
                <a:satMod val="175000"/>
                <a:alpha val="40000"/>
              </a:scheme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173868" y="1305342"/>
            <a:ext cx="1023844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u="sng" dirty="0">
                <a:latin typeface="#9Slide05 SVNClementine" panose="020F0502020204030203" pitchFamily="34" charset="0"/>
              </a:rPr>
              <a:t>TOÁN</a:t>
            </a:r>
            <a:r>
              <a:rPr lang="en-US" sz="6600" dirty="0">
                <a:solidFill>
                  <a:srgbClr val="FF0066"/>
                </a:solidFill>
                <a:latin typeface="#9Slide05 SVNClementine" panose="020F0502020204030203" pitchFamily="34" charset="0"/>
              </a:rPr>
              <a:t> </a:t>
            </a:r>
          </a:p>
          <a:p>
            <a:pPr algn="ctr"/>
            <a:r>
              <a:rPr lang="en-US" sz="6600" dirty="0">
                <a:solidFill>
                  <a:srgbClr val="FF0066"/>
                </a:solidFill>
                <a:latin typeface="#9Slide05 SVNClementine" panose="020F0502020204030203" pitchFamily="34" charset="0"/>
              </a:rPr>
              <a:t>PHÉP CHIA PHÂN SỐ (TIẾT 2)</a:t>
            </a:r>
          </a:p>
        </p:txBody>
      </p:sp>
    </p:spTree>
    <p:extLst>
      <p:ext uri="{BB962C8B-B14F-4D97-AF65-F5344CB8AC3E}">
        <p14:creationId xmlns:p14="http://schemas.microsoft.com/office/powerpoint/2010/main" val="40643534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D27954B-6A9B-4B9F-9770-5EF35132576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63" y="-1606880"/>
            <a:ext cx="9721239" cy="9721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612891-2185-441B-9BF5-AF2BDB684B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691" y="3225373"/>
            <a:ext cx="2788919" cy="27889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1A7AD9-ED8B-498A-9C6B-D9E8B150E75C}"/>
              </a:ext>
            </a:extLst>
          </p:cNvPr>
          <p:cNvSpPr/>
          <p:nvPr/>
        </p:nvSpPr>
        <p:spPr>
          <a:xfrm>
            <a:off x="3648054" y="2757785"/>
            <a:ext cx="4895892" cy="186204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Luyện tập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8E8F99B-B5BE-4650-BEA9-8A7A21D0A7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008" y="7750058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72732F1-8B28-4E27-9F1F-B3A807D096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098" y="10569459"/>
            <a:ext cx="2468880" cy="246888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4092FDB-7BCE-4FAF-B145-49C7C38F6BAB}"/>
              </a:ext>
            </a:extLst>
          </p:cNvPr>
          <p:cNvSpPr/>
          <p:nvPr/>
        </p:nvSpPr>
        <p:spPr>
          <a:xfrm>
            <a:off x="3601780" y="11296067"/>
            <a:ext cx="2612511" cy="10156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Luyện tập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0BA1DC-95E7-46C1-BF90-BBA167959002}"/>
              </a:ext>
            </a:extLst>
          </p:cNvPr>
          <p:cNvSpPr/>
          <p:nvPr/>
        </p:nvSpPr>
        <p:spPr>
          <a:xfrm>
            <a:off x="8649328" y="11369676"/>
            <a:ext cx="1882247" cy="101566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Dặn dò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285062-8F11-4EEA-A256-8430A80C0050}"/>
              </a:ext>
            </a:extLst>
          </p:cNvPr>
          <p:cNvSpPr/>
          <p:nvPr/>
        </p:nvSpPr>
        <p:spPr>
          <a:xfrm>
            <a:off x="10309753" y="8689549"/>
            <a:ext cx="1882247" cy="193899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 w="0"/>
                <a:solidFill>
                  <a:srgbClr val="AB3C53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Mabella" panose="02040603050506020204" pitchFamily="18" charset="0"/>
                <a:ea typeface="微软雅黑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789882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 animBg="1"/>
      <p:bldP spid="23" grpId="0" build="allAtOnce" animBg="1"/>
      <p:bldP spid="9" grpId="0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90569" y="9742"/>
            <a:ext cx="168988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6096E6">
                    <a:lumMod val="50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微软雅黑"/>
                <a:cs typeface="+mn-cs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6096E6">
                    <a:lumMod val="50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微软雅黑"/>
                <a:cs typeface="+mn-cs"/>
              </a:rPr>
              <a:t>Tính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6096E6">
                  <a:lumMod val="50000"/>
                </a:srgbClr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1BFA1A-F07B-4D8A-A743-8A6D7D9869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113" y="4236750"/>
            <a:ext cx="3271971" cy="29934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746469-59E3-5446-D1BA-A4AB7C3176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2" y="831503"/>
            <a:ext cx="3055947" cy="14871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897E6B-40A4-840F-1A1B-4AB7B3CF8A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048" y="831503"/>
            <a:ext cx="2950728" cy="14871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A9064DB-EE8D-A78C-F774-9762942291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12" y="2754317"/>
            <a:ext cx="2745010" cy="14824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B6FAE1-335E-4BE8-4158-69BD568144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507" y="2754317"/>
            <a:ext cx="2829810" cy="148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747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7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1E8EA2-5531-4F29-BE64-529067DDD55C}"/>
              </a:ext>
            </a:extLst>
          </p:cNvPr>
          <p:cNvSpPr/>
          <p:nvPr/>
        </p:nvSpPr>
        <p:spPr>
          <a:xfrm>
            <a:off x="62787" y="0"/>
            <a:ext cx="17331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0"/>
                <a:solidFill>
                  <a:srgbClr val="6096E6">
                    <a:lumMod val="50000"/>
                  </a:srgb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微软雅黑"/>
                <a:cs typeface="+mn-cs"/>
              </a:rPr>
              <a:t>2. Tính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5727AC-C4C3-90D7-E84A-B268969A49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6" y="1123875"/>
            <a:ext cx="11917719" cy="505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74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72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861AFB-68DF-4783-96DF-7AD9AE4DCF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086" y="3429000"/>
            <a:ext cx="3697077" cy="36970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16E495-FCDF-493E-BCCF-D4F3A3E13B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79" y="4300229"/>
            <a:ext cx="2466808" cy="24668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114779-E01E-C43F-B307-2BE1BB5A1EE3}"/>
              </a:ext>
            </a:extLst>
          </p:cNvPr>
          <p:cNvSpPr txBox="1"/>
          <p:nvPr/>
        </p:nvSpPr>
        <p:spPr>
          <a:xfrm>
            <a:off x="516151" y="698629"/>
            <a:ext cx="106633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0" i="0" dirty="0" err="1">
                <a:solidFill>
                  <a:srgbClr val="000000"/>
                </a:solidFill>
                <a:effectLst/>
              </a:rPr>
              <a:t>Diện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tích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chữ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nhật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=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chiều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dài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x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chiều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rộng</a:t>
            </a:r>
            <a:endParaRPr lang="en-US" sz="3600" b="0" i="0" dirty="0">
              <a:solidFill>
                <a:srgbClr val="000000"/>
              </a:solidFill>
              <a:effectLst/>
            </a:endParaRPr>
          </a:p>
          <a:p>
            <a:pPr algn="l"/>
            <a:endParaRPr lang="en-US" sz="3600" b="0" i="0" dirty="0">
              <a:solidFill>
                <a:srgbClr val="000000"/>
              </a:solidFill>
              <a:effectLst/>
            </a:endParaRPr>
          </a:p>
          <a:p>
            <a:pPr algn="l"/>
            <a:r>
              <a:rPr lang="en-US" sz="3600" b="0" i="0" dirty="0">
                <a:solidFill>
                  <a:srgbClr val="000000"/>
                </a:solidFill>
                <a:effectLst/>
              </a:rPr>
              <a:t>Chu vi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hình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chữ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nhật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= (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chiều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dài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+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chiều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</a:rPr>
              <a:t>rộng</a:t>
            </a:r>
            <a:r>
              <a:rPr lang="en-US" sz="3600" b="0" i="0" dirty="0">
                <a:solidFill>
                  <a:srgbClr val="000000"/>
                </a:solidFill>
                <a:effectLst/>
              </a:rPr>
              <a:t>) x 2</a:t>
            </a:r>
          </a:p>
          <a:p>
            <a:endParaRPr lang="en-US" sz="3600" b="0" i="0" dirty="0">
              <a:solidFill>
                <a:srgbClr val="000000"/>
              </a:solidFill>
              <a:effectLst/>
            </a:endParaRPr>
          </a:p>
          <a:p>
            <a:r>
              <a:rPr lang="en-US" sz="3600" dirty="0" err="1">
                <a:solidFill>
                  <a:srgbClr val="000000"/>
                </a:solidFill>
              </a:rPr>
              <a:t>Chiều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 err="1">
                <a:solidFill>
                  <a:srgbClr val="000000"/>
                </a:solidFill>
              </a:rPr>
              <a:t>rộng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 err="1">
                <a:solidFill>
                  <a:srgbClr val="000000"/>
                </a:solidFill>
              </a:rPr>
              <a:t>hình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 err="1">
                <a:solidFill>
                  <a:srgbClr val="000000"/>
                </a:solidFill>
              </a:rPr>
              <a:t>chữ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 err="1">
                <a:solidFill>
                  <a:srgbClr val="000000"/>
                </a:solidFill>
              </a:rPr>
              <a:t>nhật</a:t>
            </a:r>
            <a:r>
              <a:rPr lang="en-US" sz="3600" dirty="0">
                <a:solidFill>
                  <a:srgbClr val="000000"/>
                </a:solidFill>
              </a:rPr>
              <a:t> = </a:t>
            </a:r>
            <a:r>
              <a:rPr lang="en-US" sz="3600" dirty="0" err="1">
                <a:solidFill>
                  <a:srgbClr val="000000"/>
                </a:solidFill>
              </a:rPr>
              <a:t>diện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 err="1">
                <a:solidFill>
                  <a:srgbClr val="000000"/>
                </a:solidFill>
              </a:rPr>
              <a:t>tích</a:t>
            </a:r>
            <a:r>
              <a:rPr lang="en-US" sz="3600" dirty="0">
                <a:solidFill>
                  <a:srgbClr val="000000"/>
                </a:solidFill>
              </a:rPr>
              <a:t> : </a:t>
            </a:r>
            <a:r>
              <a:rPr lang="en-US" sz="3600" dirty="0" err="1">
                <a:solidFill>
                  <a:srgbClr val="000000"/>
                </a:solidFill>
              </a:rPr>
              <a:t>chiều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 err="1">
                <a:solidFill>
                  <a:srgbClr val="000000"/>
                </a:solidFill>
              </a:rPr>
              <a:t>dài</a:t>
            </a:r>
            <a:endParaRPr lang="en-US" sz="3600" dirty="0">
              <a:solidFill>
                <a:srgbClr val="000000"/>
              </a:solidFill>
            </a:endParaRPr>
          </a:p>
          <a:p>
            <a:br>
              <a:rPr lang="en-US" sz="3600" b="0" i="0" dirty="0">
                <a:solidFill>
                  <a:srgbClr val="000000"/>
                </a:solidFill>
                <a:effectLst/>
              </a:rPr>
            </a:b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63763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5727AC-C4C3-90D7-E84A-B268969A49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2" y="1052729"/>
            <a:ext cx="11146267" cy="53606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C701CE0-2D93-827C-7310-BF1447A957AD}"/>
                  </a:ext>
                </a:extLst>
              </p:cNvPr>
              <p:cNvSpPr/>
              <p:nvPr/>
            </p:nvSpPr>
            <p:spPr>
              <a:xfrm>
                <a:off x="7461538" y="3905250"/>
                <a:ext cx="1334468" cy="1108958"/>
              </a:xfrm>
              <a:prstGeom prst="rect">
                <a:avLst/>
              </a:prstGeom>
              <a:solidFill>
                <a:srgbClr val="E9F1C1"/>
              </a:solidFill>
              <a:ln>
                <a:solidFill>
                  <a:srgbClr val="E9F1C1"/>
                </a:solidFill>
              </a:ln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 w="0"/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 w="0"/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+mj-lt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 w="0"/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+mj-lt"/>
                            <a:cs typeface="+mn-cs"/>
                          </a:rPr>
                          <m:t>9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>
                    <a:ln w="0"/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4000" b="1" i="1" u="none" strike="noStrike" kern="1200" cap="none" spc="0" normalizeH="0" baseline="0" noProof="0" smtClean="0">
                            <a:ln w="0"/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4000" b="1" i="1" u="none" strike="noStrike" kern="1200" cap="none" spc="0" normalizeH="0" baseline="0" noProof="0" smtClean="0">
                            <a:ln w="0"/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/>
                            <a:cs typeface="+mn-cs"/>
                          </a:rPr>
                          <m:t>𝒎</m:t>
                        </m:r>
                      </m:e>
                      <m:sup>
                        <m:r>
                          <a:rPr kumimoji="0" lang="en-US" sz="4000" b="1" i="1" u="none" strike="noStrike" kern="1200" cap="none" spc="0" normalizeH="0" baseline="0" noProof="0" smtClean="0">
                            <a:ln w="0"/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/>
                            <a:cs typeface="+mn-cs"/>
                          </a:rPr>
                          <m:t>𝟐</m:t>
                        </m:r>
                      </m:sup>
                    </m:sSup>
                  </m:oMath>
                </a14:m>
                <a:endParaRPr kumimoji="0" lang="en-US" sz="4000" b="1" i="0" u="none" strike="noStrike" kern="1200" cap="none" spc="0" normalizeH="0" baseline="0" noProof="0">
                  <a:ln w="0"/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C701CE0-2D93-827C-7310-BF1447A957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1538" y="3905250"/>
                <a:ext cx="1334468" cy="110895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E9F1C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FB878E0-959C-FEBA-CDFB-9ACB49C7E75A}"/>
                  </a:ext>
                </a:extLst>
              </p:cNvPr>
              <p:cNvSpPr/>
              <p:nvPr/>
            </p:nvSpPr>
            <p:spPr>
              <a:xfrm>
                <a:off x="7517867" y="5375634"/>
                <a:ext cx="1221809" cy="707886"/>
              </a:xfrm>
              <a:prstGeom prst="rect">
                <a:avLst/>
              </a:prstGeom>
              <a:solidFill>
                <a:srgbClr val="E9F1C1"/>
              </a:solidFill>
              <a:ln>
                <a:solidFill>
                  <a:srgbClr val="E9F1C1"/>
                </a:solidFill>
              </a:ln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1" i="1" u="none" strike="noStrike" kern="1200" cap="none" spc="0" normalizeH="0" baseline="0" noProof="0" smtClean="0">
                          <a:ln w="0"/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𝟑</m:t>
                      </m:r>
                      <m:r>
                        <a:rPr kumimoji="0" lang="en-US" sz="4000" b="1" i="1" u="none" strike="noStrike" kern="1200" cap="none" spc="0" normalizeH="0" baseline="0" noProof="0" smtClean="0">
                          <a:ln w="0"/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a:rPr kumimoji="0" lang="en-US" sz="4000" b="1" i="1" u="none" strike="noStrike" kern="1200" cap="none" spc="0" normalizeH="0" baseline="0" noProof="0" smtClean="0">
                          <a:ln w="0"/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𝒎</m:t>
                      </m:r>
                    </m:oMath>
                  </m:oMathPara>
                </a14:m>
                <a:endParaRPr kumimoji="0" lang="en-US" sz="4000" b="1" i="0" u="none" strike="noStrike" kern="1200" cap="none" spc="0" normalizeH="0" baseline="0" noProof="0">
                  <a:ln w="0"/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FB878E0-959C-FEBA-CDFB-9ACB49C7E75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7867" y="5375634"/>
                <a:ext cx="1221809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E9F1C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B8A4B9F-EF03-83CC-5692-CBCA23801498}"/>
                  </a:ext>
                </a:extLst>
              </p:cNvPr>
              <p:cNvSpPr/>
              <p:nvPr/>
            </p:nvSpPr>
            <p:spPr>
              <a:xfrm>
                <a:off x="9813242" y="2533650"/>
                <a:ext cx="1088760" cy="1102418"/>
              </a:xfrm>
              <a:prstGeom prst="rect">
                <a:avLst/>
              </a:prstGeom>
              <a:solidFill>
                <a:srgbClr val="F6FAE8"/>
              </a:solidFill>
              <a:ln>
                <a:solidFill>
                  <a:srgbClr val="F6FAE8"/>
                </a:solidFill>
              </a:ln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 smtClean="0">
                            <a:ln w="0"/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 w="0"/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+mj-lt"/>
                            <a:cs typeface="+mn-cs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4000" b="1" i="0" u="none" strike="noStrike" kern="1200" cap="none" spc="0" normalizeH="0" baseline="0" noProof="0" smtClean="0">
                            <a:ln w="0"/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+mj-lt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4000" b="1" i="0" u="none" strike="noStrike" kern="1200" cap="none" spc="0" normalizeH="0" baseline="0" noProof="0">
                    <a:ln w="0"/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 w="0"/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/>
                        <a:cs typeface="+mn-cs"/>
                      </a:rPr>
                      <m:t>𝒎</m:t>
                    </m:r>
                  </m:oMath>
                </a14:m>
                <a:endParaRPr kumimoji="0" lang="en-US" sz="4000" b="1" i="0" u="none" strike="noStrike" kern="1200" cap="none" spc="0" normalizeH="0" baseline="0" noProof="0">
                  <a:ln w="0"/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B8A4B9F-EF03-83CC-5692-CBCA238014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3242" y="2533650"/>
                <a:ext cx="1088760" cy="11024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F6FAE8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5809895-A879-C35C-FC04-1160D22D403F}"/>
                  </a:ext>
                </a:extLst>
              </p:cNvPr>
              <p:cNvSpPr/>
              <p:nvPr/>
            </p:nvSpPr>
            <p:spPr>
              <a:xfrm>
                <a:off x="9761946" y="5375634"/>
                <a:ext cx="1058303" cy="707886"/>
              </a:xfrm>
              <a:prstGeom prst="rect">
                <a:avLst/>
              </a:prstGeom>
              <a:solidFill>
                <a:srgbClr val="F6FAE8"/>
              </a:solidFill>
              <a:ln>
                <a:solidFill>
                  <a:srgbClr val="F6FAE8"/>
                </a:solidFill>
              </a:ln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u="none" strike="noStrike" kern="1200" cap="none" spc="0" normalizeH="0" baseline="0" noProof="0">
                    <a:ln w="0"/>
                    <a:solidFill>
                      <a:srgbClr val="FF0000"/>
                    </a:solidFill>
                    <a:effectLst/>
                    <a:uLnTx/>
                    <a:uFillTx/>
                    <a:cs typeface="+mn-cs"/>
                  </a:rPr>
                  <a:t>5</a:t>
                </a:r>
                <a14:m>
                  <m:oMath xmlns:m="http://schemas.openxmlformats.org/officeDocument/2006/math">
                    <m:r>
                      <a:rPr kumimoji="0" lang="en-US" sz="4000" b="1" i="1" u="none" strike="noStrike" kern="1200" cap="none" spc="0" normalizeH="0" baseline="0" noProof="0" smtClean="0">
                        <a:ln w="0"/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sz="4000" b="1" i="1" u="none" strike="noStrike" kern="1200" cap="none" spc="0" normalizeH="0" baseline="0" noProof="0" smtClean="0">
                        <a:ln w="0"/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𝒎</m:t>
                    </m:r>
                  </m:oMath>
                </a14:m>
                <a:endParaRPr kumimoji="0" lang="en-US" sz="4000" b="1" i="0" u="none" strike="noStrike" kern="1200" cap="none" spc="0" normalizeH="0" baseline="0" noProof="0">
                  <a:ln w="0"/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25809895-A879-C35C-FC04-1160D22D40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1946" y="5375634"/>
                <a:ext cx="1058303" cy="707886"/>
              </a:xfrm>
              <a:prstGeom prst="rect">
                <a:avLst/>
              </a:prstGeom>
              <a:blipFill>
                <a:blip r:embed="rId6"/>
                <a:stretch>
                  <a:fillRect l="-19318" t="-14407" b="-34746"/>
                </a:stretch>
              </a:blipFill>
              <a:ln>
                <a:solidFill>
                  <a:srgbClr val="F6FAE8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2950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095DFD-DAF4-3905-C1D8-A64E7C14AC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88" y="3880864"/>
            <a:ext cx="4539127" cy="2596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F53F71-1451-FF72-2869-15CA922B16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2"/>
          <a:stretch/>
        </p:blipFill>
        <p:spPr>
          <a:xfrm>
            <a:off x="4535102" y="552448"/>
            <a:ext cx="7428578" cy="54102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EE41EC-E678-98CA-D2D0-6C2CC196CD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935"/>
            <a:ext cx="2164702" cy="171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785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682</Words>
  <Application>Microsoft Office PowerPoint</Application>
  <PresentationFormat>Widescreen</PresentationFormat>
  <Paragraphs>92</Paragraphs>
  <Slides>17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微软雅黑</vt:lpstr>
      <vt:lpstr>#9Slide05 SVNClementine</vt:lpstr>
      <vt:lpstr>Arial</vt:lpstr>
      <vt:lpstr>Calibri</vt:lpstr>
      <vt:lpstr>Calibri Light</vt:lpstr>
      <vt:lpstr>Cambria Math</vt:lpstr>
      <vt:lpstr>UTM Avo</vt:lpstr>
      <vt:lpstr>UTM Beautiful Caps</vt:lpstr>
      <vt:lpstr>UTM Mabella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Admin</cp:lastModifiedBy>
  <cp:revision>20</cp:revision>
  <dcterms:created xsi:type="dcterms:W3CDTF">2024-04-18T05:50:08Z</dcterms:created>
  <dcterms:modified xsi:type="dcterms:W3CDTF">2024-05-02T14:29:17Z</dcterms:modified>
</cp:coreProperties>
</file>