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4"/>
  </p:notesMasterIdLst>
  <p:sldIdLst>
    <p:sldId id="284" r:id="rId2"/>
    <p:sldId id="257" r:id="rId3"/>
    <p:sldId id="283" r:id="rId4"/>
    <p:sldId id="259" r:id="rId5"/>
    <p:sldId id="287" r:id="rId6"/>
    <p:sldId id="260" r:id="rId7"/>
    <p:sldId id="288" r:id="rId8"/>
    <p:sldId id="258" r:id="rId9"/>
    <p:sldId id="291" r:id="rId10"/>
    <p:sldId id="292" r:id="rId11"/>
    <p:sldId id="293" r:id="rId12"/>
    <p:sldId id="294" r:id="rId13"/>
    <p:sldId id="295" r:id="rId14"/>
    <p:sldId id="290" r:id="rId15"/>
    <p:sldId id="296" r:id="rId16"/>
    <p:sldId id="297" r:id="rId17"/>
    <p:sldId id="263" r:id="rId18"/>
    <p:sldId id="298" r:id="rId19"/>
    <p:sldId id="299" r:id="rId20"/>
    <p:sldId id="300" r:id="rId21"/>
    <p:sldId id="286" r:id="rId22"/>
    <p:sldId id="301" r:id="rId23"/>
  </p:sldIdLst>
  <p:sldSz cx="12192000" cy="6858000"/>
  <p:notesSz cx="6858000" cy="9144000"/>
  <p:embeddedFontLst>
    <p:embeddedFont>
      <p:font typeface="等线" panose="02010600030101010101" pitchFamily="2" charset="-122"/>
      <p:regular r:id="rId25"/>
    </p:embeddedFont>
    <p:embeddedFont>
      <p:font typeface="等线 Light" panose="02010600030101010101" pitchFamily="2" charset="-122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oiny" panose="020B0604020202020204" charset="0"/>
      <p:regular r:id="rId31"/>
    </p:embeddedFont>
    <p:embeddedFont>
      <p:font typeface="iCiel Cadena" panose="02000503000000020004" charset="0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1CCEE7-BA03-4CA0-9E30-2C8918808FA3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37B7E-CC16-4E16-92BF-FAE1684D9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21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44E859-07BE-4EAA-9E6A-402633AFDAD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489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44E859-07BE-4EAA-9E6A-402633AFDAD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547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44E859-07BE-4EAA-9E6A-402633AFDAD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266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44E859-07BE-4EAA-9E6A-402633AFDAD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963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44E859-07BE-4EAA-9E6A-402633AFDAD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715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EEE0BC-6079-4585-8AEA-24D205FE86A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6C9E3-CE71-4C77-997A-D110D65352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460415"/>
      </p:ext>
    </p:extLst>
  </p:cSld>
  <p:clrMapOvr>
    <a:masterClrMapping/>
  </p:clrMapOvr>
  <p:transition spd="slow" advTm="4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EEE0BC-6079-4585-8AEA-24D205FE86A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6C9E3-CE71-4C77-997A-D110D65352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116351"/>
      </p:ext>
    </p:extLst>
  </p:cSld>
  <p:clrMapOvr>
    <a:masterClrMapping/>
  </p:clrMapOvr>
  <p:transition spd="slow" advTm="4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EEE0BC-6079-4585-8AEA-24D205FE86A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6C9E3-CE71-4C77-997A-D110D65352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132718"/>
      </p:ext>
    </p:extLst>
  </p:cSld>
  <p:clrMapOvr>
    <a:masterClrMapping/>
  </p:clrMapOvr>
  <p:transition spd="slow" advTm="4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EEE0BC-6079-4585-8AEA-24D205FE86A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6C9E3-CE71-4C77-997A-D110D65352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96214"/>
      </p:ext>
    </p:extLst>
  </p:cSld>
  <p:clrMapOvr>
    <a:masterClrMapping/>
  </p:clrMapOvr>
  <p:transition spd="slow" advTm="4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EEE0BC-6079-4585-8AEA-24D205FE86A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6C9E3-CE71-4C77-997A-D110D65352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803235"/>
      </p:ext>
    </p:extLst>
  </p:cSld>
  <p:clrMapOvr>
    <a:masterClrMapping/>
  </p:clrMapOvr>
  <p:transition spd="slow" advTm="4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EEE0BC-6079-4585-8AEA-24D205FE86A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6C9E3-CE71-4C77-997A-D110D65352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721788"/>
      </p:ext>
    </p:extLst>
  </p:cSld>
  <p:clrMapOvr>
    <a:masterClrMapping/>
  </p:clrMapOvr>
  <p:transition spd="slow" advTm="4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EEE0BC-6079-4585-8AEA-24D205FE86A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6C9E3-CE71-4C77-997A-D110D65352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056777"/>
      </p:ext>
    </p:extLst>
  </p:cSld>
  <p:clrMapOvr>
    <a:masterClrMapping/>
  </p:clrMapOvr>
  <p:transition spd="slow" advTm="4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EEE0BC-6079-4585-8AEA-24D205FE86A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6C9E3-CE71-4C77-997A-D110D65352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742633"/>
      </p:ext>
    </p:extLst>
  </p:cSld>
  <p:clrMapOvr>
    <a:masterClrMapping/>
  </p:clrMapOvr>
  <p:transition spd="slow" advTm="4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EEE0BC-6079-4585-8AEA-24D205FE86A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6C9E3-CE71-4C77-997A-D110D65352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844037"/>
      </p:ext>
    </p:extLst>
  </p:cSld>
  <p:clrMapOvr>
    <a:masterClrMapping/>
  </p:clrMapOvr>
  <p:transition spd="slow" advTm="4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EEE0BC-6079-4585-8AEA-24D205FE86A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6C9E3-CE71-4C77-997A-D110D65352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646791"/>
      </p:ext>
    </p:extLst>
  </p:cSld>
  <p:clrMapOvr>
    <a:masterClrMapping/>
  </p:clrMapOvr>
  <p:transition spd="slow" advTm="4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EEE0BC-6079-4585-8AEA-24D205FE86A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6C9E3-CE71-4C77-997A-D110D65352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475246"/>
      </p:ext>
    </p:extLst>
  </p:cSld>
  <p:clrMapOvr>
    <a:masterClrMapping/>
  </p:clrMapOvr>
  <p:transition spd="slow" advTm="4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541150" y="631556"/>
            <a:ext cx="11109701" cy="5594887"/>
            <a:chOff x="683216" y="743918"/>
            <a:chExt cx="11109701" cy="5594887"/>
          </a:xfrm>
          <a:solidFill>
            <a:schemeClr val="bg1"/>
          </a:solidFill>
        </p:grpSpPr>
        <p:sp>
          <p:nvSpPr>
            <p:cNvPr id="9" name="矩形 8"/>
            <p:cNvSpPr/>
            <p:nvPr/>
          </p:nvSpPr>
          <p:spPr>
            <a:xfrm>
              <a:off x="883403" y="883403"/>
              <a:ext cx="10709329" cy="5315919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683216" y="743918"/>
              <a:ext cx="11109701" cy="559488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2629" y="5185992"/>
            <a:ext cx="1240312" cy="135623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97543" y="5772150"/>
            <a:ext cx="564550" cy="75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80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4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3.png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microsoft.com/office/2007/relationships/hdphoto" Target="../media/hdphoto4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3" y="-195893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78"/>
          <a:stretch/>
        </p:blipFill>
        <p:spPr>
          <a:xfrm>
            <a:off x="0" y="2590800"/>
            <a:ext cx="12192000" cy="42672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8529" y="231045"/>
            <a:ext cx="3974936" cy="2469111"/>
            <a:chOff x="-288884" y="235374"/>
            <a:chExt cx="3974936" cy="2469111"/>
          </a:xfrm>
        </p:grpSpPr>
        <p:pic>
          <p:nvPicPr>
            <p:cNvPr id="21" name="图片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57" t="-1" r="20536" b="29206"/>
            <a:stretch/>
          </p:blipFill>
          <p:spPr>
            <a:xfrm rot="21332893">
              <a:off x="-288884" y="235374"/>
              <a:ext cx="3974936" cy="246911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6B0A731-31FE-41EB-A22E-107C348379F7}"/>
                </a:ext>
              </a:extLst>
            </p:cNvPr>
            <p:cNvSpPr txBox="1"/>
            <p:nvPr/>
          </p:nvSpPr>
          <p:spPr>
            <a:xfrm rot="21431024">
              <a:off x="-13370" y="1112690"/>
              <a:ext cx="342390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HOẠT ĐỘNG TRẢI NGHIỆM</a:t>
              </a:r>
            </a:p>
          </p:txBody>
        </p:sp>
      </p:grpSp>
      <p:sp>
        <p:nvSpPr>
          <p:cNvPr id="12" name="圆角矩形 5"/>
          <p:cNvSpPr/>
          <p:nvPr/>
        </p:nvSpPr>
        <p:spPr>
          <a:xfrm>
            <a:off x="3418301" y="1665823"/>
            <a:ext cx="8534819" cy="454939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0A731-31FE-41EB-A22E-107C348379F7}"/>
              </a:ext>
            </a:extLst>
          </p:cNvPr>
          <p:cNvSpPr txBox="1"/>
          <p:nvPr/>
        </p:nvSpPr>
        <p:spPr>
          <a:xfrm>
            <a:off x="6729241" y="4777347"/>
            <a:ext cx="20473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2"/>
                </a:solidFill>
                <a:latin typeface="iCiel Cadena" panose="02000503000000020004" pitchFamily="50" charset="0"/>
              </a:rPr>
              <a:t>TUẦN 21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831CB7-4E9D-4A43-85B2-A1E9391F2FA8}"/>
              </a:ext>
            </a:extLst>
          </p:cNvPr>
          <p:cNvSpPr txBox="1"/>
          <p:nvPr/>
        </p:nvSpPr>
        <p:spPr>
          <a:xfrm>
            <a:off x="4518966" y="1975134"/>
            <a:ext cx="6798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>
                <a:latin typeface="iCiel Cadena" panose="02000503000000020004" pitchFamily="50" charset="0"/>
              </a:rPr>
              <a:t>Thứ</a:t>
            </a:r>
            <a:r>
              <a:rPr lang="en-US" sz="2800" dirty="0">
                <a:latin typeface="iCiel Cadena" panose="02000503000000020004" pitchFamily="50" charset="0"/>
              </a:rPr>
              <a:t> ........ </a:t>
            </a:r>
            <a:r>
              <a:rPr lang="en-US" sz="2800" dirty="0" err="1">
                <a:latin typeface="iCiel Cadena" panose="02000503000000020004" pitchFamily="50" charset="0"/>
              </a:rPr>
              <a:t>ngày</a:t>
            </a:r>
            <a:r>
              <a:rPr lang="en-US" sz="2800" dirty="0">
                <a:latin typeface="iCiel Cadena" panose="02000503000000020004" pitchFamily="50" charset="0"/>
              </a:rPr>
              <a:t> ....... </a:t>
            </a:r>
            <a:r>
              <a:rPr lang="en-US" sz="2800" dirty="0" err="1">
                <a:latin typeface="iCiel Cadena" panose="02000503000000020004" pitchFamily="50" charset="0"/>
              </a:rPr>
              <a:t>tháng</a:t>
            </a:r>
            <a:r>
              <a:rPr lang="en-US" sz="2800" dirty="0">
                <a:latin typeface="iCiel Cadena" panose="02000503000000020004" pitchFamily="50" charset="0"/>
              </a:rPr>
              <a:t> ...... </a:t>
            </a:r>
            <a:r>
              <a:rPr lang="en-US" sz="2800" dirty="0" err="1">
                <a:latin typeface="iCiel Cadena" panose="02000503000000020004" pitchFamily="50" charset="0"/>
              </a:rPr>
              <a:t>năm</a:t>
            </a:r>
            <a:r>
              <a:rPr lang="en-US" sz="2800" dirty="0">
                <a:latin typeface="iCiel Cadena" panose="02000503000000020004" pitchFamily="50" charset="0"/>
              </a:rPr>
              <a:t> 2021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339E86-F901-43A3-8EE8-15330E951816}"/>
              </a:ext>
            </a:extLst>
          </p:cNvPr>
          <p:cNvSpPr txBox="1"/>
          <p:nvPr/>
        </p:nvSpPr>
        <p:spPr>
          <a:xfrm>
            <a:off x="4053543" y="3162645"/>
            <a:ext cx="72643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2225" cap="rnd" cmpd="sng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effectLst>
                  <a:outerShdw blurRad="50800" dist="88900" dir="5400000" algn="t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CHĂM SÓC </a:t>
            </a:r>
          </a:p>
          <a:p>
            <a:pPr algn="ctr"/>
            <a:r>
              <a:rPr lang="en-US" sz="4400" dirty="0">
                <a:ln w="22225" cap="rnd" cmpd="sng">
                  <a:solidFill>
                    <a:schemeClr val="bg1"/>
                  </a:solidFill>
                  <a:round/>
                </a:ln>
                <a:solidFill>
                  <a:srgbClr val="FF0000"/>
                </a:solidFill>
                <a:effectLst>
                  <a:outerShdw blurRad="50800" dist="88900" dir="5400000" algn="t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VÀ PHỤC VỤ BẢN THÂN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B0A731-31FE-41EB-A22E-107C348379F7}"/>
              </a:ext>
            </a:extLst>
          </p:cNvPr>
          <p:cNvSpPr txBox="1"/>
          <p:nvPr/>
        </p:nvSpPr>
        <p:spPr>
          <a:xfrm>
            <a:off x="7043870" y="2617692"/>
            <a:ext cx="1335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iCiel Cadena" panose="02000503000000020004" pitchFamily="50" charset="0"/>
              </a:rPr>
              <a:t>CHỦ ĐỀ</a:t>
            </a:r>
          </a:p>
        </p:txBody>
      </p:sp>
    </p:spTree>
    <p:extLst>
      <p:ext uri="{BB962C8B-B14F-4D97-AF65-F5344CB8AC3E}">
        <p14:creationId xmlns:p14="http://schemas.microsoft.com/office/powerpoint/2010/main" val="97504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9" grpId="0"/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6201406" y="1792225"/>
            <a:ext cx="5117393" cy="3264569"/>
            <a:chOff x="1202310" y="973599"/>
            <a:chExt cx="3402617" cy="217065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08" t="21438" r="27577" b="56209"/>
            <a:stretch/>
          </p:blipFill>
          <p:spPr>
            <a:xfrm>
              <a:off x="1202310" y="1058776"/>
              <a:ext cx="3402617" cy="208547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C89E13A-88DA-4A3C-B7FB-F63C48882153}"/>
                </a:ext>
              </a:extLst>
            </p:cNvPr>
            <p:cNvSpPr/>
            <p:nvPr/>
          </p:nvSpPr>
          <p:spPr>
            <a:xfrm>
              <a:off x="1319642" y="973599"/>
              <a:ext cx="380045" cy="39105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DB92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C000"/>
                  </a:solidFill>
                  <a:latin typeface="iCiel Cadena" panose="02000503000000020004" pitchFamily="50" charset="0"/>
                </a:rPr>
                <a:t>1</a:t>
              </a:r>
            </a:p>
          </p:txBody>
        </p:sp>
      </p:grpSp>
      <p:pic>
        <p:nvPicPr>
          <p:cNvPr id="27" name="Picture 2" descr="Boy and girl with happy face 605611 Vector Art at Vecteez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6274" r="100000">
                        <a14:foregroundMark x1="72444" y1="60408" x2="73137" y2="91224"/>
                        <a14:foregroundMark x1="78683" y1="62449" x2="87868" y2="94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20"/>
          <a:stretch/>
        </p:blipFill>
        <p:spPr bwMode="auto">
          <a:xfrm flipH="1">
            <a:off x="744028" y="2550488"/>
            <a:ext cx="2490867" cy="36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Flowchart: Alternate Process 27">
            <a:extLst>
              <a:ext uri="{FF2B5EF4-FFF2-40B4-BE49-F238E27FC236}">
                <a16:creationId xmlns:a16="http://schemas.microsoft.com/office/drawing/2014/main" id="{14F8F042-CDF5-4971-8B05-45BB657CD27F}"/>
              </a:ext>
            </a:extLst>
          </p:cNvPr>
          <p:cNvSpPr/>
          <p:nvPr/>
        </p:nvSpPr>
        <p:spPr>
          <a:xfrm flipH="1">
            <a:off x="2996592" y="4007425"/>
            <a:ext cx="2756039" cy="1124159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iCiel Cadena" panose="02000503000000020004" pitchFamily="50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anose="02000503000000020004" pitchFamily="50" charset="0"/>
              </a:rPr>
              <a:t>nhỏ</a:t>
            </a:r>
            <a:r>
              <a:rPr lang="en-US" sz="3200" dirty="0">
                <a:solidFill>
                  <a:srgbClr val="FF0000"/>
                </a:solidFill>
                <a:latin typeface="iCiel Cadena" panose="02000503000000020004" pitchFamily="50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iCiel Cadena" panose="02000503000000020004" pitchFamily="50" charset="0"/>
              </a:rPr>
              <a:t>đang</a:t>
            </a:r>
            <a:r>
              <a:rPr lang="en-US" sz="3200" dirty="0">
                <a:solidFill>
                  <a:srgbClr val="FF00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anose="02000503000000020004" pitchFamily="50" charset="0"/>
              </a:rPr>
              <a:t>tưới</a:t>
            </a:r>
            <a:r>
              <a:rPr lang="en-US" sz="3200" dirty="0">
                <a:solidFill>
                  <a:srgbClr val="FF00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anose="02000503000000020004" pitchFamily="50" charset="0"/>
              </a:rPr>
              <a:t>cây</a:t>
            </a:r>
            <a:endParaRPr lang="en-US" sz="3200" dirty="0">
              <a:solidFill>
                <a:srgbClr val="FF0000"/>
              </a:solidFill>
              <a:latin typeface="iCiel Cadena" panose="02000503000000020004" pitchFamily="50" charset="0"/>
            </a:endParaRPr>
          </a:p>
        </p:txBody>
      </p:sp>
      <p:sp>
        <p:nvSpPr>
          <p:cNvPr id="29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2231043" y="1502881"/>
            <a:ext cx="3757785" cy="1430988"/>
          </a:xfrm>
          <a:prstGeom prst="wedgeRoundRectCallout">
            <a:avLst>
              <a:gd name="adj1" fmla="val 39151"/>
              <a:gd name="adj2" fmla="val 62801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Những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việc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nhà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em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có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thể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thực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hiện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iCiel Cadena" panose="02000503000000020004" pitchFamily="50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4C79212-2880-4B1F-8091-D71D60BB29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4018" y="738219"/>
            <a:ext cx="5189621" cy="6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96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939391" y="1635537"/>
            <a:ext cx="4909253" cy="3090182"/>
            <a:chOff x="5315479" y="985622"/>
            <a:chExt cx="3301901" cy="207841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38" t="21789" r="5668" b="55977"/>
            <a:stretch/>
          </p:blipFill>
          <p:spPr>
            <a:xfrm>
              <a:off x="5315479" y="1058776"/>
              <a:ext cx="3301901" cy="2005264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C89E13A-88DA-4A3C-B7FB-F63C48882153}"/>
                </a:ext>
              </a:extLst>
            </p:cNvPr>
            <p:cNvSpPr/>
            <p:nvPr/>
          </p:nvSpPr>
          <p:spPr>
            <a:xfrm>
              <a:off x="5438482" y="985622"/>
              <a:ext cx="382950" cy="35098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DB92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C000"/>
                  </a:solidFill>
                  <a:latin typeface="iCiel Cadena" panose="02000503000000020004" pitchFamily="50" charset="0"/>
                </a:rPr>
                <a:t>2</a:t>
              </a:r>
            </a:p>
          </p:txBody>
        </p:sp>
      </p:grpSp>
      <p:pic>
        <p:nvPicPr>
          <p:cNvPr id="22" name="Picture 2" descr="Boy and girl with happy face 605611 Vector Art at Vecteez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46620">
                        <a14:foregroundMark x1="11265" y1="35510" x2="7799" y2="43061"/>
                        <a14:foregroundMark x1="11092" y1="32041" x2="11092" y2="38571"/>
                        <a14:foregroundMark x1="11265" y1="47143" x2="4679" y2="61633"/>
                        <a14:foregroundMark x1="15945" y1="56122" x2="15945" y2="67347"/>
                        <a14:foregroundMark x1="23570" y1="58163" x2="27036" y2="72245"/>
                        <a14:foregroundMark x1="27383" y1="58776" x2="31542" y2="68776"/>
                        <a14:foregroundMark x1="22357" y1="88776" x2="15078" y2="94286"/>
                        <a14:foregroundMark x1="27210" y1="57347" x2="32756" y2="68980"/>
                        <a14:foregroundMark x1="27730" y1="57143" x2="32756" y2="6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708"/>
          <a:stretch/>
        </p:blipFill>
        <p:spPr bwMode="auto">
          <a:xfrm>
            <a:off x="9213739" y="2541607"/>
            <a:ext cx="2336465" cy="36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lowchart: Alternate Process 22">
            <a:extLst>
              <a:ext uri="{FF2B5EF4-FFF2-40B4-BE49-F238E27FC236}">
                <a16:creationId xmlns:a16="http://schemas.microsoft.com/office/drawing/2014/main" id="{14F8F042-CDF5-4971-8B05-45BB657CD27F}"/>
              </a:ext>
            </a:extLst>
          </p:cNvPr>
          <p:cNvSpPr/>
          <p:nvPr/>
        </p:nvSpPr>
        <p:spPr>
          <a:xfrm flipH="1">
            <a:off x="6124094" y="4034522"/>
            <a:ext cx="3089645" cy="1030871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iCiel Cadena" panose="02000503000000020004" pitchFamily="50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anose="02000503000000020004" pitchFamily="50" charset="0"/>
              </a:rPr>
              <a:t>nhỏ</a:t>
            </a:r>
            <a:r>
              <a:rPr lang="en-US" sz="3200" dirty="0">
                <a:solidFill>
                  <a:srgbClr val="FF00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anose="02000503000000020004" pitchFamily="50" charset="0"/>
              </a:rPr>
              <a:t>đang</a:t>
            </a:r>
            <a:r>
              <a:rPr lang="en-US" sz="3200" dirty="0">
                <a:solidFill>
                  <a:srgbClr val="FF00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anose="02000503000000020004" pitchFamily="50" charset="0"/>
              </a:rPr>
              <a:t>phơi</a:t>
            </a:r>
            <a:r>
              <a:rPr lang="en-US" sz="3200" dirty="0">
                <a:solidFill>
                  <a:srgbClr val="FF00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anose="02000503000000020004" pitchFamily="50" charset="0"/>
              </a:rPr>
              <a:t>quần</a:t>
            </a:r>
            <a:r>
              <a:rPr lang="en-US" sz="3200" dirty="0">
                <a:solidFill>
                  <a:srgbClr val="FF00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anose="02000503000000020004" pitchFamily="50" charset="0"/>
              </a:rPr>
              <a:t>áo</a:t>
            </a:r>
            <a:endParaRPr lang="en-US" sz="3200" dirty="0">
              <a:solidFill>
                <a:srgbClr val="FF0000"/>
              </a:solidFill>
              <a:latin typeface="iCiel Cadena" panose="02000503000000020004" pitchFamily="50" charset="0"/>
            </a:endParaRPr>
          </a:p>
        </p:txBody>
      </p:sp>
      <p:sp>
        <p:nvSpPr>
          <p:cNvPr id="24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6009856" y="1665170"/>
            <a:ext cx="3714435" cy="1238487"/>
          </a:xfrm>
          <a:prstGeom prst="wedgeRoundRectCallout">
            <a:avLst>
              <a:gd name="adj1" fmla="val -35984"/>
              <a:gd name="adj2" fmla="val 72890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Những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việc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nhà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em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có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thể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thực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hiện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iCiel Cadena" panose="02000503000000020004" pitchFamily="50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4C79212-2880-4B1F-8091-D71D60BB29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4018" y="738219"/>
            <a:ext cx="5189621" cy="6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6553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6495468" y="1696312"/>
            <a:ext cx="4904551" cy="3086493"/>
            <a:chOff x="2164835" y="3504827"/>
            <a:chExt cx="3402617" cy="214130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78" t="46032" r="27586" b="31949"/>
            <a:stretch/>
          </p:blipFill>
          <p:spPr>
            <a:xfrm>
              <a:off x="2164835" y="3623467"/>
              <a:ext cx="3402617" cy="2022668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C89E13A-88DA-4A3C-B7FB-F63C48882153}"/>
                </a:ext>
              </a:extLst>
            </p:cNvPr>
            <p:cNvSpPr/>
            <p:nvPr/>
          </p:nvSpPr>
          <p:spPr>
            <a:xfrm>
              <a:off x="2268532" y="3504827"/>
              <a:ext cx="446707" cy="42995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DB92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C000"/>
                  </a:solidFill>
                  <a:latin typeface="iCiel Cadena" panose="02000503000000020004" pitchFamily="50" charset="0"/>
                </a:rPr>
                <a:t>3</a:t>
              </a:r>
            </a:p>
          </p:txBody>
        </p:sp>
      </p:grpSp>
      <p:sp>
        <p:nvSpPr>
          <p:cNvPr id="22" name="Flowchart: Alternate Process 21">
            <a:extLst>
              <a:ext uri="{FF2B5EF4-FFF2-40B4-BE49-F238E27FC236}">
                <a16:creationId xmlns:a16="http://schemas.microsoft.com/office/drawing/2014/main" id="{14F8F042-CDF5-4971-8B05-45BB657CD27F}"/>
              </a:ext>
            </a:extLst>
          </p:cNvPr>
          <p:cNvSpPr/>
          <p:nvPr/>
        </p:nvSpPr>
        <p:spPr>
          <a:xfrm flipH="1">
            <a:off x="2610050" y="4097005"/>
            <a:ext cx="3615638" cy="137160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iCiel Cadena" panose="02000503000000020004" pitchFamily="50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anose="02000503000000020004" pitchFamily="50" charset="0"/>
              </a:rPr>
              <a:t>nhỏ</a:t>
            </a:r>
            <a:r>
              <a:rPr lang="en-US" sz="3200" dirty="0">
                <a:solidFill>
                  <a:srgbClr val="FF0000"/>
                </a:solidFill>
                <a:latin typeface="iCiel Cadena" panose="02000503000000020004" pitchFamily="50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iCiel Cadena" panose="02000503000000020004" pitchFamily="50" charset="0"/>
              </a:rPr>
              <a:t>đang</a:t>
            </a:r>
            <a:r>
              <a:rPr lang="en-US" sz="3200" dirty="0">
                <a:solidFill>
                  <a:srgbClr val="FF00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anose="02000503000000020004" pitchFamily="50" charset="0"/>
              </a:rPr>
              <a:t>lau</a:t>
            </a:r>
            <a:r>
              <a:rPr lang="en-US" sz="3200" dirty="0">
                <a:solidFill>
                  <a:srgbClr val="FF00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anose="02000503000000020004" pitchFamily="50" charset="0"/>
              </a:rPr>
              <a:t>cửa</a:t>
            </a:r>
            <a:r>
              <a:rPr lang="en-US" sz="3200" dirty="0">
                <a:solidFill>
                  <a:srgbClr val="FF00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anose="02000503000000020004" pitchFamily="50" charset="0"/>
              </a:rPr>
              <a:t>kính</a:t>
            </a:r>
            <a:endParaRPr lang="en-US" sz="3200" dirty="0">
              <a:solidFill>
                <a:srgbClr val="FF0000"/>
              </a:solidFill>
              <a:latin typeface="iCiel Cadena" panose="02000503000000020004" pitchFamily="50" charset="0"/>
            </a:endParaRPr>
          </a:p>
        </p:txBody>
      </p:sp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2538977" y="1696312"/>
            <a:ext cx="3757785" cy="1430988"/>
          </a:xfrm>
          <a:prstGeom prst="wedgeRoundRectCallout">
            <a:avLst>
              <a:gd name="adj1" fmla="val 39151"/>
              <a:gd name="adj2" fmla="val 62801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Những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việc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nhà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em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có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thể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thực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hiện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iCiel Cadena" panose="02000503000000020004" pitchFamily="50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4C79212-2880-4B1F-8091-D71D60BB2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4018" y="738219"/>
            <a:ext cx="5189621" cy="698600"/>
          </a:xfrm>
          <a:prstGeom prst="rect">
            <a:avLst/>
          </a:prstGeom>
        </p:spPr>
      </p:pic>
      <p:pic>
        <p:nvPicPr>
          <p:cNvPr id="25" name="Picture 2" descr="Boy and girl with happy face 605611 Vector Art at Vecteez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6274" r="100000">
                        <a14:foregroundMark x1="72444" y1="60408" x2="73137" y2="91224"/>
                        <a14:foregroundMark x1="78683" y1="62449" x2="87868" y2="94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20"/>
          <a:stretch/>
        </p:blipFill>
        <p:spPr bwMode="auto">
          <a:xfrm flipH="1">
            <a:off x="744028" y="2550488"/>
            <a:ext cx="2490867" cy="36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7105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840022" y="2078504"/>
            <a:ext cx="4787952" cy="3053883"/>
            <a:chOff x="6468873" y="3551742"/>
            <a:chExt cx="3429551" cy="218745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84" t="45366" r="5583" b="32234"/>
            <a:stretch/>
          </p:blipFill>
          <p:spPr>
            <a:xfrm>
              <a:off x="6468873" y="3655090"/>
              <a:ext cx="3429551" cy="208411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C89E13A-88DA-4A3C-B7FB-F63C48882153}"/>
                </a:ext>
              </a:extLst>
            </p:cNvPr>
            <p:cNvSpPr/>
            <p:nvPr/>
          </p:nvSpPr>
          <p:spPr>
            <a:xfrm>
              <a:off x="6550050" y="3551742"/>
              <a:ext cx="435337" cy="44917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DB92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C000"/>
                  </a:solidFill>
                  <a:latin typeface="iCiel Cadena" panose="02000503000000020004" pitchFamily="50" charset="0"/>
                </a:rPr>
                <a:t>4</a:t>
              </a:r>
            </a:p>
          </p:txBody>
        </p:sp>
      </p:grpSp>
      <p:sp>
        <p:nvSpPr>
          <p:cNvPr id="22" name="Flowchart: Alternate Process 21">
            <a:extLst>
              <a:ext uri="{FF2B5EF4-FFF2-40B4-BE49-F238E27FC236}">
                <a16:creationId xmlns:a16="http://schemas.microsoft.com/office/drawing/2014/main" id="{14F8F042-CDF5-4971-8B05-45BB657CD27F}"/>
              </a:ext>
            </a:extLst>
          </p:cNvPr>
          <p:cNvSpPr/>
          <p:nvPr/>
        </p:nvSpPr>
        <p:spPr>
          <a:xfrm flipH="1">
            <a:off x="6153156" y="3856350"/>
            <a:ext cx="2840768" cy="1651081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iCiel Cadena" panose="02000503000000020004" pitchFamily="50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anose="02000503000000020004" pitchFamily="50" charset="0"/>
              </a:rPr>
              <a:t>nhỏ</a:t>
            </a:r>
            <a:r>
              <a:rPr lang="en-US" sz="3200" dirty="0">
                <a:solidFill>
                  <a:srgbClr val="FF00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anose="02000503000000020004" pitchFamily="50" charset="0"/>
              </a:rPr>
              <a:t>đang</a:t>
            </a:r>
            <a:r>
              <a:rPr lang="en-US" sz="3200" dirty="0">
                <a:solidFill>
                  <a:srgbClr val="FF00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anose="02000503000000020004" pitchFamily="50" charset="0"/>
              </a:rPr>
              <a:t>bê</a:t>
            </a:r>
            <a:r>
              <a:rPr lang="en-US" sz="3200" dirty="0">
                <a:solidFill>
                  <a:srgbClr val="FF00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anose="02000503000000020004" pitchFamily="50" charset="0"/>
              </a:rPr>
              <a:t>thức</a:t>
            </a:r>
            <a:r>
              <a:rPr lang="en-US" sz="3200" dirty="0">
                <a:solidFill>
                  <a:srgbClr val="FF00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anose="02000503000000020004" pitchFamily="50" charset="0"/>
              </a:rPr>
              <a:t>ăn</a:t>
            </a:r>
            <a:r>
              <a:rPr lang="en-US" sz="3200" dirty="0">
                <a:solidFill>
                  <a:srgbClr val="FF00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anose="02000503000000020004" pitchFamily="50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anose="02000503000000020004" pitchFamily="50" charset="0"/>
              </a:rPr>
              <a:t>mâm</a:t>
            </a:r>
            <a:r>
              <a:rPr lang="en-US" sz="3200" dirty="0">
                <a:solidFill>
                  <a:srgbClr val="FF000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anose="02000503000000020004" pitchFamily="50" charset="0"/>
              </a:rPr>
              <a:t>cơm</a:t>
            </a:r>
            <a:endParaRPr lang="en-US" sz="3200" dirty="0">
              <a:solidFill>
                <a:srgbClr val="FF0000"/>
              </a:solidFill>
              <a:latin typeface="iCiel Cadena" panose="02000503000000020004" pitchFamily="50" charset="0"/>
            </a:endParaRPr>
          </a:p>
        </p:txBody>
      </p:sp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782508" y="1676555"/>
            <a:ext cx="3757785" cy="1430988"/>
          </a:xfrm>
          <a:prstGeom prst="wedgeRoundRectCallout">
            <a:avLst>
              <a:gd name="adj1" fmla="val -42366"/>
              <a:gd name="adj2" fmla="val 62801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Những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việc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nhà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em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có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thể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thực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hiện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iCiel Cadena" panose="02000503000000020004" pitchFamily="50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4C79212-2880-4B1F-8091-D71D60BB2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4018" y="738219"/>
            <a:ext cx="5189621" cy="698600"/>
          </a:xfrm>
          <a:prstGeom prst="rect">
            <a:avLst/>
          </a:prstGeom>
        </p:spPr>
      </p:pic>
      <p:pic>
        <p:nvPicPr>
          <p:cNvPr id="25" name="Picture 2" descr="Boy and girl with happy face 605611 Vector Art at Vecteez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46620">
                        <a14:foregroundMark x1="11265" y1="35510" x2="7799" y2="43061"/>
                        <a14:foregroundMark x1="11092" y1="32041" x2="11092" y2="38571"/>
                        <a14:foregroundMark x1="11265" y1="47143" x2="4679" y2="61633"/>
                        <a14:foregroundMark x1="15945" y1="56122" x2="15945" y2="67347"/>
                        <a14:foregroundMark x1="23570" y1="58163" x2="27036" y2="72245"/>
                        <a14:foregroundMark x1="27383" y1="58776" x2="31542" y2="68776"/>
                        <a14:foregroundMark x1="22357" y1="88776" x2="15078" y2="94286"/>
                        <a14:foregroundMark x1="27210" y1="57347" x2="32756" y2="68980"/>
                        <a14:foregroundMark x1="27730" y1="57143" x2="32756" y2="6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708"/>
          <a:stretch/>
        </p:blipFill>
        <p:spPr bwMode="auto">
          <a:xfrm>
            <a:off x="9267274" y="2496818"/>
            <a:ext cx="2336465" cy="36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085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113084" y="1022285"/>
            <a:ext cx="4427158" cy="3270708"/>
            <a:chOff x="1454766" y="1389112"/>
            <a:chExt cx="5172165" cy="327070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1454766" y="1389112"/>
              <a:ext cx="5172165" cy="3270708"/>
              <a:chOff x="4436414" y="1551563"/>
              <a:chExt cx="7327378" cy="4327762"/>
            </a:xfrm>
          </p:grpSpPr>
          <p:sp>
            <p:nvSpPr>
              <p:cNvPr id="26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2" y="1676401"/>
                <a:ext cx="7191790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00B0F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E409B3E-F450-4FFE-8A25-9B7B5F82D1F8}"/>
                </a:ext>
              </a:extLst>
            </p:cNvPr>
            <p:cNvSpPr txBox="1"/>
            <p:nvPr/>
          </p:nvSpPr>
          <p:spPr>
            <a:xfrm>
              <a:off x="1781018" y="1825799"/>
              <a:ext cx="4450651" cy="210878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7000"/>
                </a:lnSpc>
              </a:pPr>
              <a:r>
                <a:rPr lang="en-US" sz="2800" dirty="0" err="1">
                  <a:latin typeface="Coiny" panose="02000903060500060000" pitchFamily="2" charset="0"/>
                  <a:cs typeface="Calibri" panose="020F0502020204030204" pitchFamily="34" charset="0"/>
                </a:rPr>
                <a:t>Trao</a:t>
              </a:r>
              <a:r>
                <a:rPr lang="en-US" sz="28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  <a:cs typeface="Calibri" panose="020F0502020204030204" pitchFamily="34" charset="0"/>
                </a:rPr>
                <a:t>đổi</a:t>
              </a:r>
              <a:r>
                <a:rPr lang="en-US" sz="28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  <a:cs typeface="Calibri" panose="020F0502020204030204" pitchFamily="34" charset="0"/>
                </a:rPr>
                <a:t>về</a:t>
              </a:r>
              <a:r>
                <a:rPr lang="en-US" sz="28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  <a:cs typeface="Calibri" panose="020F0502020204030204" pitchFamily="34" charset="0"/>
                </a:rPr>
                <a:t>những</a:t>
              </a:r>
              <a:r>
                <a:rPr lang="en-US" sz="28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  <a:cs typeface="Calibri" panose="020F0502020204030204" pitchFamily="34" charset="0"/>
                </a:rPr>
                <a:t>công</a:t>
              </a:r>
              <a:r>
                <a:rPr lang="en-US" sz="28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  <a:cs typeface="Calibri" panose="020F0502020204030204" pitchFamily="34" charset="0"/>
                </a:rPr>
                <a:t>việc</a:t>
              </a:r>
              <a:r>
                <a:rPr lang="en-US" sz="28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  <a:cs typeface="Calibri" panose="020F0502020204030204" pitchFamily="34" charset="0"/>
                </a:rPr>
                <a:t>nhà</a:t>
              </a:r>
              <a:r>
                <a:rPr lang="en-US" sz="28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  <a:cs typeface="Calibri" panose="020F0502020204030204" pitchFamily="34" charset="0"/>
                </a:rPr>
                <a:t>phù</a:t>
              </a:r>
              <a:r>
                <a:rPr lang="en-US" sz="28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  <a:cs typeface="Calibri" panose="020F0502020204030204" pitchFamily="34" charset="0"/>
                </a:rPr>
                <a:t>hợp</a:t>
              </a:r>
              <a:r>
                <a:rPr lang="en-US" sz="28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  <a:cs typeface="Calibri" panose="020F0502020204030204" pitchFamily="34" charset="0"/>
                </a:rPr>
                <a:t>với</a:t>
              </a:r>
              <a:r>
                <a:rPr lang="en-US" sz="28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  <a:cs typeface="Calibri" panose="020F0502020204030204" pitchFamily="34" charset="0"/>
                </a:rPr>
                <a:t>lứa</a:t>
              </a:r>
              <a:r>
                <a:rPr lang="en-US" sz="28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  <a:cs typeface="Calibri" panose="020F0502020204030204" pitchFamily="34" charset="0"/>
                </a:rPr>
                <a:t>tuổi</a:t>
              </a:r>
              <a:r>
                <a:rPr lang="en-US" sz="28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  <a:cs typeface="Calibri" panose="020F0502020204030204" pitchFamily="34" charset="0"/>
                </a:rPr>
                <a:t>em</a:t>
              </a:r>
              <a:r>
                <a:rPr lang="en-US" sz="28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  <a:cs typeface="Calibri" panose="020F0502020204030204" pitchFamily="34" charset="0"/>
                </a:rPr>
                <a:t>có</a:t>
              </a:r>
              <a:r>
                <a:rPr lang="en-US" sz="28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  <a:cs typeface="Calibri" panose="020F0502020204030204" pitchFamily="34" charset="0"/>
                </a:rPr>
                <a:t>thể</a:t>
              </a:r>
              <a:r>
                <a:rPr lang="en-US" sz="28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  <a:cs typeface="Calibri" panose="020F0502020204030204" pitchFamily="34" charset="0"/>
                </a:rPr>
                <a:t>thực</a:t>
              </a:r>
              <a:r>
                <a:rPr lang="en-US" sz="28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  <a:cs typeface="Calibri" panose="020F0502020204030204" pitchFamily="34" charset="0"/>
                </a:rPr>
                <a:t>hiện</a:t>
              </a:r>
              <a:r>
                <a:rPr lang="en-US" sz="2800" dirty="0">
                  <a:latin typeface="Coiny" panose="02000903060500060000" pitchFamily="2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5659C0B-1C38-4173-BE4A-7C50D00BFE9B}"/>
              </a:ext>
            </a:extLst>
          </p:cNvPr>
          <p:cNvGrpSpPr/>
          <p:nvPr/>
        </p:nvGrpSpPr>
        <p:grpSpPr>
          <a:xfrm>
            <a:off x="8269671" y="3774988"/>
            <a:ext cx="3878055" cy="2874358"/>
            <a:chOff x="8660218" y="7020791"/>
            <a:chExt cx="2943177" cy="244036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0" name="Cloud 29">
              <a:extLst>
                <a:ext uri="{FF2B5EF4-FFF2-40B4-BE49-F238E27FC236}">
                  <a16:creationId xmlns:a16="http://schemas.microsoft.com/office/drawing/2014/main" id="{8A81A98B-4160-41E3-B29E-A1F8BF0EB84A}"/>
                </a:ext>
              </a:extLst>
            </p:cNvPr>
            <p:cNvSpPr/>
            <p:nvPr/>
          </p:nvSpPr>
          <p:spPr>
            <a:xfrm rot="554997">
              <a:off x="8660218" y="7020791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3BFDB8E-6D3B-43BE-B8C8-36DD70D26AAB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1900398"/>
              <a:chOff x="9225795" y="7098813"/>
              <a:chExt cx="1939746" cy="1900398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18691311-1644-4FBF-ACB3-EEB71B7294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B8DBAC5-64DB-46A0-A243-A2E6D8D22F1A}"/>
                  </a:ext>
                </a:extLst>
              </p:cNvPr>
              <p:cNvSpPr txBox="1"/>
              <p:nvPr/>
            </p:nvSpPr>
            <p:spPr>
              <a:xfrm>
                <a:off x="9457324" y="8291325"/>
                <a:ext cx="147668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DB9231"/>
                    </a:solidFill>
                    <a:latin typeface="iCiel Cadena" panose="02000503000000020004" pitchFamily="50" charset="0"/>
                  </a:rPr>
                  <a:t>THẢO LUẬN</a:t>
                </a:r>
                <a:br>
                  <a:rPr lang="en-US" sz="2000" dirty="0">
                    <a:solidFill>
                      <a:srgbClr val="DB9231"/>
                    </a:solidFill>
                    <a:latin typeface="iCiel Cadena" panose="02000503000000020004" pitchFamily="50" charset="0"/>
                  </a:rPr>
                </a:br>
                <a:r>
                  <a:rPr lang="en-US" sz="2000" dirty="0">
                    <a:solidFill>
                      <a:srgbClr val="DB9231"/>
                    </a:solidFill>
                    <a:latin typeface="iCiel Cadena" panose="02000503000000020004" pitchFamily="50" charset="0"/>
                  </a:rPr>
                  <a:t>NHÓM ĐÔI</a:t>
                </a: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226" l="0" r="100000">
                        <a14:foregroundMark x1="34185" y1="55654" x2="47923" y2="516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042" y="2265913"/>
            <a:ext cx="5962650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43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197164" y="882316"/>
            <a:ext cx="5863524" cy="3854117"/>
            <a:chOff x="1451676" y="1427747"/>
            <a:chExt cx="5863524" cy="385411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8737264-9B67-4EC7-9315-C17AA834271E}"/>
                </a:ext>
              </a:extLst>
            </p:cNvPr>
            <p:cNvGrpSpPr/>
            <p:nvPr/>
          </p:nvGrpSpPr>
          <p:grpSpPr>
            <a:xfrm>
              <a:off x="1451676" y="1427747"/>
              <a:ext cx="5863524" cy="3854117"/>
              <a:chOff x="489148" y="667173"/>
              <a:chExt cx="6293857" cy="413342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DC1D4F1E-3EDD-4015-A539-43A11BADCCFD}"/>
                  </a:ext>
                </a:extLst>
              </p:cNvPr>
              <p:cNvGrpSpPr/>
              <p:nvPr/>
            </p:nvGrpSpPr>
            <p:grpSpPr>
              <a:xfrm>
                <a:off x="489148" y="667173"/>
                <a:ext cx="6293857" cy="4133427"/>
                <a:chOff x="489148" y="667173"/>
                <a:chExt cx="6293857" cy="4133427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4FC54B8C-65EE-47E2-826A-FE8D201214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89148" y="990600"/>
                  <a:ext cx="6293857" cy="3810000"/>
                </a:xfrm>
                <a:prstGeom prst="rect">
                  <a:avLst/>
                </a:prstGeom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017FD8B4-4D5C-49C0-8953-08C4B63AE8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960647" y="667173"/>
                  <a:ext cx="3350859" cy="877606"/>
                </a:xfrm>
                <a:prstGeom prst="rect">
                  <a:avLst/>
                </a:prstGeom>
              </p:spPr>
            </p:pic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5914CB0-E902-4C6A-8517-455EDE0F0164}"/>
                  </a:ext>
                </a:extLst>
              </p:cNvPr>
              <p:cNvSpPr txBox="1"/>
              <p:nvPr/>
            </p:nvSpPr>
            <p:spPr>
              <a:xfrm>
                <a:off x="2755497" y="782810"/>
                <a:ext cx="17556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CHIA SẺ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93FB5AF-D688-4267-96EB-7F0440D1E8C4}"/>
                </a:ext>
              </a:extLst>
            </p:cNvPr>
            <p:cNvSpPr txBox="1"/>
            <p:nvPr/>
          </p:nvSpPr>
          <p:spPr>
            <a:xfrm>
              <a:off x="1690292" y="2856256"/>
              <a:ext cx="532010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sz="2800" dirty="0">
                  <a:latin typeface="iCiel Cadena" panose="02000503000000020004" pitchFamily="50" charset="0"/>
                </a:rPr>
                <a:t>NHỮNG VIỆC NHÀ PHÙ HỢP VỚI LỨA TUỔI EM CÓ THỂ THỰC HIỆN</a:t>
              </a:r>
            </a:p>
          </p:txBody>
        </p:sp>
      </p:grpSp>
      <p:pic>
        <p:nvPicPr>
          <p:cNvPr id="17" name="图片 1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3978" y="1876165"/>
            <a:ext cx="2848906" cy="4168619"/>
          </a:xfrm>
          <a:prstGeom prst="rect">
            <a:avLst/>
          </a:prstGeom>
        </p:spPr>
      </p:pic>
      <p:pic>
        <p:nvPicPr>
          <p:cNvPr id="18" name="图片 1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910" y="1907437"/>
            <a:ext cx="3323964" cy="410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024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E932A6D-890B-C446-9E50-78BB8A77A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809" y="2689724"/>
            <a:ext cx="4116191" cy="403665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566639" y="651178"/>
            <a:ext cx="3714642" cy="3161560"/>
            <a:chOff x="5640061" y="1522377"/>
            <a:chExt cx="3714642" cy="316156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0827" b="-4471"/>
            <a:stretch/>
          </p:blipFill>
          <p:spPr>
            <a:xfrm flipH="1">
              <a:off x="5640061" y="1522377"/>
              <a:ext cx="3714642" cy="316156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5846">
                          <a14:foregroundMark x1="46769" y1="73613" x2="53077" y2="84607"/>
                          <a14:foregroundMark x1="40462" y1="86387" x2="66615" y2="83141"/>
                          <a14:foregroundMark x1="37846" y1="87120" x2="53538" y2="88482"/>
                          <a14:foregroundMark x1="59231" y1="87435" x2="70308" y2="92775"/>
                          <a14:foregroundMark x1="72308" y1="80733" x2="74462" y2="93508"/>
                          <a14:foregroundMark x1="57231" y1="92461" x2="83846" y2="92042"/>
                          <a14:foregroundMark x1="71231" y1="87120" x2="81692" y2="85340"/>
                          <a14:foregroundMark x1="33692" y1="59791" x2="48923" y2="79686"/>
                          <a14:foregroundMark x1="33692" y1="53403" x2="57692" y2="75707"/>
                          <a14:foregroundMark x1="61846" y1="82513" x2="68615" y2="95288"/>
                          <a14:foregroundMark x1="61385" y1="91309" x2="48923" y2="9633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33937" y="1944142"/>
              <a:ext cx="1351967" cy="1986351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998149" y="1636295"/>
            <a:ext cx="5625628" cy="3071755"/>
            <a:chOff x="1320604" y="1636295"/>
            <a:chExt cx="5625628" cy="307175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1320604" y="1636295"/>
              <a:ext cx="5625628" cy="3071755"/>
              <a:chOff x="4436414" y="1551563"/>
              <a:chExt cx="7327378" cy="4327762"/>
            </a:xfrm>
          </p:grpSpPr>
          <p:sp>
            <p:nvSpPr>
              <p:cNvPr id="26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00B0F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E409B3E-F450-4FFE-8A25-9B7B5F82D1F8}"/>
                </a:ext>
              </a:extLst>
            </p:cNvPr>
            <p:cNvSpPr txBox="1"/>
            <p:nvPr/>
          </p:nvSpPr>
          <p:spPr>
            <a:xfrm>
              <a:off x="1516498" y="2231958"/>
              <a:ext cx="5101535" cy="160467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7000"/>
                </a:lnSpc>
              </a:pPr>
              <a:r>
                <a:rPr lang="en-US" sz="2800" dirty="0" err="1">
                  <a:latin typeface="Coiny" panose="02000903060500060000" pitchFamily="2" charset="0"/>
                  <a:cs typeface="Calibri" panose="020F0502020204030204" pitchFamily="34" charset="0"/>
                </a:rPr>
                <a:t>Viết</a:t>
              </a:r>
              <a:r>
                <a:rPr lang="en-US" sz="28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  <a:cs typeface="Calibri" panose="020F0502020204030204" pitchFamily="34" charset="0"/>
                </a:rPr>
                <a:t>một</a:t>
              </a:r>
              <a:r>
                <a:rPr lang="en-US" sz="28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  <a:cs typeface="Calibri" panose="020F0502020204030204" pitchFamily="34" charset="0"/>
                </a:rPr>
                <a:t>công</a:t>
              </a:r>
              <a:r>
                <a:rPr lang="en-US" sz="28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  <a:cs typeface="Calibri" panose="020F0502020204030204" pitchFamily="34" charset="0"/>
                </a:rPr>
                <a:t>việc</a:t>
              </a:r>
              <a:r>
                <a:rPr lang="en-US" sz="28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  <a:cs typeface="Calibri" panose="020F0502020204030204" pitchFamily="34" charset="0"/>
                </a:rPr>
                <a:t>nhà</a:t>
              </a:r>
              <a:r>
                <a:rPr lang="en-US" sz="28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  <a:cs typeface="Calibri" panose="020F0502020204030204" pitchFamily="34" charset="0"/>
                </a:rPr>
                <a:t>mà</a:t>
              </a:r>
              <a:r>
                <a:rPr lang="en-US" sz="28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  <a:cs typeface="Calibri" panose="020F0502020204030204" pitchFamily="34" charset="0"/>
                </a:rPr>
                <a:t>em</a:t>
              </a:r>
              <a:r>
                <a:rPr lang="en-US" sz="28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  <a:cs typeface="Calibri" panose="020F0502020204030204" pitchFamily="34" charset="0"/>
                </a:rPr>
                <a:t>sẽ</a:t>
              </a:r>
              <a:r>
                <a:rPr lang="en-US" sz="28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  <a:cs typeface="Calibri" panose="020F0502020204030204" pitchFamily="34" charset="0"/>
                </a:rPr>
                <a:t>làm</a:t>
              </a:r>
              <a:r>
                <a:rPr lang="en-US" sz="28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  <a:cs typeface="Calibri" panose="020F0502020204030204" pitchFamily="34" charset="0"/>
                </a:rPr>
                <a:t>lên</a:t>
              </a:r>
              <a:r>
                <a:rPr lang="en-US" sz="28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  <a:cs typeface="Calibri" panose="020F0502020204030204" pitchFamily="34" charset="0"/>
                </a:rPr>
                <a:t>một</a:t>
              </a:r>
              <a:r>
                <a:rPr lang="en-US" sz="28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  <a:cs typeface="Calibri" panose="020F0502020204030204" pitchFamily="34" charset="0"/>
                </a:rPr>
                <a:t>tờ</a:t>
              </a:r>
              <a:r>
                <a:rPr lang="en-US" sz="28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  <a:cs typeface="Calibri" panose="020F0502020204030204" pitchFamily="34" charset="0"/>
                </a:rPr>
                <a:t>giấy</a:t>
              </a:r>
              <a:r>
                <a:rPr lang="en-US" sz="28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  <a:cs typeface="Calibri" panose="020F0502020204030204" pitchFamily="34" charset="0"/>
                </a:rPr>
                <a:t>trong</a:t>
              </a:r>
              <a:r>
                <a:rPr lang="en-US" sz="28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  <a:cs typeface="Calibri" panose="020F0502020204030204" pitchFamily="34" charset="0"/>
                </a:rPr>
                <a:t>thời</a:t>
              </a:r>
              <a:r>
                <a:rPr lang="en-US" sz="2800" dirty="0"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  <a:cs typeface="Calibri" panose="020F0502020204030204" pitchFamily="34" charset="0"/>
                </a:rPr>
                <a:t>gian</a:t>
              </a:r>
              <a:r>
                <a:rPr lang="en-US" sz="2800" dirty="0">
                  <a:latin typeface="Coiny" panose="02000903060500060000" pitchFamily="2" charset="0"/>
                  <a:cs typeface="Calibri" panose="020F0502020204030204" pitchFamily="34" charset="0"/>
                </a:rPr>
                <a:t> 3 </a:t>
              </a:r>
              <a:r>
                <a:rPr lang="en-US" sz="2800" dirty="0" err="1">
                  <a:latin typeface="Coiny" panose="02000903060500060000" pitchFamily="2" charset="0"/>
                  <a:cs typeface="Calibri" panose="020F0502020204030204" pitchFamily="34" charset="0"/>
                </a:rPr>
                <a:t>phút</a:t>
              </a:r>
              <a:r>
                <a:rPr lang="en-US" sz="2800" dirty="0">
                  <a:latin typeface="Coiny" panose="02000903060500060000" pitchFamily="2" charset="0"/>
                  <a:cs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247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7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990" y="2236252"/>
            <a:ext cx="6735987" cy="385635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295292" y="848688"/>
            <a:ext cx="4946640" cy="3196851"/>
            <a:chOff x="2069431" y="1535570"/>
            <a:chExt cx="4946640" cy="319685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8737264-9B67-4EC7-9315-C17AA834271E}"/>
                </a:ext>
              </a:extLst>
            </p:cNvPr>
            <p:cNvGrpSpPr/>
            <p:nvPr/>
          </p:nvGrpSpPr>
          <p:grpSpPr>
            <a:xfrm>
              <a:off x="2069431" y="1535570"/>
              <a:ext cx="4946640" cy="3196851"/>
              <a:chOff x="1152240" y="782810"/>
              <a:chExt cx="5309682" cy="342852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DC1D4F1E-3EDD-4015-A539-43A11BADCCFD}"/>
                  </a:ext>
                </a:extLst>
              </p:cNvPr>
              <p:cNvGrpSpPr/>
              <p:nvPr/>
            </p:nvGrpSpPr>
            <p:grpSpPr>
              <a:xfrm>
                <a:off x="1152240" y="782810"/>
                <a:ext cx="5309682" cy="3428528"/>
                <a:chOff x="1152240" y="782810"/>
                <a:chExt cx="5309682" cy="3428528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4FC54B8C-65EE-47E2-826A-FE8D201214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152240" y="1105976"/>
                  <a:ext cx="5309682" cy="3105362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017FD8B4-4D5C-49C0-8953-08C4B63AE8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402170" y="782810"/>
                  <a:ext cx="2909335" cy="761969"/>
                </a:xfrm>
                <a:prstGeom prst="rect">
                  <a:avLst/>
                </a:prstGeom>
              </p:spPr>
            </p:pic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5914CB0-E902-4C6A-8517-455EDE0F0164}"/>
                  </a:ext>
                </a:extLst>
              </p:cNvPr>
              <p:cNvSpPr txBox="1"/>
              <p:nvPr/>
            </p:nvSpPr>
            <p:spPr>
              <a:xfrm>
                <a:off x="2968894" y="782810"/>
                <a:ext cx="17556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CHIA SẺ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93FB5AF-D688-4267-96EB-7F0440D1E8C4}"/>
                </a:ext>
              </a:extLst>
            </p:cNvPr>
            <p:cNvSpPr txBox="1"/>
            <p:nvPr/>
          </p:nvSpPr>
          <p:spPr>
            <a:xfrm>
              <a:off x="2555678" y="2376862"/>
              <a:ext cx="3974146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en-US" sz="2800" dirty="0">
                  <a:latin typeface="iCiel Cadena" panose="02000503000000020004" pitchFamily="50" charset="0"/>
                </a:rPr>
                <a:t>NHỮNG CÔNG VIỆC NHÀ MÀ EM ĐÃ VIẾT VỚI CÁC BẠN TRONG NHÓM</a:t>
              </a:r>
            </a:p>
          </p:txBody>
        </p:sp>
      </p:grpSp>
      <p:sp>
        <p:nvSpPr>
          <p:cNvPr id="20" name="Speech Bubble: Rectangle with Corners Rounded 91">
            <a:extLst>
              <a:ext uri="{FF2B5EF4-FFF2-40B4-BE49-F238E27FC236}">
                <a16:creationId xmlns:a16="http://schemas.microsoft.com/office/drawing/2014/main" id="{8B0C9DB5-8CD6-4719-A8BF-0D763BF9207A}"/>
              </a:ext>
            </a:extLst>
          </p:cNvPr>
          <p:cNvSpPr/>
          <p:nvPr/>
        </p:nvSpPr>
        <p:spPr>
          <a:xfrm>
            <a:off x="1770880" y="1013198"/>
            <a:ext cx="3686934" cy="1433916"/>
          </a:xfrm>
          <a:prstGeom prst="wedgeRoundRectCallout">
            <a:avLst>
              <a:gd name="adj1" fmla="val 1925"/>
              <a:gd name="adj2" fmla="val 66619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C000"/>
                </a:solidFill>
                <a:latin typeface="iCiel Cadena" panose="02000503000000020004" pitchFamily="50" charset="0"/>
              </a:rPr>
              <a:t>THẢO LUẬN NHÓM 4</a:t>
            </a:r>
          </a:p>
        </p:txBody>
      </p:sp>
    </p:spTree>
    <p:extLst>
      <p:ext uri="{BB962C8B-B14F-4D97-AF65-F5344CB8AC3E}">
        <p14:creationId xmlns:p14="http://schemas.microsoft.com/office/powerpoint/2010/main" val="377487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919046" y="882316"/>
            <a:ext cx="6053583" cy="3329199"/>
            <a:chOff x="1261617" y="1427747"/>
            <a:chExt cx="6053583" cy="332919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8737264-9B67-4EC7-9315-C17AA834271E}"/>
                </a:ext>
              </a:extLst>
            </p:cNvPr>
            <p:cNvGrpSpPr/>
            <p:nvPr/>
          </p:nvGrpSpPr>
          <p:grpSpPr>
            <a:xfrm>
              <a:off x="1261617" y="1427747"/>
              <a:ext cx="6053583" cy="3329199"/>
              <a:chOff x="285140" y="667173"/>
              <a:chExt cx="6497865" cy="357046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C1D4F1E-3EDD-4015-A539-43A11BADCCFD}"/>
                  </a:ext>
                </a:extLst>
              </p:cNvPr>
              <p:cNvGrpSpPr/>
              <p:nvPr/>
            </p:nvGrpSpPr>
            <p:grpSpPr>
              <a:xfrm>
                <a:off x="285140" y="667173"/>
                <a:ext cx="6497865" cy="3570468"/>
                <a:chOff x="285140" y="667173"/>
                <a:chExt cx="6497865" cy="3570468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4FC54B8C-65EE-47E2-826A-FE8D201214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85140" y="990600"/>
                  <a:ext cx="6497865" cy="3247041"/>
                </a:xfrm>
                <a:prstGeom prst="rect">
                  <a:avLst/>
                </a:prstGeom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017FD8B4-4D5C-49C0-8953-08C4B63AE8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960647" y="667173"/>
                  <a:ext cx="3350859" cy="877606"/>
                </a:xfrm>
                <a:prstGeom prst="rect">
                  <a:avLst/>
                </a:prstGeom>
              </p:spPr>
            </p:pic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5914CB0-E902-4C6A-8517-455EDE0F0164}"/>
                  </a:ext>
                </a:extLst>
              </p:cNvPr>
              <p:cNvSpPr txBox="1"/>
              <p:nvPr/>
            </p:nvSpPr>
            <p:spPr>
              <a:xfrm>
                <a:off x="2656266" y="667433"/>
                <a:ext cx="17556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chemeClr val="bg1"/>
                    </a:solidFill>
                    <a:latin typeface="iCiel Cadena" panose="02000503000000020004" pitchFamily="50" charset="0"/>
                  </a:rPr>
                  <a:t>CHIA SẺ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93FB5AF-D688-4267-96EB-7F0440D1E8C4}"/>
                </a:ext>
              </a:extLst>
            </p:cNvPr>
            <p:cNvSpPr txBox="1"/>
            <p:nvPr/>
          </p:nvSpPr>
          <p:spPr>
            <a:xfrm>
              <a:off x="1411786" y="2658356"/>
              <a:ext cx="575324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sz="2800" dirty="0">
                  <a:latin typeface="iCiel Cadena" panose="02000503000000020004" pitchFamily="50" charset="0"/>
                </a:rPr>
                <a:t>NHỮNG CÔNG VIỆC NHÀ MÀ EM ĐÃ VIẾT VỚI CÁC BẠN TRONG NHÓM</a:t>
              </a:r>
            </a:p>
          </p:txBody>
        </p:sp>
      </p:grpSp>
      <p:pic>
        <p:nvPicPr>
          <p:cNvPr id="19" name="图片 1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3978" y="1876165"/>
            <a:ext cx="2848906" cy="4168619"/>
          </a:xfrm>
          <a:prstGeom prst="rect">
            <a:avLst/>
          </a:prstGeom>
        </p:spPr>
      </p:pic>
      <p:pic>
        <p:nvPicPr>
          <p:cNvPr id="20" name="图片 1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910" y="1907437"/>
            <a:ext cx="3323964" cy="410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083724" y="1661572"/>
            <a:ext cx="5193833" cy="2931944"/>
            <a:chOff x="1454766" y="1389112"/>
            <a:chExt cx="5172165" cy="327070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1454766" y="1389112"/>
              <a:ext cx="5172165" cy="3270708"/>
              <a:chOff x="4436414" y="1551563"/>
              <a:chExt cx="7327378" cy="4327762"/>
            </a:xfrm>
          </p:grpSpPr>
          <p:sp>
            <p:nvSpPr>
              <p:cNvPr id="26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00B0F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E409B3E-F450-4FFE-8A25-9B7B5F82D1F8}"/>
                </a:ext>
              </a:extLst>
            </p:cNvPr>
            <p:cNvSpPr txBox="1"/>
            <p:nvPr/>
          </p:nvSpPr>
          <p:spPr>
            <a:xfrm>
              <a:off x="1733481" y="1744925"/>
              <a:ext cx="4409655" cy="210878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Calibri" panose="020F0502020204030204" pitchFamily="34" charset="0"/>
                </a:rPr>
                <a:t>Trao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Calibri" panose="020F0502020204030204" pitchFamily="34" charset="0"/>
                </a:rPr>
                <a:t>đổi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Calibri" panose="020F0502020204030204" pitchFamily="34" charset="0"/>
                </a:rPr>
                <a:t>về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Calibri" panose="020F0502020204030204" pitchFamily="34" charset="0"/>
                </a:rPr>
                <a:t>những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Calibri" panose="020F0502020204030204" pitchFamily="34" charset="0"/>
                </a:rPr>
                <a:t>việc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Calibri" panose="020F0502020204030204" pitchFamily="34" charset="0"/>
                </a:rPr>
                <a:t>sẽ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Calibri" panose="020F0502020204030204" pitchFamily="34" charset="0"/>
                </a:rPr>
                <a:t>chăm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Calibri" panose="020F0502020204030204" pitchFamily="34" charset="0"/>
                </a:rPr>
                <a:t>sóc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Calibri" panose="020F0502020204030204" pitchFamily="34" charset="0"/>
                </a:rPr>
                <a:t>phục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Calibri" panose="020F0502020204030204" pitchFamily="34" charset="0"/>
                </a:rPr>
                <a:t>vụ</a:t>
              </a:r>
              <a:r>
                <a:rPr lang="en-US" sz="2800" dirty="0">
                  <a:solidFill>
                    <a:prstClr val="black"/>
                  </a:solidFill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oiny" panose="02000903060500060000" pitchFamily="2" charset="0"/>
                  <a:cs typeface="Calibri" panose="020F0502020204030204" pitchFamily="34" charset="0"/>
                </a:rPr>
                <a:t>bản</a:t>
              </a:r>
              <a:r>
                <a:rPr lang="en-US" sz="2800" dirty="0">
                  <a:solidFill>
                    <a:prstClr val="black"/>
                  </a:solidFill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oiny" panose="02000903060500060000" pitchFamily="2" charset="0"/>
                  <a:cs typeface="Calibri" panose="020F0502020204030204" pitchFamily="34" charset="0"/>
                </a:rPr>
                <a:t>thân</a:t>
              </a:r>
              <a:r>
                <a:rPr lang="en-US" sz="2800" dirty="0">
                  <a:solidFill>
                    <a:prstClr val="black"/>
                  </a:solidFill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oiny" panose="02000903060500060000" pitchFamily="2" charset="0"/>
                  <a:cs typeface="Calibri" panose="020F0502020204030204" pitchFamily="34" charset="0"/>
                </a:rPr>
                <a:t>mà</a:t>
              </a:r>
              <a:r>
                <a:rPr lang="en-US" sz="2800" dirty="0">
                  <a:solidFill>
                    <a:prstClr val="black"/>
                  </a:solidFill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oiny" panose="02000903060500060000" pitchFamily="2" charset="0"/>
                  <a:cs typeface="Calibri" panose="020F0502020204030204" pitchFamily="34" charset="0"/>
                </a:rPr>
                <a:t>em</a:t>
              </a:r>
              <a:r>
                <a:rPr lang="en-US" sz="2800" dirty="0">
                  <a:solidFill>
                    <a:prstClr val="black"/>
                  </a:solidFill>
                  <a:latin typeface="Coiny" panose="02000903060500060000" pitchFamily="2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oiny" panose="02000903060500060000" pitchFamily="2" charset="0"/>
                  <a:cs typeface="Calibri" panose="020F0502020204030204" pitchFamily="34" charset="0"/>
                </a:rPr>
                <a:t>biết</a:t>
              </a:r>
              <a:r>
                <a:rPr lang="en-US" sz="2800" dirty="0">
                  <a:solidFill>
                    <a:prstClr val="black"/>
                  </a:solidFill>
                  <a:latin typeface="Coiny" panose="02000903060500060000" pitchFamily="2" charset="0"/>
                  <a:cs typeface="Calibri" panose="020F0502020204030204" pitchFamily="34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5659C0B-1C38-4173-BE4A-7C50D00BFE9B}"/>
              </a:ext>
            </a:extLst>
          </p:cNvPr>
          <p:cNvGrpSpPr/>
          <p:nvPr/>
        </p:nvGrpSpPr>
        <p:grpSpPr>
          <a:xfrm>
            <a:off x="8322470" y="3761923"/>
            <a:ext cx="3422559" cy="2536751"/>
            <a:chOff x="8660218" y="7020791"/>
            <a:chExt cx="2943177" cy="244036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0" name="Cloud 29">
              <a:extLst>
                <a:ext uri="{FF2B5EF4-FFF2-40B4-BE49-F238E27FC236}">
                  <a16:creationId xmlns:a16="http://schemas.microsoft.com/office/drawing/2014/main" id="{8A81A98B-4160-41E3-B29E-A1F8BF0EB84A}"/>
                </a:ext>
              </a:extLst>
            </p:cNvPr>
            <p:cNvSpPr/>
            <p:nvPr/>
          </p:nvSpPr>
          <p:spPr>
            <a:xfrm rot="554997">
              <a:off x="8660218" y="7020791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3BFDB8E-6D3B-43BE-B8C8-36DD70D26AAB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1900398"/>
              <a:chOff x="9225795" y="7098813"/>
              <a:chExt cx="1939746" cy="1900398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18691311-1644-4FBF-ACB3-EEB71B7294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B8DBAC5-64DB-46A0-A243-A2E6D8D22F1A}"/>
                  </a:ext>
                </a:extLst>
              </p:cNvPr>
              <p:cNvSpPr txBox="1"/>
              <p:nvPr/>
            </p:nvSpPr>
            <p:spPr>
              <a:xfrm>
                <a:off x="9457324" y="8291325"/>
                <a:ext cx="147668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B9231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THẢO LUẬN</a:t>
                </a:r>
                <a:b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B9231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</a:b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B9231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NHÓM ĐÔI</a:t>
                </a:r>
              </a:p>
            </p:txBody>
          </p:sp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226" l="0" r="100000">
                        <a14:foregroundMark x1="34185" y1="55654" x2="47923" y2="516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754" y="2182929"/>
            <a:ext cx="5962650" cy="4295775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3196224" y="1391661"/>
            <a:ext cx="2765352" cy="944615"/>
          </a:xfrm>
          <a:prstGeom prst="wedgeEllipseCallout">
            <a:avLst>
              <a:gd name="adj1" fmla="val 13296"/>
              <a:gd name="adj2" fmla="val 6805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tớ</a:t>
            </a:r>
            <a:r>
              <a:rPr lang="en-US" dirty="0"/>
              <a:t>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xuyên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dục</a:t>
            </a:r>
            <a:r>
              <a:rPr lang="en-US" dirty="0"/>
              <a:t>.</a:t>
            </a:r>
          </a:p>
        </p:txBody>
      </p:sp>
      <p:sp>
        <p:nvSpPr>
          <p:cNvPr id="16" name="Oval Callout 15"/>
          <p:cNvSpPr/>
          <p:nvPr/>
        </p:nvSpPr>
        <p:spPr>
          <a:xfrm>
            <a:off x="176925" y="1391661"/>
            <a:ext cx="2669085" cy="944615"/>
          </a:xfrm>
          <a:prstGeom prst="wedgeEllipseCallout">
            <a:avLst>
              <a:gd name="adj1" fmla="val 5876"/>
              <a:gd name="adj2" fmla="val 6823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Hằng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, </a:t>
            </a:r>
            <a:r>
              <a:rPr lang="en-US" dirty="0" err="1"/>
              <a:t>tớ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răng</a:t>
            </a:r>
            <a:r>
              <a:rPr lang="en-US" dirty="0"/>
              <a:t> 2 </a:t>
            </a:r>
            <a:r>
              <a:rPr lang="en-US" dirty="0" err="1"/>
              <a:t>lần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848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78"/>
          <a:stretch/>
        </p:blipFill>
        <p:spPr>
          <a:xfrm>
            <a:off x="-38214" y="2622035"/>
            <a:ext cx="12192000" cy="4267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989" y="2902225"/>
            <a:ext cx="7213271" cy="37068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6B0A731-31FE-41EB-A22E-107C348379F7}"/>
              </a:ext>
            </a:extLst>
          </p:cNvPr>
          <p:cNvSpPr txBox="1"/>
          <p:nvPr/>
        </p:nvSpPr>
        <p:spPr>
          <a:xfrm>
            <a:off x="2203205" y="1641137"/>
            <a:ext cx="77091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iCiel Cadena" panose="02000503000000020004" pitchFamily="50" charset="0"/>
              </a:rPr>
              <a:t>HƯỞNG ỨNG PHONG TRÀO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iCiel Cadena" panose="02000503000000020004" pitchFamily="50" charset="0"/>
              </a:rPr>
              <a:t>“CHĂM SÓC PHỤC VỤ BẢN THÂN”</a:t>
            </a:r>
          </a:p>
        </p:txBody>
      </p:sp>
    </p:spTree>
    <p:extLst>
      <p:ext uri="{BB962C8B-B14F-4D97-AF65-F5344CB8AC3E}">
        <p14:creationId xmlns:p14="http://schemas.microsoft.com/office/powerpoint/2010/main" val="25136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197164" y="818148"/>
            <a:ext cx="5863524" cy="3854117"/>
            <a:chOff x="1451676" y="1427747"/>
            <a:chExt cx="5863524" cy="385411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8737264-9B67-4EC7-9315-C17AA834271E}"/>
                </a:ext>
              </a:extLst>
            </p:cNvPr>
            <p:cNvGrpSpPr/>
            <p:nvPr/>
          </p:nvGrpSpPr>
          <p:grpSpPr>
            <a:xfrm>
              <a:off x="1451676" y="1427747"/>
              <a:ext cx="5863524" cy="3854117"/>
              <a:chOff x="489148" y="667173"/>
              <a:chExt cx="6293857" cy="413342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DC1D4F1E-3EDD-4015-A539-43A11BADCCFD}"/>
                  </a:ext>
                </a:extLst>
              </p:cNvPr>
              <p:cNvGrpSpPr/>
              <p:nvPr/>
            </p:nvGrpSpPr>
            <p:grpSpPr>
              <a:xfrm>
                <a:off x="489148" y="667173"/>
                <a:ext cx="6293857" cy="4133427"/>
                <a:chOff x="489148" y="667173"/>
                <a:chExt cx="6293857" cy="4133427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4FC54B8C-65EE-47E2-826A-FE8D201214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89148" y="990600"/>
                  <a:ext cx="6293857" cy="3810000"/>
                </a:xfrm>
                <a:prstGeom prst="rect">
                  <a:avLst/>
                </a:prstGeom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017FD8B4-4D5C-49C0-8953-08C4B63AE8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960647" y="667173"/>
                  <a:ext cx="3350859" cy="877606"/>
                </a:xfrm>
                <a:prstGeom prst="rect">
                  <a:avLst/>
                </a:prstGeom>
              </p:spPr>
            </p:pic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5914CB0-E902-4C6A-8517-455EDE0F0164}"/>
                  </a:ext>
                </a:extLst>
              </p:cNvPr>
              <p:cNvSpPr txBox="1"/>
              <p:nvPr/>
            </p:nvSpPr>
            <p:spPr>
              <a:xfrm>
                <a:off x="2755497" y="782810"/>
                <a:ext cx="17556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CHIA SẺ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93FB5AF-D688-4267-96EB-7F0440D1E8C4}"/>
                </a:ext>
              </a:extLst>
            </p:cNvPr>
            <p:cNvSpPr txBox="1"/>
            <p:nvPr/>
          </p:nvSpPr>
          <p:spPr>
            <a:xfrm>
              <a:off x="1720799" y="2651511"/>
              <a:ext cx="5320107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NHỮNG VIỆC</a:t>
              </a:r>
              <a:r>
                <a:rPr kumimoji="0" lang="en-US" sz="2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LÀM CHĂM SÓC VÀ PHỤC VỤ BẢN THÂN MÀ MÌNH ĐÃ TRAO ĐỔI.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7" name="图片 1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2440" y="1965985"/>
            <a:ext cx="2848906" cy="4168619"/>
          </a:xfrm>
          <a:prstGeom prst="rect">
            <a:avLst/>
          </a:prstGeom>
        </p:spPr>
      </p:pic>
      <p:pic>
        <p:nvPicPr>
          <p:cNvPr id="18" name="图片 1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148" y="1824449"/>
            <a:ext cx="3323964" cy="410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217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580" y="989490"/>
            <a:ext cx="8157574" cy="502813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949329E9-5573-4EA7-8B5B-8E9A969B25A2}"/>
              </a:ext>
            </a:extLst>
          </p:cNvPr>
          <p:cNvSpPr txBox="1"/>
          <p:nvPr/>
        </p:nvSpPr>
        <p:spPr>
          <a:xfrm>
            <a:off x="1140165" y="1535482"/>
            <a:ext cx="7807989" cy="4760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Đánh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răng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2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lần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sáng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và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tối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.</a:t>
            </a:r>
          </a:p>
          <a:p>
            <a:pPr marL="457200" marR="0" lvl="0" indent="-45720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Tắm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rửa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sạch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sẽ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hằng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ngày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.</a:t>
            </a:r>
          </a:p>
          <a:p>
            <a:pPr marL="457200" marR="0" lvl="0" indent="-45720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Tập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thể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dục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thường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xuyên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.</a:t>
            </a:r>
          </a:p>
          <a:p>
            <a:pPr marL="457200" marR="0" lvl="0" indent="-45720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3200" noProof="0" dirty="0" err="1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Ăn</a:t>
            </a:r>
            <a:r>
              <a:rPr lang="en-US" altLang="zh-CN" sz="3200" noProof="0" dirty="0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noProof="0" dirty="0" err="1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hết</a:t>
            </a:r>
            <a:r>
              <a:rPr lang="en-US" altLang="zh-CN" sz="3200" noProof="0" dirty="0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noProof="0" dirty="0" err="1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suất</a:t>
            </a:r>
            <a:r>
              <a:rPr lang="en-US" altLang="zh-CN" sz="3200" noProof="0" dirty="0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noProof="0" dirty="0" err="1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ăn</a:t>
            </a:r>
            <a:r>
              <a:rPr lang="en-US" altLang="zh-CN" sz="3200" noProof="0" dirty="0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noProof="0" dirty="0" err="1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của</a:t>
            </a:r>
            <a:r>
              <a:rPr lang="en-US" altLang="zh-CN" sz="3200" noProof="0" dirty="0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noProof="0" dirty="0" err="1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mình</a:t>
            </a:r>
            <a:r>
              <a:rPr lang="en-US" altLang="zh-CN" sz="3200" noProof="0" dirty="0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.</a:t>
            </a:r>
          </a:p>
          <a:p>
            <a:pPr marL="457200" marR="0" lvl="0" indent="-45720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Chải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tóc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/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buộc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tóc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gọn</a:t>
            </a:r>
            <a:r>
              <a:rPr kumimoji="0" lang="en-US" altLang="zh-CN" sz="32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gang.</a:t>
            </a:r>
          </a:p>
          <a:p>
            <a:pPr marL="457200" marR="0" lvl="0" indent="-457200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3200" noProof="0" dirty="0" err="1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Rửa</a:t>
            </a:r>
            <a:r>
              <a:rPr lang="en-US" altLang="zh-CN" sz="3200" noProof="0" dirty="0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noProof="0" dirty="0" err="1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tay</a:t>
            </a:r>
            <a:r>
              <a:rPr lang="en-US" altLang="zh-CN" sz="3200" noProof="0" dirty="0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noProof="0" dirty="0" err="1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thường</a:t>
            </a:r>
            <a:r>
              <a:rPr lang="en-US" altLang="zh-CN" sz="3200" noProof="0" dirty="0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noProof="0" dirty="0" err="1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xuyên</a:t>
            </a:r>
            <a:r>
              <a:rPr lang="en-US" altLang="zh-CN" sz="3200" noProof="0" dirty="0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noProof="0" dirty="0" err="1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trước</a:t>
            </a:r>
            <a:r>
              <a:rPr lang="en-US" altLang="zh-CN" sz="3200" noProof="0" dirty="0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noProof="0" dirty="0" err="1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và</a:t>
            </a:r>
            <a:r>
              <a:rPr lang="en-US" altLang="zh-CN" sz="3200" noProof="0" dirty="0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noProof="0" dirty="0" err="1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sau</a:t>
            </a:r>
            <a:r>
              <a:rPr lang="en-US" altLang="zh-CN" sz="3200" noProof="0" dirty="0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noProof="0" dirty="0" err="1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khi</a:t>
            </a:r>
            <a:r>
              <a:rPr lang="en-US" altLang="zh-CN" sz="3200" noProof="0" dirty="0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noProof="0" dirty="0" err="1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ăn</a:t>
            </a:r>
            <a:r>
              <a:rPr lang="en-US" altLang="zh-CN" sz="3200" noProof="0" dirty="0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, </a:t>
            </a:r>
            <a:r>
              <a:rPr lang="en-US" altLang="zh-CN" sz="3200" noProof="0" dirty="0" err="1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sau</a:t>
            </a:r>
            <a:r>
              <a:rPr lang="en-US" altLang="zh-CN" sz="3200" noProof="0" dirty="0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noProof="0" dirty="0" err="1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khi</a:t>
            </a:r>
            <a:r>
              <a:rPr lang="en-US" altLang="zh-CN" sz="3200" noProof="0" dirty="0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noProof="0" dirty="0" err="1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tham</a:t>
            </a:r>
            <a:r>
              <a:rPr lang="en-US" altLang="zh-CN" sz="3200" noProof="0" dirty="0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noProof="0" dirty="0" err="1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gia</a:t>
            </a:r>
            <a:r>
              <a:rPr lang="en-US" altLang="zh-CN" sz="3200" noProof="0" dirty="0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noProof="0" dirty="0" err="1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các</a:t>
            </a:r>
            <a:r>
              <a:rPr lang="en-US" altLang="zh-CN" sz="3200" noProof="0" dirty="0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noProof="0" dirty="0" err="1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hoạt</a:t>
            </a:r>
            <a:r>
              <a:rPr lang="en-US" altLang="zh-CN" sz="3200" noProof="0" dirty="0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 </a:t>
            </a:r>
            <a:r>
              <a:rPr lang="en-US" altLang="zh-CN" sz="3200" noProof="0" dirty="0" err="1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động</a:t>
            </a:r>
            <a:r>
              <a:rPr lang="en-US" altLang="zh-CN" sz="3200" noProof="0" dirty="0">
                <a:solidFill>
                  <a:prstClr val="black"/>
                </a:solidFill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rPr>
              <a:t>.</a:t>
            </a:r>
            <a:endParaRPr kumimoji="0" lang="en-US" altLang="zh-CN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  <a:sym typeface="字魂27号-布丁体" panose="00000500000000000000" pitchFamily="2" charset="-122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27号-布丁体" panose="00000500000000000000" pitchFamily="2" charset="-122"/>
              <a:cs typeface="Calibri" panose="020F0502020204030204" pitchFamily="34" charset="0"/>
              <a:sym typeface="字魂27号-布丁体" panose="000005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972" y="-92410"/>
            <a:ext cx="3064010" cy="2163800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130" t="3774" r="29561"/>
          <a:stretch/>
        </p:blipFill>
        <p:spPr>
          <a:xfrm>
            <a:off x="8756926" y="1317487"/>
            <a:ext cx="2518612" cy="483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0835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2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2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2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88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2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86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78"/>
          <a:stretch/>
        </p:blipFill>
        <p:spPr>
          <a:xfrm>
            <a:off x="0" y="2590800"/>
            <a:ext cx="12192000" cy="4267200"/>
          </a:xfrm>
          <a:prstGeom prst="rect">
            <a:avLst/>
          </a:prstGeom>
        </p:spPr>
      </p:pic>
      <p:pic>
        <p:nvPicPr>
          <p:cNvPr id="16" name="5bfd36810efa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5647" y="0"/>
            <a:ext cx="609600" cy="6096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6B0A731-31FE-41EB-A22E-107C348379F7}"/>
              </a:ext>
            </a:extLst>
          </p:cNvPr>
          <p:cNvSpPr txBox="1"/>
          <p:nvPr/>
        </p:nvSpPr>
        <p:spPr>
          <a:xfrm>
            <a:off x="2565497" y="1641137"/>
            <a:ext cx="69846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Coiny" panose="02000903060500060000" pitchFamily="2" charset="0"/>
              </a:rPr>
              <a:t>CHÀO TẠM BIỆT CÁC EM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FF0000"/>
                </a:solidFill>
                <a:latin typeface="Coiny" panose="02000903060500060000" pitchFamily="2" charset="0"/>
              </a:rPr>
              <a:t>VÀ </a:t>
            </a:r>
            <a:r>
              <a:rPr lang="en-US" sz="4000" b="1" dirty="0">
                <a:solidFill>
                  <a:srgbClr val="FF0000"/>
                </a:solidFill>
                <a:latin typeface="Coiny" panose="02000903060500060000" pitchFamily="2" charset="0"/>
              </a:rPr>
              <a:t>HẸN </a:t>
            </a:r>
            <a:r>
              <a:rPr lang="en-US" sz="4000" b="1">
                <a:solidFill>
                  <a:srgbClr val="FF0000"/>
                </a:solidFill>
                <a:latin typeface="Coiny" panose="02000903060500060000" pitchFamily="2" charset="0"/>
              </a:rPr>
              <a:t>GẶP LẠI!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11" y="3156047"/>
            <a:ext cx="8268435" cy="370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9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653143" y="620486"/>
            <a:ext cx="10885714" cy="561702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0919" y="1012372"/>
            <a:ext cx="2786743" cy="120831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0486"/>
            <a:ext cx="2385940" cy="118654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70842" y="2203957"/>
            <a:ext cx="1593773" cy="6910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6B0A731-31FE-41EB-A22E-107C348379F7}"/>
              </a:ext>
            </a:extLst>
          </p:cNvPr>
          <p:cNvSpPr txBox="1"/>
          <p:nvPr/>
        </p:nvSpPr>
        <p:spPr>
          <a:xfrm>
            <a:off x="2332338" y="1093309"/>
            <a:ext cx="72721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iCiel Cadena" panose="02000503000000020004" pitchFamily="50" charset="0"/>
              </a:rPr>
              <a:t>THAM GIA HOẠT ĐỘNG DÂN VŨ THEO CHỦ ĐỀ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iCiel Cadena" panose="02000503000000020004" pitchFamily="50" charset="0"/>
              </a:rPr>
              <a:t>“CHĂM SÓC VÀ PHỤC VỤ BẢN THÂN”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081649" y="2681249"/>
            <a:ext cx="9929184" cy="3157471"/>
            <a:chOff x="1081649" y="2681249"/>
            <a:chExt cx="9929184" cy="315747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75" b="100000" l="125" r="9675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1649" y="2729533"/>
              <a:ext cx="3109187" cy="310918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500" b="100000" l="10000" r="92250">
                          <a14:foregroundMark x1="38250" y1="10750" x2="37875" y2="10750"/>
                          <a14:foregroundMark x1="43125" y1="28875" x2="60875" y2="33750"/>
                          <a14:foregroundMark x1="57375" y1="29625" x2="43125" y2="37250"/>
                          <a14:foregroundMark x1="42000" y1="25000" x2="42000" y2="358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94644" y="2763049"/>
              <a:ext cx="3004594" cy="3004594"/>
            </a:xfrm>
            <a:prstGeom prst="rect">
              <a:avLst/>
            </a:prstGeom>
          </p:spPr>
        </p:pic>
        <p:pic>
          <p:nvPicPr>
            <p:cNvPr id="1028" name="Picture 4" descr="Happy Cute Girl Wear Cheerleader Cute Uniform Stock Vector - Illustration  of football, comic: 16477261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375" b="96375" l="10000" r="94375">
                          <a14:foregroundMark x1="41500" y1="23875" x2="45875" y2="30875"/>
                          <a14:foregroundMark x1="57500" y1="26125" x2="57500" y2="32000"/>
                          <a14:foregroundMark x1="42000" y1="45125" x2="46875" y2="48375"/>
                          <a14:foregroundMark x1="54000" y1="44375" x2="43250" y2="51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5356" y="2807996"/>
              <a:ext cx="3015477" cy="30154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9250" l="10000" r="90000">
                          <a14:foregroundMark x1="44125" y1="26750" x2="48750" y2="35875"/>
                          <a14:foregroundMark x1="58375" y1="28125" x2="53000" y2="35375"/>
                          <a14:foregroundMark x1="43375" y1="42250" x2="53000" y2="4837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09184" y="2681249"/>
              <a:ext cx="3086394" cy="30863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14618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62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0483" y="2804588"/>
            <a:ext cx="4174195" cy="229218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0919" y="1012372"/>
            <a:ext cx="2786743" cy="120831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58712"/>
            <a:ext cx="2385940" cy="118654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70842" y="2203957"/>
            <a:ext cx="1593773" cy="6910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1049" y="1476383"/>
            <a:ext cx="5035732" cy="17131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513" y="2762600"/>
            <a:ext cx="7187301" cy="560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9" t="39238" r="25638"/>
          <a:stretch/>
        </p:blipFill>
        <p:spPr>
          <a:xfrm>
            <a:off x="0" y="4959927"/>
            <a:ext cx="1883513" cy="340267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9" t="39238" r="25638"/>
          <a:stretch/>
        </p:blipFill>
        <p:spPr>
          <a:xfrm>
            <a:off x="9070814" y="4959926"/>
            <a:ext cx="1883513" cy="340267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9" t="39238" r="25638"/>
          <a:stretch/>
        </p:blipFill>
        <p:spPr>
          <a:xfrm>
            <a:off x="10911650" y="4959925"/>
            <a:ext cx="1883513" cy="340267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8737264-9B67-4EC7-9315-C17AA834271E}"/>
              </a:ext>
            </a:extLst>
          </p:cNvPr>
          <p:cNvGrpSpPr/>
          <p:nvPr/>
        </p:nvGrpSpPr>
        <p:grpSpPr>
          <a:xfrm>
            <a:off x="4714290" y="334560"/>
            <a:ext cx="2500237" cy="997430"/>
            <a:chOff x="489148" y="3803170"/>
            <a:chExt cx="2500237" cy="9974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FC54B8C-65EE-47E2-826A-FE8D20121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9148" y="3803170"/>
              <a:ext cx="2500237" cy="99743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5914CB0-E902-4C6A-8517-455EDE0F0164}"/>
                </a:ext>
              </a:extLst>
            </p:cNvPr>
            <p:cNvSpPr txBox="1"/>
            <p:nvPr/>
          </p:nvSpPr>
          <p:spPr>
            <a:xfrm>
              <a:off x="716140" y="3965005"/>
              <a:ext cx="21291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dirty="0">
                  <a:latin typeface="iCiel Cadena" panose="02000503000000020004" pitchFamily="50" charset="0"/>
                </a:rPr>
                <a:t>TRÒ CHƠI</a:t>
              </a:r>
            </a:p>
          </p:txBody>
        </p:sp>
      </p:grpSp>
      <p:pic>
        <p:nvPicPr>
          <p:cNvPr id="27" name="图片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291" y="496395"/>
            <a:ext cx="3064010" cy="21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8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14401" y="1003125"/>
            <a:ext cx="6812280" cy="4601036"/>
            <a:chOff x="1303103" y="1405237"/>
            <a:chExt cx="6717949" cy="4198924"/>
          </a:xfrm>
        </p:grpSpPr>
        <p:pic>
          <p:nvPicPr>
            <p:cNvPr id="2" name="图片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3103" y="1405237"/>
              <a:ext cx="6717949" cy="414706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732546" y="1572288"/>
              <a:ext cx="6288506" cy="403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Sắp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xếp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hai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  <a:p>
              <a:pPr marL="285750" indent="-285750">
                <a:buFontTx/>
                <a:buChar char="-"/>
              </a:pP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dùng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sắp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xếp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ngăn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nắp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gọn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gàng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marL="285750" indent="-285750">
                <a:buFontTx/>
                <a:buChar char="-"/>
              </a:pP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Đồ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dùng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lộn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xộn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bừa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bãi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thúc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trò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đội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xếp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xong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hai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trước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chính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xác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giành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chiến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thắng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5" name="Speech Bubble: Rectangle with Corners Rounded 91">
            <a:extLst>
              <a:ext uri="{FF2B5EF4-FFF2-40B4-BE49-F238E27FC236}">
                <a16:creationId xmlns:a16="http://schemas.microsoft.com/office/drawing/2014/main" id="{8B0C9DB5-8CD6-4719-A8BF-0D763BF9207A}"/>
              </a:ext>
            </a:extLst>
          </p:cNvPr>
          <p:cNvSpPr/>
          <p:nvPr/>
        </p:nvSpPr>
        <p:spPr>
          <a:xfrm>
            <a:off x="8468474" y="1003125"/>
            <a:ext cx="2816486" cy="1198373"/>
          </a:xfrm>
          <a:prstGeom prst="wedgeRoundRectCallout">
            <a:avLst>
              <a:gd name="adj1" fmla="val 1925"/>
              <a:gd name="adj2" fmla="val 66619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C000"/>
                </a:solidFill>
                <a:latin typeface="iCiel Cadena" panose="02000503000000020004" pitchFamily="50" charset="0"/>
              </a:rPr>
              <a:t>4 ĐỘI CHƠI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403">
                        <a14:foregroundMark x1="31150" y1="31470" x2="32748" y2="29393"/>
                        <a14:foregroundMark x1="32268" y1="31470" x2="32268" y2="35463"/>
                        <a14:foregroundMark x1="25240" y1="18051" x2="29233" y2="15335"/>
                        <a14:foregroundMark x1="23962" y1="49521" x2="27955" y2="57827"/>
                        <a14:foregroundMark x1="29233" y1="49521" x2="29233" y2="55431"/>
                        <a14:foregroundMark x1="33546" y1="70447" x2="39297" y2="73163"/>
                        <a14:foregroundMark x1="52396" y1="64058" x2="52396" y2="81310"/>
                        <a14:foregroundMark x1="58946" y1="59744" x2="64058" y2="71565"/>
                        <a14:foregroundMark x1="51917" y1="58946" x2="51118" y2="73962"/>
                        <a14:foregroundMark x1="38179" y1="63578" x2="37700" y2="68690"/>
                        <a14:foregroundMark x1="42173" y1="68371" x2="47604" y2="68850"/>
                        <a14:foregroundMark x1="31470" y1="49840" x2="35942" y2="48403"/>
                        <a14:foregroundMark x1="50479" y1="29872" x2="48882" y2="34984"/>
                        <a14:foregroundMark x1="60703" y1="30351" x2="63738" y2="36422"/>
                        <a14:foregroundMark x1="58147" y1="21246" x2="54633" y2="27955"/>
                        <a14:foregroundMark x1="73642" y1="36901" x2="71725" y2="42013"/>
                        <a14:foregroundMark x1="64856" y1="54153" x2="69968" y2="59265"/>
                        <a14:foregroundMark x1="61502" y1="60543" x2="66933" y2="58946"/>
                        <a14:foregroundMark x1="72524" y1="57668" x2="72524" y2="61342"/>
                        <a14:foregroundMark x1="61022" y1="75399" x2="57029" y2="77796"/>
                        <a14:foregroundMark x1="57508" y1="60064" x2="60703" y2="63738"/>
                        <a14:foregroundMark x1="59744" y1="62460" x2="61502" y2="65176"/>
                        <a14:foregroundMark x1="58946" y1="60863" x2="59105" y2="65176"/>
                        <a14:foregroundMark x1="54633" y1="59265" x2="57827" y2="61022"/>
                        <a14:foregroundMark x1="51597" y1="62460" x2="52716" y2="66134"/>
                        <a14:foregroundMark x1="50479" y1="85304" x2="58147" y2="92812"/>
                        <a14:foregroundMark x1="50799" y1="68371" x2="49681" y2="81310"/>
                        <a14:foregroundMark x1="58307" y1="92013" x2="65655" y2="915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33347" y="2525358"/>
            <a:ext cx="3478630" cy="347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832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6963" t="22894" r="7939" b="40022"/>
          <a:stretch/>
        </p:blipFill>
        <p:spPr>
          <a:xfrm>
            <a:off x="1990724" y="1123950"/>
            <a:ext cx="7917265" cy="47053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0575523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50B274-FBCA-4AB8-9357-DA1337AB2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326" y="930352"/>
            <a:ext cx="5366084" cy="722355"/>
          </a:xfrm>
          <a:prstGeom prst="rect">
            <a:avLst/>
          </a:prstGeom>
        </p:spPr>
      </p:pic>
      <p:pic>
        <p:nvPicPr>
          <p:cNvPr id="2050" name="Picture 2" descr="Boy and girl with happy face 605611 Vector Art at Vecteez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6274" r="100000">
                        <a14:foregroundMark x1="72444" y1="60408" x2="73137" y2="91224"/>
                        <a14:foregroundMark x1="78683" y1="62449" x2="87868" y2="94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20"/>
          <a:stretch/>
        </p:blipFill>
        <p:spPr bwMode="auto">
          <a:xfrm>
            <a:off x="8259683" y="2461396"/>
            <a:ext cx="2490867" cy="36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oy and girl with happy face 605611 Vector Art at Vecteez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46620">
                        <a14:foregroundMark x1="11265" y1="35510" x2="7799" y2="43061"/>
                        <a14:foregroundMark x1="11092" y1="32041" x2="11092" y2="38571"/>
                        <a14:foregroundMark x1="11265" y1="47143" x2="4679" y2="61633"/>
                        <a14:foregroundMark x1="15945" y1="56122" x2="15945" y2="67347"/>
                        <a14:foregroundMark x1="23570" y1="58163" x2="27036" y2="72245"/>
                        <a14:foregroundMark x1="27383" y1="58776" x2="31542" y2="68776"/>
                        <a14:foregroundMark x1="22357" y1="88776" x2="15078" y2="94286"/>
                        <a14:foregroundMark x1="27210" y1="57347" x2="32756" y2="68980"/>
                        <a14:foregroundMark x1="27730" y1="57143" x2="32756" y2="6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708"/>
          <a:stretch/>
        </p:blipFill>
        <p:spPr bwMode="auto">
          <a:xfrm>
            <a:off x="834861" y="2564547"/>
            <a:ext cx="2336465" cy="36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7349" y="1969907"/>
            <a:ext cx="5312334" cy="333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5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"/>
                            </p:stCondLst>
                            <p:childTnLst>
                              <p:par>
                                <p:cTn id="2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57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78" b="12698"/>
          <a:stretch/>
        </p:blipFill>
        <p:spPr>
          <a:xfrm>
            <a:off x="0" y="3461657"/>
            <a:ext cx="12192000" cy="3396343"/>
          </a:xfrm>
          <a:prstGeom prst="rect">
            <a:avLst/>
          </a:prstGeom>
        </p:spPr>
      </p:pic>
      <p:pic>
        <p:nvPicPr>
          <p:cNvPr id="24" name="图片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6334" y="3297890"/>
            <a:ext cx="6502925" cy="357097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465214" y="-208548"/>
            <a:ext cx="9047166" cy="5083376"/>
            <a:chOff x="3465214" y="-208548"/>
            <a:chExt cx="9047166" cy="5083376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57" t="-1" r="20536" b="29206"/>
            <a:stretch/>
          </p:blipFill>
          <p:spPr>
            <a:xfrm>
              <a:off x="3465214" y="-208548"/>
              <a:ext cx="9047166" cy="508337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6B0A731-31FE-41EB-A22E-107C348379F7}"/>
                </a:ext>
              </a:extLst>
            </p:cNvPr>
            <p:cNvSpPr txBox="1"/>
            <p:nvPr/>
          </p:nvSpPr>
          <p:spPr>
            <a:xfrm>
              <a:off x="4517519" y="1478485"/>
              <a:ext cx="69425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NHẬN BIẾT NHỮNG VIỆC NHÀ EM CÓ THỂ THỰC HIỆN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5599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059058" y="1433168"/>
            <a:ext cx="3402617" cy="2206837"/>
            <a:chOff x="1202310" y="937414"/>
            <a:chExt cx="3402617" cy="220683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08" t="21438" r="27577" b="56209"/>
            <a:stretch/>
          </p:blipFill>
          <p:spPr>
            <a:xfrm>
              <a:off x="1202310" y="1058776"/>
              <a:ext cx="3402617" cy="208547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C89E13A-88DA-4A3C-B7FB-F63C48882153}"/>
                </a:ext>
              </a:extLst>
            </p:cNvPr>
            <p:cNvSpPr/>
            <p:nvPr/>
          </p:nvSpPr>
          <p:spPr>
            <a:xfrm>
              <a:off x="1202310" y="937414"/>
              <a:ext cx="611476" cy="54859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DB92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C000"/>
                  </a:solidFill>
                  <a:latin typeface="iCiel Cadena" panose="02000503000000020004" pitchFamily="50" charset="0"/>
                </a:rPr>
                <a:t>1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050368" y="1487373"/>
            <a:ext cx="3355666" cy="2126626"/>
            <a:chOff x="5261714" y="937414"/>
            <a:chExt cx="3355666" cy="212662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38" t="21789" r="5668" b="55977"/>
            <a:stretch/>
          </p:blipFill>
          <p:spPr>
            <a:xfrm>
              <a:off x="5315479" y="1058776"/>
              <a:ext cx="3301901" cy="2005264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C89E13A-88DA-4A3C-B7FB-F63C48882153}"/>
                </a:ext>
              </a:extLst>
            </p:cNvPr>
            <p:cNvSpPr/>
            <p:nvPr/>
          </p:nvSpPr>
          <p:spPr>
            <a:xfrm>
              <a:off x="5261714" y="937414"/>
              <a:ext cx="611476" cy="54859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DB92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C000"/>
                  </a:solidFill>
                  <a:latin typeface="iCiel Cadena" panose="02000503000000020004" pitchFamily="50" charset="0"/>
                </a:rPr>
                <a:t>2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131446" y="3979643"/>
            <a:ext cx="3402617" cy="2141308"/>
            <a:chOff x="2164835" y="3504827"/>
            <a:chExt cx="3402617" cy="214130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78" t="46032" r="27586" b="31949"/>
            <a:stretch/>
          </p:blipFill>
          <p:spPr>
            <a:xfrm>
              <a:off x="2164835" y="3623467"/>
              <a:ext cx="3402617" cy="2022668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C89E13A-88DA-4A3C-B7FB-F63C48882153}"/>
                </a:ext>
              </a:extLst>
            </p:cNvPr>
            <p:cNvSpPr/>
            <p:nvPr/>
          </p:nvSpPr>
          <p:spPr>
            <a:xfrm>
              <a:off x="2164835" y="3504827"/>
              <a:ext cx="611476" cy="54859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DB92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C000"/>
                  </a:solidFill>
                  <a:latin typeface="iCiel Cadena" panose="02000503000000020004" pitchFamily="50" charset="0"/>
                </a:rPr>
                <a:t>3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361628" y="3927239"/>
            <a:ext cx="3429551" cy="2185072"/>
            <a:chOff x="6437384" y="3461063"/>
            <a:chExt cx="3429551" cy="218507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84" t="45366" r="5583" b="32234"/>
            <a:stretch/>
          </p:blipFill>
          <p:spPr>
            <a:xfrm>
              <a:off x="6437384" y="3562024"/>
              <a:ext cx="3429551" cy="208411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C89E13A-88DA-4A3C-B7FB-F63C48882153}"/>
                </a:ext>
              </a:extLst>
            </p:cNvPr>
            <p:cNvSpPr/>
            <p:nvPr/>
          </p:nvSpPr>
          <p:spPr>
            <a:xfrm>
              <a:off x="6501958" y="3461063"/>
              <a:ext cx="611476" cy="54859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DB92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C000"/>
                  </a:solidFill>
                  <a:latin typeface="iCiel Cadena" panose="02000503000000020004" pitchFamily="50" charset="0"/>
                </a:rPr>
                <a:t>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5659C0B-1C38-4173-BE4A-7C50D00BFE9B}"/>
              </a:ext>
            </a:extLst>
          </p:cNvPr>
          <p:cNvGrpSpPr/>
          <p:nvPr/>
        </p:nvGrpSpPr>
        <p:grpSpPr>
          <a:xfrm>
            <a:off x="9107751" y="4602031"/>
            <a:ext cx="3084249" cy="2286000"/>
            <a:chOff x="8660218" y="7020791"/>
            <a:chExt cx="2943177" cy="244036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3" name="Cloud 22">
              <a:extLst>
                <a:ext uri="{FF2B5EF4-FFF2-40B4-BE49-F238E27FC236}">
                  <a16:creationId xmlns:a16="http://schemas.microsoft.com/office/drawing/2014/main" id="{8A81A98B-4160-41E3-B29E-A1F8BF0EB84A}"/>
                </a:ext>
              </a:extLst>
            </p:cNvPr>
            <p:cNvSpPr/>
            <p:nvPr/>
          </p:nvSpPr>
          <p:spPr>
            <a:xfrm rot="554997">
              <a:off x="8660218" y="7020791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3BFDB8E-6D3B-43BE-B8C8-36DD70D26AAB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1900398"/>
              <a:chOff x="9225795" y="7098813"/>
              <a:chExt cx="1939746" cy="1900398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18691311-1644-4FBF-ACB3-EEB71B7294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B8DBAC5-64DB-46A0-A243-A2E6D8D22F1A}"/>
                  </a:ext>
                </a:extLst>
              </p:cNvPr>
              <p:cNvSpPr txBox="1"/>
              <p:nvPr/>
            </p:nvSpPr>
            <p:spPr>
              <a:xfrm>
                <a:off x="9457324" y="8291325"/>
                <a:ext cx="147668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>
                    <a:solidFill>
                      <a:srgbClr val="DB9231"/>
                    </a:solidFill>
                    <a:latin typeface="iCiel Cadena" panose="02000503000000020004" pitchFamily="50" charset="0"/>
                  </a:rPr>
                  <a:t>THẢO LUẬN</a:t>
                </a:r>
                <a:br>
                  <a:rPr lang="en-US" sz="2000">
                    <a:solidFill>
                      <a:srgbClr val="DB9231"/>
                    </a:solidFill>
                    <a:latin typeface="iCiel Cadena" panose="02000503000000020004" pitchFamily="50" charset="0"/>
                  </a:rPr>
                </a:br>
                <a:r>
                  <a:rPr lang="en-US" sz="2000">
                    <a:solidFill>
                      <a:srgbClr val="DB9231"/>
                    </a:solidFill>
                    <a:latin typeface="iCiel Cadena" panose="02000503000000020004" pitchFamily="50" charset="0"/>
                  </a:rPr>
                  <a:t>NHÓM ĐÔI</a:t>
                </a: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5FA937B-5AA6-47C9-A540-2227B4250C78}"/>
              </a:ext>
            </a:extLst>
          </p:cNvPr>
          <p:cNvGrpSpPr/>
          <p:nvPr/>
        </p:nvGrpSpPr>
        <p:grpSpPr>
          <a:xfrm>
            <a:off x="1916630" y="57867"/>
            <a:ext cx="8382000" cy="1157025"/>
            <a:chOff x="1905000" y="425722"/>
            <a:chExt cx="8382000" cy="155547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96785F7-945F-4188-8562-550076C4A763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30" name="Rectangle: Diagonal Corners Rounded 4">
                <a:extLst>
                  <a:ext uri="{FF2B5EF4-FFF2-40B4-BE49-F238E27FC236}">
                    <a16:creationId xmlns:a16="http://schemas.microsoft.com/office/drawing/2014/main" id="{904F1DB8-4EB6-4756-9B94-F17BA31994BF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: Diagonal Corners Rounded 39">
                <a:extLst>
                  <a:ext uri="{FF2B5EF4-FFF2-40B4-BE49-F238E27FC236}">
                    <a16:creationId xmlns:a16="http://schemas.microsoft.com/office/drawing/2014/main" id="{BD0EAFBE-2AE9-489B-9B30-E923BA2D6D06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409B3E-F450-4FFE-8A25-9B7B5F82D1F8}"/>
                </a:ext>
              </a:extLst>
            </p:cNvPr>
            <p:cNvSpPr txBox="1"/>
            <p:nvPr/>
          </p:nvSpPr>
          <p:spPr>
            <a:xfrm>
              <a:off x="2557450" y="425722"/>
              <a:ext cx="7195582" cy="110055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7000"/>
                </a:lnSpc>
              </a:pPr>
              <a:r>
                <a:rPr lang="en-US" sz="2800" dirty="0" err="1">
                  <a:latin typeface="Coiny" panose="02000903060500060000" pitchFamily="2" charset="0"/>
                </a:rPr>
                <a:t>Quan</a:t>
              </a:r>
              <a:r>
                <a:rPr lang="en-US" sz="2800" dirty="0"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</a:rPr>
                <a:t>sát</a:t>
              </a:r>
              <a:r>
                <a:rPr lang="en-US" sz="2800" dirty="0"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</a:rPr>
                <a:t>tranh</a:t>
              </a:r>
              <a:r>
                <a:rPr lang="en-US" sz="2800" dirty="0"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</a:rPr>
                <a:t>và</a:t>
              </a:r>
              <a:r>
                <a:rPr lang="en-US" sz="2800" dirty="0"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</a:rPr>
                <a:t>nêu</a:t>
              </a:r>
              <a:r>
                <a:rPr lang="en-US" sz="2800" dirty="0"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</a:rPr>
                <a:t>những</a:t>
              </a:r>
              <a:r>
                <a:rPr lang="en-US" sz="2800" dirty="0"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</a:rPr>
                <a:t>việc</a:t>
              </a:r>
              <a:r>
                <a:rPr lang="en-US" sz="2800" dirty="0"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</a:rPr>
                <a:t>nhà</a:t>
              </a:r>
              <a:r>
                <a:rPr lang="en-US" sz="2800" dirty="0"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</a:rPr>
                <a:t>em</a:t>
              </a:r>
              <a:r>
                <a:rPr lang="en-US" sz="2800" dirty="0"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</a:rPr>
                <a:t>có</a:t>
              </a:r>
              <a:r>
                <a:rPr lang="en-US" sz="2800" dirty="0"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</a:rPr>
                <a:t>thể</a:t>
              </a:r>
              <a:r>
                <a:rPr lang="en-US" sz="2800" dirty="0"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</a:rPr>
                <a:t>thực</a:t>
              </a:r>
              <a:r>
                <a:rPr lang="en-US" sz="2800" dirty="0">
                  <a:latin typeface="Coiny" panose="02000903060500060000" pitchFamily="2" charset="0"/>
                </a:rPr>
                <a:t> </a:t>
              </a:r>
              <a:r>
                <a:rPr lang="en-US" sz="2800" dirty="0" err="1">
                  <a:latin typeface="Coiny" panose="02000903060500060000" pitchFamily="2" charset="0"/>
                </a:rPr>
                <a:t>hiện</a:t>
              </a:r>
              <a:r>
                <a:rPr lang="en-US" sz="2800" dirty="0">
                  <a:latin typeface="Coiny" panose="02000903060500060000" pitchFamily="2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786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418</Words>
  <Application>Microsoft Office PowerPoint</Application>
  <PresentationFormat>Widescreen</PresentationFormat>
  <Paragraphs>66</Paragraphs>
  <Slides>22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Calibri</vt:lpstr>
      <vt:lpstr>Arial</vt:lpstr>
      <vt:lpstr>等线 Light</vt:lpstr>
      <vt:lpstr>iCiel Cadena</vt:lpstr>
      <vt:lpstr>等线</vt:lpstr>
      <vt:lpstr>Coiny</vt:lpstr>
      <vt:lpstr>字魂27号-布丁体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Chinh</dc:creator>
  <cp:lastModifiedBy>Phạm Nguyễn Vũ Anh</cp:lastModifiedBy>
  <cp:revision>35</cp:revision>
  <dcterms:created xsi:type="dcterms:W3CDTF">2021-12-12T01:25:24Z</dcterms:created>
  <dcterms:modified xsi:type="dcterms:W3CDTF">2024-02-03T16:12:13Z</dcterms:modified>
</cp:coreProperties>
</file>