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6" r:id="rId2"/>
    <p:sldId id="269" r:id="rId3"/>
    <p:sldId id="271" r:id="rId4"/>
    <p:sldId id="273" r:id="rId5"/>
    <p:sldId id="274" r:id="rId6"/>
    <p:sldId id="275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6" r:id="rId16"/>
    <p:sldId id="285" r:id="rId17"/>
    <p:sldId id="287" r:id="rId18"/>
    <p:sldId id="288" r:id="rId19"/>
    <p:sldId id="289" r:id="rId20"/>
    <p:sldId id="290" r:id="rId21"/>
    <p:sldId id="291" r:id="rId22"/>
    <p:sldId id="299" r:id="rId23"/>
    <p:sldId id="292" r:id="rId24"/>
    <p:sldId id="293" r:id="rId25"/>
    <p:sldId id="298" r:id="rId26"/>
    <p:sldId id="294" r:id="rId27"/>
    <p:sldId id="300" r:id="rId28"/>
  </p:sldIdLst>
  <p:sldSz cx="18288000" cy="10287000"/>
  <p:notesSz cx="6858000" cy="9144000"/>
  <p:embeddedFontLst>
    <p:embeddedFont>
      <p:font typeface="#9Slide03 Ample" panose="020B0604020202020204" charset="0"/>
      <p:regular r:id="rId30"/>
    </p:embeddedFont>
    <p:embeddedFont>
      <p:font typeface="#9Slide03 Dekar" panose="020B0604020202020204" charset="0"/>
      <p:regular r:id="rId31"/>
    </p:embeddedFont>
    <p:embeddedFont>
      <p:font typeface="#9Slide04 SVN-Aleo Bold" panose="020B0604020202020204" charset="0"/>
      <p:bold r:id="rId32"/>
    </p:embeddedFont>
    <p:embeddedFont>
      <p:font typeface="#9Slide05 IcielSmoothy Cursive" panose="020B0604020202020204" charset="0"/>
      <p:regular r:id="rId33"/>
    </p:embeddedFont>
    <p:embeddedFont>
      <p:font typeface="#9Slide05 SVNShintia Script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Josefin Sans Bold" pitchFamily="2" charset="0"/>
      <p:boldItalic r:id="rId39"/>
    </p:embeddedFont>
    <p:embeddedFont>
      <p:font typeface="UTM Cookies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355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7D15F-FFF1-4C8B-A834-B17C1F7373F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93E8E-ADA8-4D9B-B5C4-049A07C46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3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khinh</a:t>
            </a:r>
            <a:r>
              <a:rPr lang="en-US" baseline="0" dirty="0"/>
              <a:t> </a:t>
            </a:r>
            <a:r>
              <a:rPr lang="en-US" baseline="0" dirty="0" err="1"/>
              <a:t>khí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93E8E-ADA8-4D9B-B5C4-049A07C468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2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-647700"/>
            <a:ext cx="2743200" cy="2743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svg"/><Relationship Id="rId5" Type="http://schemas.openxmlformats.org/officeDocument/2006/relationships/image" Target="../media/image6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9.sv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8.svg"/><Relationship Id="rId10" Type="http://schemas.openxmlformats.org/officeDocument/2006/relationships/image" Target="../media/image21.svg"/><Relationship Id="rId4" Type="http://schemas.openxmlformats.org/officeDocument/2006/relationships/image" Target="../media/image37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8.svg"/><Relationship Id="rId10" Type="http://schemas.openxmlformats.org/officeDocument/2006/relationships/image" Target="../media/image19.svg"/><Relationship Id="rId4" Type="http://schemas.openxmlformats.org/officeDocument/2006/relationships/image" Target="../media/image37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8.svg"/><Relationship Id="rId10" Type="http://schemas.openxmlformats.org/officeDocument/2006/relationships/image" Target="../media/image27.svg"/><Relationship Id="rId4" Type="http://schemas.openxmlformats.org/officeDocument/2006/relationships/image" Target="../media/image37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8.svg"/><Relationship Id="rId10" Type="http://schemas.openxmlformats.org/officeDocument/2006/relationships/image" Target="../media/image23.svg"/><Relationship Id="rId4" Type="http://schemas.openxmlformats.org/officeDocument/2006/relationships/image" Target="../media/image37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.sv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.sv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6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5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svg"/><Relationship Id="rId7" Type="http://schemas.openxmlformats.org/officeDocument/2006/relationships/image" Target="../media/image5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11" Type="http://schemas.openxmlformats.org/officeDocument/2006/relationships/image" Target="../media/image23.svg"/><Relationship Id="rId5" Type="http://schemas.openxmlformats.org/officeDocument/2006/relationships/image" Target="../media/image38.svg"/><Relationship Id="rId10" Type="http://schemas.openxmlformats.org/officeDocument/2006/relationships/image" Target="../media/image22.png"/><Relationship Id="rId4" Type="http://schemas.openxmlformats.org/officeDocument/2006/relationships/image" Target="../media/image37.png"/><Relationship Id="rId9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19.svg"/><Relationship Id="rId17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6.svg"/><Relationship Id="rId15" Type="http://schemas.openxmlformats.org/officeDocument/2006/relationships/image" Target="../media/image24.png"/><Relationship Id="rId10" Type="http://schemas.openxmlformats.org/officeDocument/2006/relationships/image" Target="../media/image14.sv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5" Type="http://schemas.openxmlformats.org/officeDocument/2006/relationships/image" Target="../media/image6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6.sv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sv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3.sv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1.svg"/><Relationship Id="rId5" Type="http://schemas.openxmlformats.org/officeDocument/2006/relationships/image" Target="../media/image37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4.svg"/><Relationship Id="rId9" Type="http://schemas.openxmlformats.org/officeDocument/2006/relationships/image" Target="../media/image42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44110" y="917143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54000" y="849350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75943" y="2102819"/>
            <a:ext cx="3157516" cy="12787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1933422" y="-49638"/>
            <a:ext cx="7592848" cy="30751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28" y="-95584"/>
            <a:ext cx="7319164" cy="2964261"/>
          </a:xfrm>
          <a:prstGeom prst="rect">
            <a:avLst/>
          </a:prstGeom>
        </p:spPr>
      </p:pic>
      <p:sp>
        <p:nvSpPr>
          <p:cNvPr id="26" name="AutoShape 3"/>
          <p:cNvSpPr/>
          <p:nvPr/>
        </p:nvSpPr>
        <p:spPr>
          <a:xfrm>
            <a:off x="2398693" y="3352800"/>
            <a:ext cx="13683728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6"/>
          <p:cNvSpPr/>
          <p:nvPr/>
        </p:nvSpPr>
        <p:spPr>
          <a:xfrm>
            <a:off x="2748181" y="6819543"/>
            <a:ext cx="4534886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7"/>
          <p:cNvSpPr/>
          <p:nvPr/>
        </p:nvSpPr>
        <p:spPr>
          <a:xfrm>
            <a:off x="11154552" y="6819543"/>
            <a:ext cx="4534886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Google Shape;487;p33"/>
          <p:cNvSpPr txBox="1">
            <a:spLocks/>
          </p:cNvSpPr>
          <p:nvPr/>
        </p:nvSpPr>
        <p:spPr>
          <a:xfrm>
            <a:off x="2751269" y="3751277"/>
            <a:ext cx="129785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kern="0" dirty="0" err="1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Thứ</a:t>
            </a:r>
            <a:r>
              <a:rPr lang="en-US" sz="6000" kern="0" dirty="0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sz="6000" kern="0" dirty="0" err="1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ngày</a:t>
            </a:r>
            <a:r>
              <a:rPr lang="en-US" sz="6000" kern="0" dirty="0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sz="6000" kern="0" dirty="0" err="1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tháng</a:t>
            </a:r>
            <a:r>
              <a:rPr lang="en-US" sz="6000" kern="0" dirty="0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sz="6000" kern="0" dirty="0" err="1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năm</a:t>
            </a:r>
            <a:r>
              <a:rPr lang="en-US" sz="6000" kern="0" dirty="0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8010092" y="5774323"/>
            <a:ext cx="2460930" cy="16312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Mét</a:t>
            </a:r>
            <a:endParaRPr lang="en-US" sz="100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6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9372" flipH="1" flipV="1">
            <a:off x="16433093" y="8734835"/>
            <a:ext cx="1167787" cy="1202777"/>
          </a:xfrm>
          <a:prstGeom prst="rect">
            <a:avLst/>
          </a:prstGeom>
        </p:spPr>
      </p:pic>
      <p:pic>
        <p:nvPicPr>
          <p:cNvPr id="37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98694" y="7619966"/>
            <a:ext cx="589854" cy="522289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89617" y="7619966"/>
            <a:ext cx="589854" cy="522289"/>
          </a:xfrm>
          <a:prstGeom prst="rect">
            <a:avLst/>
          </a:prstGeom>
        </p:spPr>
      </p:pic>
      <p:pic>
        <p:nvPicPr>
          <p:cNvPr id="39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89717" y="7619966"/>
            <a:ext cx="589854" cy="522289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618319" y="1070585"/>
            <a:ext cx="3522503" cy="2518590"/>
          </a:xfrm>
          <a:prstGeom prst="rect">
            <a:avLst/>
          </a:prstGeom>
        </p:spPr>
      </p:pic>
      <p:pic>
        <p:nvPicPr>
          <p:cNvPr id="4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61327" y="5549231"/>
            <a:ext cx="3157516" cy="1278794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54856" y="5990561"/>
            <a:ext cx="2046870" cy="828982"/>
          </a:xfrm>
          <a:prstGeom prst="rect">
            <a:avLst/>
          </a:prstGeom>
        </p:spPr>
      </p:pic>
      <p:pic>
        <p:nvPicPr>
          <p:cNvPr id="41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75974" y="4937002"/>
            <a:ext cx="6351088" cy="504911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983257" y="5030414"/>
            <a:ext cx="2514600" cy="7226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487;p33"/>
          <p:cNvSpPr txBox="1">
            <a:spLocks/>
          </p:cNvSpPr>
          <p:nvPr/>
        </p:nvSpPr>
        <p:spPr>
          <a:xfrm>
            <a:off x="8331359" y="4839156"/>
            <a:ext cx="1928430" cy="120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kern="0" dirty="0" err="1">
                <a:solidFill>
                  <a:srgbClr val="002060"/>
                </a:solidFill>
                <a:latin typeface="#9Slide03 Ample" panose="02000000000000000000" pitchFamily="2" charset="0"/>
                <a:cs typeface="Calibri" panose="020F0502020204030204" pitchFamily="34" charset="0"/>
              </a:rPr>
              <a:t>Toán</a:t>
            </a:r>
            <a:endParaRPr lang="en-US" sz="6000" kern="0" dirty="0">
              <a:solidFill>
                <a:srgbClr val="002060"/>
              </a:solidFill>
              <a:latin typeface="#9Slide03 Ample" panose="0200000000000000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44" grpId="0" animBg="1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5319" y="9390284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756" y="8678405"/>
            <a:ext cx="939630" cy="1021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64421" y="5914509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2369469" y="-57726"/>
            <a:ext cx="7592848" cy="30751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28" y="-95584"/>
            <a:ext cx="7319164" cy="2964261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75893" y="3558072"/>
            <a:ext cx="2654675" cy="1898093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3055" y="8136454"/>
            <a:ext cx="7592848" cy="3075103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1752" y="8247296"/>
            <a:ext cx="7319164" cy="2964261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91200" y="1612546"/>
            <a:ext cx="7003780" cy="4114800"/>
          </a:xfrm>
          <a:prstGeom prst="rect">
            <a:avLst/>
          </a:prstGeom>
        </p:spPr>
      </p:pic>
      <p:sp>
        <p:nvSpPr>
          <p:cNvPr id="34" name="Google Shape;487;p33"/>
          <p:cNvSpPr txBox="1">
            <a:spLocks/>
          </p:cNvSpPr>
          <p:nvPr/>
        </p:nvSpPr>
        <p:spPr>
          <a:xfrm>
            <a:off x="7589600" y="2343629"/>
            <a:ext cx="363663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b="1" kern="0" dirty="0" err="1">
                <a:solidFill>
                  <a:srgbClr val="002060"/>
                </a:solidFill>
                <a:latin typeface="#9Slide03 Dekar" panose="02000000000000000000" pitchFamily="2" charset="0"/>
                <a:cs typeface="Calibri" panose="020F0502020204030204" pitchFamily="34" charset="0"/>
              </a:rPr>
              <a:t>Trạm</a:t>
            </a:r>
            <a:r>
              <a:rPr lang="en-US" sz="6000" b="1" kern="0" dirty="0">
                <a:solidFill>
                  <a:srgbClr val="002060"/>
                </a:solidFill>
                <a:latin typeface="#9Slide03 Dekar" panose="02000000000000000000" pitchFamily="2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6761929" y="3545725"/>
            <a:ext cx="4761240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80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80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22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13872" y="6253167"/>
            <a:ext cx="2544928" cy="4138094"/>
          </a:xfrm>
          <a:prstGeom prst="rect">
            <a:avLst/>
          </a:prstGeom>
        </p:spPr>
      </p:pic>
      <p:pic>
        <p:nvPicPr>
          <p:cNvPr id="23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5309" y="6276461"/>
            <a:ext cx="2530602" cy="4114800"/>
          </a:xfrm>
          <a:prstGeom prst="rect">
            <a:avLst/>
          </a:prstGeom>
        </p:spPr>
      </p:pic>
      <p:pic>
        <p:nvPicPr>
          <p:cNvPr id="24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93835" y="6276461"/>
            <a:ext cx="2633472" cy="4114800"/>
          </a:xfrm>
          <a:prstGeom prst="rect">
            <a:avLst/>
          </a:prstGeom>
        </p:spPr>
      </p:pic>
      <p:pic>
        <p:nvPicPr>
          <p:cNvPr id="26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66622" y="6239432"/>
            <a:ext cx="2530602" cy="4114800"/>
          </a:xfrm>
          <a:prstGeom prst="rect">
            <a:avLst/>
          </a:prstGeom>
        </p:spPr>
      </p:pic>
      <p:pic>
        <p:nvPicPr>
          <p:cNvPr id="27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175669" y="6327195"/>
            <a:ext cx="25306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1359" y="9090080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00608" y="5635016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18319" y="1070585"/>
            <a:ext cx="3522503" cy="251859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3500130" y="2148340"/>
            <a:ext cx="12946991" cy="6914766"/>
            <a:chOff x="660556" y="718572"/>
            <a:chExt cx="16598744" cy="8865105"/>
          </a:xfrm>
        </p:grpSpPr>
        <p:grpSp>
          <p:nvGrpSpPr>
            <p:cNvPr id="41" name="Group 10"/>
            <p:cNvGrpSpPr/>
            <p:nvPr/>
          </p:nvGrpSpPr>
          <p:grpSpPr>
            <a:xfrm>
              <a:off x="1028700" y="1101039"/>
              <a:ext cx="16230600" cy="8084921"/>
              <a:chOff x="0" y="0"/>
              <a:chExt cx="78445335" cy="39075842"/>
            </a:xfrm>
          </p:grpSpPr>
          <p:sp>
            <p:nvSpPr>
              <p:cNvPr id="47" name="Freeform 11"/>
              <p:cNvSpPr/>
              <p:nvPr/>
            </p:nvSpPr>
            <p:spPr>
              <a:xfrm>
                <a:off x="72390" y="72390"/>
                <a:ext cx="78300556" cy="38931062"/>
              </a:xfrm>
              <a:custGeom>
                <a:avLst/>
                <a:gdLst/>
                <a:ahLst/>
                <a:cxnLst/>
                <a:rect l="l" t="t" r="r" b="b"/>
                <a:pathLst>
                  <a:path w="78300556" h="38931062">
                    <a:moveTo>
                      <a:pt x="0" y="0"/>
                    </a:moveTo>
                    <a:lnTo>
                      <a:pt x="78300556" y="0"/>
                    </a:lnTo>
                    <a:lnTo>
                      <a:pt x="78300556" y="38931062"/>
                    </a:lnTo>
                    <a:lnTo>
                      <a:pt x="0" y="38931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8" name="Freeform 12"/>
              <p:cNvSpPr/>
              <p:nvPr/>
            </p:nvSpPr>
            <p:spPr>
              <a:xfrm>
                <a:off x="0" y="0"/>
                <a:ext cx="78445333" cy="39075841"/>
              </a:xfrm>
              <a:custGeom>
                <a:avLst/>
                <a:gdLst/>
                <a:ahLst/>
                <a:cxnLst/>
                <a:rect l="l" t="t" r="r" b="b"/>
                <a:pathLst>
                  <a:path w="78445333" h="39075841">
                    <a:moveTo>
                      <a:pt x="78300554" y="38931062"/>
                    </a:moveTo>
                    <a:lnTo>
                      <a:pt x="78445333" y="38931062"/>
                    </a:lnTo>
                    <a:lnTo>
                      <a:pt x="78445333" y="39075841"/>
                    </a:lnTo>
                    <a:lnTo>
                      <a:pt x="78300554" y="39075841"/>
                    </a:lnTo>
                    <a:lnTo>
                      <a:pt x="78300554" y="3893106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8931062"/>
                    </a:lnTo>
                    <a:lnTo>
                      <a:pt x="0" y="38931062"/>
                    </a:lnTo>
                    <a:lnTo>
                      <a:pt x="0" y="144780"/>
                    </a:lnTo>
                    <a:close/>
                    <a:moveTo>
                      <a:pt x="0" y="38931062"/>
                    </a:moveTo>
                    <a:lnTo>
                      <a:pt x="144780" y="38931062"/>
                    </a:lnTo>
                    <a:lnTo>
                      <a:pt x="144780" y="39075841"/>
                    </a:lnTo>
                    <a:lnTo>
                      <a:pt x="0" y="39075841"/>
                    </a:lnTo>
                    <a:lnTo>
                      <a:pt x="0" y="38931062"/>
                    </a:lnTo>
                    <a:close/>
                    <a:moveTo>
                      <a:pt x="78300554" y="144780"/>
                    </a:moveTo>
                    <a:lnTo>
                      <a:pt x="78445333" y="144780"/>
                    </a:lnTo>
                    <a:lnTo>
                      <a:pt x="78445333" y="38931062"/>
                    </a:lnTo>
                    <a:lnTo>
                      <a:pt x="78300554" y="38931062"/>
                    </a:lnTo>
                    <a:lnTo>
                      <a:pt x="78300554" y="144780"/>
                    </a:lnTo>
                    <a:close/>
                    <a:moveTo>
                      <a:pt x="144780" y="38931062"/>
                    </a:moveTo>
                    <a:lnTo>
                      <a:pt x="78300554" y="38931062"/>
                    </a:lnTo>
                    <a:lnTo>
                      <a:pt x="78300554" y="39075841"/>
                    </a:lnTo>
                    <a:lnTo>
                      <a:pt x="144780" y="39075841"/>
                    </a:lnTo>
                    <a:lnTo>
                      <a:pt x="144780" y="38931062"/>
                    </a:lnTo>
                    <a:close/>
                    <a:moveTo>
                      <a:pt x="78300554" y="0"/>
                    </a:moveTo>
                    <a:lnTo>
                      <a:pt x="78445333" y="0"/>
                    </a:lnTo>
                    <a:lnTo>
                      <a:pt x="78445333" y="144780"/>
                    </a:lnTo>
                    <a:lnTo>
                      <a:pt x="78300554" y="144780"/>
                    </a:lnTo>
                    <a:lnTo>
                      <a:pt x="78300554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78300554" y="0"/>
                    </a:lnTo>
                    <a:lnTo>
                      <a:pt x="78300554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45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603034">
              <a:off x="15039564" y="701077"/>
              <a:ext cx="1167787" cy="1202777"/>
            </a:xfrm>
            <a:prstGeom prst="rect">
              <a:avLst/>
            </a:prstGeom>
          </p:spPr>
        </p:pic>
        <p:pic>
          <p:nvPicPr>
            <p:cNvPr id="46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968529" flipH="1" flipV="1">
              <a:off x="678051" y="8398395"/>
              <a:ext cx="1167787" cy="1202777"/>
            </a:xfrm>
            <a:prstGeom prst="rect">
              <a:avLst/>
            </a:prstGeom>
          </p:spPr>
        </p:pic>
      </p:grpSp>
      <p:sp>
        <p:nvSpPr>
          <p:cNvPr id="32" name="Google Shape;487;p33"/>
          <p:cNvSpPr txBox="1">
            <a:spLocks/>
          </p:cNvSpPr>
          <p:nvPr/>
        </p:nvSpPr>
        <p:spPr>
          <a:xfrm>
            <a:off x="4236356" y="4302227"/>
            <a:ext cx="11761690" cy="327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Để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có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thể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an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toàn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khi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bay,</a:t>
            </a:r>
          </a:p>
          <a:p>
            <a:pPr algn="ctr"/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chúng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ta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cần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thắt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dây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an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toàn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nhé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4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281851" y="-2069"/>
            <a:ext cx="5386504" cy="46525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404119" y="2202789"/>
            <a:ext cx="3958136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6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6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36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1359" y="9090080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56119" y="853425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446" y="727354"/>
              <a:ext cx="64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45052" y="29075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18673" y="1145826"/>
            <a:ext cx="22461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45052" y="2548500"/>
            <a:ext cx="13563932" cy="7114107"/>
            <a:chOff x="660556" y="661743"/>
            <a:chExt cx="17010781" cy="8921934"/>
          </a:xfrm>
        </p:grpSpPr>
        <p:grpSp>
          <p:nvGrpSpPr>
            <p:cNvPr id="25" name="Group 10"/>
            <p:cNvGrpSpPr/>
            <p:nvPr/>
          </p:nvGrpSpPr>
          <p:grpSpPr>
            <a:xfrm>
              <a:off x="1028700" y="1101039"/>
              <a:ext cx="16230600" cy="8084921"/>
              <a:chOff x="0" y="0"/>
              <a:chExt cx="78445335" cy="39075842"/>
            </a:xfrm>
          </p:grpSpPr>
          <p:sp>
            <p:nvSpPr>
              <p:cNvPr id="30" name="Freeform 11"/>
              <p:cNvSpPr/>
              <p:nvPr/>
            </p:nvSpPr>
            <p:spPr>
              <a:xfrm>
                <a:off x="72390" y="72390"/>
                <a:ext cx="78300556" cy="38931062"/>
              </a:xfrm>
              <a:custGeom>
                <a:avLst/>
                <a:gdLst/>
                <a:ahLst/>
                <a:cxnLst/>
                <a:rect l="l" t="t" r="r" b="b"/>
                <a:pathLst>
                  <a:path w="78300556" h="38931062">
                    <a:moveTo>
                      <a:pt x="0" y="0"/>
                    </a:moveTo>
                    <a:lnTo>
                      <a:pt x="78300556" y="0"/>
                    </a:lnTo>
                    <a:lnTo>
                      <a:pt x="78300556" y="38931062"/>
                    </a:lnTo>
                    <a:lnTo>
                      <a:pt x="0" y="38931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Freeform 12"/>
              <p:cNvSpPr/>
              <p:nvPr/>
            </p:nvSpPr>
            <p:spPr>
              <a:xfrm>
                <a:off x="0" y="0"/>
                <a:ext cx="78445333" cy="39075841"/>
              </a:xfrm>
              <a:custGeom>
                <a:avLst/>
                <a:gdLst/>
                <a:ahLst/>
                <a:cxnLst/>
                <a:rect l="l" t="t" r="r" b="b"/>
                <a:pathLst>
                  <a:path w="78445333" h="39075841">
                    <a:moveTo>
                      <a:pt x="78300554" y="38931062"/>
                    </a:moveTo>
                    <a:lnTo>
                      <a:pt x="78445333" y="38931062"/>
                    </a:lnTo>
                    <a:lnTo>
                      <a:pt x="78445333" y="39075841"/>
                    </a:lnTo>
                    <a:lnTo>
                      <a:pt x="78300554" y="39075841"/>
                    </a:lnTo>
                    <a:lnTo>
                      <a:pt x="78300554" y="3893106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8931062"/>
                    </a:lnTo>
                    <a:lnTo>
                      <a:pt x="0" y="38931062"/>
                    </a:lnTo>
                    <a:lnTo>
                      <a:pt x="0" y="144780"/>
                    </a:lnTo>
                    <a:close/>
                    <a:moveTo>
                      <a:pt x="0" y="38931062"/>
                    </a:moveTo>
                    <a:lnTo>
                      <a:pt x="144780" y="38931062"/>
                    </a:lnTo>
                    <a:lnTo>
                      <a:pt x="144780" y="39075841"/>
                    </a:lnTo>
                    <a:lnTo>
                      <a:pt x="0" y="39075841"/>
                    </a:lnTo>
                    <a:lnTo>
                      <a:pt x="0" y="38931062"/>
                    </a:lnTo>
                    <a:close/>
                    <a:moveTo>
                      <a:pt x="78300554" y="144780"/>
                    </a:moveTo>
                    <a:lnTo>
                      <a:pt x="78445333" y="144780"/>
                    </a:lnTo>
                    <a:lnTo>
                      <a:pt x="78445333" y="38931062"/>
                    </a:lnTo>
                    <a:lnTo>
                      <a:pt x="78300554" y="38931062"/>
                    </a:lnTo>
                    <a:lnTo>
                      <a:pt x="78300554" y="144780"/>
                    </a:lnTo>
                    <a:close/>
                    <a:moveTo>
                      <a:pt x="144780" y="38931062"/>
                    </a:moveTo>
                    <a:lnTo>
                      <a:pt x="78300554" y="38931062"/>
                    </a:lnTo>
                    <a:lnTo>
                      <a:pt x="78300554" y="39075841"/>
                    </a:lnTo>
                    <a:lnTo>
                      <a:pt x="144780" y="39075841"/>
                    </a:lnTo>
                    <a:lnTo>
                      <a:pt x="144780" y="38931062"/>
                    </a:lnTo>
                    <a:close/>
                    <a:moveTo>
                      <a:pt x="78300554" y="0"/>
                    </a:moveTo>
                    <a:lnTo>
                      <a:pt x="78445333" y="0"/>
                    </a:lnTo>
                    <a:lnTo>
                      <a:pt x="78445333" y="144780"/>
                    </a:lnTo>
                    <a:lnTo>
                      <a:pt x="78300554" y="144780"/>
                    </a:lnTo>
                    <a:lnTo>
                      <a:pt x="78300554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78300554" y="0"/>
                    </a:lnTo>
                    <a:lnTo>
                      <a:pt x="78300554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28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603034">
              <a:off x="16486054" y="644248"/>
              <a:ext cx="1167788" cy="1202778"/>
            </a:xfrm>
            <a:prstGeom prst="rect">
              <a:avLst/>
            </a:prstGeom>
          </p:spPr>
        </p:pic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968529" flipH="1" flipV="1">
              <a:off x="678051" y="8398395"/>
              <a:ext cx="1167787" cy="1202777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5566406" y="6637774"/>
            <a:ext cx="6909333" cy="3710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74218" y="3115455"/>
            <a:ext cx="11948120" cy="351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08585" algn="l"/>
              </a:tabLst>
            </a:pPr>
            <a:r>
              <a:rPr lang="en-US" sz="50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0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5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108585" algn="l"/>
              </a:tabLst>
            </a:pPr>
            <a:r>
              <a:rPr lang="en-US" sz="50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50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5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50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Kí</a:t>
            </a:r>
            <a:r>
              <a:rPr lang="en-US" sz="50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hiệu</a:t>
            </a:r>
            <a:r>
              <a:rPr lang="en-US" sz="50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tắt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m,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đọc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5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en-US" sz="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0891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1359" y="9090080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56119" y="853425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446" y="727354"/>
              <a:ext cx="64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45052" y="29075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18673" y="1145826"/>
            <a:ext cx="22461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45052" y="2548500"/>
            <a:ext cx="13563932" cy="7114107"/>
            <a:chOff x="660556" y="661743"/>
            <a:chExt cx="17010781" cy="8921934"/>
          </a:xfrm>
        </p:grpSpPr>
        <p:grpSp>
          <p:nvGrpSpPr>
            <p:cNvPr id="25" name="Group 10"/>
            <p:cNvGrpSpPr/>
            <p:nvPr/>
          </p:nvGrpSpPr>
          <p:grpSpPr>
            <a:xfrm>
              <a:off x="1028700" y="1101039"/>
              <a:ext cx="16230600" cy="8084921"/>
              <a:chOff x="0" y="0"/>
              <a:chExt cx="78445335" cy="39075842"/>
            </a:xfrm>
          </p:grpSpPr>
          <p:sp>
            <p:nvSpPr>
              <p:cNvPr id="30" name="Freeform 11"/>
              <p:cNvSpPr/>
              <p:nvPr/>
            </p:nvSpPr>
            <p:spPr>
              <a:xfrm>
                <a:off x="72390" y="72390"/>
                <a:ext cx="78300556" cy="38931062"/>
              </a:xfrm>
              <a:custGeom>
                <a:avLst/>
                <a:gdLst/>
                <a:ahLst/>
                <a:cxnLst/>
                <a:rect l="l" t="t" r="r" b="b"/>
                <a:pathLst>
                  <a:path w="78300556" h="38931062">
                    <a:moveTo>
                      <a:pt x="0" y="0"/>
                    </a:moveTo>
                    <a:lnTo>
                      <a:pt x="78300556" y="0"/>
                    </a:lnTo>
                    <a:lnTo>
                      <a:pt x="78300556" y="38931062"/>
                    </a:lnTo>
                    <a:lnTo>
                      <a:pt x="0" y="38931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Freeform 12"/>
              <p:cNvSpPr/>
              <p:nvPr/>
            </p:nvSpPr>
            <p:spPr>
              <a:xfrm>
                <a:off x="0" y="0"/>
                <a:ext cx="78445333" cy="39075841"/>
              </a:xfrm>
              <a:custGeom>
                <a:avLst/>
                <a:gdLst/>
                <a:ahLst/>
                <a:cxnLst/>
                <a:rect l="l" t="t" r="r" b="b"/>
                <a:pathLst>
                  <a:path w="78445333" h="39075841">
                    <a:moveTo>
                      <a:pt x="78300554" y="38931062"/>
                    </a:moveTo>
                    <a:lnTo>
                      <a:pt x="78445333" y="38931062"/>
                    </a:lnTo>
                    <a:lnTo>
                      <a:pt x="78445333" y="39075841"/>
                    </a:lnTo>
                    <a:lnTo>
                      <a:pt x="78300554" y="39075841"/>
                    </a:lnTo>
                    <a:lnTo>
                      <a:pt x="78300554" y="3893106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8931062"/>
                    </a:lnTo>
                    <a:lnTo>
                      <a:pt x="0" y="38931062"/>
                    </a:lnTo>
                    <a:lnTo>
                      <a:pt x="0" y="144780"/>
                    </a:lnTo>
                    <a:close/>
                    <a:moveTo>
                      <a:pt x="0" y="38931062"/>
                    </a:moveTo>
                    <a:lnTo>
                      <a:pt x="144780" y="38931062"/>
                    </a:lnTo>
                    <a:lnTo>
                      <a:pt x="144780" y="39075841"/>
                    </a:lnTo>
                    <a:lnTo>
                      <a:pt x="0" y="39075841"/>
                    </a:lnTo>
                    <a:lnTo>
                      <a:pt x="0" y="38931062"/>
                    </a:lnTo>
                    <a:close/>
                    <a:moveTo>
                      <a:pt x="78300554" y="144780"/>
                    </a:moveTo>
                    <a:lnTo>
                      <a:pt x="78445333" y="144780"/>
                    </a:lnTo>
                    <a:lnTo>
                      <a:pt x="78445333" y="38931062"/>
                    </a:lnTo>
                    <a:lnTo>
                      <a:pt x="78300554" y="38931062"/>
                    </a:lnTo>
                    <a:lnTo>
                      <a:pt x="78300554" y="144780"/>
                    </a:lnTo>
                    <a:close/>
                    <a:moveTo>
                      <a:pt x="144780" y="38931062"/>
                    </a:moveTo>
                    <a:lnTo>
                      <a:pt x="78300554" y="38931062"/>
                    </a:lnTo>
                    <a:lnTo>
                      <a:pt x="78300554" y="39075841"/>
                    </a:lnTo>
                    <a:lnTo>
                      <a:pt x="144780" y="39075841"/>
                    </a:lnTo>
                    <a:lnTo>
                      <a:pt x="144780" y="38931062"/>
                    </a:lnTo>
                    <a:close/>
                    <a:moveTo>
                      <a:pt x="78300554" y="0"/>
                    </a:moveTo>
                    <a:lnTo>
                      <a:pt x="78445333" y="0"/>
                    </a:lnTo>
                    <a:lnTo>
                      <a:pt x="78445333" y="144780"/>
                    </a:lnTo>
                    <a:lnTo>
                      <a:pt x="78300554" y="144780"/>
                    </a:lnTo>
                    <a:lnTo>
                      <a:pt x="78300554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78300554" y="0"/>
                    </a:lnTo>
                    <a:lnTo>
                      <a:pt x="78300554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28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603034">
              <a:off x="16486054" y="644248"/>
              <a:ext cx="1167788" cy="1202778"/>
            </a:xfrm>
            <a:prstGeom prst="rect">
              <a:avLst/>
            </a:prstGeom>
          </p:spPr>
        </p:pic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968529" flipH="1" flipV="1">
              <a:off x="678051" y="8398395"/>
              <a:ext cx="1167787" cy="1202777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5494034" y="7008883"/>
            <a:ext cx="6909333" cy="3710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44676" y="3105737"/>
            <a:ext cx="2393182" cy="92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08585" algn="l"/>
              </a:tabLst>
            </a:pPr>
            <a:r>
              <a:rPr lang="en-US" sz="50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5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+mj-lt"/>
              </a:rPr>
              <a:t>viết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79500" y="4587907"/>
            <a:ext cx="11986332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08585" algn="l"/>
              </a:tabLst>
            </a:pPr>
            <a:r>
              <a:rPr lang="en-US" sz="5000" dirty="0" err="1">
                <a:latin typeface="+mj-lt"/>
              </a:rPr>
              <a:t>Viết</a:t>
            </a:r>
            <a:r>
              <a:rPr lang="en-US" sz="5000" dirty="0">
                <a:latin typeface="+mj-lt"/>
              </a:rPr>
              <a:t> </a:t>
            </a:r>
            <a:r>
              <a:rPr lang="en-US" sz="5000" dirty="0" err="1">
                <a:latin typeface="+mj-lt"/>
              </a:rPr>
              <a:t>số</a:t>
            </a:r>
            <a:r>
              <a:rPr lang="en-US" sz="5000" dirty="0">
                <a:latin typeface="+mj-lt"/>
              </a:rPr>
              <a:t> “1” </a:t>
            </a:r>
            <a:r>
              <a:rPr lang="en-US" sz="5000" dirty="0" err="1">
                <a:latin typeface="+mj-lt"/>
              </a:rPr>
              <a:t>cách</a:t>
            </a:r>
            <a:r>
              <a:rPr lang="en-US" sz="5000" dirty="0">
                <a:latin typeface="+mj-lt"/>
              </a:rPr>
              <a:t> </a:t>
            </a:r>
            <a:r>
              <a:rPr lang="en-US" sz="5000" dirty="0" err="1">
                <a:latin typeface="+mj-lt"/>
              </a:rPr>
              <a:t>một</a:t>
            </a:r>
            <a:r>
              <a:rPr lang="en-US" sz="5000" dirty="0">
                <a:latin typeface="+mj-lt"/>
              </a:rPr>
              <a:t> con </a:t>
            </a:r>
            <a:r>
              <a:rPr lang="en-US" sz="5000" dirty="0" err="1">
                <a:latin typeface="+mj-lt"/>
              </a:rPr>
              <a:t>chữ</a:t>
            </a:r>
            <a:r>
              <a:rPr lang="en-US" sz="5000" dirty="0">
                <a:latin typeface="+mj-lt"/>
              </a:rPr>
              <a:t> o </a:t>
            </a:r>
            <a:r>
              <a:rPr lang="en-US" sz="5000" dirty="0" err="1">
                <a:latin typeface="+mj-lt"/>
              </a:rPr>
              <a:t>viết</a:t>
            </a:r>
            <a:r>
              <a:rPr lang="en-US" sz="5000" dirty="0">
                <a:latin typeface="+mj-lt"/>
              </a:rPr>
              <a:t> </a:t>
            </a:r>
            <a:r>
              <a:rPr lang="en-US" sz="5000" dirty="0" err="1">
                <a:latin typeface="+mj-lt"/>
              </a:rPr>
              <a:t>chữ</a:t>
            </a:r>
            <a:r>
              <a:rPr lang="en-US" sz="5000" dirty="0">
                <a:latin typeface="+mj-lt"/>
              </a:rPr>
              <a:t> “m”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86427" y="3723424"/>
            <a:ext cx="3070351" cy="92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08585" algn="l"/>
              </a:tabLst>
            </a:pPr>
            <a:r>
              <a:rPr lang="en-US" sz="5000" b="1" dirty="0" err="1">
                <a:latin typeface="+mj-lt"/>
              </a:rPr>
              <a:t>Ví</a:t>
            </a:r>
            <a:r>
              <a:rPr lang="en-US" sz="5000" b="1" dirty="0">
                <a:latin typeface="+mj-lt"/>
              </a:rPr>
              <a:t> </a:t>
            </a:r>
            <a:r>
              <a:rPr lang="en-US" sz="5000" b="1" dirty="0" err="1">
                <a:latin typeface="+mj-lt"/>
              </a:rPr>
              <a:t>dụ</a:t>
            </a:r>
            <a:r>
              <a:rPr lang="en-US" sz="5000" b="1" dirty="0">
                <a:latin typeface="+mj-lt"/>
              </a:rPr>
              <a:t>: 1 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66367" y="5729429"/>
            <a:ext cx="2886428" cy="12981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246538" y="5638484"/>
            <a:ext cx="194511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08585" algn="l"/>
              </a:tabLst>
            </a:pPr>
            <a:r>
              <a:rPr lang="en-US" sz="8000" b="1" dirty="0">
                <a:latin typeface="+mj-lt"/>
              </a:rPr>
              <a:t>1 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916447" y="5903940"/>
            <a:ext cx="4342353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08585" algn="l"/>
              </a:tabLst>
            </a:pPr>
            <a:r>
              <a:rPr lang="en-US" sz="5000" dirty="0" err="1">
                <a:latin typeface="+mj-lt"/>
              </a:rPr>
              <a:t>Đọc</a:t>
            </a:r>
            <a:r>
              <a:rPr lang="en-US" sz="5000" dirty="0">
                <a:latin typeface="+mj-lt"/>
              </a:rPr>
              <a:t> </a:t>
            </a:r>
            <a:r>
              <a:rPr lang="en-US" sz="5000" dirty="0" err="1">
                <a:latin typeface="+mj-lt"/>
              </a:rPr>
              <a:t>là</a:t>
            </a:r>
            <a:r>
              <a:rPr lang="en-US" sz="5000" dirty="0">
                <a:latin typeface="+mj-lt"/>
              </a:rPr>
              <a:t>: </a:t>
            </a:r>
            <a:r>
              <a:rPr lang="en-US" sz="5000" dirty="0" err="1">
                <a:latin typeface="+mj-lt"/>
              </a:rPr>
              <a:t>một</a:t>
            </a:r>
            <a:r>
              <a:rPr lang="en-US" sz="5000" dirty="0">
                <a:latin typeface="+mj-lt"/>
              </a:rPr>
              <a:t> </a:t>
            </a:r>
            <a:r>
              <a:rPr lang="en-US" sz="5000" dirty="0" err="1">
                <a:latin typeface="+mj-lt"/>
              </a:rPr>
              <a:t>mét</a:t>
            </a:r>
            <a:endParaRPr lang="en-US" sz="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3317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  <p:bldP spid="26" grpId="0"/>
      <p:bldP spid="32" grpId="0"/>
      <p:bldP spid="37" grpId="0" animBg="1"/>
      <p:bldP spid="35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446" y="727354"/>
              <a:ext cx="64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12021" y="1286310"/>
            <a:ext cx="22461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1952467" y="5101699"/>
            <a:ext cx="8811071" cy="2041446"/>
            <a:chOff x="35393" y="165566"/>
            <a:chExt cx="8821497" cy="2043861"/>
          </a:xfrm>
        </p:grpSpPr>
        <p:sp>
          <p:nvSpPr>
            <p:cNvPr id="17" name="AutoShape 4"/>
            <p:cNvSpPr/>
            <p:nvPr/>
          </p:nvSpPr>
          <p:spPr>
            <a:xfrm rot="129639">
              <a:off x="35393" y="165566"/>
              <a:ext cx="8821497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8" name="TextBox 5"/>
            <p:cNvSpPr txBox="1"/>
            <p:nvPr/>
          </p:nvSpPr>
          <p:spPr>
            <a:xfrm rot="88207">
              <a:off x="627513" y="964560"/>
              <a:ext cx="7489989" cy="695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71"/>
                </a:lnSpc>
              </a:pP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hai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mét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được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viết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là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6"/>
          <p:cNvGrpSpPr/>
          <p:nvPr/>
        </p:nvGrpSpPr>
        <p:grpSpPr>
          <a:xfrm rot="389623">
            <a:off x="4393075" y="4536958"/>
            <a:ext cx="3415801" cy="668905"/>
            <a:chOff x="22442" y="134292"/>
            <a:chExt cx="4554401" cy="891873"/>
          </a:xfrm>
        </p:grpSpPr>
        <p:sp>
          <p:nvSpPr>
            <p:cNvPr id="20" name="AutoShape 7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21" name="TextBox 8"/>
            <p:cNvSpPr txBox="1"/>
            <p:nvPr/>
          </p:nvSpPr>
          <p:spPr>
            <a:xfrm rot="21367611">
              <a:off x="920604" y="354438"/>
              <a:ext cx="2755870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Câu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</a:t>
              </a: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hỏi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1</a:t>
              </a:r>
            </a:p>
          </p:txBody>
        </p:sp>
      </p:grpSp>
      <p:pic>
        <p:nvPicPr>
          <p:cNvPr id="2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329">
            <a:off x="990984" y="6534903"/>
            <a:ext cx="1589231" cy="12164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99294" y="3654214"/>
            <a:ext cx="2599189" cy="2325551"/>
            <a:chOff x="7638031" y="4142588"/>
            <a:chExt cx="2599189" cy="2325551"/>
          </a:xfrm>
        </p:grpSpPr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977126">
              <a:off x="7638031" y="4142588"/>
              <a:ext cx="2599189" cy="2266168"/>
            </a:xfrm>
            <a:prstGeom prst="rect">
              <a:avLst/>
            </a:prstGeom>
          </p:spPr>
        </p:pic>
        <p:sp>
          <p:nvSpPr>
            <p:cNvPr id="27" name="TextBox 15"/>
            <p:cNvSpPr txBox="1"/>
            <p:nvPr/>
          </p:nvSpPr>
          <p:spPr>
            <a:xfrm rot="1078377">
              <a:off x="8385669" y="4391689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grpSp>
        <p:nvGrpSpPr>
          <p:cNvPr id="28" name="Group 17"/>
          <p:cNvGrpSpPr/>
          <p:nvPr/>
        </p:nvGrpSpPr>
        <p:grpSpPr>
          <a:xfrm rot="-109756">
            <a:off x="4012443" y="7226547"/>
            <a:ext cx="4729526" cy="1201415"/>
            <a:chOff x="22442" y="134292"/>
            <a:chExt cx="4554401" cy="891873"/>
          </a:xfrm>
        </p:grpSpPr>
        <p:sp>
          <p:nvSpPr>
            <p:cNvPr id="29" name="AutoShape 18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32" name="TextBox 19"/>
            <p:cNvSpPr txBox="1"/>
            <p:nvPr/>
          </p:nvSpPr>
          <p:spPr>
            <a:xfrm rot="21367611">
              <a:off x="914033" y="706279"/>
              <a:ext cx="2755870" cy="228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2 m</a:t>
              </a:r>
            </a:p>
          </p:txBody>
        </p:sp>
      </p:grpSp>
      <p:pic>
        <p:nvPicPr>
          <p:cNvPr id="36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36488" y="3039870"/>
            <a:ext cx="3843205" cy="62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45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446" y="727354"/>
              <a:ext cx="64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12021" y="1286310"/>
            <a:ext cx="22461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1952467" y="5101699"/>
            <a:ext cx="8811071" cy="2041445"/>
            <a:chOff x="35393" y="165566"/>
            <a:chExt cx="8821497" cy="2043861"/>
          </a:xfrm>
        </p:grpSpPr>
        <p:sp>
          <p:nvSpPr>
            <p:cNvPr id="17" name="AutoShape 4"/>
            <p:cNvSpPr/>
            <p:nvPr/>
          </p:nvSpPr>
          <p:spPr>
            <a:xfrm rot="129639">
              <a:off x="35393" y="165566"/>
              <a:ext cx="8821497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8" name="TextBox 5"/>
            <p:cNvSpPr txBox="1"/>
            <p:nvPr/>
          </p:nvSpPr>
          <p:spPr>
            <a:xfrm rot="88207">
              <a:off x="627513" y="735303"/>
              <a:ext cx="7489989" cy="1016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5 m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đọc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là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6"/>
          <p:cNvGrpSpPr/>
          <p:nvPr/>
        </p:nvGrpSpPr>
        <p:grpSpPr>
          <a:xfrm rot="389623">
            <a:off x="4393075" y="4536958"/>
            <a:ext cx="3415801" cy="668905"/>
            <a:chOff x="22442" y="134292"/>
            <a:chExt cx="4554401" cy="891873"/>
          </a:xfrm>
        </p:grpSpPr>
        <p:sp>
          <p:nvSpPr>
            <p:cNvPr id="20" name="AutoShape 7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21" name="TextBox 8"/>
            <p:cNvSpPr txBox="1"/>
            <p:nvPr/>
          </p:nvSpPr>
          <p:spPr>
            <a:xfrm rot="21367611">
              <a:off x="920604" y="354438"/>
              <a:ext cx="2755870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Câu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</a:t>
              </a: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hỏi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2</a:t>
              </a:r>
            </a:p>
          </p:txBody>
        </p:sp>
      </p:grpSp>
      <p:pic>
        <p:nvPicPr>
          <p:cNvPr id="2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329">
            <a:off x="990984" y="6534903"/>
            <a:ext cx="1589231" cy="12164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99294" y="3654214"/>
            <a:ext cx="2599189" cy="2325551"/>
            <a:chOff x="7638031" y="4142588"/>
            <a:chExt cx="2599189" cy="2325551"/>
          </a:xfrm>
        </p:grpSpPr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977126">
              <a:off x="7638031" y="4142588"/>
              <a:ext cx="2599189" cy="2266168"/>
            </a:xfrm>
            <a:prstGeom prst="rect">
              <a:avLst/>
            </a:prstGeom>
          </p:spPr>
        </p:pic>
        <p:sp>
          <p:nvSpPr>
            <p:cNvPr id="27" name="TextBox 15"/>
            <p:cNvSpPr txBox="1"/>
            <p:nvPr/>
          </p:nvSpPr>
          <p:spPr>
            <a:xfrm rot="1078377">
              <a:off x="8385669" y="4391689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grpSp>
        <p:nvGrpSpPr>
          <p:cNvPr id="28" name="Group 17"/>
          <p:cNvGrpSpPr/>
          <p:nvPr/>
        </p:nvGrpSpPr>
        <p:grpSpPr>
          <a:xfrm rot="-109756">
            <a:off x="4012443" y="7226546"/>
            <a:ext cx="4729526" cy="1201415"/>
            <a:chOff x="22442" y="134292"/>
            <a:chExt cx="4554401" cy="891873"/>
          </a:xfrm>
        </p:grpSpPr>
        <p:sp>
          <p:nvSpPr>
            <p:cNvPr id="29" name="AutoShape 18"/>
            <p:cNvSpPr/>
            <p:nvPr/>
          </p:nvSpPr>
          <p:spPr>
            <a:xfrm rot="21395962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32" name="TextBox 19"/>
            <p:cNvSpPr txBox="1"/>
            <p:nvPr/>
          </p:nvSpPr>
          <p:spPr>
            <a:xfrm rot="21367611">
              <a:off x="339044" y="646398"/>
              <a:ext cx="3764701" cy="2284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7200" spc="158" dirty="0" err="1">
                  <a:solidFill>
                    <a:srgbClr val="FFFFFF"/>
                  </a:solidFill>
                  <a:latin typeface="+mj-lt"/>
                </a:rPr>
                <a:t>Năm</a:t>
              </a: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7200" spc="158" dirty="0" err="1">
                  <a:solidFill>
                    <a:srgbClr val="FFFFFF"/>
                  </a:solidFill>
                  <a:latin typeface="+mj-lt"/>
                </a:rPr>
                <a:t>mét</a:t>
              </a:r>
              <a:endParaRPr lang="en-US" sz="7200" spc="158" dirty="0">
                <a:solidFill>
                  <a:srgbClr val="FFFFFF"/>
                </a:solidFill>
                <a:latin typeface="+mj-lt"/>
              </a:endParaRPr>
            </a:p>
          </p:txBody>
        </p:sp>
      </p:grpSp>
      <p:pic>
        <p:nvPicPr>
          <p:cNvPr id="30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64082" y="3152400"/>
            <a:ext cx="3815430" cy="62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47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446" y="727354"/>
              <a:ext cx="64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12021" y="1286310"/>
            <a:ext cx="22461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1952467" y="5101699"/>
            <a:ext cx="8811071" cy="2092558"/>
            <a:chOff x="35393" y="165566"/>
            <a:chExt cx="8821497" cy="2095034"/>
          </a:xfrm>
        </p:grpSpPr>
        <p:sp>
          <p:nvSpPr>
            <p:cNvPr id="17" name="AutoShape 4"/>
            <p:cNvSpPr/>
            <p:nvPr/>
          </p:nvSpPr>
          <p:spPr>
            <a:xfrm rot="129639">
              <a:off x="35393" y="165566"/>
              <a:ext cx="8821497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8" name="TextBox 5"/>
            <p:cNvSpPr txBox="1"/>
            <p:nvPr/>
          </p:nvSpPr>
          <p:spPr>
            <a:xfrm rot="88207">
              <a:off x="627513" y="226872"/>
              <a:ext cx="7489989" cy="2033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Ba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mươi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mét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được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viết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là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6"/>
          <p:cNvGrpSpPr/>
          <p:nvPr/>
        </p:nvGrpSpPr>
        <p:grpSpPr>
          <a:xfrm rot="389623">
            <a:off x="4393075" y="4536958"/>
            <a:ext cx="3415801" cy="668905"/>
            <a:chOff x="22442" y="134292"/>
            <a:chExt cx="4554401" cy="891873"/>
          </a:xfrm>
        </p:grpSpPr>
        <p:sp>
          <p:nvSpPr>
            <p:cNvPr id="20" name="AutoShape 7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21" name="TextBox 8"/>
            <p:cNvSpPr txBox="1"/>
            <p:nvPr/>
          </p:nvSpPr>
          <p:spPr>
            <a:xfrm rot="21367611">
              <a:off x="920604" y="354438"/>
              <a:ext cx="2755870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Câu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</a:t>
              </a: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hỏi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3</a:t>
              </a:r>
            </a:p>
          </p:txBody>
        </p:sp>
      </p:grpSp>
      <p:pic>
        <p:nvPicPr>
          <p:cNvPr id="2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329">
            <a:off x="990984" y="6534903"/>
            <a:ext cx="1589231" cy="12164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99294" y="3654214"/>
            <a:ext cx="2599189" cy="2325551"/>
            <a:chOff x="7638031" y="4142588"/>
            <a:chExt cx="2599189" cy="2325551"/>
          </a:xfrm>
        </p:grpSpPr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977126">
              <a:off x="7638031" y="4142588"/>
              <a:ext cx="2599189" cy="2266168"/>
            </a:xfrm>
            <a:prstGeom prst="rect">
              <a:avLst/>
            </a:prstGeom>
          </p:spPr>
        </p:pic>
        <p:sp>
          <p:nvSpPr>
            <p:cNvPr id="27" name="TextBox 15"/>
            <p:cNvSpPr txBox="1"/>
            <p:nvPr/>
          </p:nvSpPr>
          <p:spPr>
            <a:xfrm rot="1078377">
              <a:off x="8385669" y="4391689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grpSp>
        <p:nvGrpSpPr>
          <p:cNvPr id="28" name="Group 17"/>
          <p:cNvGrpSpPr/>
          <p:nvPr/>
        </p:nvGrpSpPr>
        <p:grpSpPr>
          <a:xfrm rot="-109756">
            <a:off x="4012443" y="7226547"/>
            <a:ext cx="4729526" cy="1201415"/>
            <a:chOff x="22442" y="134292"/>
            <a:chExt cx="4554401" cy="891873"/>
          </a:xfrm>
        </p:grpSpPr>
        <p:sp>
          <p:nvSpPr>
            <p:cNvPr id="29" name="AutoShape 18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32" name="TextBox 19"/>
            <p:cNvSpPr txBox="1"/>
            <p:nvPr/>
          </p:nvSpPr>
          <p:spPr>
            <a:xfrm rot="21367611">
              <a:off x="914033" y="706279"/>
              <a:ext cx="2755870" cy="228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30 m</a:t>
              </a:r>
            </a:p>
          </p:txBody>
        </p:sp>
      </p:grpSp>
      <p:pic>
        <p:nvPicPr>
          <p:cNvPr id="3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43700" y="3521575"/>
            <a:ext cx="3505315" cy="569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31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446" y="727354"/>
              <a:ext cx="64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12021" y="1286310"/>
            <a:ext cx="22461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1952467" y="5101699"/>
            <a:ext cx="8811071" cy="2041445"/>
            <a:chOff x="35393" y="165566"/>
            <a:chExt cx="8821497" cy="2043861"/>
          </a:xfrm>
        </p:grpSpPr>
        <p:sp>
          <p:nvSpPr>
            <p:cNvPr id="17" name="AutoShape 4"/>
            <p:cNvSpPr/>
            <p:nvPr/>
          </p:nvSpPr>
          <p:spPr>
            <a:xfrm rot="129639">
              <a:off x="35393" y="165566"/>
              <a:ext cx="8821497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8" name="TextBox 5"/>
            <p:cNvSpPr txBox="1"/>
            <p:nvPr/>
          </p:nvSpPr>
          <p:spPr>
            <a:xfrm rot="88207">
              <a:off x="627513" y="735303"/>
              <a:ext cx="7489989" cy="1016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33 m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đọc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là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6"/>
          <p:cNvGrpSpPr/>
          <p:nvPr/>
        </p:nvGrpSpPr>
        <p:grpSpPr>
          <a:xfrm rot="389623">
            <a:off x="4393075" y="4536958"/>
            <a:ext cx="3415801" cy="668905"/>
            <a:chOff x="22442" y="134292"/>
            <a:chExt cx="4554401" cy="891873"/>
          </a:xfrm>
        </p:grpSpPr>
        <p:sp>
          <p:nvSpPr>
            <p:cNvPr id="20" name="AutoShape 7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21" name="TextBox 8"/>
            <p:cNvSpPr txBox="1"/>
            <p:nvPr/>
          </p:nvSpPr>
          <p:spPr>
            <a:xfrm rot="21367611">
              <a:off x="920604" y="354438"/>
              <a:ext cx="2755870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Câu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</a:t>
              </a: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hỏi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4</a:t>
              </a:r>
            </a:p>
          </p:txBody>
        </p:sp>
      </p:grpSp>
      <p:pic>
        <p:nvPicPr>
          <p:cNvPr id="2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329">
            <a:off x="990984" y="6534903"/>
            <a:ext cx="1589231" cy="12164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99294" y="3654214"/>
            <a:ext cx="2599189" cy="2325551"/>
            <a:chOff x="7638031" y="4142588"/>
            <a:chExt cx="2599189" cy="2325551"/>
          </a:xfrm>
        </p:grpSpPr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977126">
              <a:off x="7638031" y="4142588"/>
              <a:ext cx="2599189" cy="2266168"/>
            </a:xfrm>
            <a:prstGeom prst="rect">
              <a:avLst/>
            </a:prstGeom>
          </p:spPr>
        </p:pic>
        <p:sp>
          <p:nvSpPr>
            <p:cNvPr id="27" name="TextBox 15"/>
            <p:cNvSpPr txBox="1"/>
            <p:nvPr/>
          </p:nvSpPr>
          <p:spPr>
            <a:xfrm rot="1078377">
              <a:off x="8385669" y="4391689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grpSp>
        <p:nvGrpSpPr>
          <p:cNvPr id="28" name="Group 17"/>
          <p:cNvGrpSpPr/>
          <p:nvPr/>
        </p:nvGrpSpPr>
        <p:grpSpPr>
          <a:xfrm rot="-109756">
            <a:off x="2697418" y="7604734"/>
            <a:ext cx="8084355" cy="1201415"/>
            <a:chOff x="22442" y="134292"/>
            <a:chExt cx="4554401" cy="891873"/>
          </a:xfrm>
        </p:grpSpPr>
        <p:sp>
          <p:nvSpPr>
            <p:cNvPr id="29" name="AutoShape 18"/>
            <p:cNvSpPr/>
            <p:nvPr/>
          </p:nvSpPr>
          <p:spPr>
            <a:xfrm rot="21395962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32" name="TextBox 19"/>
            <p:cNvSpPr txBox="1"/>
            <p:nvPr/>
          </p:nvSpPr>
          <p:spPr>
            <a:xfrm rot="21367611">
              <a:off x="339044" y="532159"/>
              <a:ext cx="3764701" cy="45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Ba </a:t>
              </a:r>
              <a:r>
                <a:rPr lang="en-US" sz="7200" spc="158" dirty="0" err="1">
                  <a:solidFill>
                    <a:srgbClr val="FFFFFF"/>
                  </a:solidFill>
                  <a:latin typeface="+mj-lt"/>
                </a:rPr>
                <a:t>mươi</a:t>
              </a: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7200" spc="158" dirty="0" err="1">
                  <a:solidFill>
                    <a:srgbClr val="FFFFFF"/>
                  </a:solidFill>
                  <a:latin typeface="+mj-lt"/>
                </a:rPr>
                <a:t>ba</a:t>
              </a: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7200" spc="158" dirty="0" err="1">
                  <a:solidFill>
                    <a:srgbClr val="FFFFFF"/>
                  </a:solidFill>
                  <a:latin typeface="+mj-lt"/>
                </a:rPr>
                <a:t>mét</a:t>
              </a:r>
              <a:endParaRPr lang="en-US" sz="7200" spc="158" dirty="0">
                <a:solidFill>
                  <a:srgbClr val="FFFFFF"/>
                </a:solidFill>
                <a:latin typeface="+mj-lt"/>
              </a:endParaRPr>
            </a:p>
          </p:txBody>
        </p:sp>
      </p:grpSp>
      <p:pic>
        <p:nvPicPr>
          <p:cNvPr id="3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530598" y="3155179"/>
            <a:ext cx="3945822" cy="61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2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446" y="727354"/>
              <a:ext cx="64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12021" y="1286310"/>
            <a:ext cx="22461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0" r="8334" b="45853"/>
          <a:stretch/>
        </p:blipFill>
        <p:spPr>
          <a:xfrm flipH="1">
            <a:off x="8000817" y="2377328"/>
            <a:ext cx="9505507" cy="596499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06560" y="3847151"/>
            <a:ext cx="70317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HS </a:t>
            </a:r>
            <a:r>
              <a:rPr lang="en-US" sz="5000" dirty="0" err="1"/>
              <a:t>đặt</a:t>
            </a:r>
            <a:r>
              <a:rPr lang="en-US" sz="5000" dirty="0"/>
              <a:t> </a:t>
            </a:r>
            <a:r>
              <a:rPr lang="en-US" sz="5000" dirty="0" err="1"/>
              <a:t>hai</a:t>
            </a:r>
            <a:r>
              <a:rPr lang="en-US" sz="5000" dirty="0"/>
              <a:t> </a:t>
            </a:r>
            <a:r>
              <a:rPr lang="en-US" sz="5000" dirty="0" err="1"/>
              <a:t>tay</a:t>
            </a:r>
            <a:r>
              <a:rPr lang="en-US" sz="5000" dirty="0"/>
              <a:t> </a:t>
            </a:r>
            <a:r>
              <a:rPr lang="en-US" sz="5000" dirty="0" err="1"/>
              <a:t>vào</a:t>
            </a:r>
            <a:r>
              <a:rPr lang="en-US" sz="5000" dirty="0"/>
              <a:t> </a:t>
            </a:r>
            <a:r>
              <a:rPr lang="en-US" sz="5000" dirty="0" err="1"/>
              <a:t>hai</a:t>
            </a:r>
            <a:r>
              <a:rPr lang="en-US" sz="5000" dirty="0"/>
              <a:t> </a:t>
            </a:r>
            <a:r>
              <a:rPr lang="en-US" sz="5000" dirty="0" err="1"/>
              <a:t>đầu</a:t>
            </a:r>
            <a:r>
              <a:rPr lang="en-US" sz="5000" dirty="0"/>
              <a:t> </a:t>
            </a:r>
            <a:r>
              <a:rPr lang="en-US" sz="5000" dirty="0" err="1"/>
              <a:t>thước</a:t>
            </a:r>
            <a:r>
              <a:rPr lang="en-US" sz="5000" dirty="0"/>
              <a:t> </a:t>
            </a:r>
            <a:r>
              <a:rPr lang="en-US" sz="5000" dirty="0" err="1"/>
              <a:t>mét</a:t>
            </a:r>
            <a:r>
              <a:rPr lang="en-US" sz="5000" dirty="0"/>
              <a:t> </a:t>
            </a:r>
            <a:r>
              <a:rPr lang="en-US" sz="5000" dirty="0" err="1"/>
              <a:t>cảm</a:t>
            </a:r>
            <a:r>
              <a:rPr lang="en-US" sz="5000" dirty="0"/>
              <a:t> </a:t>
            </a:r>
            <a:r>
              <a:rPr lang="en-US" sz="5000" dirty="0" err="1"/>
              <a:t>nhận</a:t>
            </a:r>
            <a:r>
              <a:rPr lang="en-US" sz="5000" dirty="0"/>
              <a:t> </a:t>
            </a:r>
            <a:r>
              <a:rPr lang="en-US" sz="5000" dirty="0" err="1"/>
              <a:t>về</a:t>
            </a:r>
            <a:r>
              <a:rPr lang="en-US" sz="5000" dirty="0"/>
              <a:t> </a:t>
            </a:r>
            <a:r>
              <a:rPr lang="en-US" sz="5000" dirty="0" err="1"/>
              <a:t>độ</a:t>
            </a:r>
            <a:r>
              <a:rPr lang="en-US" sz="5000" dirty="0"/>
              <a:t> </a:t>
            </a:r>
            <a:r>
              <a:rPr lang="en-US" sz="5000" dirty="0" err="1"/>
              <a:t>lớn</a:t>
            </a:r>
            <a:r>
              <a:rPr lang="en-US" sz="5000" dirty="0"/>
              <a:t> </a:t>
            </a:r>
            <a:r>
              <a:rPr lang="en-US" sz="5000" dirty="0" err="1"/>
              <a:t>của</a:t>
            </a:r>
            <a:r>
              <a:rPr lang="en-US" sz="5000" dirty="0"/>
              <a:t> </a:t>
            </a:r>
            <a:r>
              <a:rPr lang="en-US" sz="5000" dirty="0" err="1"/>
              <a:t>mét</a:t>
            </a:r>
            <a:endParaRPr lang="en-US" sz="5000" dirty="0"/>
          </a:p>
        </p:txBody>
      </p:sp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6" y="5759620"/>
            <a:ext cx="7168806" cy="389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7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73794" y="3087143"/>
            <a:ext cx="10836640" cy="66018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439550" y="4077784"/>
            <a:ext cx="80323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/>
              <a:t>Bao</a:t>
            </a:r>
            <a:r>
              <a:rPr lang="en-US" sz="5000" dirty="0"/>
              <a:t> </a:t>
            </a:r>
            <a:r>
              <a:rPr lang="en-US" sz="5000" dirty="0" err="1"/>
              <a:t>nhiêu</a:t>
            </a:r>
            <a:r>
              <a:rPr lang="en-US" sz="5000" dirty="0"/>
              <a:t> gang </a:t>
            </a:r>
            <a:r>
              <a:rPr lang="en-US" sz="5000" dirty="0" err="1"/>
              <a:t>tay</a:t>
            </a:r>
            <a:r>
              <a:rPr lang="en-US" sz="5000" dirty="0"/>
              <a:t> </a:t>
            </a:r>
            <a:r>
              <a:rPr lang="en-US" sz="5000" dirty="0" err="1"/>
              <a:t>của</a:t>
            </a:r>
            <a:r>
              <a:rPr lang="en-US" sz="5000" dirty="0"/>
              <a:t> </a:t>
            </a:r>
            <a:r>
              <a:rPr lang="en-US" sz="5000" dirty="0" err="1"/>
              <a:t>em</a:t>
            </a:r>
            <a:r>
              <a:rPr lang="en-US" sz="5000" dirty="0"/>
              <a:t> </a:t>
            </a:r>
            <a:r>
              <a:rPr lang="en-US" sz="5000" dirty="0" err="1"/>
              <a:t>thì</a:t>
            </a:r>
            <a:r>
              <a:rPr lang="en-US" sz="5000" dirty="0"/>
              <a:t> </a:t>
            </a:r>
            <a:r>
              <a:rPr lang="en-US" sz="5000" dirty="0" err="1"/>
              <a:t>được</a:t>
            </a:r>
            <a:r>
              <a:rPr lang="en-US" sz="5000" dirty="0"/>
              <a:t> 1 m?</a:t>
            </a:r>
          </a:p>
        </p:txBody>
      </p:sp>
      <p:pic>
        <p:nvPicPr>
          <p:cNvPr id="2050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80" y="6185879"/>
            <a:ext cx="9147267" cy="24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17" name="Rounded Rectangle 16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29360" y="758132"/>
              <a:ext cx="5868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2884153" y="1286310"/>
            <a:ext cx="22461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297761" y="3331501"/>
            <a:ext cx="6494704" cy="61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02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1359" y="9090080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00608" y="5635016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75943" y="2102819"/>
            <a:ext cx="3157516" cy="12787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1933422" y="-49638"/>
            <a:ext cx="7592848" cy="30751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28" y="-95584"/>
            <a:ext cx="7319164" cy="2964261"/>
          </a:xfrm>
          <a:prstGeom prst="rect">
            <a:avLst/>
          </a:prstGeom>
        </p:spPr>
      </p:pic>
      <p:sp>
        <p:nvSpPr>
          <p:cNvPr id="26" name="AutoShape 3"/>
          <p:cNvSpPr/>
          <p:nvPr/>
        </p:nvSpPr>
        <p:spPr>
          <a:xfrm>
            <a:off x="2398693" y="3352800"/>
            <a:ext cx="13683728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6"/>
          <p:cNvSpPr/>
          <p:nvPr/>
        </p:nvSpPr>
        <p:spPr>
          <a:xfrm>
            <a:off x="-31417" y="9461865"/>
            <a:ext cx="4534886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7"/>
          <p:cNvSpPr/>
          <p:nvPr/>
        </p:nvSpPr>
        <p:spPr>
          <a:xfrm>
            <a:off x="13735682" y="8328355"/>
            <a:ext cx="4534886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Google Shape;487;p33"/>
          <p:cNvSpPr txBox="1">
            <a:spLocks/>
          </p:cNvSpPr>
          <p:nvPr/>
        </p:nvSpPr>
        <p:spPr>
          <a:xfrm>
            <a:off x="2751269" y="3751277"/>
            <a:ext cx="129785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kern="0" dirty="0" err="1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Thứ</a:t>
            </a:r>
            <a:r>
              <a:rPr lang="en-US" sz="6000" kern="0" dirty="0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sz="6000" kern="0" dirty="0" err="1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ngày</a:t>
            </a:r>
            <a:r>
              <a:rPr lang="en-US" sz="6000" kern="0" dirty="0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sz="6000" kern="0" dirty="0" err="1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tháng</a:t>
            </a:r>
            <a:r>
              <a:rPr lang="en-US" sz="6000" kern="0" dirty="0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sz="6000" kern="0" dirty="0" err="1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năm</a:t>
            </a:r>
            <a:r>
              <a:rPr lang="en-US" sz="6000" kern="0" dirty="0">
                <a:solidFill>
                  <a:srgbClr val="002060"/>
                </a:solidFill>
                <a:latin typeface="#9Slide05 IcielSmoothy Cursive" panose="00000500000000000000" pitchFamily="2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8010092" y="5774323"/>
            <a:ext cx="2460930" cy="16312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Mét</a:t>
            </a:r>
            <a:endParaRPr lang="en-US" sz="100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18319" y="1070585"/>
            <a:ext cx="3522503" cy="2518590"/>
          </a:xfrm>
          <a:prstGeom prst="rect">
            <a:avLst/>
          </a:prstGeom>
        </p:spPr>
      </p:pic>
      <p:pic>
        <p:nvPicPr>
          <p:cNvPr id="4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42457" y="7058043"/>
            <a:ext cx="3157516" cy="1278794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5258" y="8632883"/>
            <a:ext cx="2046870" cy="82898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983257" y="5030414"/>
            <a:ext cx="2514600" cy="7226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487;p33"/>
          <p:cNvSpPr txBox="1">
            <a:spLocks/>
          </p:cNvSpPr>
          <p:nvPr/>
        </p:nvSpPr>
        <p:spPr>
          <a:xfrm>
            <a:off x="8331359" y="4839156"/>
            <a:ext cx="1928430" cy="120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kern="0" dirty="0" err="1">
                <a:solidFill>
                  <a:srgbClr val="002060"/>
                </a:solidFill>
                <a:latin typeface="#9Slide03 Ample" panose="02000000000000000000" pitchFamily="2" charset="0"/>
                <a:cs typeface="Calibri" panose="020F0502020204030204" pitchFamily="34" charset="0"/>
              </a:rPr>
              <a:t>Toán</a:t>
            </a:r>
            <a:endParaRPr lang="en-US" sz="6000" kern="0" dirty="0">
              <a:solidFill>
                <a:srgbClr val="002060"/>
              </a:solidFill>
              <a:latin typeface="#9Slide03 Ample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7" name="Google Shape;487;p33"/>
          <p:cNvSpPr txBox="1">
            <a:spLocks/>
          </p:cNvSpPr>
          <p:nvPr/>
        </p:nvSpPr>
        <p:spPr>
          <a:xfrm>
            <a:off x="7813608" y="7426762"/>
            <a:ext cx="2853897" cy="120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kern="0" dirty="0">
                <a:solidFill>
                  <a:srgbClr val="002060"/>
                </a:solidFill>
                <a:latin typeface="#9Slide03 Ample" panose="02000000000000000000" pitchFamily="2" charset="0"/>
                <a:cs typeface="Calibri" panose="020F0502020204030204" pitchFamily="34" charset="0"/>
              </a:rPr>
              <a:t>(</a:t>
            </a:r>
            <a:r>
              <a:rPr lang="en-US" sz="6000" kern="0" dirty="0" err="1">
                <a:solidFill>
                  <a:srgbClr val="002060"/>
                </a:solidFill>
                <a:latin typeface="#9Slide03 Ample" panose="02000000000000000000" pitchFamily="2" charset="0"/>
                <a:cs typeface="Calibri" panose="020F0502020204030204" pitchFamily="34" charset="0"/>
              </a:rPr>
              <a:t>Tiết</a:t>
            </a:r>
            <a:r>
              <a:rPr lang="en-US" sz="6000" kern="0" dirty="0">
                <a:solidFill>
                  <a:srgbClr val="002060"/>
                </a:solidFill>
                <a:latin typeface="#9Slide03 Ample" panose="02000000000000000000" pitchFamily="2" charset="0"/>
                <a:cs typeface="Calibri" panose="020F050202020403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237065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44" grpId="0" animBg="1"/>
      <p:bldP spid="32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73794" y="3087143"/>
            <a:ext cx="10836640" cy="66018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74611" y="5372100"/>
            <a:ext cx="42115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So </a:t>
            </a:r>
            <a:r>
              <a:rPr lang="en-US" sz="5000" dirty="0" err="1"/>
              <a:t>sánh</a:t>
            </a:r>
            <a:r>
              <a:rPr lang="en-US" sz="5000" dirty="0"/>
              <a:t> </a:t>
            </a:r>
            <a:r>
              <a:rPr lang="en-US" sz="5000" dirty="0" err="1"/>
              <a:t>chiều</a:t>
            </a:r>
            <a:r>
              <a:rPr lang="en-US" sz="5000" dirty="0"/>
              <a:t> </a:t>
            </a:r>
            <a:r>
              <a:rPr lang="en-US" sz="5000" dirty="0" err="1"/>
              <a:t>cao</a:t>
            </a:r>
            <a:r>
              <a:rPr lang="en-US" sz="5000" dirty="0"/>
              <a:t> </a:t>
            </a:r>
            <a:r>
              <a:rPr lang="en-US" sz="5000" dirty="0" err="1"/>
              <a:t>của</a:t>
            </a:r>
            <a:r>
              <a:rPr lang="en-US" sz="5000" dirty="0"/>
              <a:t> </a:t>
            </a:r>
            <a:r>
              <a:rPr lang="en-US" sz="5000" dirty="0" err="1"/>
              <a:t>em</a:t>
            </a:r>
            <a:r>
              <a:rPr lang="en-US" sz="5000" dirty="0"/>
              <a:t> </a:t>
            </a:r>
            <a:r>
              <a:rPr lang="en-US" sz="5000" dirty="0" err="1"/>
              <a:t>với</a:t>
            </a:r>
            <a:r>
              <a:rPr lang="en-US" sz="5000" dirty="0"/>
              <a:t> 1 m</a:t>
            </a:r>
          </a:p>
        </p:txBody>
      </p:sp>
      <p:pic>
        <p:nvPicPr>
          <p:cNvPr id="3074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01" y="4046623"/>
            <a:ext cx="2667000" cy="468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17" name="Rounded Rectangle 16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28084" y="780248"/>
              <a:ext cx="5444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2884153" y="1286310"/>
            <a:ext cx="22461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2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274894" y="3365740"/>
            <a:ext cx="6270192" cy="6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25839" y="794485"/>
              <a:ext cx="96654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Quan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hệ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giữa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r>
                <a:rPr lang="en-US" sz="4000" b="1" dirty="0">
                  <a:solidFill>
                    <a:srgbClr val="002060"/>
                  </a:solidFill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</a:rPr>
                <a:t>đê</a:t>
              </a:r>
              <a:r>
                <a:rPr lang="en-US" sz="4000" b="1" dirty="0">
                  <a:solidFill>
                    <a:srgbClr val="002060"/>
                  </a:solidFill>
                </a:rPr>
                <a:t>-xi-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và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xăng-ti-mét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93771" y="1286310"/>
            <a:ext cx="208262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Chuẩn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bị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91702" y="3369416"/>
            <a:ext cx="3834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1 m = 10 </a:t>
            </a:r>
            <a:r>
              <a:rPr lang="en-US" sz="5000" dirty="0" err="1"/>
              <a:t>dm</a:t>
            </a:r>
            <a:endParaRPr lang="en-US" sz="5000" dirty="0"/>
          </a:p>
        </p:txBody>
      </p:sp>
      <p:pic>
        <p:nvPicPr>
          <p:cNvPr id="409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37" y="5727890"/>
            <a:ext cx="16176977" cy="351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753600" y="3316061"/>
            <a:ext cx="4226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1 m = 100 cm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33316" y="4073277"/>
            <a:ext cx="4346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100 cm = 1 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7508" y="4117766"/>
            <a:ext cx="3834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10 dm = 1 m</a:t>
            </a:r>
          </a:p>
        </p:txBody>
      </p:sp>
    </p:spTree>
    <p:extLst>
      <p:ext uri="{BB962C8B-B14F-4D97-AF65-F5344CB8AC3E}">
        <p14:creationId xmlns:p14="http://schemas.microsoft.com/office/powerpoint/2010/main" val="773571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1359" y="9090080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56119" y="853425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32266" y="808330"/>
              <a:ext cx="68525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Cách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độ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dài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bằng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thước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45052" y="29075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18673" y="1145826"/>
            <a:ext cx="22461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Sẵn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sàng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102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71" y="7823564"/>
            <a:ext cx="9836465" cy="55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9089" flipH="1">
            <a:off x="-467623" y="2710823"/>
            <a:ext cx="5777653" cy="49395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87399" y="4646160"/>
            <a:ext cx="315164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08585" algn="l"/>
              </a:tabLst>
            </a:pPr>
            <a:r>
              <a:rPr lang="en-US" sz="3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394077" y="3954009"/>
            <a:ext cx="248497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Cầm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thước</a:t>
            </a:r>
            <a:endParaRPr lang="en-US" sz="36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3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9089" flipH="1">
            <a:off x="4827143" y="2584276"/>
            <a:ext cx="7170632" cy="532880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550177" y="4408711"/>
            <a:ext cx="4248881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08585" algn="l"/>
              </a:tabLst>
            </a:pPr>
            <a:r>
              <a:rPr lang="en-US" sz="32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7354760" y="3875186"/>
            <a:ext cx="248657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Đặt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thước</a:t>
            </a:r>
            <a:endParaRPr lang="en-US" sz="36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4213462" y="7617256"/>
            <a:ext cx="7132320" cy="2917159"/>
            <a:chOff x="0" y="0"/>
            <a:chExt cx="2508605" cy="1352550"/>
          </a:xfrm>
        </p:grpSpPr>
        <p:pic>
          <p:nvPicPr>
            <p:cNvPr id="13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1050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25" y="307239"/>
              <a:ext cx="2303780" cy="128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9089" flipH="1">
            <a:off x="11178416" y="2077610"/>
            <a:ext cx="7271072" cy="573984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2985883" y="4097220"/>
            <a:ext cx="4369128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08585" algn="l"/>
              </a:tabLst>
            </a:pP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spc="-5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(cm,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m)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4243684" y="3511328"/>
            <a:ext cx="167385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số</a:t>
            </a:r>
            <a:endParaRPr lang="en-US" sz="36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4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9089" flipH="1">
            <a:off x="12361019" y="7102621"/>
            <a:ext cx="4321712" cy="321164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3404755" y="8392852"/>
            <a:ext cx="248452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đo</a:t>
            </a:r>
            <a:endParaRPr lang="en-US" sz="36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0" grpId="0"/>
      <p:bldP spid="32" grpId="0"/>
      <p:bldP spid="37" grpId="0"/>
      <p:bldP spid="38" grpId="0"/>
      <p:bldP spid="40" grpId="0"/>
      <p:bldP spid="41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5319" y="9390284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756" y="8678405"/>
            <a:ext cx="939630" cy="1021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64421" y="5914509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2369469" y="-57726"/>
            <a:ext cx="7592848" cy="30751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28" y="-95584"/>
            <a:ext cx="7319164" cy="2964261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75893" y="3558072"/>
            <a:ext cx="2654675" cy="1898093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3055" y="8136454"/>
            <a:ext cx="7592848" cy="3075103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1752" y="8247296"/>
            <a:ext cx="7319164" cy="2964261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13872" y="6253167"/>
            <a:ext cx="2544928" cy="4138094"/>
          </a:xfrm>
          <a:prstGeom prst="rect">
            <a:avLst/>
          </a:prstGeom>
        </p:spPr>
      </p:pic>
      <p:pic>
        <p:nvPicPr>
          <p:cNvPr id="23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5309" y="6276461"/>
            <a:ext cx="2530602" cy="4114800"/>
          </a:xfrm>
          <a:prstGeom prst="rect">
            <a:avLst/>
          </a:prstGeom>
        </p:spPr>
      </p:pic>
      <p:pic>
        <p:nvPicPr>
          <p:cNvPr id="24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93835" y="6276461"/>
            <a:ext cx="2633472" cy="4114800"/>
          </a:xfrm>
          <a:prstGeom prst="rect">
            <a:avLst/>
          </a:prstGeom>
        </p:spPr>
      </p:pic>
      <p:pic>
        <p:nvPicPr>
          <p:cNvPr id="26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66622" y="6239432"/>
            <a:ext cx="2530602" cy="4114800"/>
          </a:xfrm>
          <a:prstGeom prst="rect">
            <a:avLst/>
          </a:prstGeom>
        </p:spPr>
      </p:pic>
      <p:pic>
        <p:nvPicPr>
          <p:cNvPr id="27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175669" y="6327195"/>
            <a:ext cx="2530602" cy="41148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791200" y="1612546"/>
            <a:ext cx="7003780" cy="4114800"/>
          </a:xfrm>
          <a:prstGeom prst="rect">
            <a:avLst/>
          </a:prstGeom>
        </p:spPr>
      </p:pic>
      <p:sp>
        <p:nvSpPr>
          <p:cNvPr id="34" name="Google Shape;487;p33"/>
          <p:cNvSpPr txBox="1">
            <a:spLocks/>
          </p:cNvSpPr>
          <p:nvPr/>
        </p:nvSpPr>
        <p:spPr>
          <a:xfrm>
            <a:off x="7589600" y="2343629"/>
            <a:ext cx="363663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b="1" kern="0" dirty="0" err="1">
                <a:solidFill>
                  <a:srgbClr val="002060"/>
                </a:solidFill>
                <a:latin typeface="#9Slide03 Dekar" panose="02000000000000000000" pitchFamily="2" charset="0"/>
                <a:cs typeface="Calibri" panose="020F0502020204030204" pitchFamily="34" charset="0"/>
              </a:rPr>
              <a:t>Trạm</a:t>
            </a:r>
            <a:r>
              <a:rPr lang="en-US" sz="6000" b="1" kern="0" dirty="0">
                <a:solidFill>
                  <a:srgbClr val="002060"/>
                </a:solidFill>
                <a:latin typeface="#9Slide03 Dekar" panose="02000000000000000000" pitchFamily="2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6210130" y="3545725"/>
            <a:ext cx="6058070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Bay </a:t>
            </a:r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lên</a:t>
            </a:r>
            <a:r>
              <a:rPr lang="en-US" sz="80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nào</a:t>
            </a:r>
            <a:endParaRPr lang="en-US" sz="80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2.91667E-6 -1.0287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4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3.33333E-6 -1.02871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4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-1.48148E-6 L 6.94444E-7 -1.01759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8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17284E-7 L -1.94444E-6 -1.0126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6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3.45679E-6 L 2.36111E-6 -1.0336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68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12640" y="761108"/>
              <a:ext cx="27003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Thực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hành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2590800" y="1286310"/>
            <a:ext cx="283282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Bay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lên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nào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86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45" y="7023998"/>
            <a:ext cx="5447365" cy="306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812" y="6901397"/>
            <a:ext cx="4423452" cy="307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8110" y="3162350"/>
            <a:ext cx="4381660" cy="712465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018653" y="3151715"/>
            <a:ext cx="4538762" cy="709181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030674" y="2980168"/>
            <a:ext cx="9101343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08585" algn="l"/>
              </a:tabLst>
            </a:pP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70777" y="4926167"/>
            <a:ext cx="3144203" cy="7226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487;p33"/>
          <p:cNvSpPr txBox="1">
            <a:spLocks/>
          </p:cNvSpPr>
          <p:nvPr/>
        </p:nvSpPr>
        <p:spPr>
          <a:xfrm>
            <a:off x="6263942" y="4838533"/>
            <a:ext cx="2514600" cy="797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400" kern="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Ngắn</a:t>
            </a:r>
            <a:r>
              <a:rPr lang="en-US" sz="4400" kern="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hơn</a:t>
            </a:r>
            <a:endParaRPr lang="en-US" sz="4400" kern="0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74443" y="4913626"/>
            <a:ext cx="3144203" cy="7226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Google Shape;487;p33"/>
          <p:cNvSpPr txBox="1">
            <a:spLocks/>
          </p:cNvSpPr>
          <p:nvPr/>
        </p:nvSpPr>
        <p:spPr>
          <a:xfrm>
            <a:off x="9767608" y="4825992"/>
            <a:ext cx="2514600" cy="797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400" kern="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Dài</a:t>
            </a:r>
            <a:r>
              <a:rPr lang="en-US" sz="4400" kern="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hơn</a:t>
            </a:r>
            <a:endParaRPr lang="en-US" sz="4400" kern="0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84004" y="5931924"/>
            <a:ext cx="3144203" cy="7226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487;p33"/>
          <p:cNvSpPr txBox="1">
            <a:spLocks/>
          </p:cNvSpPr>
          <p:nvPr/>
        </p:nvSpPr>
        <p:spPr>
          <a:xfrm>
            <a:off x="7777169" y="5844290"/>
            <a:ext cx="2514600" cy="797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400" kern="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Dài</a:t>
            </a:r>
            <a:r>
              <a:rPr lang="en-US" sz="4400" kern="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bằng</a:t>
            </a:r>
            <a:endParaRPr lang="en-US" sz="4400" kern="0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3.7037E-6 L 0.00469 -1.02037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5101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46914E-7 L 5E-6 -0.99552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5319" y="9390284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756" y="8678405"/>
            <a:ext cx="939630" cy="1021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64421" y="5914509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2369469" y="-57726"/>
            <a:ext cx="7592848" cy="30751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28" y="-95584"/>
            <a:ext cx="7319164" cy="2964261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4157287" y="1961992"/>
            <a:ext cx="9954520" cy="70224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7473240" y="4811502"/>
            <a:ext cx="4120039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cố</a:t>
            </a:r>
            <a:endParaRPr lang="en-US" sz="80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05149" y="4775299"/>
            <a:ext cx="2654675" cy="18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0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16" name="Group 3"/>
          <p:cNvGrpSpPr/>
          <p:nvPr/>
        </p:nvGrpSpPr>
        <p:grpSpPr>
          <a:xfrm>
            <a:off x="990532" y="1408904"/>
            <a:ext cx="7746862" cy="2041446"/>
            <a:chOff x="35393" y="165566"/>
            <a:chExt cx="8821497" cy="2043861"/>
          </a:xfrm>
        </p:grpSpPr>
        <p:sp>
          <p:nvSpPr>
            <p:cNvPr id="17" name="AutoShape 4"/>
            <p:cNvSpPr/>
            <p:nvPr/>
          </p:nvSpPr>
          <p:spPr>
            <a:xfrm rot="129639">
              <a:off x="35393" y="165566"/>
              <a:ext cx="8821497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8" name="TextBox 5"/>
            <p:cNvSpPr txBox="1"/>
            <p:nvPr/>
          </p:nvSpPr>
          <p:spPr>
            <a:xfrm rot="88207">
              <a:off x="627513" y="984910"/>
              <a:ext cx="7489989" cy="65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71"/>
                </a:lnSpc>
              </a:pPr>
              <a:r>
                <a:rPr lang="en-US" sz="5400" dirty="0" err="1">
                  <a:solidFill>
                    <a:srgbClr val="FF0000"/>
                  </a:solidFill>
                  <a:latin typeface="+mj-lt"/>
                </a:rPr>
                <a:t>hai</a:t>
              </a:r>
              <a:r>
                <a:rPr lang="en-US" sz="54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+mj-lt"/>
                </a:rPr>
                <a:t>mét</a:t>
              </a:r>
              <a:r>
                <a:rPr lang="en-US" sz="54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+mj-lt"/>
                </a:rPr>
                <a:t>được</a:t>
              </a:r>
              <a:r>
                <a:rPr lang="en-US" sz="54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+mj-lt"/>
                </a:rPr>
                <a:t>viết</a:t>
              </a:r>
              <a:r>
                <a:rPr lang="en-US" sz="54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+mj-lt"/>
                </a:rPr>
                <a:t>là</a:t>
              </a:r>
              <a:r>
                <a:rPr lang="en-US" sz="5400" dirty="0">
                  <a:solidFill>
                    <a:srgbClr val="FF0000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6"/>
          <p:cNvGrpSpPr/>
          <p:nvPr/>
        </p:nvGrpSpPr>
        <p:grpSpPr>
          <a:xfrm rot="389623">
            <a:off x="3431139" y="844163"/>
            <a:ext cx="3415801" cy="668905"/>
            <a:chOff x="22442" y="134292"/>
            <a:chExt cx="4554401" cy="891873"/>
          </a:xfrm>
        </p:grpSpPr>
        <p:sp>
          <p:nvSpPr>
            <p:cNvPr id="20" name="AutoShape 7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21" name="TextBox 8"/>
            <p:cNvSpPr txBox="1"/>
            <p:nvPr/>
          </p:nvSpPr>
          <p:spPr>
            <a:xfrm rot="21367611">
              <a:off x="920604" y="354438"/>
              <a:ext cx="2755870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Câu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</a:t>
              </a: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hỏi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1</a:t>
              </a:r>
            </a:p>
          </p:txBody>
        </p:sp>
      </p:grpSp>
      <p:pic>
        <p:nvPicPr>
          <p:cNvPr id="2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329">
            <a:off x="29048" y="2842108"/>
            <a:ext cx="1589231" cy="12164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709172" y="84636"/>
            <a:ext cx="2599189" cy="2325551"/>
            <a:chOff x="7638031" y="4142588"/>
            <a:chExt cx="2599189" cy="2325551"/>
          </a:xfrm>
        </p:grpSpPr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7638031" y="4142588"/>
              <a:ext cx="2599189" cy="2266168"/>
            </a:xfrm>
            <a:prstGeom prst="rect">
              <a:avLst/>
            </a:prstGeom>
          </p:spPr>
        </p:pic>
        <p:sp>
          <p:nvSpPr>
            <p:cNvPr id="27" name="TextBox 15"/>
            <p:cNvSpPr txBox="1"/>
            <p:nvPr/>
          </p:nvSpPr>
          <p:spPr>
            <a:xfrm rot="1078377">
              <a:off x="8385669" y="4391689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grpSp>
        <p:nvGrpSpPr>
          <p:cNvPr id="28" name="Group 17"/>
          <p:cNvGrpSpPr/>
          <p:nvPr/>
        </p:nvGrpSpPr>
        <p:grpSpPr>
          <a:xfrm rot="-109756">
            <a:off x="2980149" y="3348196"/>
            <a:ext cx="4729526" cy="1201415"/>
            <a:chOff x="278021" y="-73915"/>
            <a:chExt cx="4554401" cy="891873"/>
          </a:xfrm>
        </p:grpSpPr>
        <p:sp>
          <p:nvSpPr>
            <p:cNvPr id="29" name="AutoShape 18"/>
            <p:cNvSpPr/>
            <p:nvPr/>
          </p:nvSpPr>
          <p:spPr>
            <a:xfrm rot="21395962">
              <a:off x="278021" y="-73915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32" name="TextBox 19"/>
            <p:cNvSpPr txBox="1"/>
            <p:nvPr/>
          </p:nvSpPr>
          <p:spPr>
            <a:xfrm rot="21367611">
              <a:off x="1245505" y="435781"/>
              <a:ext cx="2755870" cy="228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2 m</a:t>
              </a:r>
            </a:p>
          </p:txBody>
        </p:sp>
      </p:grpSp>
      <p:grpSp>
        <p:nvGrpSpPr>
          <p:cNvPr id="30" name="Group 3"/>
          <p:cNvGrpSpPr/>
          <p:nvPr/>
        </p:nvGrpSpPr>
        <p:grpSpPr>
          <a:xfrm>
            <a:off x="1016806" y="6301364"/>
            <a:ext cx="6311630" cy="2041445"/>
            <a:chOff x="35393" y="165566"/>
            <a:chExt cx="8821497" cy="2043861"/>
          </a:xfrm>
        </p:grpSpPr>
        <p:sp>
          <p:nvSpPr>
            <p:cNvPr id="31" name="AutoShape 4"/>
            <p:cNvSpPr/>
            <p:nvPr/>
          </p:nvSpPr>
          <p:spPr>
            <a:xfrm rot="129639">
              <a:off x="35393" y="165566"/>
              <a:ext cx="8821497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35" name="TextBox 5"/>
            <p:cNvSpPr txBox="1"/>
            <p:nvPr/>
          </p:nvSpPr>
          <p:spPr>
            <a:xfrm rot="88207">
              <a:off x="627513" y="735303"/>
              <a:ext cx="7489989" cy="1016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5 m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đọc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là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37" name="Group 6"/>
          <p:cNvGrpSpPr/>
          <p:nvPr/>
        </p:nvGrpSpPr>
        <p:grpSpPr>
          <a:xfrm rot="389623">
            <a:off x="1916512" y="5711147"/>
            <a:ext cx="3415801" cy="668905"/>
            <a:chOff x="22442" y="134292"/>
            <a:chExt cx="4554401" cy="891873"/>
          </a:xfrm>
        </p:grpSpPr>
        <p:sp>
          <p:nvSpPr>
            <p:cNvPr id="38" name="AutoShape 7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39" name="TextBox 8"/>
            <p:cNvSpPr txBox="1"/>
            <p:nvPr/>
          </p:nvSpPr>
          <p:spPr>
            <a:xfrm rot="21367611">
              <a:off x="920604" y="354438"/>
              <a:ext cx="2755870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Câu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</a:t>
              </a: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hỏi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2</a:t>
              </a:r>
            </a:p>
          </p:txBody>
        </p:sp>
      </p:grpSp>
      <p:pic>
        <p:nvPicPr>
          <p:cNvPr id="4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329">
            <a:off x="55322" y="7734568"/>
            <a:ext cx="1589231" cy="1216484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005519" y="5208994"/>
            <a:ext cx="2599189" cy="2325551"/>
            <a:chOff x="7638031" y="4142588"/>
            <a:chExt cx="2599189" cy="2325551"/>
          </a:xfrm>
        </p:grpSpPr>
        <p:pic>
          <p:nvPicPr>
            <p:cNvPr id="42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7638031" y="4142588"/>
              <a:ext cx="2599189" cy="2266168"/>
            </a:xfrm>
            <a:prstGeom prst="rect">
              <a:avLst/>
            </a:prstGeom>
          </p:spPr>
        </p:pic>
        <p:sp>
          <p:nvSpPr>
            <p:cNvPr id="43" name="TextBox 15"/>
            <p:cNvSpPr txBox="1"/>
            <p:nvPr/>
          </p:nvSpPr>
          <p:spPr>
            <a:xfrm rot="1078377">
              <a:off x="8385669" y="4391689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grpSp>
        <p:nvGrpSpPr>
          <p:cNvPr id="44" name="Group 17"/>
          <p:cNvGrpSpPr/>
          <p:nvPr/>
        </p:nvGrpSpPr>
        <p:grpSpPr>
          <a:xfrm rot="-109756">
            <a:off x="2017119" y="8398512"/>
            <a:ext cx="4729526" cy="1201415"/>
            <a:chOff x="22442" y="134292"/>
            <a:chExt cx="4554401" cy="891873"/>
          </a:xfrm>
        </p:grpSpPr>
        <p:sp>
          <p:nvSpPr>
            <p:cNvPr id="45" name="AutoShape 18"/>
            <p:cNvSpPr/>
            <p:nvPr/>
          </p:nvSpPr>
          <p:spPr>
            <a:xfrm rot="21395962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46" name="TextBox 19"/>
            <p:cNvSpPr txBox="1"/>
            <p:nvPr/>
          </p:nvSpPr>
          <p:spPr>
            <a:xfrm rot="21367611">
              <a:off x="339044" y="646398"/>
              <a:ext cx="3764701" cy="2284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7200" spc="158" dirty="0" err="1">
                  <a:solidFill>
                    <a:srgbClr val="FFFFFF"/>
                  </a:solidFill>
                  <a:latin typeface="+mj-lt"/>
                </a:rPr>
                <a:t>Năm</a:t>
              </a: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7200" spc="158" dirty="0" err="1">
                  <a:solidFill>
                    <a:srgbClr val="FFFFFF"/>
                  </a:solidFill>
                  <a:latin typeface="+mj-lt"/>
                </a:rPr>
                <a:t>mét</a:t>
              </a:r>
              <a:endParaRPr lang="en-US" sz="7200" spc="158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7" name="Group 3"/>
          <p:cNvGrpSpPr/>
          <p:nvPr/>
        </p:nvGrpSpPr>
        <p:grpSpPr>
          <a:xfrm>
            <a:off x="9994554" y="1968656"/>
            <a:ext cx="6958502" cy="1722550"/>
            <a:chOff x="35393" y="165566"/>
            <a:chExt cx="8821497" cy="2043861"/>
          </a:xfrm>
        </p:grpSpPr>
        <p:sp>
          <p:nvSpPr>
            <p:cNvPr id="48" name="AutoShape 4"/>
            <p:cNvSpPr/>
            <p:nvPr/>
          </p:nvSpPr>
          <p:spPr>
            <a:xfrm rot="129639">
              <a:off x="35393" y="165566"/>
              <a:ext cx="8821497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9" name="TextBox 5"/>
            <p:cNvSpPr txBox="1"/>
            <p:nvPr/>
          </p:nvSpPr>
          <p:spPr>
            <a:xfrm rot="88207">
              <a:off x="1483644" y="399277"/>
              <a:ext cx="6298040" cy="17528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4800" dirty="0">
                  <a:solidFill>
                    <a:srgbClr val="FF0000"/>
                  </a:solidFill>
                  <a:latin typeface="+mj-lt"/>
                </a:rPr>
                <a:t>Ba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</a:rPr>
                <a:t>mươi</a:t>
              </a:r>
              <a:r>
                <a:rPr lang="en-US" sz="4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</a:rPr>
                <a:t>mét</a:t>
              </a:r>
              <a:r>
                <a:rPr lang="en-US" sz="4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</a:rPr>
                <a:t>được</a:t>
              </a:r>
              <a:r>
                <a:rPr lang="en-US" sz="4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</a:rPr>
                <a:t>viết</a:t>
              </a:r>
              <a:r>
                <a:rPr lang="en-US" sz="4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</a:rPr>
                <a:t>là</a:t>
              </a:r>
              <a:r>
                <a:rPr lang="en-US" sz="4800" dirty="0">
                  <a:solidFill>
                    <a:srgbClr val="FF0000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50" name="Group 6"/>
          <p:cNvGrpSpPr/>
          <p:nvPr/>
        </p:nvGrpSpPr>
        <p:grpSpPr>
          <a:xfrm rot="389623">
            <a:off x="12376882" y="1283007"/>
            <a:ext cx="3172093" cy="818523"/>
            <a:chOff x="22442" y="134292"/>
            <a:chExt cx="4554401" cy="891873"/>
          </a:xfrm>
        </p:grpSpPr>
        <p:sp>
          <p:nvSpPr>
            <p:cNvPr id="51" name="AutoShape 7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52" name="TextBox 8"/>
            <p:cNvSpPr txBox="1"/>
            <p:nvPr/>
          </p:nvSpPr>
          <p:spPr>
            <a:xfrm rot="21367611">
              <a:off x="923065" y="335819"/>
              <a:ext cx="3304040" cy="5017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Câu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</a:t>
              </a: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hỏi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3</a:t>
              </a:r>
            </a:p>
          </p:txBody>
        </p:sp>
      </p:grpSp>
      <p:pic>
        <p:nvPicPr>
          <p:cNvPr id="5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329">
            <a:off x="10822685" y="3337564"/>
            <a:ext cx="1340976" cy="1026456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16094832" y="521171"/>
            <a:ext cx="2193168" cy="1962275"/>
            <a:chOff x="7638031" y="4142588"/>
            <a:chExt cx="2599189" cy="2325551"/>
          </a:xfrm>
        </p:grpSpPr>
        <p:pic>
          <p:nvPicPr>
            <p:cNvPr id="55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7638031" y="4142588"/>
              <a:ext cx="2599189" cy="2266168"/>
            </a:xfrm>
            <a:prstGeom prst="rect">
              <a:avLst/>
            </a:prstGeom>
          </p:spPr>
        </p:pic>
        <p:sp>
          <p:nvSpPr>
            <p:cNvPr id="56" name="TextBox 15"/>
            <p:cNvSpPr txBox="1"/>
            <p:nvPr/>
          </p:nvSpPr>
          <p:spPr>
            <a:xfrm rot="1078377">
              <a:off x="8385669" y="4391689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grpSp>
        <p:nvGrpSpPr>
          <p:cNvPr id="57" name="Group 17"/>
          <p:cNvGrpSpPr/>
          <p:nvPr/>
        </p:nvGrpSpPr>
        <p:grpSpPr>
          <a:xfrm rot="-109756">
            <a:off x="12236517" y="4015481"/>
            <a:ext cx="3990723" cy="1013741"/>
            <a:chOff x="22442" y="134292"/>
            <a:chExt cx="4554401" cy="891873"/>
          </a:xfrm>
        </p:grpSpPr>
        <p:sp>
          <p:nvSpPr>
            <p:cNvPr id="58" name="AutoShape 18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59" name="TextBox 19"/>
            <p:cNvSpPr txBox="1"/>
            <p:nvPr/>
          </p:nvSpPr>
          <p:spPr>
            <a:xfrm rot="21367611">
              <a:off x="914033" y="706279"/>
              <a:ext cx="2755870" cy="228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30 m</a:t>
              </a:r>
            </a:p>
          </p:txBody>
        </p:sp>
      </p:grpSp>
      <p:grpSp>
        <p:nvGrpSpPr>
          <p:cNvPr id="60" name="Group 3"/>
          <p:cNvGrpSpPr/>
          <p:nvPr/>
        </p:nvGrpSpPr>
        <p:grpSpPr>
          <a:xfrm>
            <a:off x="10659481" y="6503356"/>
            <a:ext cx="5705989" cy="2041445"/>
            <a:chOff x="35393" y="165566"/>
            <a:chExt cx="8821497" cy="2043861"/>
          </a:xfrm>
        </p:grpSpPr>
        <p:sp>
          <p:nvSpPr>
            <p:cNvPr id="61" name="AutoShape 4"/>
            <p:cNvSpPr/>
            <p:nvPr/>
          </p:nvSpPr>
          <p:spPr>
            <a:xfrm rot="129639">
              <a:off x="35393" y="165566"/>
              <a:ext cx="8821497" cy="204386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62" name="TextBox 5"/>
            <p:cNvSpPr txBox="1"/>
            <p:nvPr/>
          </p:nvSpPr>
          <p:spPr>
            <a:xfrm rot="88207">
              <a:off x="627513" y="735303"/>
              <a:ext cx="7489989" cy="1016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33 m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đọc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+mj-lt"/>
                </a:rPr>
                <a:t>là</a:t>
              </a:r>
              <a:r>
                <a:rPr lang="en-US" sz="6600" dirty="0">
                  <a:solidFill>
                    <a:srgbClr val="FF0000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63" name="Group 6"/>
          <p:cNvGrpSpPr/>
          <p:nvPr/>
        </p:nvGrpSpPr>
        <p:grpSpPr>
          <a:xfrm rot="389623">
            <a:off x="12105835" y="5938614"/>
            <a:ext cx="3415801" cy="668905"/>
            <a:chOff x="22442" y="134292"/>
            <a:chExt cx="4554401" cy="891873"/>
          </a:xfrm>
        </p:grpSpPr>
        <p:sp>
          <p:nvSpPr>
            <p:cNvPr id="64" name="AutoShape 7"/>
            <p:cNvSpPr/>
            <p:nvPr/>
          </p:nvSpPr>
          <p:spPr>
            <a:xfrm rot="-204038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65" name="TextBox 8"/>
            <p:cNvSpPr txBox="1"/>
            <p:nvPr/>
          </p:nvSpPr>
          <p:spPr>
            <a:xfrm rot="21367611">
              <a:off x="920604" y="354438"/>
              <a:ext cx="2755870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Câu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</a:t>
              </a:r>
              <a:r>
                <a:rPr lang="en-US" sz="3200" spc="158" dirty="0" err="1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hỏi</a:t>
              </a:r>
              <a:r>
                <a:rPr lang="en-US" sz="3200" spc="158" dirty="0">
                  <a:solidFill>
                    <a:srgbClr val="FFFFFF"/>
                  </a:solidFill>
                  <a:latin typeface="#9Slide04 SVN-Aleo Bold" panose="020F0802020204030203" pitchFamily="34" charset="0"/>
                </a:rPr>
                <a:t> 4</a:t>
              </a:r>
            </a:p>
          </p:txBody>
        </p:sp>
      </p:grpSp>
      <p:pic>
        <p:nvPicPr>
          <p:cNvPr id="6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329">
            <a:off x="9581733" y="7596282"/>
            <a:ext cx="1589231" cy="1216484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15954968" y="5168586"/>
            <a:ext cx="2599189" cy="2325551"/>
            <a:chOff x="7638031" y="4142588"/>
            <a:chExt cx="2599189" cy="2325551"/>
          </a:xfrm>
        </p:grpSpPr>
        <p:pic>
          <p:nvPicPr>
            <p:cNvPr id="68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7638031" y="4142588"/>
              <a:ext cx="2599189" cy="2266168"/>
            </a:xfrm>
            <a:prstGeom prst="rect">
              <a:avLst/>
            </a:prstGeom>
          </p:spPr>
        </p:pic>
        <p:sp>
          <p:nvSpPr>
            <p:cNvPr id="69" name="TextBox 15"/>
            <p:cNvSpPr txBox="1"/>
            <p:nvPr/>
          </p:nvSpPr>
          <p:spPr>
            <a:xfrm rot="1078377">
              <a:off x="8385669" y="4391689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grpSp>
        <p:nvGrpSpPr>
          <p:cNvPr id="70" name="Group 17"/>
          <p:cNvGrpSpPr/>
          <p:nvPr/>
        </p:nvGrpSpPr>
        <p:grpSpPr>
          <a:xfrm rot="-109756">
            <a:off x="9771557" y="8699926"/>
            <a:ext cx="8084355" cy="1201415"/>
            <a:chOff x="22442" y="134292"/>
            <a:chExt cx="4554401" cy="891873"/>
          </a:xfrm>
        </p:grpSpPr>
        <p:sp>
          <p:nvSpPr>
            <p:cNvPr id="71" name="AutoShape 18"/>
            <p:cNvSpPr/>
            <p:nvPr/>
          </p:nvSpPr>
          <p:spPr>
            <a:xfrm rot="21395962">
              <a:off x="22442" y="134292"/>
              <a:ext cx="4554401" cy="891873"/>
            </a:xfrm>
            <a:prstGeom prst="rect">
              <a:avLst/>
            </a:prstGeom>
            <a:solidFill>
              <a:srgbClr val="403D3C"/>
            </a:solidFill>
          </p:spPr>
        </p:sp>
        <p:sp>
          <p:nvSpPr>
            <p:cNvPr id="72" name="TextBox 19"/>
            <p:cNvSpPr txBox="1"/>
            <p:nvPr/>
          </p:nvSpPr>
          <p:spPr>
            <a:xfrm rot="21367611">
              <a:off x="339044" y="532159"/>
              <a:ext cx="3764701" cy="45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Ba </a:t>
              </a:r>
              <a:r>
                <a:rPr lang="en-US" sz="7200" spc="158" dirty="0" err="1">
                  <a:solidFill>
                    <a:srgbClr val="FFFFFF"/>
                  </a:solidFill>
                  <a:latin typeface="+mj-lt"/>
                </a:rPr>
                <a:t>mươi</a:t>
              </a: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7200" spc="158" dirty="0" err="1">
                  <a:solidFill>
                    <a:srgbClr val="FFFFFF"/>
                  </a:solidFill>
                  <a:latin typeface="+mj-lt"/>
                </a:rPr>
                <a:t>ba</a:t>
              </a:r>
              <a:r>
                <a:rPr lang="en-US" sz="7200" spc="158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7200" spc="158" dirty="0" err="1">
                  <a:solidFill>
                    <a:srgbClr val="FFFFFF"/>
                  </a:solidFill>
                  <a:latin typeface="+mj-lt"/>
                </a:rPr>
                <a:t>mét</a:t>
              </a:r>
              <a:endParaRPr lang="en-US" sz="7200" spc="158" dirty="0">
                <a:solidFill>
                  <a:srgbClr val="FFFFFF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456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5319" y="9390284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756" y="8678405"/>
            <a:ext cx="939630" cy="1021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64421" y="5914509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2369469" y="-57726"/>
            <a:ext cx="7592848" cy="30751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28" y="-95584"/>
            <a:ext cx="7319164" cy="2964261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75893" y="3558072"/>
            <a:ext cx="2654675" cy="1898093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3055" y="8136454"/>
            <a:ext cx="7592848" cy="3075103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1752" y="8247296"/>
            <a:ext cx="7319164" cy="29642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0" r="8334" b="45853"/>
          <a:stretch/>
        </p:blipFill>
        <p:spPr>
          <a:xfrm>
            <a:off x="4358699" y="1137604"/>
            <a:ext cx="9502846" cy="53023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5725598" y="2661269"/>
            <a:ext cx="6817892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Tạm</a:t>
            </a:r>
            <a:r>
              <a:rPr lang="en-US" sz="80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biệt</a:t>
            </a:r>
            <a:r>
              <a:rPr lang="en-US" sz="80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nhé</a:t>
            </a:r>
            <a:r>
              <a:rPr lang="en-US" sz="80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!</a:t>
            </a:r>
          </a:p>
        </p:txBody>
      </p:sp>
      <p:pic>
        <p:nvPicPr>
          <p:cNvPr id="32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372962" y="5237885"/>
            <a:ext cx="6351088" cy="5049115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6149313" y="1318071"/>
            <a:ext cx="2544928" cy="4138094"/>
          </a:xfrm>
          <a:prstGeom prst="rect">
            <a:avLst/>
          </a:prstGeom>
        </p:spPr>
      </p:pic>
      <p:pic>
        <p:nvPicPr>
          <p:cNvPr id="24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762154" y="264930"/>
            <a:ext cx="2633472" cy="4114800"/>
          </a:xfrm>
          <a:prstGeom prst="rect">
            <a:avLst/>
          </a:prstGeom>
        </p:spPr>
      </p:pic>
      <p:pic>
        <p:nvPicPr>
          <p:cNvPr id="26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9548877" y="4671794"/>
            <a:ext cx="2530602" cy="4114800"/>
          </a:xfrm>
          <a:prstGeom prst="rect">
            <a:avLst/>
          </a:prstGeom>
        </p:spPr>
      </p:pic>
      <p:pic>
        <p:nvPicPr>
          <p:cNvPr id="27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2593104" y="6253167"/>
            <a:ext cx="25306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60494E-6 L 1.36598 -1.60494E-6 " pathEditMode="relative" rAng="0" ptsTypes="AA">
                                      <p:cBhvr>
                                        <p:cTn id="29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9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1.35825 0.00108 " pathEditMode="relative" rAng="0" ptsTypes="AA">
                                      <p:cBhvr>
                                        <p:cTn id="31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08" y="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1.51128 3.33333E-6 " pathEditMode="relative" rAng="0" ptsTypes="AA">
                                      <p:cBhvr>
                                        <p:cTn id="33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6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1.4059 -3.7037E-7 " pathEditMode="relative" rAng="0" ptsTypes="AA">
                                      <p:cBhvr>
                                        <p:cTn id="35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2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5319" y="9390284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756" y="8678405"/>
            <a:ext cx="939630" cy="1021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64421" y="5914509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2369469" y="-57726"/>
            <a:ext cx="7592848" cy="30751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28" y="-95584"/>
            <a:ext cx="7319164" cy="2964261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4167165" y="436338"/>
            <a:ext cx="9954520" cy="70224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6969164" y="2821986"/>
            <a:ext cx="5025735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Khởi</a:t>
            </a:r>
            <a:r>
              <a:rPr lang="en-US" sz="80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động</a:t>
            </a:r>
            <a:endParaRPr lang="en-US" sz="80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05149" y="4775299"/>
            <a:ext cx="2654675" cy="189809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7007309" y="4173969"/>
            <a:ext cx="4862549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#9Slide03 Dekar" panose="02000000000000000000" pitchFamily="2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#9Slide03 Dekar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#9Slide03 Dekar" panose="02000000000000000000" pitchFamily="2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#9Slide03 Dekar" panose="02000000000000000000" pitchFamily="2" charset="0"/>
              </a:rPr>
              <a:t>: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#9Slide03 Dekar" panose="02000000000000000000" pitchFamily="2" charset="0"/>
              </a:rPr>
              <a:t>Đố</a:t>
            </a:r>
            <a:r>
              <a:rPr lang="en-US" sz="6000" b="1" dirty="0">
                <a:solidFill>
                  <a:srgbClr val="00206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#9Slide03 Dekar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#9Slide03 Dekar" panose="02000000000000000000" pitchFamily="2" charset="0"/>
              </a:rPr>
              <a:t>bạn</a:t>
            </a:r>
            <a:endParaRPr lang="en-US" sz="6000" b="1" dirty="0">
              <a:solidFill>
                <a:srgbClr val="00206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#9Slide03 Dekar" panose="02000000000000000000" pitchFamily="2" charset="0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847604" y="7997482"/>
            <a:ext cx="6616122" cy="1532896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13"/>
          <p:cNvGrpSpPr/>
          <p:nvPr/>
        </p:nvGrpSpPr>
        <p:grpSpPr>
          <a:xfrm>
            <a:off x="7460346" y="6448281"/>
            <a:ext cx="2599189" cy="2266168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793"/>
              <a:ext cx="1176319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2114070" y="8131123"/>
            <a:ext cx="60061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8000" b="1" dirty="0" err="1">
                <a:latin typeface="#9Slide03 Dekar" panose="02000000000000000000" pitchFamily="2" charset="0"/>
              </a:rPr>
              <a:t>Đố</a:t>
            </a:r>
            <a:r>
              <a:rPr lang="en-US" sz="8000" b="1" dirty="0">
                <a:latin typeface="#9Slide03 Dekar" panose="02000000000000000000" pitchFamily="2" charset="0"/>
              </a:rPr>
              <a:t> </a:t>
            </a:r>
            <a:r>
              <a:rPr lang="en-US" sz="8000" b="1" dirty="0" err="1">
                <a:latin typeface="#9Slide03 Dekar" panose="02000000000000000000" pitchFamily="2" charset="0"/>
              </a:rPr>
              <a:t>bạn</a:t>
            </a:r>
            <a:r>
              <a:rPr lang="en-US" sz="8000" b="1" dirty="0">
                <a:latin typeface="#9Slide03 Dekar" panose="02000000000000000000" pitchFamily="2" charset="0"/>
              </a:rPr>
              <a:t> </a:t>
            </a:r>
            <a:r>
              <a:rPr lang="en-US" sz="8000" b="1" dirty="0" err="1">
                <a:latin typeface="#9Slide03 Dekar" panose="02000000000000000000" pitchFamily="2" charset="0"/>
              </a:rPr>
              <a:t>đố</a:t>
            </a:r>
            <a:r>
              <a:rPr lang="en-US" sz="8000" b="1" dirty="0">
                <a:latin typeface="#9Slide03 Dekar" panose="02000000000000000000" pitchFamily="2" charset="0"/>
              </a:rPr>
              <a:t> </a:t>
            </a:r>
            <a:r>
              <a:rPr lang="en-US" sz="8000" b="1" dirty="0" err="1">
                <a:latin typeface="#9Slide03 Dekar" panose="02000000000000000000" pitchFamily="2" charset="0"/>
              </a:rPr>
              <a:t>bạn</a:t>
            </a:r>
            <a:endParaRPr lang="en-US" sz="8000" b="1" dirty="0">
              <a:latin typeface="#9Slide03 Dekar" panose="02000000000000000000" pitchFamily="2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10343131" y="7878690"/>
            <a:ext cx="6616122" cy="153289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4" name="TextBox 7"/>
          <p:cNvSpPr txBox="1"/>
          <p:nvPr/>
        </p:nvSpPr>
        <p:spPr>
          <a:xfrm rot="21420754">
            <a:off x="10648124" y="8029585"/>
            <a:ext cx="60061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8000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Đố</a:t>
            </a:r>
            <a:r>
              <a:rPr lang="en-US" sz="8000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gì</a:t>
            </a:r>
            <a:r>
              <a:rPr lang="en-US" sz="8000" b="1" dirty="0">
                <a:solidFill>
                  <a:srgbClr val="FF0000"/>
                </a:solidFill>
                <a:latin typeface="#9Slide03 Dekar" panose="02000000000000000000" pitchFamily="2" charset="0"/>
              </a:rPr>
              <a:t>? </a:t>
            </a:r>
            <a:r>
              <a:rPr lang="en-US" sz="8000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Đố</a:t>
            </a:r>
            <a:r>
              <a:rPr lang="en-US" sz="8000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gì</a:t>
            </a:r>
            <a:r>
              <a:rPr lang="en-US" sz="8000" b="1" dirty="0">
                <a:solidFill>
                  <a:srgbClr val="FF0000"/>
                </a:solidFill>
                <a:latin typeface="#9Slide03 Dekar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5319" y="9390284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756" y="8678405"/>
            <a:ext cx="939630" cy="1021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64421" y="5914509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2369469" y="-57726"/>
            <a:ext cx="7592848" cy="30751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28" y="-95584"/>
            <a:ext cx="7319164" cy="2964261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3733206" y="647073"/>
            <a:ext cx="10405125" cy="73403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5991321" y="3778274"/>
            <a:ext cx="6660799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Cùng</a:t>
            </a:r>
            <a:r>
              <a:rPr lang="en-US" sz="80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bay </a:t>
            </a:r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lên</a:t>
            </a:r>
            <a:endParaRPr lang="en-US" sz="80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75893" y="3558072"/>
            <a:ext cx="2654675" cy="189809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8100085" y="2811998"/>
            <a:ext cx="2467663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#9Slide03 Dekar" panose="02000000000000000000" pitchFamily="2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#9Slide03 Dekar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#9Slide03 Dekar" panose="02000000000000000000" pitchFamily="2" charset="0"/>
              </a:rPr>
              <a:t>chơi</a:t>
            </a:r>
            <a:endParaRPr lang="en-US" sz="6000" b="1" dirty="0">
              <a:solidFill>
                <a:srgbClr val="00206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#9Slide03 Dekar" panose="02000000000000000000" pitchFamily="2" charset="0"/>
            </a:endParaRPr>
          </a:p>
        </p:txBody>
      </p:sp>
      <p:pic>
        <p:nvPicPr>
          <p:cNvPr id="2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3055" y="8136454"/>
            <a:ext cx="7592848" cy="3075103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1752" y="8247296"/>
            <a:ext cx="7319164" cy="2964261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13872" y="6253167"/>
            <a:ext cx="2544928" cy="4138094"/>
          </a:xfrm>
          <a:prstGeom prst="rect">
            <a:avLst/>
          </a:prstGeom>
        </p:spPr>
      </p:pic>
      <p:pic>
        <p:nvPicPr>
          <p:cNvPr id="23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5309" y="6276461"/>
            <a:ext cx="2530602" cy="4114800"/>
          </a:xfrm>
          <a:prstGeom prst="rect">
            <a:avLst/>
          </a:prstGeom>
        </p:spPr>
      </p:pic>
      <p:pic>
        <p:nvPicPr>
          <p:cNvPr id="24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93835" y="6276461"/>
            <a:ext cx="2633472" cy="4114800"/>
          </a:xfrm>
          <a:prstGeom prst="rect">
            <a:avLst/>
          </a:prstGeom>
        </p:spPr>
      </p:pic>
      <p:pic>
        <p:nvPicPr>
          <p:cNvPr id="26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051561" y="6276461"/>
            <a:ext cx="2530602" cy="4114800"/>
          </a:xfrm>
          <a:prstGeom prst="rect">
            <a:avLst/>
          </a:prstGeom>
        </p:spPr>
      </p:pic>
      <p:pic>
        <p:nvPicPr>
          <p:cNvPr id="27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303739" y="6276461"/>
            <a:ext cx="25306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5319" y="9390284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756" y="8678405"/>
            <a:ext cx="939630" cy="1021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64421" y="5914509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2369469" y="-57726"/>
            <a:ext cx="7592848" cy="30751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28" y="-95584"/>
            <a:ext cx="7319164" cy="296426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3055" y="8136454"/>
            <a:ext cx="7592848" cy="3075103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1752" y="8247296"/>
            <a:ext cx="7319164" cy="2964261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91200" y="1612546"/>
            <a:ext cx="7003780" cy="4114800"/>
          </a:xfrm>
          <a:prstGeom prst="rect">
            <a:avLst/>
          </a:prstGeom>
        </p:spPr>
      </p:pic>
      <p:sp>
        <p:nvSpPr>
          <p:cNvPr id="34" name="Google Shape;487;p33"/>
          <p:cNvSpPr txBox="1">
            <a:spLocks/>
          </p:cNvSpPr>
          <p:nvPr/>
        </p:nvSpPr>
        <p:spPr>
          <a:xfrm>
            <a:off x="7589600" y="2343629"/>
            <a:ext cx="363663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b="1" kern="0" dirty="0" err="1">
                <a:solidFill>
                  <a:srgbClr val="002060"/>
                </a:solidFill>
                <a:latin typeface="#9Slide03 Dekar" panose="02000000000000000000" pitchFamily="2" charset="0"/>
                <a:cs typeface="Calibri" panose="020F0502020204030204" pitchFamily="34" charset="0"/>
              </a:rPr>
              <a:t>Trạm</a:t>
            </a:r>
            <a:r>
              <a:rPr lang="en-US" sz="6000" b="1" kern="0" dirty="0">
                <a:solidFill>
                  <a:srgbClr val="002060"/>
                </a:solidFill>
                <a:latin typeface="#9Slide03 Dekar" panose="02000000000000000000" pitchFamily="2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6943867" y="3545725"/>
            <a:ext cx="4397359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Chuẩn</a:t>
            </a:r>
            <a:r>
              <a:rPr lang="en-US" sz="80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bị</a:t>
            </a:r>
            <a:endParaRPr lang="en-US" sz="80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6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60387" y="6765254"/>
            <a:ext cx="2168215" cy="2840953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5590" y="4829403"/>
            <a:ext cx="2144555" cy="2840953"/>
          </a:xfrm>
          <a:prstGeom prst="rect">
            <a:avLst/>
          </a:prstGeom>
        </p:spPr>
      </p:pic>
      <p:pic>
        <p:nvPicPr>
          <p:cNvPr id="39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323026" y="4124456"/>
            <a:ext cx="1857273" cy="28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0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1359" y="9090080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00608" y="5635016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18319" y="1070585"/>
            <a:ext cx="3522503" cy="251859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3500130" y="2148340"/>
            <a:ext cx="12946991" cy="6914766"/>
            <a:chOff x="660556" y="718572"/>
            <a:chExt cx="16598744" cy="8865105"/>
          </a:xfrm>
        </p:grpSpPr>
        <p:grpSp>
          <p:nvGrpSpPr>
            <p:cNvPr id="41" name="Group 10"/>
            <p:cNvGrpSpPr/>
            <p:nvPr/>
          </p:nvGrpSpPr>
          <p:grpSpPr>
            <a:xfrm>
              <a:off x="1028700" y="1101039"/>
              <a:ext cx="16230600" cy="8084921"/>
              <a:chOff x="0" y="0"/>
              <a:chExt cx="78445335" cy="39075842"/>
            </a:xfrm>
          </p:grpSpPr>
          <p:sp>
            <p:nvSpPr>
              <p:cNvPr id="47" name="Freeform 11"/>
              <p:cNvSpPr/>
              <p:nvPr/>
            </p:nvSpPr>
            <p:spPr>
              <a:xfrm>
                <a:off x="72390" y="72390"/>
                <a:ext cx="78300556" cy="38931062"/>
              </a:xfrm>
              <a:custGeom>
                <a:avLst/>
                <a:gdLst/>
                <a:ahLst/>
                <a:cxnLst/>
                <a:rect l="l" t="t" r="r" b="b"/>
                <a:pathLst>
                  <a:path w="78300556" h="38931062">
                    <a:moveTo>
                      <a:pt x="0" y="0"/>
                    </a:moveTo>
                    <a:lnTo>
                      <a:pt x="78300556" y="0"/>
                    </a:lnTo>
                    <a:lnTo>
                      <a:pt x="78300556" y="38931062"/>
                    </a:lnTo>
                    <a:lnTo>
                      <a:pt x="0" y="38931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8" name="Freeform 12"/>
              <p:cNvSpPr/>
              <p:nvPr/>
            </p:nvSpPr>
            <p:spPr>
              <a:xfrm>
                <a:off x="0" y="0"/>
                <a:ext cx="78445333" cy="39075841"/>
              </a:xfrm>
              <a:custGeom>
                <a:avLst/>
                <a:gdLst/>
                <a:ahLst/>
                <a:cxnLst/>
                <a:rect l="l" t="t" r="r" b="b"/>
                <a:pathLst>
                  <a:path w="78445333" h="39075841">
                    <a:moveTo>
                      <a:pt x="78300554" y="38931062"/>
                    </a:moveTo>
                    <a:lnTo>
                      <a:pt x="78445333" y="38931062"/>
                    </a:lnTo>
                    <a:lnTo>
                      <a:pt x="78445333" y="39075841"/>
                    </a:lnTo>
                    <a:lnTo>
                      <a:pt x="78300554" y="39075841"/>
                    </a:lnTo>
                    <a:lnTo>
                      <a:pt x="78300554" y="3893106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8931062"/>
                    </a:lnTo>
                    <a:lnTo>
                      <a:pt x="0" y="38931062"/>
                    </a:lnTo>
                    <a:lnTo>
                      <a:pt x="0" y="144780"/>
                    </a:lnTo>
                    <a:close/>
                    <a:moveTo>
                      <a:pt x="0" y="38931062"/>
                    </a:moveTo>
                    <a:lnTo>
                      <a:pt x="144780" y="38931062"/>
                    </a:lnTo>
                    <a:lnTo>
                      <a:pt x="144780" y="39075841"/>
                    </a:lnTo>
                    <a:lnTo>
                      <a:pt x="0" y="39075841"/>
                    </a:lnTo>
                    <a:lnTo>
                      <a:pt x="0" y="38931062"/>
                    </a:lnTo>
                    <a:close/>
                    <a:moveTo>
                      <a:pt x="78300554" y="144780"/>
                    </a:moveTo>
                    <a:lnTo>
                      <a:pt x="78445333" y="144780"/>
                    </a:lnTo>
                    <a:lnTo>
                      <a:pt x="78445333" y="38931062"/>
                    </a:lnTo>
                    <a:lnTo>
                      <a:pt x="78300554" y="38931062"/>
                    </a:lnTo>
                    <a:lnTo>
                      <a:pt x="78300554" y="144780"/>
                    </a:lnTo>
                    <a:close/>
                    <a:moveTo>
                      <a:pt x="144780" y="38931062"/>
                    </a:moveTo>
                    <a:lnTo>
                      <a:pt x="78300554" y="38931062"/>
                    </a:lnTo>
                    <a:lnTo>
                      <a:pt x="78300554" y="39075841"/>
                    </a:lnTo>
                    <a:lnTo>
                      <a:pt x="144780" y="39075841"/>
                    </a:lnTo>
                    <a:lnTo>
                      <a:pt x="144780" y="38931062"/>
                    </a:lnTo>
                    <a:close/>
                    <a:moveTo>
                      <a:pt x="78300554" y="0"/>
                    </a:moveTo>
                    <a:lnTo>
                      <a:pt x="78445333" y="0"/>
                    </a:lnTo>
                    <a:lnTo>
                      <a:pt x="78445333" y="144780"/>
                    </a:lnTo>
                    <a:lnTo>
                      <a:pt x="78300554" y="144780"/>
                    </a:lnTo>
                    <a:lnTo>
                      <a:pt x="78300554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78300554" y="0"/>
                    </a:lnTo>
                    <a:lnTo>
                      <a:pt x="78300554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pic>
          <p:nvPicPr>
            <p:cNvPr id="45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603034">
              <a:off x="15039564" y="701077"/>
              <a:ext cx="1167787" cy="1202777"/>
            </a:xfrm>
            <a:prstGeom prst="rect">
              <a:avLst/>
            </a:prstGeom>
          </p:spPr>
        </p:pic>
        <p:pic>
          <p:nvPicPr>
            <p:cNvPr id="46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968529" flipH="1" flipV="1">
              <a:off x="678051" y="8398395"/>
              <a:ext cx="1167787" cy="1202777"/>
            </a:xfrm>
            <a:prstGeom prst="rect">
              <a:avLst/>
            </a:prstGeom>
          </p:spPr>
        </p:pic>
      </p:grpSp>
      <p:sp>
        <p:nvSpPr>
          <p:cNvPr id="32" name="Google Shape;487;p33"/>
          <p:cNvSpPr txBox="1">
            <a:spLocks/>
          </p:cNvSpPr>
          <p:nvPr/>
        </p:nvSpPr>
        <p:spPr>
          <a:xfrm>
            <a:off x="4323011" y="3507703"/>
            <a:ext cx="11761690" cy="373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Để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có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thể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bay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lên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, HS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cần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chuẩn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bị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cho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mình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1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chiếc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khinh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khí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cầu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thật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đẹp</a:t>
            </a:r>
            <a:r>
              <a:rPr lang="en-US" sz="6000" kern="0" dirty="0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  </a:t>
            </a:r>
            <a:r>
              <a:rPr lang="en-US" sz="6000" kern="0" dirty="0" err="1">
                <a:solidFill>
                  <a:srgbClr val="002060"/>
                </a:solidFill>
                <a:latin typeface="#9Slide04 SVN-Aleo Bold" panose="020F0802020204030203" pitchFamily="34" charset="0"/>
                <a:cs typeface="Calibri" panose="020F0502020204030204" pitchFamily="34" charset="0"/>
              </a:rPr>
              <a:t>nhé</a:t>
            </a:r>
            <a:endParaRPr lang="en-US" sz="6000" kern="0" dirty="0">
              <a:solidFill>
                <a:srgbClr val="002060"/>
              </a:solidFill>
              <a:latin typeface="#9Slide04 SVN-Aleo Bold" panose="020F08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281851" y="-2069"/>
            <a:ext cx="5386504" cy="46525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553999" y="2202789"/>
            <a:ext cx="3658374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Chuẩn</a:t>
            </a:r>
            <a:r>
              <a:rPr lang="en-US" sz="6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bị</a:t>
            </a:r>
            <a:endParaRPr lang="en-US" sz="6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49" name="Google Shape;487;p33"/>
          <p:cNvSpPr txBox="1">
            <a:spLocks/>
          </p:cNvSpPr>
          <p:nvPr/>
        </p:nvSpPr>
        <p:spPr>
          <a:xfrm>
            <a:off x="4024787" y="7175616"/>
            <a:ext cx="12485496" cy="214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6000" kern="0" dirty="0" err="1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Bằng</a:t>
            </a:r>
            <a:r>
              <a:rPr lang="en-US" sz="6000" kern="0" dirty="0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cách</a:t>
            </a:r>
            <a:r>
              <a:rPr lang="en-US" sz="6000" kern="0" dirty="0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hãy</a:t>
            </a:r>
            <a:r>
              <a:rPr lang="en-US" sz="6000" kern="0" dirty="0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hoàn</a:t>
            </a:r>
            <a:r>
              <a:rPr lang="en-US" sz="6000" kern="0" dirty="0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thành</a:t>
            </a:r>
            <a:r>
              <a:rPr lang="en-US" sz="6000" kern="0" dirty="0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bài</a:t>
            </a:r>
            <a:r>
              <a:rPr lang="en-US" sz="6000" kern="0" dirty="0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tập</a:t>
            </a:r>
            <a:r>
              <a:rPr lang="en-US" sz="6000" kern="0" dirty="0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sau</a:t>
            </a:r>
            <a:r>
              <a:rPr lang="en-US" sz="6000" kern="0" dirty="0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đây</a:t>
            </a:r>
            <a:r>
              <a:rPr lang="en-US" sz="6000" kern="0" dirty="0">
                <a:solidFill>
                  <a:srgbClr val="FF0000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594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31359" y="9090080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446" y="727354"/>
              <a:ext cx="64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Nhu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cầu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xuất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hiện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đo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93771" y="1286310"/>
            <a:ext cx="208262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Chuẩn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bị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0" r="8334" b="45853"/>
          <a:stretch/>
        </p:blipFill>
        <p:spPr>
          <a:xfrm>
            <a:off x="0" y="2690091"/>
            <a:ext cx="9502846" cy="53023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99749" y="4189903"/>
            <a:ext cx="60996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Theo </a:t>
            </a:r>
            <a:r>
              <a:rPr lang="en-US" sz="5000" dirty="0" err="1"/>
              <a:t>em</a:t>
            </a:r>
            <a:r>
              <a:rPr lang="en-US" sz="5000" dirty="0"/>
              <a:t>, </a:t>
            </a:r>
            <a:r>
              <a:rPr lang="en-US" sz="5000" dirty="0" err="1"/>
              <a:t>những</a:t>
            </a:r>
            <a:r>
              <a:rPr lang="en-US" sz="5000" dirty="0"/>
              <a:t> </a:t>
            </a:r>
            <a:r>
              <a:rPr lang="en-US" sz="5000" dirty="0" err="1"/>
              <a:t>vật</a:t>
            </a:r>
            <a:r>
              <a:rPr lang="en-US" sz="5000" dirty="0"/>
              <a:t> </a:t>
            </a:r>
            <a:r>
              <a:rPr lang="en-US" sz="5000" dirty="0" err="1"/>
              <a:t>dụng</a:t>
            </a:r>
            <a:r>
              <a:rPr lang="en-US" sz="5000" dirty="0"/>
              <a:t> </a:t>
            </a:r>
            <a:r>
              <a:rPr lang="en-US" sz="5000" dirty="0" err="1"/>
              <a:t>nào</a:t>
            </a:r>
            <a:r>
              <a:rPr lang="en-US" sz="5000" dirty="0"/>
              <a:t> </a:t>
            </a:r>
            <a:r>
              <a:rPr lang="en-US" sz="5000" dirty="0" err="1"/>
              <a:t>cần</a:t>
            </a:r>
            <a:r>
              <a:rPr lang="en-US" sz="5000" dirty="0"/>
              <a:t> </a:t>
            </a:r>
            <a:r>
              <a:rPr lang="en-US" sz="5000" dirty="0" err="1"/>
              <a:t>đo</a:t>
            </a:r>
            <a:r>
              <a:rPr lang="en-US" sz="5000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887" y="3833772"/>
            <a:ext cx="3581900" cy="2343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613" y="3036294"/>
            <a:ext cx="3169768" cy="3457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6309" y="2803629"/>
            <a:ext cx="4936655" cy="50002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4983808" y="6615887"/>
            <a:ext cx="6909333" cy="371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94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446" y="727354"/>
              <a:ext cx="64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Nhu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cầu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xuất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hiện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đo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93771" y="1286310"/>
            <a:ext cx="208262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Chuẩn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bị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0" r="8334" b="45853"/>
          <a:stretch/>
        </p:blipFill>
        <p:spPr>
          <a:xfrm flipH="1">
            <a:off x="8766713" y="2377328"/>
            <a:ext cx="8492587" cy="47386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249411" y="3531081"/>
            <a:ext cx="70317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/>
              <a:t>Vật</a:t>
            </a:r>
            <a:r>
              <a:rPr lang="en-US" sz="5000" dirty="0"/>
              <a:t> </a:t>
            </a:r>
            <a:r>
              <a:rPr lang="en-US" sz="5000" dirty="0" err="1"/>
              <a:t>dụng</a:t>
            </a:r>
            <a:r>
              <a:rPr lang="en-US" sz="5000" dirty="0"/>
              <a:t> </a:t>
            </a:r>
            <a:r>
              <a:rPr lang="en-US" sz="5000" dirty="0" err="1"/>
              <a:t>này</a:t>
            </a:r>
            <a:r>
              <a:rPr lang="en-US" sz="5000" dirty="0"/>
              <a:t> </a:t>
            </a:r>
            <a:r>
              <a:rPr lang="en-US" sz="5000" dirty="0" err="1"/>
              <a:t>dùng</a:t>
            </a:r>
            <a:r>
              <a:rPr lang="en-US" sz="5000" dirty="0"/>
              <a:t> </a:t>
            </a:r>
            <a:r>
              <a:rPr lang="en-US" sz="5000" dirty="0" err="1"/>
              <a:t>thước</a:t>
            </a:r>
            <a:r>
              <a:rPr lang="en-US" sz="5000" dirty="0"/>
              <a:t> </a:t>
            </a:r>
            <a:r>
              <a:rPr lang="en-US" sz="5000" dirty="0" err="1"/>
              <a:t>đo</a:t>
            </a:r>
            <a:r>
              <a:rPr lang="en-US" sz="5000" dirty="0"/>
              <a:t> </a:t>
            </a:r>
            <a:r>
              <a:rPr lang="en-US" sz="5000" dirty="0" err="1"/>
              <a:t>theo</a:t>
            </a:r>
            <a:r>
              <a:rPr lang="en-US" sz="5000" dirty="0"/>
              <a:t> </a:t>
            </a:r>
            <a:r>
              <a:rPr lang="en-US" sz="5000" dirty="0" err="1"/>
              <a:t>đơn</a:t>
            </a:r>
            <a:r>
              <a:rPr lang="en-US" sz="5000" dirty="0"/>
              <a:t> </a:t>
            </a:r>
            <a:r>
              <a:rPr lang="en-US" sz="5000" dirty="0" err="1"/>
              <a:t>vị</a:t>
            </a:r>
            <a:r>
              <a:rPr lang="en-US" sz="5000" dirty="0"/>
              <a:t> </a:t>
            </a:r>
            <a:r>
              <a:rPr lang="en-US" sz="5000" dirty="0" err="1"/>
              <a:t>nào</a:t>
            </a:r>
            <a:r>
              <a:rPr lang="en-US" sz="5000" dirty="0"/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4983808" y="6615887"/>
            <a:ext cx="6909333" cy="371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30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96799" y="-657716"/>
            <a:ext cx="1499022" cy="16293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81346" y="-657716"/>
            <a:ext cx="1499022" cy="1629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17540" y="-600671"/>
            <a:ext cx="1499022" cy="1629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31359" y="9090080"/>
            <a:ext cx="1499022" cy="1629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3698" y="8342324"/>
            <a:ext cx="1499022" cy="162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59300" y="5964772"/>
            <a:ext cx="1499022" cy="1629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004" y="1892204"/>
            <a:ext cx="1499022" cy="16293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9467" y="993909"/>
            <a:ext cx="11220521" cy="1336920"/>
            <a:chOff x="1039827" y="465731"/>
            <a:chExt cx="11220521" cy="1336920"/>
          </a:xfrm>
        </p:grpSpPr>
        <p:sp>
          <p:nvSpPr>
            <p:cNvPr id="23" name="Rounded Rectangle 22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8446" y="727354"/>
              <a:ext cx="64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Nhu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cầu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xuất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hiện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đơn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vị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đo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2438400" y="169559"/>
            <a:ext cx="3128006" cy="27018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193771" y="1286310"/>
            <a:ext cx="208262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Chuẩn</a:t>
            </a:r>
            <a:r>
              <a:rPr lang="en-US" sz="3600" dirty="0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dist="50800" dir="3600000" algn="t" rotWithShape="0">
                    <a:schemeClr val="bg1"/>
                  </a:outerShdw>
                </a:effectLst>
                <a:latin typeface="UTM Cookies" panose="02040603050506020204" pitchFamily="18" charset="0"/>
              </a:rPr>
              <a:t>bị</a:t>
            </a:r>
            <a:endParaRPr lang="en-US" sz="3600" dirty="0">
              <a:solidFill>
                <a:srgbClr val="FF0000"/>
              </a:solidFill>
              <a:effectLst>
                <a:outerShdw dist="50800" dir="3600000" algn="t" rotWithShape="0">
                  <a:schemeClr val="bg1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537" y="6777727"/>
            <a:ext cx="4879192" cy="3192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875" y="6299860"/>
            <a:ext cx="3395340" cy="3703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93696" y="5972049"/>
            <a:ext cx="4090794" cy="414346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22934" y="3215006"/>
            <a:ext cx="2168215" cy="284095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77524" y="3622820"/>
            <a:ext cx="2144555" cy="2840953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644960" y="2917873"/>
            <a:ext cx="1857273" cy="284095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545092" y="4972038"/>
            <a:ext cx="3731300" cy="1336920"/>
            <a:chOff x="1039827" y="465731"/>
            <a:chExt cx="11220521" cy="1336920"/>
          </a:xfrm>
        </p:grpSpPr>
        <p:sp>
          <p:nvSpPr>
            <p:cNvPr id="29" name="Rounded Rectangle 28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12322" y="769826"/>
              <a:ext cx="82755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xăng-ti-mét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41391" y="4588197"/>
            <a:ext cx="3731300" cy="1336920"/>
            <a:chOff x="1039827" y="465731"/>
            <a:chExt cx="11220521" cy="1336920"/>
          </a:xfrm>
        </p:grpSpPr>
        <p:sp>
          <p:nvSpPr>
            <p:cNvPr id="35" name="Rounded Rectangle 34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13206" y="775479"/>
              <a:ext cx="70130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Đề</a:t>
              </a:r>
              <a:r>
                <a:rPr lang="en-US" sz="4000" b="1" dirty="0">
                  <a:solidFill>
                    <a:srgbClr val="002060"/>
                  </a:solidFill>
                </a:rPr>
                <a:t>-xi-</a:t>
              </a:r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507896" y="4220002"/>
            <a:ext cx="3731300" cy="1336920"/>
            <a:chOff x="1039827" y="465731"/>
            <a:chExt cx="11220521" cy="1336920"/>
          </a:xfrm>
        </p:grpSpPr>
        <p:sp>
          <p:nvSpPr>
            <p:cNvPr id="39" name="Rounded Rectangle 38"/>
            <p:cNvSpPr/>
            <p:nvPr/>
          </p:nvSpPr>
          <p:spPr>
            <a:xfrm>
              <a:off x="1039827" y="465731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10862" y="743048"/>
              <a:ext cx="40276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</a:rPr>
                <a:t>mét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22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583</Words>
  <Application>Microsoft Office PowerPoint</Application>
  <PresentationFormat>Custom</PresentationFormat>
  <Paragraphs>123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Bubblegum Sans</vt:lpstr>
      <vt:lpstr>Arial</vt:lpstr>
      <vt:lpstr>UTM Cookies</vt:lpstr>
      <vt:lpstr>#9Slide04 SVN-Aleo Bold</vt:lpstr>
      <vt:lpstr>#9Slide05 SVNShintia Script</vt:lpstr>
      <vt:lpstr>#9Slide05 IcielSmoothy Cursive</vt:lpstr>
      <vt:lpstr>#9Slide03 Dekar</vt:lpstr>
      <vt:lpstr>#9Slide03 Ample</vt:lpstr>
      <vt:lpstr>Calibri</vt:lpstr>
      <vt:lpstr>Josefin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NGUYEN PHAM ANH THU</cp:lastModifiedBy>
  <cp:revision>30</cp:revision>
  <dcterms:created xsi:type="dcterms:W3CDTF">2006-08-16T00:00:00Z</dcterms:created>
  <dcterms:modified xsi:type="dcterms:W3CDTF">2022-03-08T09:20:57Z</dcterms:modified>
  <dc:identifier>DAE57DHGoXI</dc:identifier>
</cp:coreProperties>
</file>