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42"/>
  </p:notesMasterIdLst>
  <p:sldIdLst>
    <p:sldId id="257" r:id="rId3"/>
    <p:sldId id="258" r:id="rId4"/>
    <p:sldId id="302" r:id="rId5"/>
    <p:sldId id="303" r:id="rId6"/>
    <p:sldId id="304" r:id="rId7"/>
    <p:sldId id="305" r:id="rId8"/>
    <p:sldId id="286" r:id="rId9"/>
    <p:sldId id="306" r:id="rId10"/>
    <p:sldId id="287" r:id="rId11"/>
    <p:sldId id="307" r:id="rId12"/>
    <p:sldId id="308" r:id="rId13"/>
    <p:sldId id="309" r:id="rId14"/>
    <p:sldId id="310" r:id="rId15"/>
    <p:sldId id="311" r:id="rId16"/>
    <p:sldId id="313" r:id="rId17"/>
    <p:sldId id="314" r:id="rId18"/>
    <p:sldId id="315" r:id="rId19"/>
    <p:sldId id="317" r:id="rId20"/>
    <p:sldId id="318" r:id="rId21"/>
    <p:sldId id="319" r:id="rId22"/>
    <p:sldId id="320" r:id="rId23"/>
    <p:sldId id="321" r:id="rId24"/>
    <p:sldId id="322" r:id="rId25"/>
    <p:sldId id="323" r:id="rId26"/>
    <p:sldId id="324" r:id="rId27"/>
    <p:sldId id="2631" r:id="rId28"/>
    <p:sldId id="325" r:id="rId29"/>
    <p:sldId id="326" r:id="rId30"/>
    <p:sldId id="327" r:id="rId31"/>
    <p:sldId id="328" r:id="rId32"/>
    <p:sldId id="2632" r:id="rId33"/>
    <p:sldId id="275" r:id="rId34"/>
    <p:sldId id="2633" r:id="rId35"/>
    <p:sldId id="2634" r:id="rId36"/>
    <p:sldId id="2635" r:id="rId37"/>
    <p:sldId id="260" r:id="rId38"/>
    <p:sldId id="261" r:id="rId39"/>
    <p:sldId id="262" r:id="rId40"/>
    <p:sldId id="279"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ương" initials="Hương" lastIdx="1" clrIdx="0">
    <p:extLst>
      <p:ext uri="{19B8F6BF-5375-455C-9EA6-DF929625EA0E}">
        <p15:presenceInfo xmlns:p15="http://schemas.microsoft.com/office/powerpoint/2012/main" userId="Hươ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9933FF"/>
    <a:srgbClr val="0070C0"/>
    <a:srgbClr val="FF6600"/>
    <a:srgbClr val="66FFCC"/>
    <a:srgbClr val="33CC33"/>
    <a:srgbClr val="FF66FF"/>
    <a:srgbClr val="FFFF66"/>
    <a:srgbClr val="FF9933"/>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111" autoAdjust="0"/>
  </p:normalViewPr>
  <p:slideViewPr>
    <p:cSldViewPr snapToGrid="0">
      <p:cViewPr varScale="1">
        <p:scale>
          <a:sx n="65" d="100"/>
          <a:sy n="65"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1608A-7AEC-4A48-B3A6-C0BB041CB59F}" type="datetimeFigureOut">
              <a:rPr lang="vi-VN" smtClean="0"/>
              <a:t>21/03/2024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31C51-7696-4558-A176-1B1DCECAA92A}" type="slidenum">
              <a:rPr lang="vi-VN" smtClean="0"/>
              <a:t>‹#›</a:t>
            </a:fld>
            <a:endParaRPr lang="vi-VN"/>
          </a:p>
        </p:txBody>
      </p:sp>
    </p:spTree>
    <p:extLst>
      <p:ext uri="{BB962C8B-B14F-4D97-AF65-F5344CB8AC3E}">
        <p14:creationId xmlns:p14="http://schemas.microsoft.com/office/powerpoint/2010/main" val="177977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9084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8921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56D8-8D2F-0E31-EA84-1FF8A30175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09FFB-0EE8-5B0C-8DBC-8145FA55C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7DE1D-7DBC-B0AF-7A7C-BC2EC19258C6}"/>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5" name="Footer Placeholder 4">
            <a:extLst>
              <a:ext uri="{FF2B5EF4-FFF2-40B4-BE49-F238E27FC236}">
                <a16:creationId xmlns:a16="http://schemas.microsoft.com/office/drawing/2014/main" id="{04A3F40A-59CC-FF62-C04E-6C2C1CA6C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2DC02-0D3C-1A21-AA9B-519CC938F567}"/>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201656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F579-E04A-68D2-12EC-56B58787C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1B562F-D742-7D79-6A52-93281BA5E4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0DAD6-F964-0F92-9C33-7A7D19978B0D}"/>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5" name="Footer Placeholder 4">
            <a:extLst>
              <a:ext uri="{FF2B5EF4-FFF2-40B4-BE49-F238E27FC236}">
                <a16:creationId xmlns:a16="http://schemas.microsoft.com/office/drawing/2014/main" id="{029EF45E-F21B-325F-8F88-7382BBB8D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113C8-3332-E3E4-4D32-37F0A2F4B8D0}"/>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428837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885347-4CF5-08AF-A1F7-3CA8E4B3DB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FF3BCC-231A-1328-430C-FFFBF9E38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738B0-9840-848A-30CE-BAF63AFC057E}"/>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5" name="Footer Placeholder 4">
            <a:extLst>
              <a:ext uri="{FF2B5EF4-FFF2-40B4-BE49-F238E27FC236}">
                <a16:creationId xmlns:a16="http://schemas.microsoft.com/office/drawing/2014/main" id="{0059D3D3-C73B-346D-A232-F4D813E44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AFF18-5DD0-5ABC-41D4-EB9C8183CD50}"/>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90596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1AE-6819-4A7D-9549-187BD3E9D37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77AB8-F9D7-40A2-A5DC-C08E63CCE3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AAA39-8AF2-4C11-8123-4C12EDFFD007}"/>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5" name="Footer Placeholder 4">
            <a:extLst>
              <a:ext uri="{FF2B5EF4-FFF2-40B4-BE49-F238E27FC236}">
                <a16:creationId xmlns:a16="http://schemas.microsoft.com/office/drawing/2014/main" id="{50A4B00B-7E99-4C9A-929F-4A37417BE2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9B095B-0626-4AAD-A104-6720044A0531}"/>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142616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2FC-71BD-4F66-9FE5-59CB3ABA94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A33E60D-28CD-48F4-BFA1-49473A3FE4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47276-1BF8-4DAC-84BD-9F5ACBA6CCED}"/>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5" name="Footer Placeholder 4">
            <a:extLst>
              <a:ext uri="{FF2B5EF4-FFF2-40B4-BE49-F238E27FC236}">
                <a16:creationId xmlns:a16="http://schemas.microsoft.com/office/drawing/2014/main" id="{95BB7341-5F8C-4E84-BD3E-F7B33D59F2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9FF9C-2634-4225-B699-BDAE8C210996}"/>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77618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4E7-19B5-437A-8706-107B58C8B8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3FBC-98D3-4CA2-8B8C-53EAB402E8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5888D-A423-45D3-823D-DD173953EC47}"/>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5" name="Footer Placeholder 4">
            <a:extLst>
              <a:ext uri="{FF2B5EF4-FFF2-40B4-BE49-F238E27FC236}">
                <a16:creationId xmlns:a16="http://schemas.microsoft.com/office/drawing/2014/main" id="{126A2353-1BC8-46E2-B559-73F5B81DD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37D2FD-C22A-465D-985E-B58AF5FBFE4A}"/>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762729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3DF-9186-441D-8F79-AA8850C352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986-EB88-4F97-BB45-8A5B8300F2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EC4E0-D781-4C99-99BF-A2B699727B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040F7-4815-4DD9-9D7F-2565BAADF55D}"/>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6" name="Footer Placeholder 5">
            <a:extLst>
              <a:ext uri="{FF2B5EF4-FFF2-40B4-BE49-F238E27FC236}">
                <a16:creationId xmlns:a16="http://schemas.microsoft.com/office/drawing/2014/main" id="{DE08B1A1-DE3B-40B3-867E-C1AD9CFF26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ACA96C-02C2-4E49-801B-48E7ABE3DD65}"/>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95328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B6B1-5F87-4517-B0AC-951D793F8D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AD24ADF-9C05-4FDF-94FD-5F54E7FC3C9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C4785-17A7-471C-AE2C-416DFB48DF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CC342-8EC2-46AC-85C5-7F627F383E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4358C-0271-4CD7-8EE9-600A4D58E91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6EB0B-E6AB-4BAC-949E-0A9CEDFE2BED}"/>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8" name="Footer Placeholder 7">
            <a:extLst>
              <a:ext uri="{FF2B5EF4-FFF2-40B4-BE49-F238E27FC236}">
                <a16:creationId xmlns:a16="http://schemas.microsoft.com/office/drawing/2014/main" id="{E37F1683-C863-41A3-8C39-6F89FE1D71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B356D5-71C7-4F84-A339-1B8CF1E7D313}"/>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135539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CDF-6FAD-4D93-8C29-D7AE2372A0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55302-4409-4FA8-9AEB-D8716B261876}"/>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4" name="Footer Placeholder 3">
            <a:extLst>
              <a:ext uri="{FF2B5EF4-FFF2-40B4-BE49-F238E27FC236}">
                <a16:creationId xmlns:a16="http://schemas.microsoft.com/office/drawing/2014/main" id="{36509FF9-B063-413F-AA04-CA187CBA72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94A5A-D32E-49FA-B878-576C53BDB052}"/>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380262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2A35-E22E-40DF-ADCB-8B68A23853F7}"/>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3" name="Footer Placeholder 2">
            <a:extLst>
              <a:ext uri="{FF2B5EF4-FFF2-40B4-BE49-F238E27FC236}">
                <a16:creationId xmlns:a16="http://schemas.microsoft.com/office/drawing/2014/main" id="{C94FCBA2-FBFE-485C-8DEC-063D1E1FE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A982CA-674E-48F1-8E57-FF4D9F6E45B9}"/>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26382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561-5677-4317-B6E7-2045CB49FDF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3C3D-CF43-42E1-A087-3CA091E0FF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69FDC6-630C-4248-ACC8-A9C9C7393B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D3774-0E12-46A3-8FB9-67192025BE79}"/>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6" name="Footer Placeholder 5">
            <a:extLst>
              <a:ext uri="{FF2B5EF4-FFF2-40B4-BE49-F238E27FC236}">
                <a16:creationId xmlns:a16="http://schemas.microsoft.com/office/drawing/2014/main" id="{66DA93A1-32E0-4304-A124-097A02E4D2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A6A9A6-81EF-4819-8E7D-B250C217837B}"/>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34098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528D-37CC-638D-4695-AEA81EEEB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FB68E-1452-6046-02FE-9BAF4FC832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2E9F2-6676-DA88-BD62-643FEDEB8578}"/>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5" name="Footer Placeholder 4">
            <a:extLst>
              <a:ext uri="{FF2B5EF4-FFF2-40B4-BE49-F238E27FC236}">
                <a16:creationId xmlns:a16="http://schemas.microsoft.com/office/drawing/2014/main" id="{08B5B291-D217-632E-D70C-A899F4D9C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75F5D-FA3A-250D-18BA-620C9EDB0DA6}"/>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898293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4A7-C4E7-4107-B39B-E9F6F60A9C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C9E39-8F21-4987-9DEB-364F40662B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DB50-B11E-4131-A8AF-5E20E78AE9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DA42-458C-41FD-8C0C-1E19588ECA13}"/>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6" name="Footer Placeholder 5">
            <a:extLst>
              <a:ext uri="{FF2B5EF4-FFF2-40B4-BE49-F238E27FC236}">
                <a16:creationId xmlns:a16="http://schemas.microsoft.com/office/drawing/2014/main" id="{A2E4183F-6DEA-4787-ACB4-E443494786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995464-E0F7-41F1-A136-D8EC37EB1015}"/>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54486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71C7-CAC2-4CCA-9CCE-16C66AE991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B42FE-9C2A-4E1A-ADE4-1B553A59B2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65B6-6EB1-4C61-AFB5-2B15F823C1FA}"/>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5" name="Footer Placeholder 4">
            <a:extLst>
              <a:ext uri="{FF2B5EF4-FFF2-40B4-BE49-F238E27FC236}">
                <a16:creationId xmlns:a16="http://schemas.microsoft.com/office/drawing/2014/main" id="{16E2EC2A-B2D1-4AFB-9F9D-44C98EE38A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960DEB-EEC6-4A58-972D-987411302396}"/>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970221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B0014-50C1-4E37-B8BE-7169769018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F77C3-19B8-445D-9C1C-BCDCEDBBF3D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5EDFB-4B81-497C-9669-D8BD8D7D0336}"/>
              </a:ext>
            </a:extLst>
          </p:cNvPr>
          <p:cNvSpPr>
            <a:spLocks noGrp="1"/>
          </p:cNvSpPr>
          <p:nvPr>
            <p:ph type="dt" sz="half" idx="10"/>
          </p:nvPr>
        </p:nvSpPr>
        <p:spPr>
          <a:xfrm>
            <a:off x="838200" y="6356350"/>
            <a:ext cx="2743200" cy="365125"/>
          </a:xfrm>
          <a:prstGeom prst="rect">
            <a:avLst/>
          </a:prstGeom>
        </p:spPr>
        <p:txBody>
          <a:bodyPr/>
          <a:lstStyle/>
          <a:p>
            <a:fld id="{36CA0F6F-028A-4F46-9528-9DCDF502F3F5}" type="datetimeFigureOut">
              <a:rPr lang="en-US" smtClean="0"/>
              <a:t>3/21/2024</a:t>
            </a:fld>
            <a:endParaRPr lang="en-US"/>
          </a:p>
        </p:txBody>
      </p:sp>
      <p:sp>
        <p:nvSpPr>
          <p:cNvPr id="5" name="Footer Placeholder 4">
            <a:extLst>
              <a:ext uri="{FF2B5EF4-FFF2-40B4-BE49-F238E27FC236}">
                <a16:creationId xmlns:a16="http://schemas.microsoft.com/office/drawing/2014/main" id="{8B98C4C4-E357-433E-8B8D-50EA806A10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3F567E-6D94-49A3-BC41-FCDBE75393A3}"/>
              </a:ext>
            </a:extLst>
          </p:cNvPr>
          <p:cNvSpPr>
            <a:spLocks noGrp="1"/>
          </p:cNvSpPr>
          <p:nvPr>
            <p:ph type="sldNum" sz="quarter" idx="12"/>
          </p:nvPr>
        </p:nvSpPr>
        <p:spPr>
          <a:xfrm>
            <a:off x="8610600" y="6356350"/>
            <a:ext cx="2743200" cy="365125"/>
          </a:xfrm>
          <a:prstGeom prst="rect">
            <a:avLst/>
          </a:prstGeom>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77704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9F04-A9BB-1424-7CF3-DC071DDE4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7AFC85-9D21-DAAD-C247-742155B120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ACE28-4D83-75D3-0C87-6CFBB38BC7A3}"/>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5" name="Footer Placeholder 4">
            <a:extLst>
              <a:ext uri="{FF2B5EF4-FFF2-40B4-BE49-F238E27FC236}">
                <a16:creationId xmlns:a16="http://schemas.microsoft.com/office/drawing/2014/main" id="{1CA6F9B8-B13D-115B-D61A-962A5DEDB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003DF-4403-CDD4-183D-49C38AECFD1B}"/>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4949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949-4381-86C1-34E0-FBEFA4B1D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1A2F5-27B4-35C1-1A3A-0A6B1EF031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ED244C-B388-2C3E-679F-1E41E3EC4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EF4E00-944C-879C-E584-01D8920F24FE}"/>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6" name="Footer Placeholder 5">
            <a:extLst>
              <a:ext uri="{FF2B5EF4-FFF2-40B4-BE49-F238E27FC236}">
                <a16:creationId xmlns:a16="http://schemas.microsoft.com/office/drawing/2014/main" id="{003A8AD5-8B42-9E6D-F457-54374757E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5C1ED-D9F1-9A37-915B-EA488A2DFB65}"/>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95078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72D2-1C9E-E83A-B748-CA27168248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74D9ED-379F-F872-5148-FBF7FB3AC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E0FA8E-91EE-9BE8-2159-E26D624BE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B6A552-746D-01B9-5979-F15D52E61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4B46F-4D7E-CC8B-CEBB-6855C5A4CB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CFB4AD-FC15-9F2B-E6E3-E11E1F8740E9}"/>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8" name="Footer Placeholder 7">
            <a:extLst>
              <a:ext uri="{FF2B5EF4-FFF2-40B4-BE49-F238E27FC236}">
                <a16:creationId xmlns:a16="http://schemas.microsoft.com/office/drawing/2014/main" id="{8DC05446-B638-E668-215E-BC05C081AE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8B8278-B9D3-CF60-2DE6-815F1E358C0A}"/>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350784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4100-84A0-59D3-AB43-637858437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C72EAC-6344-0479-9F42-63B740FD6A6E}"/>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4" name="Footer Placeholder 3">
            <a:extLst>
              <a:ext uri="{FF2B5EF4-FFF2-40B4-BE49-F238E27FC236}">
                <a16:creationId xmlns:a16="http://schemas.microsoft.com/office/drawing/2014/main" id="{8D028E04-754D-F877-811F-24739B10AD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87513-0ACC-29E1-D95D-0F101D94F8E8}"/>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65604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0680F-9558-23EF-1BEB-6A87D0CE5594}"/>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3" name="Footer Placeholder 2">
            <a:extLst>
              <a:ext uri="{FF2B5EF4-FFF2-40B4-BE49-F238E27FC236}">
                <a16:creationId xmlns:a16="http://schemas.microsoft.com/office/drawing/2014/main" id="{828B4752-E393-CC63-5F06-7322E32DE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CB26B0-4C0B-917A-40BD-98BF37D373F9}"/>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50141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3B18-1477-0F8B-804E-73F1F7324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1BE7F-778C-89DC-3B23-623B10C665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0200C-54C3-E5D5-3493-ABE407ADE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664507-9692-435C-04A6-FC99DCEDE203}"/>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6" name="Footer Placeholder 5">
            <a:extLst>
              <a:ext uri="{FF2B5EF4-FFF2-40B4-BE49-F238E27FC236}">
                <a16:creationId xmlns:a16="http://schemas.microsoft.com/office/drawing/2014/main" id="{3BB7AC31-ABD0-C1D2-A96D-CE6115531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42DDA-CB54-2368-47A5-2368E53F4E94}"/>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4203948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ED1E-716C-AD65-783E-4643F7904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F0A5E6-CA9A-1D3B-876C-CC45B49545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2DFE07-4269-43F8-3F60-834CFD298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0EA95-F2C1-34A7-355A-FAE8BE8D6396}"/>
              </a:ext>
            </a:extLst>
          </p:cNvPr>
          <p:cNvSpPr>
            <a:spLocks noGrp="1"/>
          </p:cNvSpPr>
          <p:nvPr>
            <p:ph type="dt" sz="half" idx="10"/>
          </p:nvPr>
        </p:nvSpPr>
        <p:spPr/>
        <p:txBody>
          <a:bodyPr/>
          <a:lstStyle/>
          <a:p>
            <a:fld id="{ADF79DD4-5A68-466D-B3C2-88FA825F012C}" type="datetimeFigureOut">
              <a:rPr lang="en-US" smtClean="0"/>
              <a:t>3/21/2024</a:t>
            </a:fld>
            <a:endParaRPr lang="en-US"/>
          </a:p>
        </p:txBody>
      </p:sp>
      <p:sp>
        <p:nvSpPr>
          <p:cNvPr id="6" name="Footer Placeholder 5">
            <a:extLst>
              <a:ext uri="{FF2B5EF4-FFF2-40B4-BE49-F238E27FC236}">
                <a16:creationId xmlns:a16="http://schemas.microsoft.com/office/drawing/2014/main" id="{D6E8E415-9AC9-33F7-C045-5047BFCDE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8273A-C5BB-AE17-8979-9DE831BC5CA3}"/>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83696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0EAEF48-2C86-7D9F-E421-A2446E099E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33748BD-4E76-98FB-6AB3-A072A0903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1EE6C-6E1A-9A43-F2F5-942C47488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3AA0E-00FD-B570-FED3-87244267D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79DD4-5A68-466D-B3C2-88FA825F012C}" type="datetimeFigureOut">
              <a:rPr lang="en-US" smtClean="0"/>
              <a:t>3/21/2024</a:t>
            </a:fld>
            <a:endParaRPr lang="en-US"/>
          </a:p>
        </p:txBody>
      </p:sp>
      <p:sp>
        <p:nvSpPr>
          <p:cNvPr id="5" name="Footer Placeholder 4">
            <a:extLst>
              <a:ext uri="{FF2B5EF4-FFF2-40B4-BE49-F238E27FC236}">
                <a16:creationId xmlns:a16="http://schemas.microsoft.com/office/drawing/2014/main" id="{ABCB96FF-9D33-4044-0620-8E0FD0300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4322C1-A157-FA92-5D9B-2694882712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6137D-59CA-44B2-A017-15D657E8B220}" type="slidenum">
              <a:rPr lang="en-US" smtClean="0"/>
              <a:t>‹#›</a:t>
            </a:fld>
            <a:endParaRPr lang="en-US"/>
          </a:p>
        </p:txBody>
      </p:sp>
    </p:spTree>
    <p:extLst>
      <p:ext uri="{BB962C8B-B14F-4D97-AF65-F5344CB8AC3E}">
        <p14:creationId xmlns:p14="http://schemas.microsoft.com/office/powerpoint/2010/main" val="39490031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A22C4F6-92DC-FC00-85FB-4594EC956A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76973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6.svg"/><Relationship Id="rId12"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34.svg"/><Relationship Id="rId5" Type="http://schemas.openxmlformats.org/officeDocument/2006/relationships/image" Target="../media/image8.png"/><Relationship Id="rId10" Type="http://schemas.openxmlformats.org/officeDocument/2006/relationships/image" Target="../media/image33.png"/><Relationship Id="rId4" Type="http://schemas.microsoft.com/office/2007/relationships/hdphoto" Target="../media/hdphoto5.wdp"/><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eg"/><Relationship Id="rId1" Type="http://schemas.openxmlformats.org/officeDocument/2006/relationships/slideLayout" Target="../slideLayouts/slideLayout2.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9.jp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44.png"/><Relationship Id="rId7" Type="http://schemas.openxmlformats.org/officeDocument/2006/relationships/slide" Target="slide37.xml"/><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slide" Target="slide38.xml"/><Relationship Id="rId5" Type="http://schemas.openxmlformats.org/officeDocument/2006/relationships/slide" Target="slide36.xml"/><Relationship Id="rId4" Type="http://schemas.openxmlformats.org/officeDocument/2006/relationships/image" Target="../media/image46.gif"/><Relationship Id="rId9" Type="http://schemas.openxmlformats.org/officeDocument/2006/relationships/slide" Target="slide39.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5.wav"/><Relationship Id="rId1" Type="http://schemas.openxmlformats.org/officeDocument/2006/relationships/slideLayout" Target="../slideLayouts/slideLayout18.xml"/><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5.wav"/><Relationship Id="rId1" Type="http://schemas.openxmlformats.org/officeDocument/2006/relationships/slideLayout" Target="../slideLayouts/slideLayout18.xml"/><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5.wav"/><Relationship Id="rId1" Type="http://schemas.openxmlformats.org/officeDocument/2006/relationships/slideLayout" Target="../slideLayouts/slideLayout18.xml"/><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5.wav"/><Relationship Id="rId1" Type="http://schemas.openxmlformats.org/officeDocument/2006/relationships/slideLayout" Target="../slideLayouts/slideLayout18.xml"/><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3.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850E6-0481-CC74-E369-9BDD2EF59AE0}"/>
              </a:ext>
            </a:extLst>
          </p:cNvPr>
          <p:cNvPicPr>
            <a:picLocks noChangeAspect="1"/>
          </p:cNvPicPr>
          <p:nvPr/>
        </p:nvPicPr>
        <p:blipFill>
          <a:blip r:embed="rId2"/>
          <a:stretch>
            <a:fillRect/>
          </a:stretch>
        </p:blipFill>
        <p:spPr>
          <a:xfrm>
            <a:off x="0" y="-40464"/>
            <a:ext cx="12192000" cy="6898464"/>
          </a:xfrm>
          <a:prstGeom prst="rect">
            <a:avLst/>
          </a:prstGeom>
        </p:spPr>
      </p:pic>
      <p:pic>
        <p:nvPicPr>
          <p:cNvPr id="3" name="Picture 2">
            <a:extLst>
              <a:ext uri="{FF2B5EF4-FFF2-40B4-BE49-F238E27FC236}">
                <a16:creationId xmlns:a16="http://schemas.microsoft.com/office/drawing/2014/main" id="{669875FF-D927-32AC-7BC8-5FE4D64A94CB}"/>
              </a:ext>
            </a:extLst>
          </p:cNvPr>
          <p:cNvPicPr>
            <a:picLocks noChangeAspect="1"/>
          </p:cNvPicPr>
          <p:nvPr/>
        </p:nvPicPr>
        <p:blipFill>
          <a:blip r:embed="rId3"/>
          <a:stretch>
            <a:fillRect/>
          </a:stretch>
        </p:blipFill>
        <p:spPr>
          <a:xfrm>
            <a:off x="1526553" y="-234244"/>
            <a:ext cx="8919221" cy="4517528"/>
          </a:xfrm>
          <a:prstGeom prst="rect">
            <a:avLst/>
          </a:prstGeom>
        </p:spPr>
      </p:pic>
      <p:pic>
        <p:nvPicPr>
          <p:cNvPr id="8206" name="Picture 14">
            <a:extLst>
              <a:ext uri="{FF2B5EF4-FFF2-40B4-BE49-F238E27FC236}">
                <a16:creationId xmlns:a16="http://schemas.microsoft.com/office/drawing/2014/main" id="{E736DCD1-4B79-4E4D-EDD1-FE34A2E683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0839">
            <a:off x="8579979" y="251006"/>
            <a:ext cx="681237" cy="681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36D949-8B75-AC09-8460-73A8BA1AB9D6}"/>
              </a:ext>
            </a:extLst>
          </p:cNvPr>
          <p:cNvPicPr>
            <a:picLocks noChangeAspect="1"/>
          </p:cNvPicPr>
          <p:nvPr/>
        </p:nvPicPr>
        <p:blipFill>
          <a:blip r:embed="rId6"/>
          <a:stretch>
            <a:fillRect/>
          </a:stretch>
        </p:blipFill>
        <p:spPr>
          <a:xfrm rot="473510">
            <a:off x="6206430" y="3982895"/>
            <a:ext cx="5014328" cy="2825121"/>
          </a:xfrm>
          <a:prstGeom prst="ellipse">
            <a:avLst/>
          </a:prstGeom>
          <a:ln>
            <a:noFill/>
          </a:ln>
          <a:effectLst>
            <a:softEdge rad="112500"/>
          </a:effectLst>
        </p:spPr>
      </p:pic>
      <p:pic>
        <p:nvPicPr>
          <p:cNvPr id="12" name="Picture 11">
            <a:extLst>
              <a:ext uri="{FF2B5EF4-FFF2-40B4-BE49-F238E27FC236}">
                <a16:creationId xmlns:a16="http://schemas.microsoft.com/office/drawing/2014/main" id="{282417D8-3E79-B65D-36D5-AAE69DC013EC}"/>
              </a:ext>
            </a:extLst>
          </p:cNvPr>
          <p:cNvPicPr>
            <a:picLocks noChangeAspect="1"/>
          </p:cNvPicPr>
          <p:nvPr/>
        </p:nvPicPr>
        <p:blipFill rotWithShape="1">
          <a:blip r:embed="rId7"/>
          <a:srcRect l="3678" r="1529"/>
          <a:stretch/>
        </p:blipFill>
        <p:spPr>
          <a:xfrm rot="21118441">
            <a:off x="803778" y="3958976"/>
            <a:ext cx="4944926" cy="2934304"/>
          </a:xfrm>
          <a:prstGeom prst="ellipse">
            <a:avLst/>
          </a:prstGeom>
          <a:ln>
            <a:noFill/>
          </a:ln>
          <a:effectLst>
            <a:softEdge rad="112500"/>
          </a:effectLst>
        </p:spPr>
      </p:pic>
      <p:pic>
        <p:nvPicPr>
          <p:cNvPr id="18" name="Picture 17">
            <a:extLst>
              <a:ext uri="{FF2B5EF4-FFF2-40B4-BE49-F238E27FC236}">
                <a16:creationId xmlns:a16="http://schemas.microsoft.com/office/drawing/2014/main" id="{A49475C9-5B38-5E05-35FF-2A62E4F2BE6F}"/>
              </a:ext>
            </a:extLst>
          </p:cNvPr>
          <p:cNvPicPr>
            <a:picLocks noChangeAspect="1"/>
          </p:cNvPicPr>
          <p:nvPr/>
        </p:nvPicPr>
        <p:blipFill>
          <a:blip r:embed="rId8"/>
          <a:stretch>
            <a:fillRect/>
          </a:stretch>
        </p:blipFill>
        <p:spPr>
          <a:xfrm>
            <a:off x="181444" y="492998"/>
            <a:ext cx="2898821" cy="2427243"/>
          </a:xfrm>
          <a:prstGeom prst="rect">
            <a:avLst/>
          </a:prstGeom>
          <a:effectLst>
            <a:outerShdw blurRad="76200" dir="18900000" sy="23000" kx="-1200000" algn="bl" rotWithShape="0">
              <a:prstClr val="black">
                <a:alpha val="20000"/>
              </a:prstClr>
            </a:outerShdw>
          </a:effectLst>
        </p:spPr>
      </p:pic>
      <p:pic>
        <p:nvPicPr>
          <p:cNvPr id="19" name="Picture 18">
            <a:extLst>
              <a:ext uri="{FF2B5EF4-FFF2-40B4-BE49-F238E27FC236}">
                <a16:creationId xmlns:a16="http://schemas.microsoft.com/office/drawing/2014/main" id="{43A2C724-279C-25F3-A899-2422BEF80A1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9375912" y="492998"/>
            <a:ext cx="2667227" cy="224843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7091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500" fill="hold"/>
                                        <p:tgtEl>
                                          <p:spTgt spid="19"/>
                                        </p:tgtEl>
                                        <p:attrNameLst>
                                          <p:attrName>ppt_x</p:attrName>
                                        </p:attrNameLst>
                                      </p:cBhvr>
                                      <p:tavLst>
                                        <p:tav tm="0">
                                          <p:val>
                                            <p:strVal val="1+#ppt_w/2"/>
                                          </p:val>
                                        </p:tav>
                                        <p:tav tm="100000">
                                          <p:val>
                                            <p:strVal val="#ppt_x"/>
                                          </p:val>
                                        </p:tav>
                                      </p:tavLst>
                                    </p:anim>
                                    <p:anim calcmode="lin" valueType="num">
                                      <p:cBhvr additive="base">
                                        <p:cTn id="12" dur="1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500"/>
                                        <p:tgtEl>
                                          <p:spTgt spid="12"/>
                                        </p:tgtEl>
                                      </p:cBhvr>
                                    </p:animEffect>
                                    <p:anim calcmode="lin" valueType="num">
                                      <p:cBhvr>
                                        <p:cTn id="17" dur="1500" fill="hold"/>
                                        <p:tgtEl>
                                          <p:spTgt spid="12"/>
                                        </p:tgtEl>
                                        <p:attrNameLst>
                                          <p:attrName>ppt_x</p:attrName>
                                        </p:attrNameLst>
                                      </p:cBhvr>
                                      <p:tavLst>
                                        <p:tav tm="0">
                                          <p:val>
                                            <p:strVal val="#ppt_x"/>
                                          </p:val>
                                        </p:tav>
                                        <p:tav tm="100000">
                                          <p:val>
                                            <p:strVal val="#ppt_x"/>
                                          </p:val>
                                        </p:tav>
                                      </p:tavLst>
                                    </p:anim>
                                    <p:anim calcmode="lin" valueType="num">
                                      <p:cBhvr>
                                        <p:cTn id="18" dur="1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anim calcmode="lin" valueType="num">
                                      <p:cBhvr>
                                        <p:cTn id="22" dur="1500" fill="hold"/>
                                        <p:tgtEl>
                                          <p:spTgt spid="4"/>
                                        </p:tgtEl>
                                        <p:attrNameLst>
                                          <p:attrName>ppt_x</p:attrName>
                                        </p:attrNameLst>
                                      </p:cBhvr>
                                      <p:tavLst>
                                        <p:tav tm="0">
                                          <p:val>
                                            <p:strVal val="#ppt_x"/>
                                          </p:val>
                                        </p:tav>
                                        <p:tav tm="100000">
                                          <p:val>
                                            <p:strVal val="#ppt_x"/>
                                          </p:val>
                                        </p:tav>
                                      </p:tavLst>
                                    </p:anim>
                                    <p:anim calcmode="lin" valueType="num">
                                      <p:cBhvr>
                                        <p:cTn id="23"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4497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3" y="894556"/>
            <a:ext cx="10872417" cy="5515202"/>
          </a:xfrm>
          <a:custGeom>
            <a:avLst/>
            <a:gdLst>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515202" fill="none" extrusionOk="0">
                <a:moveTo>
                  <a:pt x="0" y="516222"/>
                </a:moveTo>
                <a:cubicBezTo>
                  <a:pt x="-86008" y="217736"/>
                  <a:pt x="301817" y="39091"/>
                  <a:pt x="565991" y="0"/>
                </a:cubicBezTo>
                <a:cubicBezTo>
                  <a:pt x="5553630" y="487793"/>
                  <a:pt x="8270325" y="575089"/>
                  <a:pt x="10306424" y="0"/>
                </a:cubicBezTo>
                <a:cubicBezTo>
                  <a:pt x="10658523" y="62380"/>
                  <a:pt x="10907232" y="273416"/>
                  <a:pt x="10872417" y="516222"/>
                </a:cubicBezTo>
                <a:cubicBezTo>
                  <a:pt x="10784187" y="1535909"/>
                  <a:pt x="10997973" y="4125315"/>
                  <a:pt x="10872417" y="4998978"/>
                </a:cubicBezTo>
                <a:cubicBezTo>
                  <a:pt x="10757415" y="5303167"/>
                  <a:pt x="10546156" y="5467434"/>
                  <a:pt x="10306424" y="5515202"/>
                </a:cubicBezTo>
                <a:cubicBezTo>
                  <a:pt x="6546594" y="5623264"/>
                  <a:pt x="2989443" y="5401911"/>
                  <a:pt x="565991" y="5515202"/>
                </a:cubicBezTo>
                <a:cubicBezTo>
                  <a:pt x="264632" y="5365622"/>
                  <a:pt x="-60280" y="5318529"/>
                  <a:pt x="0" y="4998978"/>
                </a:cubicBezTo>
                <a:cubicBezTo>
                  <a:pt x="-80" y="4555471"/>
                  <a:pt x="121911" y="1215992"/>
                  <a:pt x="0" y="516222"/>
                </a:cubicBezTo>
                <a:close/>
              </a:path>
              <a:path w="10872417" h="5515202" stroke="0" extrusionOk="0">
                <a:moveTo>
                  <a:pt x="0" y="516222"/>
                </a:moveTo>
                <a:cubicBezTo>
                  <a:pt x="-47216" y="228102"/>
                  <a:pt x="284419" y="-28632"/>
                  <a:pt x="565991" y="0"/>
                </a:cubicBezTo>
                <a:cubicBezTo>
                  <a:pt x="1140770" y="805710"/>
                  <a:pt x="6266116" y="-42049"/>
                  <a:pt x="10306424" y="0"/>
                </a:cubicBezTo>
                <a:cubicBezTo>
                  <a:pt x="10598465" y="81871"/>
                  <a:pt x="10811838" y="297984"/>
                  <a:pt x="10872417" y="516222"/>
                </a:cubicBezTo>
                <a:cubicBezTo>
                  <a:pt x="10992616" y="740675"/>
                  <a:pt x="10674792" y="3427407"/>
                  <a:pt x="10872417" y="4998978"/>
                </a:cubicBezTo>
                <a:cubicBezTo>
                  <a:pt x="10915238" y="5314633"/>
                  <a:pt x="10603113" y="5568463"/>
                  <a:pt x="10306424" y="5515202"/>
                </a:cubicBezTo>
                <a:cubicBezTo>
                  <a:pt x="6058300" y="5910929"/>
                  <a:pt x="3294445" y="4930424"/>
                  <a:pt x="565991" y="5515202"/>
                </a:cubicBezTo>
                <a:cubicBezTo>
                  <a:pt x="306078" y="5481020"/>
                  <a:pt x="-4113" y="5247151"/>
                  <a:pt x="0" y="4998978"/>
                </a:cubicBezTo>
                <a:cubicBezTo>
                  <a:pt x="231120" y="4612039"/>
                  <a:pt x="3790" y="2043411"/>
                  <a:pt x="0" y="516222"/>
                </a:cubicBezTo>
                <a:close/>
              </a:path>
              <a:path w="10872417" h="5515202" fill="none" stroke="0" extrusionOk="0">
                <a:moveTo>
                  <a:pt x="0" y="516222"/>
                </a:moveTo>
                <a:cubicBezTo>
                  <a:pt x="-96137" y="242459"/>
                  <a:pt x="203712" y="-13374"/>
                  <a:pt x="565991" y="0"/>
                </a:cubicBezTo>
                <a:cubicBezTo>
                  <a:pt x="5610511" y="118075"/>
                  <a:pt x="8275689" y="-128542"/>
                  <a:pt x="10306424" y="0"/>
                </a:cubicBezTo>
                <a:cubicBezTo>
                  <a:pt x="10566653" y="30537"/>
                  <a:pt x="10897174" y="280877"/>
                  <a:pt x="10872417" y="516222"/>
                </a:cubicBezTo>
                <a:cubicBezTo>
                  <a:pt x="10673456" y="1601911"/>
                  <a:pt x="10977610" y="4400473"/>
                  <a:pt x="10872417" y="4998978"/>
                </a:cubicBezTo>
                <a:cubicBezTo>
                  <a:pt x="10891061" y="5281867"/>
                  <a:pt x="10576793" y="5485775"/>
                  <a:pt x="10306424" y="5515202"/>
                </a:cubicBezTo>
                <a:cubicBezTo>
                  <a:pt x="7287777" y="5773419"/>
                  <a:pt x="2881053" y="5412504"/>
                  <a:pt x="565991" y="5515202"/>
                </a:cubicBezTo>
                <a:cubicBezTo>
                  <a:pt x="282559" y="5457966"/>
                  <a:pt x="-11507" y="5343464"/>
                  <a:pt x="0" y="4998978"/>
                </a:cubicBezTo>
                <a:cubicBezTo>
                  <a:pt x="165816" y="4511753"/>
                  <a:pt x="128250" y="1233047"/>
                  <a:pt x="0" y="516222"/>
                </a:cubicBezTo>
                <a:close/>
              </a:path>
              <a:path w="10872417" h="5515202" fill="none" stroke="0" extrusionOk="0">
                <a:moveTo>
                  <a:pt x="0" y="516222"/>
                </a:moveTo>
                <a:cubicBezTo>
                  <a:pt x="-74309" y="207400"/>
                  <a:pt x="260077" y="31907"/>
                  <a:pt x="565991" y="0"/>
                </a:cubicBezTo>
                <a:cubicBezTo>
                  <a:pt x="5523472" y="237369"/>
                  <a:pt x="8056802" y="244928"/>
                  <a:pt x="10306424" y="0"/>
                </a:cubicBezTo>
                <a:cubicBezTo>
                  <a:pt x="10636102" y="57412"/>
                  <a:pt x="10898969" y="305376"/>
                  <a:pt x="10872417" y="516222"/>
                </a:cubicBezTo>
                <a:cubicBezTo>
                  <a:pt x="10635683" y="1492676"/>
                  <a:pt x="11015061" y="4285660"/>
                  <a:pt x="10872417" y="4998978"/>
                </a:cubicBezTo>
                <a:cubicBezTo>
                  <a:pt x="10831754" y="5299748"/>
                  <a:pt x="10577987" y="5449113"/>
                  <a:pt x="10306424" y="5515202"/>
                </a:cubicBezTo>
                <a:cubicBezTo>
                  <a:pt x="6649696" y="5619217"/>
                  <a:pt x="2741527" y="5767493"/>
                  <a:pt x="565991" y="5515202"/>
                </a:cubicBezTo>
                <a:cubicBezTo>
                  <a:pt x="255386" y="5365925"/>
                  <a:pt x="-52907" y="5325370"/>
                  <a:pt x="0" y="4998978"/>
                </a:cubicBezTo>
                <a:cubicBezTo>
                  <a:pt x="133741" y="4557929"/>
                  <a:pt x="85775" y="1170777"/>
                  <a:pt x="0" y="51622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135498" y="342435"/>
            <a:ext cx="2605268" cy="1310296"/>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4672295" y="420092"/>
            <a:ext cx="2842916" cy="881133"/>
            <a:chOff x="1127398" y="516643"/>
            <a:chExt cx="2825883" cy="735778"/>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16643"/>
              <a:ext cx="2825882" cy="73577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75411" y="591377"/>
              <a:ext cx="2677870" cy="660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CHỮA BÀI</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 name="Group 2">
            <a:extLst>
              <a:ext uri="{FF2B5EF4-FFF2-40B4-BE49-F238E27FC236}">
                <a16:creationId xmlns:a16="http://schemas.microsoft.com/office/drawing/2014/main" id="{2F70F9D9-66D2-4134-A25A-E02F40CCDDED}"/>
              </a:ext>
            </a:extLst>
          </p:cNvPr>
          <p:cNvGrpSpPr/>
          <p:nvPr/>
        </p:nvGrpSpPr>
        <p:grpSpPr>
          <a:xfrm>
            <a:off x="1020175" y="1565205"/>
            <a:ext cx="10283567" cy="1955552"/>
            <a:chOff x="1195718" y="1316088"/>
            <a:chExt cx="10283567" cy="1955552"/>
          </a:xfrm>
        </p:grpSpPr>
        <p:sp>
          <p:nvSpPr>
            <p:cNvPr id="10" name="TextBox 9">
              <a:extLst>
                <a:ext uri="{FF2B5EF4-FFF2-40B4-BE49-F238E27FC236}">
                  <a16:creationId xmlns:a16="http://schemas.microsoft.com/office/drawing/2014/main" id="{97EEBDD1-0D82-FACD-ACE7-D957B1DAFDA1}"/>
                </a:ext>
              </a:extLst>
            </p:cNvPr>
            <p:cNvSpPr txBox="1"/>
            <p:nvPr/>
          </p:nvSpPr>
          <p:spPr>
            <a:xfrm>
              <a:off x="2196390" y="1332648"/>
              <a:ext cx="928289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 Từ ngữ có nghĩa giống với từ </a:t>
              </a: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quê hương</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a:ln>
                    <a:noFill/>
                  </a:ln>
                  <a:solidFill>
                    <a:srgbClr val="33CC33"/>
                  </a:solidFill>
                  <a:effectLst/>
                  <a:uLnTx/>
                  <a:uFillTx/>
                  <a:latin typeface="Calibri" panose="020F0502020204030204" pitchFamily="34" charset="0"/>
                  <a:ea typeface="+mn-ea"/>
                  <a:cs typeface="Calibri" panose="020F0502020204030204" pitchFamily="34" charset="0"/>
                </a:rPr>
                <a:t>quê mẹ, Tổ quốc, quê cha đất tổ, nơi</a:t>
              </a:r>
              <a:r>
                <a:rPr kumimoji="0" lang="en-US" sz="4000" b="1" i="0" u="none" strike="noStrike" kern="1200" cap="none" spc="0" normalizeH="0" baseline="0" noProof="0">
                  <a:ln>
                    <a:noFill/>
                  </a:ln>
                  <a:solidFill>
                    <a:srgbClr val="33CC33"/>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a:ln>
                    <a:noFill/>
                  </a:ln>
                  <a:solidFill>
                    <a:srgbClr val="33CC33"/>
                  </a:solidFill>
                  <a:effectLst/>
                  <a:uLnTx/>
                  <a:uFillTx/>
                  <a:latin typeface="Calibri" panose="020F0502020204030204" pitchFamily="34" charset="0"/>
                  <a:ea typeface="+mn-ea"/>
                  <a:cs typeface="Calibri" panose="020F0502020204030204" pitchFamily="34" charset="0"/>
                </a:rPr>
                <a:t>chôn nhau cắt rốn,...</a:t>
              </a:r>
              <a:endParaRPr kumimoji="0" lang="en-US" sz="4000" b="1" i="0" u="none" strike="noStrike" kern="1200" cap="none" spc="0" normalizeH="0" baseline="0" noProof="0">
                <a:ln>
                  <a:noFill/>
                </a:ln>
                <a:solidFill>
                  <a:srgbClr val="33CC33"/>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2A5D0E5F-1F39-4D78-988A-A0D2DCBD57EB}"/>
                </a:ext>
              </a:extLst>
            </p:cNvPr>
            <p:cNvPicPr>
              <a:picLocks noChangeAspect="1"/>
            </p:cNvPicPr>
            <p:nvPr/>
          </p:nvPicPr>
          <p:blipFill>
            <a:blip r:embed="rId5"/>
            <a:stretch>
              <a:fillRect/>
            </a:stretch>
          </p:blipFill>
          <p:spPr>
            <a:xfrm>
              <a:off x="1195718" y="1316088"/>
              <a:ext cx="1000672" cy="984177"/>
            </a:xfrm>
            <a:prstGeom prst="rect">
              <a:avLst/>
            </a:prstGeom>
          </p:spPr>
        </p:pic>
      </p:grpSp>
      <p:grpSp>
        <p:nvGrpSpPr>
          <p:cNvPr id="23" name="Group 22">
            <a:extLst>
              <a:ext uri="{FF2B5EF4-FFF2-40B4-BE49-F238E27FC236}">
                <a16:creationId xmlns:a16="http://schemas.microsoft.com/office/drawing/2014/main" id="{14680777-319B-4008-96BC-F283218B7276}"/>
              </a:ext>
            </a:extLst>
          </p:cNvPr>
          <p:cNvGrpSpPr/>
          <p:nvPr/>
        </p:nvGrpSpPr>
        <p:grpSpPr>
          <a:xfrm>
            <a:off x="907571" y="3554598"/>
            <a:ext cx="10137148" cy="2676508"/>
            <a:chOff x="1195718" y="1316088"/>
            <a:chExt cx="10137148" cy="2676508"/>
          </a:xfrm>
        </p:grpSpPr>
        <p:sp>
          <p:nvSpPr>
            <p:cNvPr id="24" name="TextBox 23">
              <a:extLst>
                <a:ext uri="{FF2B5EF4-FFF2-40B4-BE49-F238E27FC236}">
                  <a16:creationId xmlns:a16="http://schemas.microsoft.com/office/drawing/2014/main" id="{6BBDF909-1D05-4ECF-B6C6-8E9D4127289A}"/>
                </a:ext>
              </a:extLst>
            </p:cNvPr>
            <p:cNvSpPr txBox="1"/>
            <p:nvPr/>
          </p:nvSpPr>
          <p:spPr>
            <a:xfrm>
              <a:off x="2308994" y="1834368"/>
              <a:ext cx="9023872" cy="21582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 Từ ngữ chỉ tình cảm với </a:t>
              </a:r>
              <a:r>
                <a:rPr kumimoji="0" lang="vi-VN"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quê hương</a:t>
              </a: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a:ln>
                    <a:noFill/>
                  </a:ln>
                  <a:solidFill>
                    <a:srgbClr val="33CC33"/>
                  </a:solidFill>
                  <a:effectLst/>
                  <a:uLnTx/>
                  <a:uFillTx/>
                  <a:latin typeface="Calibri" panose="020F0502020204030204" pitchFamily="34" charset="0"/>
                  <a:ea typeface="+mn-ea"/>
                  <a:cs typeface="Calibri" panose="020F0502020204030204" pitchFamily="34" charset="0"/>
                </a:rPr>
                <a:t>yêu thương, yêu quý, gắn bó, tự hào,...</a:t>
              </a:r>
              <a:endParaRPr kumimoji="0" lang="en-US" sz="4400" b="1" i="0" u="none" strike="noStrike" kern="1200" cap="none" spc="0" normalizeH="0" baseline="0" noProof="0">
                <a:ln>
                  <a:noFill/>
                </a:ln>
                <a:solidFill>
                  <a:srgbClr val="33CC33"/>
                </a:solidFill>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7DDF518B-1526-4936-92F3-AE50E0CB6FC2}"/>
                </a:ext>
              </a:extLst>
            </p:cNvPr>
            <p:cNvPicPr>
              <a:picLocks noChangeAspect="1"/>
            </p:cNvPicPr>
            <p:nvPr/>
          </p:nvPicPr>
          <p:blipFill>
            <a:blip r:embed="rId5"/>
            <a:stretch>
              <a:fillRect/>
            </a:stretch>
          </p:blipFill>
          <p:spPr>
            <a:xfrm>
              <a:off x="1195718" y="1316088"/>
              <a:ext cx="1000672" cy="984177"/>
            </a:xfrm>
            <a:prstGeom prst="rect">
              <a:avLst/>
            </a:prstGeom>
          </p:spPr>
        </p:pic>
      </p:grpSp>
      <p:sp>
        <p:nvSpPr>
          <p:cNvPr id="2" name="TextBox 1">
            <a:extLst>
              <a:ext uri="{FF2B5EF4-FFF2-40B4-BE49-F238E27FC236}">
                <a16:creationId xmlns:a16="http://schemas.microsoft.com/office/drawing/2014/main" id="{D2EFC7B9-9CA1-67F8-AD31-476445DC9948}"/>
              </a:ext>
            </a:extLst>
          </p:cNvPr>
          <p:cNvSpPr txBox="1"/>
          <p:nvPr/>
        </p:nvSpPr>
        <p:spPr>
          <a:xfrm>
            <a:off x="10861178" y="720331"/>
            <a:ext cx="367081" cy="369332"/>
          </a:xfrm>
          <a:prstGeom prst="rect">
            <a:avLst/>
          </a:prstGeom>
          <a:noFill/>
        </p:spPr>
        <p:txBody>
          <a:bodyPr wrap="square" rtlCol="0">
            <a:spAutoFit/>
          </a:bodyPr>
          <a:lstStyle/>
          <a:p>
            <a:r>
              <a:rPr lang="en-US"/>
              <a:t>4</a:t>
            </a:r>
          </a:p>
        </p:txBody>
      </p:sp>
    </p:spTree>
    <p:extLst>
      <p:ext uri="{BB962C8B-B14F-4D97-AF65-F5344CB8AC3E}">
        <p14:creationId xmlns:p14="http://schemas.microsoft.com/office/powerpoint/2010/main" val="1870801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842055" y="1253449"/>
            <a:ext cx="6507890" cy="2954655"/>
          </a:xfrm>
          <a:prstGeom prst="rect">
            <a:avLst/>
          </a:prstGeom>
          <a:noFill/>
        </p:spPr>
        <p:txBody>
          <a:bodyPr wrap="square">
            <a:spAutoFit/>
          </a:bodyPr>
          <a:lstStyle/>
          <a:p>
            <a:pPr lvl="0" algn="ctr"/>
            <a:r>
              <a:rPr kumimoji="0" lang="vi-VN" sz="66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2.</a:t>
            </a:r>
            <a:r>
              <a:rPr kumimoji="0" lang="en-US" sz="66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2</a:t>
            </a:r>
            <a:r>
              <a:rPr kumimoji="0" lang="vi-VN" sz="66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 </a:t>
            </a:r>
            <a:r>
              <a:rPr lang="vi-VN" sz="6000" b="1">
                <a:ln w="6600">
                  <a:solidFill>
                    <a:srgbClr val="5B9BD5">
                      <a:lumMod val="75000"/>
                    </a:srgb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Tìm từ ngữ dùng để tả cảnh sông nước, núi non</a:t>
            </a:r>
            <a:endParaRPr kumimoji="0" lang="vi-VN" sz="60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579509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5" y="922706"/>
            <a:ext cx="10872417" cy="5515202"/>
          </a:xfrm>
          <a:custGeom>
            <a:avLst/>
            <a:gdLst>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515202" fill="none" extrusionOk="0">
                <a:moveTo>
                  <a:pt x="0" y="516222"/>
                </a:moveTo>
                <a:cubicBezTo>
                  <a:pt x="-86008" y="217736"/>
                  <a:pt x="301817" y="39091"/>
                  <a:pt x="565991" y="0"/>
                </a:cubicBezTo>
                <a:cubicBezTo>
                  <a:pt x="5553630" y="487793"/>
                  <a:pt x="8270325" y="575089"/>
                  <a:pt x="10306424" y="0"/>
                </a:cubicBezTo>
                <a:cubicBezTo>
                  <a:pt x="10658523" y="62380"/>
                  <a:pt x="10907232" y="273416"/>
                  <a:pt x="10872417" y="516222"/>
                </a:cubicBezTo>
                <a:cubicBezTo>
                  <a:pt x="10784187" y="1535909"/>
                  <a:pt x="10997973" y="4125315"/>
                  <a:pt x="10872417" y="4998978"/>
                </a:cubicBezTo>
                <a:cubicBezTo>
                  <a:pt x="10757415" y="5303167"/>
                  <a:pt x="10546156" y="5467434"/>
                  <a:pt x="10306424" y="5515202"/>
                </a:cubicBezTo>
                <a:cubicBezTo>
                  <a:pt x="6546594" y="5623264"/>
                  <a:pt x="2989443" y="5401911"/>
                  <a:pt x="565991" y="5515202"/>
                </a:cubicBezTo>
                <a:cubicBezTo>
                  <a:pt x="264632" y="5365622"/>
                  <a:pt x="-60280" y="5318529"/>
                  <a:pt x="0" y="4998978"/>
                </a:cubicBezTo>
                <a:cubicBezTo>
                  <a:pt x="-80" y="4555471"/>
                  <a:pt x="121911" y="1215992"/>
                  <a:pt x="0" y="516222"/>
                </a:cubicBezTo>
                <a:close/>
              </a:path>
              <a:path w="10872417" h="5515202" stroke="0" extrusionOk="0">
                <a:moveTo>
                  <a:pt x="0" y="516222"/>
                </a:moveTo>
                <a:cubicBezTo>
                  <a:pt x="-47216" y="228102"/>
                  <a:pt x="284419" y="-28632"/>
                  <a:pt x="565991" y="0"/>
                </a:cubicBezTo>
                <a:cubicBezTo>
                  <a:pt x="1140770" y="805710"/>
                  <a:pt x="6266116" y="-42049"/>
                  <a:pt x="10306424" y="0"/>
                </a:cubicBezTo>
                <a:cubicBezTo>
                  <a:pt x="10598465" y="81871"/>
                  <a:pt x="10811838" y="297984"/>
                  <a:pt x="10872417" y="516222"/>
                </a:cubicBezTo>
                <a:cubicBezTo>
                  <a:pt x="10992616" y="740675"/>
                  <a:pt x="10674792" y="3427407"/>
                  <a:pt x="10872417" y="4998978"/>
                </a:cubicBezTo>
                <a:cubicBezTo>
                  <a:pt x="10915238" y="5314633"/>
                  <a:pt x="10603113" y="5568463"/>
                  <a:pt x="10306424" y="5515202"/>
                </a:cubicBezTo>
                <a:cubicBezTo>
                  <a:pt x="6058300" y="5910929"/>
                  <a:pt x="3294445" y="4930424"/>
                  <a:pt x="565991" y="5515202"/>
                </a:cubicBezTo>
                <a:cubicBezTo>
                  <a:pt x="306078" y="5481020"/>
                  <a:pt x="-4113" y="5247151"/>
                  <a:pt x="0" y="4998978"/>
                </a:cubicBezTo>
                <a:cubicBezTo>
                  <a:pt x="231120" y="4612039"/>
                  <a:pt x="3790" y="2043411"/>
                  <a:pt x="0" y="516222"/>
                </a:cubicBezTo>
                <a:close/>
              </a:path>
              <a:path w="10872417" h="5515202" fill="none" stroke="0" extrusionOk="0">
                <a:moveTo>
                  <a:pt x="0" y="516222"/>
                </a:moveTo>
                <a:cubicBezTo>
                  <a:pt x="-96137" y="242459"/>
                  <a:pt x="203712" y="-13374"/>
                  <a:pt x="565991" y="0"/>
                </a:cubicBezTo>
                <a:cubicBezTo>
                  <a:pt x="5610511" y="118075"/>
                  <a:pt x="8275689" y="-128542"/>
                  <a:pt x="10306424" y="0"/>
                </a:cubicBezTo>
                <a:cubicBezTo>
                  <a:pt x="10566653" y="30537"/>
                  <a:pt x="10897174" y="280877"/>
                  <a:pt x="10872417" y="516222"/>
                </a:cubicBezTo>
                <a:cubicBezTo>
                  <a:pt x="10673456" y="1601911"/>
                  <a:pt x="10977610" y="4400473"/>
                  <a:pt x="10872417" y="4998978"/>
                </a:cubicBezTo>
                <a:cubicBezTo>
                  <a:pt x="10891061" y="5281867"/>
                  <a:pt x="10576793" y="5485775"/>
                  <a:pt x="10306424" y="5515202"/>
                </a:cubicBezTo>
                <a:cubicBezTo>
                  <a:pt x="7287777" y="5773419"/>
                  <a:pt x="2881053" y="5412504"/>
                  <a:pt x="565991" y="5515202"/>
                </a:cubicBezTo>
                <a:cubicBezTo>
                  <a:pt x="282559" y="5457966"/>
                  <a:pt x="-11507" y="5343464"/>
                  <a:pt x="0" y="4998978"/>
                </a:cubicBezTo>
                <a:cubicBezTo>
                  <a:pt x="165816" y="4511753"/>
                  <a:pt x="128250" y="1233047"/>
                  <a:pt x="0" y="516222"/>
                </a:cubicBezTo>
                <a:close/>
              </a:path>
              <a:path w="10872417" h="5515202" fill="none" stroke="0" extrusionOk="0">
                <a:moveTo>
                  <a:pt x="0" y="516222"/>
                </a:moveTo>
                <a:cubicBezTo>
                  <a:pt x="-74309" y="207400"/>
                  <a:pt x="260077" y="31907"/>
                  <a:pt x="565991" y="0"/>
                </a:cubicBezTo>
                <a:cubicBezTo>
                  <a:pt x="5523472" y="237369"/>
                  <a:pt x="8056802" y="244928"/>
                  <a:pt x="10306424" y="0"/>
                </a:cubicBezTo>
                <a:cubicBezTo>
                  <a:pt x="10636102" y="57412"/>
                  <a:pt x="10898969" y="305376"/>
                  <a:pt x="10872417" y="516222"/>
                </a:cubicBezTo>
                <a:cubicBezTo>
                  <a:pt x="10635683" y="1492676"/>
                  <a:pt x="11015061" y="4285660"/>
                  <a:pt x="10872417" y="4998978"/>
                </a:cubicBezTo>
                <a:cubicBezTo>
                  <a:pt x="10831754" y="5299748"/>
                  <a:pt x="10577987" y="5449113"/>
                  <a:pt x="10306424" y="5515202"/>
                </a:cubicBezTo>
                <a:cubicBezTo>
                  <a:pt x="6649696" y="5619217"/>
                  <a:pt x="2741527" y="5767493"/>
                  <a:pt x="565991" y="5515202"/>
                </a:cubicBezTo>
                <a:cubicBezTo>
                  <a:pt x="255386" y="5365925"/>
                  <a:pt x="-52907" y="5325370"/>
                  <a:pt x="0" y="4998978"/>
                </a:cubicBezTo>
                <a:cubicBezTo>
                  <a:pt x="133741" y="4557929"/>
                  <a:pt x="85775" y="1170777"/>
                  <a:pt x="0" y="51622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135498" y="342435"/>
            <a:ext cx="2605268" cy="1310296"/>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3640078" y="502614"/>
            <a:ext cx="5001113" cy="845326"/>
            <a:chOff x="1127398" y="561120"/>
            <a:chExt cx="4971150" cy="705878"/>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61120"/>
              <a:ext cx="4820423" cy="691301"/>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191107" y="624487"/>
              <a:ext cx="4907441" cy="642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FF"/>
                  </a:solidFill>
                  <a:effectLst/>
                  <a:uLnTx/>
                  <a:uFillTx/>
                  <a:latin typeface="Calibri" panose="020F0502020204030204"/>
                  <a:ea typeface="+mn-ea"/>
                  <a:cs typeface="+mn-cs"/>
                </a:rPr>
                <a:t>2.</a:t>
              </a:r>
              <a:r>
                <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Tìm 3 – 4 từ ngữ:</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 name="Group 2">
            <a:extLst>
              <a:ext uri="{FF2B5EF4-FFF2-40B4-BE49-F238E27FC236}">
                <a16:creationId xmlns:a16="http://schemas.microsoft.com/office/drawing/2014/main" id="{2F70F9D9-66D2-4134-A25A-E02F40CCDDED}"/>
              </a:ext>
            </a:extLst>
          </p:cNvPr>
          <p:cNvGrpSpPr/>
          <p:nvPr/>
        </p:nvGrpSpPr>
        <p:grpSpPr>
          <a:xfrm>
            <a:off x="934954" y="1782360"/>
            <a:ext cx="11244070" cy="789933"/>
            <a:chOff x="750901" y="1512688"/>
            <a:chExt cx="11244070" cy="789933"/>
          </a:xfrm>
        </p:grpSpPr>
        <p:sp>
          <p:nvSpPr>
            <p:cNvPr id="10" name="TextBox 9">
              <a:extLst>
                <a:ext uri="{FF2B5EF4-FFF2-40B4-BE49-F238E27FC236}">
                  <a16:creationId xmlns:a16="http://schemas.microsoft.com/office/drawing/2014/main" id="{97EEBDD1-0D82-FACD-ACE7-D957B1DAFDA1}"/>
                </a:ext>
              </a:extLst>
            </p:cNvPr>
            <p:cNvSpPr txBox="1"/>
            <p:nvPr/>
          </p:nvSpPr>
          <p:spPr>
            <a:xfrm>
              <a:off x="1810646" y="1512688"/>
              <a:ext cx="1018432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 Thường dùng để tả cảnh sông nước.</a:t>
              </a:r>
              <a:endParaRPr kumimoji="0" lang="en-US"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2A5D0E5F-1F39-4D78-988A-A0D2DCBD57EB}"/>
                </a:ext>
              </a:extLst>
            </p:cNvPr>
            <p:cNvPicPr>
              <a:picLocks noChangeAspect="1"/>
            </p:cNvPicPr>
            <p:nvPr/>
          </p:nvPicPr>
          <p:blipFill>
            <a:blip r:embed="rId5"/>
            <a:stretch>
              <a:fillRect/>
            </a:stretch>
          </p:blipFill>
          <p:spPr>
            <a:xfrm>
              <a:off x="750901" y="1533180"/>
              <a:ext cx="782337" cy="769441"/>
            </a:xfrm>
            <a:prstGeom prst="rect">
              <a:avLst/>
            </a:prstGeom>
          </p:spPr>
        </p:pic>
      </p:grpSp>
      <p:grpSp>
        <p:nvGrpSpPr>
          <p:cNvPr id="23" name="Group 22">
            <a:extLst>
              <a:ext uri="{FF2B5EF4-FFF2-40B4-BE49-F238E27FC236}">
                <a16:creationId xmlns:a16="http://schemas.microsoft.com/office/drawing/2014/main" id="{14680777-319B-4008-96BC-F283218B7276}"/>
              </a:ext>
            </a:extLst>
          </p:cNvPr>
          <p:cNvGrpSpPr/>
          <p:nvPr/>
        </p:nvGrpSpPr>
        <p:grpSpPr>
          <a:xfrm>
            <a:off x="967283" y="3900987"/>
            <a:ext cx="11211742" cy="978588"/>
            <a:chOff x="731448" y="995195"/>
            <a:chExt cx="11211742" cy="978588"/>
          </a:xfrm>
        </p:grpSpPr>
        <p:sp>
          <p:nvSpPr>
            <p:cNvPr id="24" name="TextBox 23">
              <a:extLst>
                <a:ext uri="{FF2B5EF4-FFF2-40B4-BE49-F238E27FC236}">
                  <a16:creationId xmlns:a16="http://schemas.microsoft.com/office/drawing/2014/main" id="{6BBDF909-1D05-4ECF-B6C6-8E9D4127289A}"/>
                </a:ext>
              </a:extLst>
            </p:cNvPr>
            <p:cNvSpPr txBox="1"/>
            <p:nvPr/>
          </p:nvSpPr>
          <p:spPr>
            <a:xfrm>
              <a:off x="1758865" y="1204342"/>
              <a:ext cx="1018432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 Thường dùng để tả cảnh núi non.</a:t>
              </a:r>
              <a:endParaRPr kumimoji="0" lang="en-US"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7DDF518B-1526-4936-92F3-AE50E0CB6FC2}"/>
                </a:ext>
              </a:extLst>
            </p:cNvPr>
            <p:cNvPicPr>
              <a:picLocks noChangeAspect="1"/>
            </p:cNvPicPr>
            <p:nvPr/>
          </p:nvPicPr>
          <p:blipFill>
            <a:blip r:embed="rId5"/>
            <a:stretch>
              <a:fillRect/>
            </a:stretch>
          </p:blipFill>
          <p:spPr>
            <a:xfrm>
              <a:off x="731448" y="995195"/>
              <a:ext cx="782337" cy="769441"/>
            </a:xfrm>
            <a:prstGeom prst="rect">
              <a:avLst/>
            </a:prstGeom>
          </p:spPr>
        </p:pic>
      </p:grpSp>
      <p:grpSp>
        <p:nvGrpSpPr>
          <p:cNvPr id="11" name="Group 10">
            <a:extLst>
              <a:ext uri="{FF2B5EF4-FFF2-40B4-BE49-F238E27FC236}">
                <a16:creationId xmlns:a16="http://schemas.microsoft.com/office/drawing/2014/main" id="{63E73461-D52F-4751-B878-24EC7371AC5F}"/>
              </a:ext>
            </a:extLst>
          </p:cNvPr>
          <p:cNvGrpSpPr/>
          <p:nvPr/>
        </p:nvGrpSpPr>
        <p:grpSpPr>
          <a:xfrm>
            <a:off x="4005852" y="2758015"/>
            <a:ext cx="3588156" cy="830997"/>
            <a:chOff x="3338031" y="2741538"/>
            <a:chExt cx="3588156" cy="830997"/>
          </a:xfrm>
        </p:grpSpPr>
        <p:sp>
          <p:nvSpPr>
            <p:cNvPr id="8" name="Rectangle: Rounded Corners 7">
              <a:extLst>
                <a:ext uri="{FF2B5EF4-FFF2-40B4-BE49-F238E27FC236}">
                  <a16:creationId xmlns:a16="http://schemas.microsoft.com/office/drawing/2014/main" id="{8947E143-B001-4F89-A62D-99EBF68C9D0B}"/>
                </a:ext>
              </a:extLst>
            </p:cNvPr>
            <p:cNvSpPr/>
            <p:nvPr/>
          </p:nvSpPr>
          <p:spPr>
            <a:xfrm>
              <a:off x="3338031" y="2741538"/>
              <a:ext cx="3391542" cy="799476"/>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B62897-9009-49F6-B09E-8E0C459660D5}"/>
                </a:ext>
              </a:extLst>
            </p:cNvPr>
            <p:cNvSpPr txBox="1"/>
            <p:nvPr/>
          </p:nvSpPr>
          <p:spPr>
            <a:xfrm>
              <a:off x="3384263" y="2741538"/>
              <a:ext cx="3541924" cy="830997"/>
            </a:xfrm>
            <a:prstGeom prst="rect">
              <a:avLst/>
            </a:prstGeom>
            <a:noFill/>
          </p:spPr>
          <p:txBody>
            <a:bodyPr wrap="square" rtlCol="0">
              <a:spAutoFit/>
            </a:bodyPr>
            <a:lstStyle/>
            <a:p>
              <a:r>
                <a:rPr lang="en-US" sz="4800">
                  <a:solidFill>
                    <a:srgbClr val="0070C0"/>
                  </a:solidFill>
                </a:rPr>
                <a:t>M:</a:t>
              </a:r>
              <a:r>
                <a:rPr lang="en-US" sz="4800"/>
                <a:t> uốn lượn </a:t>
              </a:r>
            </a:p>
          </p:txBody>
        </p:sp>
      </p:grpSp>
      <p:grpSp>
        <p:nvGrpSpPr>
          <p:cNvPr id="22" name="Group 21">
            <a:extLst>
              <a:ext uri="{FF2B5EF4-FFF2-40B4-BE49-F238E27FC236}">
                <a16:creationId xmlns:a16="http://schemas.microsoft.com/office/drawing/2014/main" id="{0AE529D9-2A15-4EDD-93EB-ED5005A524B8}"/>
              </a:ext>
            </a:extLst>
          </p:cNvPr>
          <p:cNvGrpSpPr/>
          <p:nvPr/>
        </p:nvGrpSpPr>
        <p:grpSpPr>
          <a:xfrm>
            <a:off x="4005851" y="5044347"/>
            <a:ext cx="3634391" cy="830997"/>
            <a:chOff x="3338030" y="2741538"/>
            <a:chExt cx="3634391" cy="830997"/>
          </a:xfrm>
        </p:grpSpPr>
        <p:sp>
          <p:nvSpPr>
            <p:cNvPr id="26" name="Rectangle: Rounded Corners 25">
              <a:extLst>
                <a:ext uri="{FF2B5EF4-FFF2-40B4-BE49-F238E27FC236}">
                  <a16:creationId xmlns:a16="http://schemas.microsoft.com/office/drawing/2014/main" id="{7A53DE90-CE78-4637-AD17-CE20C4C7BDB3}"/>
                </a:ext>
              </a:extLst>
            </p:cNvPr>
            <p:cNvSpPr/>
            <p:nvPr/>
          </p:nvSpPr>
          <p:spPr>
            <a:xfrm>
              <a:off x="3338030" y="2771572"/>
              <a:ext cx="3634391" cy="769441"/>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9310465-7350-43BA-9517-7E772F8E0B20}"/>
                </a:ext>
              </a:extLst>
            </p:cNvPr>
            <p:cNvSpPr txBox="1"/>
            <p:nvPr/>
          </p:nvSpPr>
          <p:spPr>
            <a:xfrm>
              <a:off x="3394537" y="2741538"/>
              <a:ext cx="3541924" cy="830997"/>
            </a:xfrm>
            <a:prstGeom prst="rect">
              <a:avLst/>
            </a:prstGeom>
            <a:noFill/>
          </p:spPr>
          <p:txBody>
            <a:bodyPr wrap="square" rtlCol="0">
              <a:spAutoFit/>
            </a:bodyPr>
            <a:lstStyle/>
            <a:p>
              <a:r>
                <a:rPr lang="en-US" sz="4800">
                  <a:solidFill>
                    <a:srgbClr val="0070C0"/>
                  </a:solidFill>
                </a:rPr>
                <a:t>M:</a:t>
              </a:r>
              <a:r>
                <a:rPr lang="en-US" sz="4800"/>
                <a:t> trập trùng </a:t>
              </a:r>
            </a:p>
          </p:txBody>
        </p:sp>
      </p:grpSp>
    </p:spTree>
    <p:extLst>
      <p:ext uri="{BB962C8B-B14F-4D97-AF65-F5344CB8AC3E}">
        <p14:creationId xmlns:p14="http://schemas.microsoft.com/office/powerpoint/2010/main" val="264726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46" y="636369"/>
            <a:ext cx="6735499" cy="6735499"/>
          </a:xfrm>
          <a:prstGeom prst="rect">
            <a:avLst/>
          </a:prstGeom>
        </p:spPr>
      </p:pic>
      <p:cxnSp>
        <p:nvCxnSpPr>
          <p:cNvPr id="34" name="Connector: Curved 33">
            <a:extLst>
              <a:ext uri="{FF2B5EF4-FFF2-40B4-BE49-F238E27FC236}">
                <a16:creationId xmlns:a16="http://schemas.microsoft.com/office/drawing/2014/main" id="{86B31D15-5173-1FB8-33F9-5D9DB6BA516D}"/>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grpSp>
        <p:nvGrpSpPr>
          <p:cNvPr id="35" name="Group 34">
            <a:extLst>
              <a:ext uri="{FF2B5EF4-FFF2-40B4-BE49-F238E27FC236}">
                <a16:creationId xmlns:a16="http://schemas.microsoft.com/office/drawing/2014/main" id="{57FBB919-4B5E-BACB-FEEC-0D3B98F2C2B0}"/>
              </a:ext>
            </a:extLst>
          </p:cNvPr>
          <p:cNvGrpSpPr/>
          <p:nvPr/>
        </p:nvGrpSpPr>
        <p:grpSpPr>
          <a:xfrm>
            <a:off x="5560385" y="-165130"/>
            <a:ext cx="5488542" cy="2377087"/>
            <a:chOff x="6787848" y="-13322"/>
            <a:chExt cx="5488542" cy="2377087"/>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5"/>
            <a:stretch>
              <a:fillRect/>
            </a:stretch>
          </p:blipFill>
          <p:spPr>
            <a:xfrm>
              <a:off x="6787848" y="-13322"/>
              <a:ext cx="5488542" cy="2377087"/>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7777636" y="662596"/>
              <a:ext cx="35089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Kĩ  thuật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Mảnh ghép</a:t>
              </a:r>
              <a:endPar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grpSp>
        <p:nvGrpSpPr>
          <p:cNvPr id="41" name="Group 40">
            <a:extLst>
              <a:ext uri="{FF2B5EF4-FFF2-40B4-BE49-F238E27FC236}">
                <a16:creationId xmlns:a16="http://schemas.microsoft.com/office/drawing/2014/main" id="{D874FE93-474D-5E94-0BA7-3F4D082EC962}"/>
              </a:ext>
            </a:extLst>
          </p:cNvPr>
          <p:cNvGrpSpPr/>
          <p:nvPr/>
        </p:nvGrpSpPr>
        <p:grpSpPr>
          <a:xfrm>
            <a:off x="63629" y="2089861"/>
            <a:ext cx="2013307" cy="1441968"/>
            <a:chOff x="100306" y="1330883"/>
            <a:chExt cx="2013307" cy="1441968"/>
          </a:xfrm>
        </p:grpSpPr>
        <p:pic>
          <p:nvPicPr>
            <p:cNvPr id="42" name="Picture 41" descr="Shape&#10;&#10;Description automatically generated">
              <a:extLst>
                <a:ext uri="{FF2B5EF4-FFF2-40B4-BE49-F238E27FC236}">
                  <a16:creationId xmlns:a16="http://schemas.microsoft.com/office/drawing/2014/main" id="{B77190AD-8C56-A103-445E-25F3D20AB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67" y="1330883"/>
              <a:ext cx="1992546" cy="1441968"/>
            </a:xfrm>
            <a:prstGeom prst="rect">
              <a:avLst/>
            </a:prstGeom>
          </p:spPr>
        </p:pic>
        <p:sp>
          <p:nvSpPr>
            <p:cNvPr id="43" name="TextBox 42">
              <a:extLst>
                <a:ext uri="{FF2B5EF4-FFF2-40B4-BE49-F238E27FC236}">
                  <a16:creationId xmlns:a16="http://schemas.microsoft.com/office/drawing/2014/main" id="{53D66DF6-B363-52A5-E2C8-0C5B3338408F}"/>
                </a:ext>
              </a:extLst>
            </p:cNvPr>
            <p:cNvSpPr txBox="1"/>
            <p:nvPr/>
          </p:nvSpPr>
          <p:spPr>
            <a:xfrm>
              <a:off x="100306" y="1636368"/>
              <a:ext cx="19925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VN-Poky’s"/>
                  <a:ea typeface="+mn-ea"/>
                  <a:cs typeface="+mn-cs"/>
                </a:rPr>
                <a:t>Chia sẻ trong nhóm nhỏ</a:t>
              </a:r>
            </a:p>
          </p:txBody>
        </p:sp>
      </p:grpSp>
      <p:pic>
        <p:nvPicPr>
          <p:cNvPr id="24" name="Picture 23">
            <a:extLst>
              <a:ext uri="{FF2B5EF4-FFF2-40B4-BE49-F238E27FC236}">
                <a16:creationId xmlns:a16="http://schemas.microsoft.com/office/drawing/2014/main" id="{EC03FD6F-6835-57AC-D28F-F4FCAEFE23FC}"/>
              </a:ext>
            </a:extLst>
          </p:cNvPr>
          <p:cNvPicPr>
            <a:picLocks noChangeAspect="1"/>
          </p:cNvPicPr>
          <p:nvPr/>
        </p:nvPicPr>
        <p:blipFill>
          <a:blip r:embed="rId7"/>
          <a:stretch>
            <a:fillRect/>
          </a:stretch>
        </p:blipFill>
        <p:spPr>
          <a:xfrm>
            <a:off x="832488" y="198736"/>
            <a:ext cx="2821717" cy="1419158"/>
          </a:xfrm>
          <a:prstGeom prst="rect">
            <a:avLst/>
          </a:prstGeom>
        </p:spPr>
      </p:pic>
      <p:pic>
        <p:nvPicPr>
          <p:cNvPr id="2" name="Picture 1">
            <a:extLst>
              <a:ext uri="{FF2B5EF4-FFF2-40B4-BE49-F238E27FC236}">
                <a16:creationId xmlns:a16="http://schemas.microsoft.com/office/drawing/2014/main" id="{E33D92DA-71F5-4292-9BD8-26B5FEB47425}"/>
              </a:ext>
            </a:extLst>
          </p:cNvPr>
          <p:cNvPicPr>
            <a:picLocks noChangeAspect="1"/>
          </p:cNvPicPr>
          <p:nvPr/>
        </p:nvPicPr>
        <p:blipFill>
          <a:blip r:embed="rId8"/>
          <a:stretch>
            <a:fillRect/>
          </a:stretch>
        </p:blipFill>
        <p:spPr>
          <a:xfrm>
            <a:off x="7711303" y="2150474"/>
            <a:ext cx="3064261" cy="3064261"/>
          </a:xfrm>
          <a:prstGeom prst="rect">
            <a:avLst/>
          </a:prstGeom>
        </p:spPr>
      </p:pic>
    </p:spTree>
    <p:extLst>
      <p:ext uri="{BB962C8B-B14F-4D97-AF65-F5344CB8AC3E}">
        <p14:creationId xmlns:p14="http://schemas.microsoft.com/office/powerpoint/2010/main" val="2506506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4381387" y="1674674"/>
            <a:ext cx="388553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Trình</a:t>
            </a:r>
            <a:r>
              <a:rPr kumimoji="0" lang="en-US"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 </a:t>
            </a:r>
            <a:r>
              <a:rPr kumimoji="0" lang="en-US" sz="5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bày</a:t>
            </a:r>
            <a:r>
              <a:rPr kumimoji="0" lang="en-US"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 </a:t>
            </a:r>
            <a:r>
              <a:rPr kumimoji="0" lang="en-US" sz="5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trước</a:t>
            </a:r>
            <a:r>
              <a:rPr kumimoji="0" lang="en-US"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 </a:t>
            </a:r>
            <a:r>
              <a:rPr kumimoji="0" lang="en-US" sz="5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latin typeface="UTM Cookies" panose="02040603050506020204" pitchFamily="18" charset="0"/>
                <a:ea typeface="+mn-ea"/>
                <a:cs typeface="+mn-cs"/>
              </a:rPr>
              <a:t>lớp</a:t>
            </a: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spTree>
    <p:extLst>
      <p:ext uri="{BB962C8B-B14F-4D97-AF65-F5344CB8AC3E}">
        <p14:creationId xmlns:p14="http://schemas.microsoft.com/office/powerpoint/2010/main" val="431129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1703"/>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3" y="894556"/>
            <a:ext cx="10872417" cy="5515202"/>
          </a:xfrm>
          <a:custGeom>
            <a:avLst/>
            <a:gdLst>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515202" fill="none" extrusionOk="0">
                <a:moveTo>
                  <a:pt x="0" y="516222"/>
                </a:moveTo>
                <a:cubicBezTo>
                  <a:pt x="-86008" y="217736"/>
                  <a:pt x="301817" y="39091"/>
                  <a:pt x="565991" y="0"/>
                </a:cubicBezTo>
                <a:cubicBezTo>
                  <a:pt x="5553630" y="487793"/>
                  <a:pt x="8270325" y="575089"/>
                  <a:pt x="10306424" y="0"/>
                </a:cubicBezTo>
                <a:cubicBezTo>
                  <a:pt x="10658523" y="62380"/>
                  <a:pt x="10907232" y="273416"/>
                  <a:pt x="10872417" y="516222"/>
                </a:cubicBezTo>
                <a:cubicBezTo>
                  <a:pt x="10784187" y="1535909"/>
                  <a:pt x="10997973" y="4125315"/>
                  <a:pt x="10872417" y="4998978"/>
                </a:cubicBezTo>
                <a:cubicBezTo>
                  <a:pt x="10757415" y="5303167"/>
                  <a:pt x="10546156" y="5467434"/>
                  <a:pt x="10306424" y="5515202"/>
                </a:cubicBezTo>
                <a:cubicBezTo>
                  <a:pt x="6546594" y="5623264"/>
                  <a:pt x="2989443" y="5401911"/>
                  <a:pt x="565991" y="5515202"/>
                </a:cubicBezTo>
                <a:cubicBezTo>
                  <a:pt x="264632" y="5365622"/>
                  <a:pt x="-60280" y="5318529"/>
                  <a:pt x="0" y="4998978"/>
                </a:cubicBezTo>
                <a:cubicBezTo>
                  <a:pt x="-80" y="4555471"/>
                  <a:pt x="121911" y="1215992"/>
                  <a:pt x="0" y="516222"/>
                </a:cubicBezTo>
                <a:close/>
              </a:path>
              <a:path w="10872417" h="5515202" stroke="0" extrusionOk="0">
                <a:moveTo>
                  <a:pt x="0" y="516222"/>
                </a:moveTo>
                <a:cubicBezTo>
                  <a:pt x="-47216" y="228102"/>
                  <a:pt x="284419" y="-28632"/>
                  <a:pt x="565991" y="0"/>
                </a:cubicBezTo>
                <a:cubicBezTo>
                  <a:pt x="1140770" y="805710"/>
                  <a:pt x="6266116" y="-42049"/>
                  <a:pt x="10306424" y="0"/>
                </a:cubicBezTo>
                <a:cubicBezTo>
                  <a:pt x="10598465" y="81871"/>
                  <a:pt x="10811838" y="297984"/>
                  <a:pt x="10872417" y="516222"/>
                </a:cubicBezTo>
                <a:cubicBezTo>
                  <a:pt x="10992616" y="740675"/>
                  <a:pt x="10674792" y="3427407"/>
                  <a:pt x="10872417" y="4998978"/>
                </a:cubicBezTo>
                <a:cubicBezTo>
                  <a:pt x="10915238" y="5314633"/>
                  <a:pt x="10603113" y="5568463"/>
                  <a:pt x="10306424" y="5515202"/>
                </a:cubicBezTo>
                <a:cubicBezTo>
                  <a:pt x="6058300" y="5910929"/>
                  <a:pt x="3294445" y="4930424"/>
                  <a:pt x="565991" y="5515202"/>
                </a:cubicBezTo>
                <a:cubicBezTo>
                  <a:pt x="306078" y="5481020"/>
                  <a:pt x="-4113" y="5247151"/>
                  <a:pt x="0" y="4998978"/>
                </a:cubicBezTo>
                <a:cubicBezTo>
                  <a:pt x="231120" y="4612039"/>
                  <a:pt x="3790" y="2043411"/>
                  <a:pt x="0" y="516222"/>
                </a:cubicBezTo>
                <a:close/>
              </a:path>
              <a:path w="10872417" h="5515202" fill="none" stroke="0" extrusionOk="0">
                <a:moveTo>
                  <a:pt x="0" y="516222"/>
                </a:moveTo>
                <a:cubicBezTo>
                  <a:pt x="-96137" y="242459"/>
                  <a:pt x="203712" y="-13374"/>
                  <a:pt x="565991" y="0"/>
                </a:cubicBezTo>
                <a:cubicBezTo>
                  <a:pt x="5610511" y="118075"/>
                  <a:pt x="8275689" y="-128542"/>
                  <a:pt x="10306424" y="0"/>
                </a:cubicBezTo>
                <a:cubicBezTo>
                  <a:pt x="10566653" y="30537"/>
                  <a:pt x="10897174" y="280877"/>
                  <a:pt x="10872417" y="516222"/>
                </a:cubicBezTo>
                <a:cubicBezTo>
                  <a:pt x="10673456" y="1601911"/>
                  <a:pt x="10977610" y="4400473"/>
                  <a:pt x="10872417" y="4998978"/>
                </a:cubicBezTo>
                <a:cubicBezTo>
                  <a:pt x="10891061" y="5281867"/>
                  <a:pt x="10576793" y="5485775"/>
                  <a:pt x="10306424" y="5515202"/>
                </a:cubicBezTo>
                <a:cubicBezTo>
                  <a:pt x="7287777" y="5773419"/>
                  <a:pt x="2881053" y="5412504"/>
                  <a:pt x="565991" y="5515202"/>
                </a:cubicBezTo>
                <a:cubicBezTo>
                  <a:pt x="282559" y="5457966"/>
                  <a:pt x="-11507" y="5343464"/>
                  <a:pt x="0" y="4998978"/>
                </a:cubicBezTo>
                <a:cubicBezTo>
                  <a:pt x="165816" y="4511753"/>
                  <a:pt x="128250" y="1233047"/>
                  <a:pt x="0" y="516222"/>
                </a:cubicBezTo>
                <a:close/>
              </a:path>
              <a:path w="10872417" h="5515202" fill="none" stroke="0" extrusionOk="0">
                <a:moveTo>
                  <a:pt x="0" y="516222"/>
                </a:moveTo>
                <a:cubicBezTo>
                  <a:pt x="-74309" y="207400"/>
                  <a:pt x="260077" y="31907"/>
                  <a:pt x="565991" y="0"/>
                </a:cubicBezTo>
                <a:cubicBezTo>
                  <a:pt x="5523472" y="237369"/>
                  <a:pt x="8056802" y="244928"/>
                  <a:pt x="10306424" y="0"/>
                </a:cubicBezTo>
                <a:cubicBezTo>
                  <a:pt x="10636102" y="57412"/>
                  <a:pt x="10898969" y="305376"/>
                  <a:pt x="10872417" y="516222"/>
                </a:cubicBezTo>
                <a:cubicBezTo>
                  <a:pt x="10635683" y="1492676"/>
                  <a:pt x="11015061" y="4285660"/>
                  <a:pt x="10872417" y="4998978"/>
                </a:cubicBezTo>
                <a:cubicBezTo>
                  <a:pt x="10831754" y="5299748"/>
                  <a:pt x="10577987" y="5449113"/>
                  <a:pt x="10306424" y="5515202"/>
                </a:cubicBezTo>
                <a:cubicBezTo>
                  <a:pt x="6649696" y="5619217"/>
                  <a:pt x="2741527" y="5767493"/>
                  <a:pt x="565991" y="5515202"/>
                </a:cubicBezTo>
                <a:cubicBezTo>
                  <a:pt x="255386" y="5365925"/>
                  <a:pt x="-52907" y="5325370"/>
                  <a:pt x="0" y="4998978"/>
                </a:cubicBezTo>
                <a:cubicBezTo>
                  <a:pt x="133741" y="4557929"/>
                  <a:pt x="85775" y="1170777"/>
                  <a:pt x="0" y="51622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135498" y="342435"/>
            <a:ext cx="2605268" cy="1310296"/>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4672295" y="420092"/>
            <a:ext cx="2842916" cy="881133"/>
            <a:chOff x="1127398" y="516643"/>
            <a:chExt cx="2825883" cy="735778"/>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16643"/>
              <a:ext cx="2825882" cy="73577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75411" y="591377"/>
              <a:ext cx="2677870" cy="660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CHỮA BÀI</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 name="Group 2">
            <a:extLst>
              <a:ext uri="{FF2B5EF4-FFF2-40B4-BE49-F238E27FC236}">
                <a16:creationId xmlns:a16="http://schemas.microsoft.com/office/drawing/2014/main" id="{2F70F9D9-66D2-4134-A25A-E02F40CCDDED}"/>
              </a:ext>
            </a:extLst>
          </p:cNvPr>
          <p:cNvGrpSpPr/>
          <p:nvPr/>
        </p:nvGrpSpPr>
        <p:grpSpPr>
          <a:xfrm>
            <a:off x="994525" y="1878694"/>
            <a:ext cx="9902717" cy="1664118"/>
            <a:chOff x="1195718" y="1316088"/>
            <a:chExt cx="9902717" cy="1664118"/>
          </a:xfrm>
        </p:grpSpPr>
        <p:sp>
          <p:nvSpPr>
            <p:cNvPr id="10" name="TextBox 9">
              <a:extLst>
                <a:ext uri="{FF2B5EF4-FFF2-40B4-BE49-F238E27FC236}">
                  <a16:creationId xmlns:a16="http://schemas.microsoft.com/office/drawing/2014/main" id="{97EEBDD1-0D82-FACD-ACE7-D957B1DAFDA1}"/>
                </a:ext>
              </a:extLst>
            </p:cNvPr>
            <p:cNvSpPr txBox="1"/>
            <p:nvPr/>
          </p:nvSpPr>
          <p:spPr>
            <a:xfrm>
              <a:off x="2196391" y="1410546"/>
              <a:ext cx="89020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 </a:t>
              </a:r>
              <a:r>
                <a:rPr kumimoji="0" lang="vi-VN" sz="4800" b="1"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hiền hoà, lấp lánh, lững lờ, êm ả, lăn tăn, êm đềm,…</a:t>
              </a:r>
              <a:endParaRPr kumimoji="0" lang="en-US" sz="4800" b="1"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2A5D0E5F-1F39-4D78-988A-A0D2DCBD57EB}"/>
                </a:ext>
              </a:extLst>
            </p:cNvPr>
            <p:cNvPicPr>
              <a:picLocks noChangeAspect="1"/>
            </p:cNvPicPr>
            <p:nvPr/>
          </p:nvPicPr>
          <p:blipFill>
            <a:blip r:embed="rId5"/>
            <a:stretch>
              <a:fillRect/>
            </a:stretch>
          </p:blipFill>
          <p:spPr>
            <a:xfrm>
              <a:off x="1195718" y="1316088"/>
              <a:ext cx="1000672" cy="984177"/>
            </a:xfrm>
            <a:prstGeom prst="rect">
              <a:avLst/>
            </a:prstGeom>
          </p:spPr>
        </p:pic>
      </p:grpSp>
      <p:grpSp>
        <p:nvGrpSpPr>
          <p:cNvPr id="23" name="Group 22">
            <a:extLst>
              <a:ext uri="{FF2B5EF4-FFF2-40B4-BE49-F238E27FC236}">
                <a16:creationId xmlns:a16="http://schemas.microsoft.com/office/drawing/2014/main" id="{14680777-319B-4008-96BC-F283218B7276}"/>
              </a:ext>
            </a:extLst>
          </p:cNvPr>
          <p:cNvGrpSpPr/>
          <p:nvPr/>
        </p:nvGrpSpPr>
        <p:grpSpPr>
          <a:xfrm>
            <a:off x="994525" y="3836579"/>
            <a:ext cx="10024544" cy="2054721"/>
            <a:chOff x="1195718" y="1316088"/>
            <a:chExt cx="10024544" cy="2054721"/>
          </a:xfrm>
        </p:grpSpPr>
        <p:sp>
          <p:nvSpPr>
            <p:cNvPr id="24" name="TextBox 23">
              <a:extLst>
                <a:ext uri="{FF2B5EF4-FFF2-40B4-BE49-F238E27FC236}">
                  <a16:creationId xmlns:a16="http://schemas.microsoft.com/office/drawing/2014/main" id="{6BBDF909-1D05-4ECF-B6C6-8E9D4127289A}"/>
                </a:ext>
              </a:extLst>
            </p:cNvPr>
            <p:cNvSpPr txBox="1"/>
            <p:nvPr/>
          </p:nvSpPr>
          <p:spPr>
            <a:xfrm>
              <a:off x="2196390" y="1801149"/>
              <a:ext cx="902387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 </a:t>
              </a:r>
              <a:r>
                <a:rPr kumimoji="0" lang="vi-VN" sz="4800" b="1"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trùng điệp, hùng vĩ, uy nghiêm, sừng sững,….</a:t>
              </a:r>
              <a:endParaRPr kumimoji="0" lang="en-US" sz="4800" b="1"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7DDF518B-1526-4936-92F3-AE50E0CB6FC2}"/>
                </a:ext>
              </a:extLst>
            </p:cNvPr>
            <p:cNvPicPr>
              <a:picLocks noChangeAspect="1"/>
            </p:cNvPicPr>
            <p:nvPr/>
          </p:nvPicPr>
          <p:blipFill>
            <a:blip r:embed="rId5"/>
            <a:stretch>
              <a:fillRect/>
            </a:stretch>
          </p:blipFill>
          <p:spPr>
            <a:xfrm>
              <a:off x="1195718" y="1316088"/>
              <a:ext cx="1000672" cy="984177"/>
            </a:xfrm>
            <a:prstGeom prst="rect">
              <a:avLst/>
            </a:prstGeom>
          </p:spPr>
        </p:pic>
      </p:grpSp>
    </p:spTree>
    <p:extLst>
      <p:ext uri="{BB962C8B-B14F-4D97-AF65-F5344CB8AC3E}">
        <p14:creationId xmlns:p14="http://schemas.microsoft.com/office/powerpoint/2010/main" val="1162833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842055" y="1212353"/>
            <a:ext cx="6507890" cy="3231654"/>
          </a:xfrm>
          <a:prstGeom prst="rect">
            <a:avLst/>
          </a:prstGeom>
          <a:noFill/>
        </p:spPr>
        <p:txBody>
          <a:bodyPr wrap="square">
            <a:spAutoFit/>
          </a:bodyPr>
          <a:lstStyle/>
          <a:p>
            <a:pPr lvl="0" algn="ctr"/>
            <a:r>
              <a:rPr kumimoji="0" lang="vi-VN" sz="72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2.</a:t>
            </a:r>
            <a:r>
              <a:rPr kumimoji="0" lang="en-US" sz="72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3</a:t>
            </a:r>
            <a:r>
              <a:rPr kumimoji="0" lang="vi-VN" sz="72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 </a:t>
            </a:r>
            <a:r>
              <a:rPr lang="vi-VN" sz="6600" b="1">
                <a:ln w="6600">
                  <a:solidFill>
                    <a:srgbClr val="5B9BD5">
                      <a:lumMod val="75000"/>
                    </a:srgb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Tìm hiểu nghĩa của thành ngữ, ca dao</a:t>
            </a:r>
            <a:endParaRPr kumimoji="0" lang="vi-VN" sz="66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55695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352841" y="855824"/>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7424196" y="1489358"/>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1203089" y="1240990"/>
            <a:ext cx="4669154" cy="1267428"/>
            <a:chOff x="1234906" y="3066641"/>
            <a:chExt cx="3829897" cy="1267428"/>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lum bright="-20000" contrast="2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4906" y="3066641"/>
              <a:ext cx="3829897" cy="1267428"/>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502244" y="3320868"/>
              <a:ext cx="3260795" cy="727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Body)"/>
                  <a:ea typeface="+mn-ea"/>
                  <a:cs typeface="+mn-cs"/>
                </a:rPr>
                <a:t>a. Quê cha đất tổ.</a:t>
              </a:r>
            </a:p>
          </p:txBody>
        </p:sp>
      </p:grpSp>
      <p:grpSp>
        <p:nvGrpSpPr>
          <p:cNvPr id="2" name="Group 1">
            <a:extLst>
              <a:ext uri="{FF2B5EF4-FFF2-40B4-BE49-F238E27FC236}">
                <a16:creationId xmlns:a16="http://schemas.microsoft.com/office/drawing/2014/main" id="{8642B692-BF6B-1901-3305-327B3CC4EFD7}"/>
              </a:ext>
            </a:extLst>
          </p:cNvPr>
          <p:cNvGrpSpPr/>
          <p:nvPr/>
        </p:nvGrpSpPr>
        <p:grpSpPr>
          <a:xfrm>
            <a:off x="5066409" y="2794997"/>
            <a:ext cx="5395833" cy="1300625"/>
            <a:chOff x="520612" y="2304977"/>
            <a:chExt cx="5395833" cy="1300625"/>
          </a:xfrm>
        </p:grpSpPr>
        <p:pic>
          <p:nvPicPr>
            <p:cNvPr id="15" name="Picture 2">
              <a:extLst>
                <a:ext uri="{FF2B5EF4-FFF2-40B4-BE49-F238E27FC236}">
                  <a16:creationId xmlns:a16="http://schemas.microsoft.com/office/drawing/2014/main" id="{207DD569-CD9B-133C-D12E-69B3DE931080}"/>
                </a:ext>
              </a:extLst>
            </p:cNvPr>
            <p:cNvPicPr>
              <a:picLocks noChangeAspect="1"/>
            </p:cNvPicPr>
            <p:nvPr/>
          </p:nvPicPr>
          <p:blipFill>
            <a:blip r:embed="rId8" cstate="print">
              <a:lum bright="-40000" contrast="4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20612" y="2304977"/>
              <a:ext cx="5395833" cy="1300625"/>
            </a:xfrm>
            <a:prstGeom prst="rect">
              <a:avLst/>
            </a:prstGeom>
          </p:spPr>
        </p:pic>
        <p:sp>
          <p:nvSpPr>
            <p:cNvPr id="27" name="TextBox 26">
              <a:extLst>
                <a:ext uri="{FF2B5EF4-FFF2-40B4-BE49-F238E27FC236}">
                  <a16:creationId xmlns:a16="http://schemas.microsoft.com/office/drawing/2014/main" id="{E0C9D310-816D-104F-27A0-4DEDA9E1FC8E}"/>
                </a:ext>
              </a:extLst>
            </p:cNvPr>
            <p:cNvSpPr txBox="1"/>
            <p:nvPr/>
          </p:nvSpPr>
          <p:spPr>
            <a:xfrm>
              <a:off x="942649" y="2590680"/>
              <a:ext cx="4892531" cy="7123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Body)"/>
                  <a:ea typeface="+mn-ea"/>
                  <a:cs typeface="+mn-cs"/>
                </a:rPr>
                <a:t>b. Chôn rau cắt rốn. </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3" name="Group 2">
            <a:extLst>
              <a:ext uri="{FF2B5EF4-FFF2-40B4-BE49-F238E27FC236}">
                <a16:creationId xmlns:a16="http://schemas.microsoft.com/office/drawing/2014/main" id="{838EA7A6-BFF9-6964-B05D-8762489B76CC}"/>
              </a:ext>
            </a:extLst>
          </p:cNvPr>
          <p:cNvGrpSpPr/>
          <p:nvPr/>
        </p:nvGrpSpPr>
        <p:grpSpPr>
          <a:xfrm>
            <a:off x="1508597" y="4334806"/>
            <a:ext cx="8377029" cy="2116468"/>
            <a:chOff x="778745" y="3815769"/>
            <a:chExt cx="8377029" cy="2116468"/>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10" cstate="print">
              <a:lum bright="-20000" contrast="4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2116468"/>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37501" y="3911380"/>
              <a:ext cx="7519364" cy="192524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Body)"/>
                  <a:ea typeface="+mn-ea"/>
                  <a:cs typeface="+mn-cs"/>
                </a:rPr>
                <a:t>c. </a:t>
              </a:r>
              <a:r>
                <a:rPr kumimoji="0" lang="en-US" sz="4000" b="0" i="0" u="none" strike="noStrike" kern="1200" cap="none" spc="0" normalizeH="0" baseline="0" noProof="0">
                  <a:ln>
                    <a:noFill/>
                  </a:ln>
                  <a:solidFill>
                    <a:prstClr val="black"/>
                  </a:solidFill>
                  <a:effectLst/>
                  <a:uLnTx/>
                  <a:uFillTx/>
                  <a:latin typeface="Calibri (Body)"/>
                  <a:ea typeface="+mn-ea"/>
                  <a:cs typeface="+mn-cs"/>
                </a:rPr>
                <a:t>	     </a:t>
              </a:r>
              <a:r>
                <a:rPr kumimoji="0" lang="vi-VN" sz="4000" b="0" i="0" u="none" strike="noStrike" kern="1200" cap="none" spc="0" normalizeH="0" baseline="0" noProof="0">
                  <a:ln>
                    <a:noFill/>
                  </a:ln>
                  <a:solidFill>
                    <a:prstClr val="black"/>
                  </a:solidFill>
                  <a:effectLst/>
                  <a:uLnTx/>
                  <a:uFillTx/>
                  <a:latin typeface="Calibri (Body)"/>
                  <a:ea typeface="+mn-ea"/>
                  <a:cs typeface="+mn-cs"/>
                </a:rPr>
                <a:t>Ta về ta tắm ao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Body)"/>
                  <a:ea typeface="+mn-ea"/>
                  <a:cs typeface="+mn-cs"/>
                </a:rPr>
                <a:t>Dù trong dù đục ao nhà vẫn hơn.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Body)"/>
                  <a:ea typeface="+mn-ea"/>
                  <a:cs typeface="+mn-cs"/>
                </a:rPr>
                <a:t>						</a:t>
              </a:r>
              <a:r>
                <a:rPr kumimoji="0" lang="vi-VN" sz="4000" b="0" i="0" u="none" strike="noStrike" kern="1200" cap="none" spc="0" normalizeH="0" baseline="0" noProof="0">
                  <a:ln>
                    <a:noFill/>
                  </a:ln>
                  <a:solidFill>
                    <a:prstClr val="black"/>
                  </a:solidFill>
                  <a:effectLst/>
                  <a:uLnTx/>
                  <a:uFillTx/>
                  <a:latin typeface="Calibri (Body)"/>
                  <a:ea typeface="+mn-ea"/>
                  <a:cs typeface="+mn-cs"/>
                </a:rPr>
                <a:t>Ca dao</a:t>
              </a:r>
              <a:endParaRPr kumimoji="0" lang="vi-VN" sz="4000" b="0"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452923" y="2848524"/>
            <a:ext cx="1043661" cy="10416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55ADB2FF-C244-4AB2-B366-325DA28D66BD}"/>
              </a:ext>
            </a:extLst>
          </p:cNvPr>
          <p:cNvGrpSpPr/>
          <p:nvPr/>
        </p:nvGrpSpPr>
        <p:grpSpPr>
          <a:xfrm>
            <a:off x="1319245" y="222176"/>
            <a:ext cx="9811677" cy="1267296"/>
            <a:chOff x="522762" y="687584"/>
            <a:chExt cx="6354153" cy="969324"/>
          </a:xfrm>
        </p:grpSpPr>
        <p:sp>
          <p:nvSpPr>
            <p:cNvPr id="22" name="Rectangle: Rounded Corners 21">
              <a:extLst>
                <a:ext uri="{FF2B5EF4-FFF2-40B4-BE49-F238E27FC236}">
                  <a16:creationId xmlns:a16="http://schemas.microsoft.com/office/drawing/2014/main" id="{79F3A488-74E2-4376-A47F-234A352ECDCF}"/>
                </a:ext>
              </a:extLst>
            </p:cNvPr>
            <p:cNvSpPr/>
            <p:nvPr/>
          </p:nvSpPr>
          <p:spPr>
            <a:xfrm>
              <a:off x="522762" y="687584"/>
              <a:ext cx="6282124" cy="5965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9805D074-F269-444F-A835-065505FBAEE3}"/>
                </a:ext>
              </a:extLst>
            </p:cNvPr>
            <p:cNvSpPr txBox="1"/>
            <p:nvPr/>
          </p:nvSpPr>
          <p:spPr>
            <a:xfrm>
              <a:off x="536279" y="738805"/>
              <a:ext cx="6340636" cy="918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66FF"/>
                  </a:solidFill>
                  <a:effectLst/>
                  <a:uLnTx/>
                  <a:uFillTx/>
                  <a:latin typeface="Calibri" panose="020F0502020204030204"/>
                  <a:ea typeface="+mn-ea"/>
                  <a:cs typeface="+mn-cs"/>
                </a:rPr>
                <a:t>3.</a:t>
              </a:r>
              <a:r>
                <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3600" b="1" i="0" u="none" strike="noStrike" kern="1200" cap="none" spc="0" normalizeH="0" baseline="0" noProof="0">
                  <a:ln>
                    <a:noFill/>
                  </a:ln>
                  <a:solidFill>
                    <a:prstClr val="black"/>
                  </a:solidFill>
                  <a:effectLst/>
                  <a:uLnTx/>
                  <a:uFillTx/>
                  <a:latin typeface="Calibri" panose="020F0502020204030204"/>
                  <a:ea typeface="+mn-ea"/>
                  <a:cs typeface="+mn-cs"/>
                </a:rPr>
                <a:t>Mỗi thành ngữ, ca dao dưới đây nói về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579827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900" decel="100000" fill="hold"/>
                                        <p:tgtEl>
                                          <p:spTgt spid="2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22" presetID="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900" decel="100000" fill="hold"/>
                                        <p:tgtEl>
                                          <p:spTgt spid="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900" decel="100000" fill="hold"/>
                                        <p:tgtEl>
                                          <p:spTgt spid="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0C00081-F881-49E9-9C68-1EF2255041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454252" y="2815161"/>
            <a:ext cx="6419462" cy="4101508"/>
          </a:xfrm>
          <a:prstGeom prst="rect">
            <a:avLst/>
          </a:prstGeom>
        </p:spPr>
      </p:pic>
      <p:grpSp>
        <p:nvGrpSpPr>
          <p:cNvPr id="9" name="Group 8">
            <a:extLst>
              <a:ext uri="{FF2B5EF4-FFF2-40B4-BE49-F238E27FC236}">
                <a16:creationId xmlns:a16="http://schemas.microsoft.com/office/drawing/2014/main" id="{3F6651C5-8412-4053-9FC9-F0506A0E2731}"/>
              </a:ext>
            </a:extLst>
          </p:cNvPr>
          <p:cNvGrpSpPr/>
          <p:nvPr/>
        </p:nvGrpSpPr>
        <p:grpSpPr>
          <a:xfrm>
            <a:off x="283569" y="462337"/>
            <a:ext cx="6995772" cy="2764957"/>
            <a:chOff x="4442923" y="2229493"/>
            <a:chExt cx="6826147" cy="2101183"/>
          </a:xfrm>
        </p:grpSpPr>
        <p:sp>
          <p:nvSpPr>
            <p:cNvPr id="13" name="Speech Bubble: Rectangle with Corners Rounded 12">
              <a:extLst>
                <a:ext uri="{FF2B5EF4-FFF2-40B4-BE49-F238E27FC236}">
                  <a16:creationId xmlns:a16="http://schemas.microsoft.com/office/drawing/2014/main" id="{6D6CA0DD-1D1D-445C-AD8E-6142A5B39DF4}"/>
                </a:ext>
              </a:extLst>
            </p:cNvPr>
            <p:cNvSpPr/>
            <p:nvPr/>
          </p:nvSpPr>
          <p:spPr>
            <a:xfrm>
              <a:off x="4442923" y="2229493"/>
              <a:ext cx="6826147" cy="2101183"/>
            </a:xfrm>
            <a:prstGeom prst="wedgeRoundRectCallout">
              <a:avLst>
                <a:gd name="adj1" fmla="val 56675"/>
                <a:gd name="adj2" fmla="val 51014"/>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4AC83457-2DA8-429E-B486-1D5990A7655D}"/>
                </a:ext>
              </a:extLst>
            </p:cNvPr>
            <p:cNvSpPr txBox="1"/>
            <p:nvPr/>
          </p:nvSpPr>
          <p:spPr>
            <a:xfrm>
              <a:off x="4531118" y="2351684"/>
              <a:ext cx="6690852" cy="1938992"/>
            </a:xfrm>
            <a:prstGeom prst="rect">
              <a:avLst/>
            </a:prstGeom>
            <a:noFill/>
          </p:spPr>
          <p:txBody>
            <a:bodyPr wrap="square" rtlCol="0">
              <a:spAutoFit/>
            </a:bodyPr>
            <a:lstStyle/>
            <a:p>
              <a:pPr algn="just"/>
              <a:r>
                <a:rPr lang="en-US" sz="4000" b="1">
                  <a:solidFill>
                    <a:srgbClr val="FF0000"/>
                  </a:solidFill>
                </a:rPr>
                <a:t>HS hoạt động nhóm 3, sử dụng từ điển để tìm hiểu nghĩa của các câu thành ngữ, ca dao</a:t>
              </a:r>
              <a:endParaRPr lang="vi-VN" sz="40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5963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0D69-C85E-F9FC-9D59-DD9265D4A966}"/>
              </a:ext>
            </a:extLst>
          </p:cNvPr>
          <p:cNvPicPr>
            <a:picLocks noChangeAspect="1"/>
          </p:cNvPicPr>
          <p:nvPr/>
        </p:nvPicPr>
        <p:blipFill>
          <a:blip r:embed="rId4"/>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BC19D7-EF71-945D-11BF-AD7E300F2788}"/>
              </a:ext>
            </a:extLst>
          </p:cNvPr>
          <p:cNvGrpSpPr/>
          <p:nvPr/>
        </p:nvGrpSpPr>
        <p:grpSpPr>
          <a:xfrm>
            <a:off x="2427966" y="-244658"/>
            <a:ext cx="7007290" cy="3462824"/>
            <a:chOff x="2722736" y="-357674"/>
            <a:chExt cx="7165911" cy="3462824"/>
          </a:xfrm>
        </p:grpSpPr>
        <p:pic>
          <p:nvPicPr>
            <p:cNvPr id="6" name="Picture 9">
              <a:extLst>
                <a:ext uri="{FF2B5EF4-FFF2-40B4-BE49-F238E27FC236}">
                  <a16:creationId xmlns:a16="http://schemas.microsoft.com/office/drawing/2014/main" id="{80BC4C1B-183B-E3A5-2429-B65E2CECCE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id="{1080AD6B-298D-F7A8-A678-3986A185793C}"/>
                </a:ext>
              </a:extLst>
            </p:cNvPr>
            <p:cNvSpPr txBox="1"/>
            <p:nvPr/>
          </p:nvSpPr>
          <p:spPr>
            <a:xfrm>
              <a:off x="3613901" y="274915"/>
              <a:ext cx="538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grpSp>
      <p:sp>
        <p:nvSpPr>
          <p:cNvPr id="10" name="TextBox 9">
            <a:extLst>
              <a:ext uri="{FF2B5EF4-FFF2-40B4-BE49-F238E27FC236}">
                <a16:creationId xmlns:a16="http://schemas.microsoft.com/office/drawing/2014/main" id="{17479DC9-3D03-A6B6-9363-9DB49A76276F}"/>
              </a:ext>
            </a:extLst>
          </p:cNvPr>
          <p:cNvSpPr txBox="1"/>
          <p:nvPr/>
        </p:nvSpPr>
        <p:spPr>
          <a:xfrm>
            <a:off x="2756744" y="494090"/>
            <a:ext cx="617195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Trao đổi, trình bày trước lớp</a:t>
            </a:r>
            <a:endParaRPr kumimoji="0" lang="vi-VN" sz="66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61087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5" presetID="26" presetClass="emph" presetSubtype="0" fill="hold" grpId="0" nodeType="with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26795" y="127048"/>
            <a:ext cx="2820545" cy="1418568"/>
          </a:xfrm>
          <a:prstGeom prst="rect">
            <a:avLst/>
          </a:prstGeom>
        </p:spPr>
      </p:pic>
      <p:sp>
        <p:nvSpPr>
          <p:cNvPr id="9" name="TextBox 8">
            <a:extLst>
              <a:ext uri="{FF2B5EF4-FFF2-40B4-BE49-F238E27FC236}">
                <a16:creationId xmlns:a16="http://schemas.microsoft.com/office/drawing/2014/main" id="{68B1A1D9-75DA-84FE-31FA-590C508F8523}"/>
              </a:ext>
            </a:extLst>
          </p:cNvPr>
          <p:cNvSpPr txBox="1"/>
          <p:nvPr/>
        </p:nvSpPr>
        <p:spPr>
          <a:xfrm>
            <a:off x="4588644" y="1813036"/>
            <a:ext cx="3318994" cy="923330"/>
          </a:xfrm>
          <a:prstGeom prst="rect">
            <a:avLst/>
          </a:prstGeom>
          <a:noFill/>
        </p:spPr>
        <p:txBody>
          <a:bodyPr wrap="square" rtlCol="0">
            <a:spAutoFit/>
          </a:bodyPr>
          <a:lstStyle/>
          <a:p>
            <a:r>
              <a:rPr lang="en-US" sz="5400" dirty="0" err="1">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Tiếng</a:t>
            </a:r>
            <a:r>
              <a:rPr lang="en-US" sz="5400" dirty="0">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 </a:t>
            </a:r>
            <a:r>
              <a:rPr lang="en-US" sz="5400" dirty="0" err="1">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Việt</a:t>
            </a:r>
            <a:endParaRPr lang="vi-VN" sz="5400" dirty="0">
              <a:ln>
                <a:solidFill>
                  <a:srgbClr val="0070C0"/>
                </a:solidFill>
              </a:ln>
              <a:solidFill>
                <a:srgbClr val="CCFFFF"/>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endParaRPr>
          </a:p>
        </p:txBody>
      </p:sp>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3425177" y="1294959"/>
            <a:ext cx="5341645" cy="646331"/>
          </a:xfrm>
          <a:prstGeom prst="rect">
            <a:avLst/>
          </a:prstGeom>
          <a:noFill/>
        </p:spPr>
        <p:txBody>
          <a:bodyPr wrap="square">
            <a:spAutoFit/>
          </a:bodyPr>
          <a:lstStyle/>
          <a:p>
            <a:pPr algn="ctr"/>
            <a:r>
              <a:rPr lang="en-US" sz="3600" b="1" dirty="0" err="1">
                <a:solidFill>
                  <a:srgbClr val="0070C0"/>
                </a:solidFill>
                <a:latin typeface="UTM Edwardian" panose="02040603050506020204" pitchFamily="18" charset="0"/>
              </a:rPr>
              <a:t>Thứ</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ngày</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tháng</a:t>
            </a:r>
            <a:r>
              <a:rPr lang="en-US" sz="3600" b="1" dirty="0">
                <a:solidFill>
                  <a:srgbClr val="0070C0"/>
                </a:solidFill>
                <a:latin typeface="UTM Edwardian" panose="02040603050506020204" pitchFamily="18" charset="0"/>
              </a:rPr>
              <a:t> … </a:t>
            </a:r>
            <a:r>
              <a:rPr lang="en-US" sz="3600" b="1" dirty="0" err="1">
                <a:solidFill>
                  <a:srgbClr val="0070C0"/>
                </a:solidFill>
                <a:latin typeface="UTM Edwardian" panose="02040603050506020204" pitchFamily="18" charset="0"/>
              </a:rPr>
              <a:t>năm</a:t>
            </a:r>
            <a:r>
              <a:rPr lang="en-US" sz="3600" b="1" dirty="0">
                <a:solidFill>
                  <a:srgbClr val="0070C0"/>
                </a:solidFill>
                <a:latin typeface="UTM Edwardian" panose="02040603050506020204" pitchFamily="18" charset="0"/>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3955455" y="2699228"/>
            <a:ext cx="4004637" cy="769441"/>
          </a:xfrm>
          <a:prstGeom prst="rect">
            <a:avLst/>
          </a:prstGeom>
          <a:noFill/>
        </p:spPr>
        <p:txBody>
          <a:bodyPr wrap="square">
            <a:spAutoFit/>
          </a:bodyPr>
          <a:lstStyle/>
          <a:p>
            <a:pPr algn="ctr"/>
            <a:r>
              <a:rPr lang="en-US" sz="4400" b="1">
                <a:solidFill>
                  <a:srgbClr val="00B050"/>
                </a:solidFill>
                <a:latin typeface="UTM Duepuntozero" panose="02040603050506020204" pitchFamily="18" charset="0"/>
              </a:rPr>
              <a:t>Bài 8 </a:t>
            </a:r>
            <a:r>
              <a:rPr lang="en-US" sz="4400" b="1" dirty="0">
                <a:solidFill>
                  <a:srgbClr val="00B050"/>
                </a:solidFill>
                <a:latin typeface="UTM Duepuntozero" panose="02040603050506020204" pitchFamily="18" charset="0"/>
              </a:rPr>
              <a:t>– </a:t>
            </a:r>
            <a:r>
              <a:rPr lang="en-US" sz="4400" b="1">
                <a:solidFill>
                  <a:srgbClr val="00B050"/>
                </a:solidFill>
                <a:latin typeface="UTM Duepuntozero" panose="02040603050506020204" pitchFamily="18" charset="0"/>
              </a:rPr>
              <a:t>Tiết 2</a:t>
            </a:r>
            <a:endParaRPr lang="en-US" sz="4400" b="1" dirty="0">
              <a:solidFill>
                <a:srgbClr val="00B050"/>
              </a:solidFill>
              <a:latin typeface="UTM Duepuntozero" panose="02040603050506020204" pitchFamily="18" charset="0"/>
            </a:endParaRPr>
          </a:p>
        </p:txBody>
      </p:sp>
      <p:sp>
        <p:nvSpPr>
          <p:cNvPr id="13" name="TextBox 12">
            <a:extLst>
              <a:ext uri="{FF2B5EF4-FFF2-40B4-BE49-F238E27FC236}">
                <a16:creationId xmlns:a16="http://schemas.microsoft.com/office/drawing/2014/main" id="{56C89317-7AE8-3961-8264-C71C0EB6A06B}"/>
              </a:ext>
            </a:extLst>
          </p:cNvPr>
          <p:cNvSpPr txBox="1"/>
          <p:nvPr/>
        </p:nvSpPr>
        <p:spPr>
          <a:xfrm>
            <a:off x="1760950" y="3550688"/>
            <a:ext cx="8582644" cy="2031325"/>
          </a:xfrm>
          <a:prstGeom prst="rect">
            <a:avLst/>
          </a:prstGeom>
          <a:noFill/>
        </p:spPr>
        <p:txBody>
          <a:bodyPr wrap="square">
            <a:spAutoFit/>
          </a:bodyPr>
          <a:lstStyle/>
          <a:p>
            <a:pPr algn="ctr"/>
            <a:r>
              <a:rPr lang="en-US" sz="60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MỞ RỘNG VỐN TỪ: </a:t>
            </a:r>
          </a:p>
          <a:p>
            <a:pPr algn="ctr"/>
            <a:r>
              <a:rPr lang="en-US" sz="6600" b="1">
                <a:ln w="9525">
                  <a:solidFill>
                    <a:schemeClr val="bg1"/>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12700" dist="38100" dir="2700000" algn="tl" rotWithShape="0">
                    <a:srgbClr val="FFA3A3"/>
                  </a:outerShdw>
                </a:effectLst>
                <a:latin typeface="UTM Duepuntozero" panose="02040603050506020204" pitchFamily="18" charset="0"/>
              </a:rPr>
              <a:t>QUÊ HƯƠNG</a:t>
            </a:r>
            <a:endParaRPr lang="en-US" sz="6600" b="1" dirty="0">
              <a:ln w="9525">
                <a:solidFill>
                  <a:schemeClr val="bg1"/>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12700" dist="38100" dir="2700000" algn="tl" rotWithShape="0">
                  <a:srgbClr val="FFA3A3"/>
                </a:outerShdw>
              </a:effectLst>
              <a:latin typeface="UTM Duepuntozero" panose="02040603050506020204" pitchFamily="18" charset="0"/>
            </a:endParaRPr>
          </a:p>
        </p:txBody>
      </p:sp>
      <p:pic>
        <p:nvPicPr>
          <p:cNvPr id="16" name="Picture 2">
            <a:extLst>
              <a:ext uri="{FF2B5EF4-FFF2-40B4-BE49-F238E27FC236}">
                <a16:creationId xmlns:a16="http://schemas.microsoft.com/office/drawing/2014/main" id="{31632464-0605-0D43-25DA-AFE08E67FA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558960">
            <a:off x="5186640" y="237622"/>
            <a:ext cx="1098166" cy="1098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A5B04B6C-11CE-B83B-6ECD-4864D82FE59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373935" y="188741"/>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3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0" fill="hold">
                            <p:stCondLst>
                              <p:cond delay="2750"/>
                            </p:stCondLst>
                            <p:childTnLst>
                              <p:par>
                                <p:cTn id="31" presetID="37"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7" fill="hold">
                            <p:stCondLst>
                              <p:cond delay="3750"/>
                            </p:stCondLst>
                            <p:childTnLst>
                              <p:par>
                                <p:cTn id="38" presetID="53" presetClass="entr" presetSubtype="16"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par>
                          <p:cTn id="43" fill="hold">
                            <p:stCondLst>
                              <p:cond delay="4250"/>
                            </p:stCondLst>
                            <p:childTnLst>
                              <p:par>
                                <p:cTn id="44" presetID="26" presetClass="emph" presetSubtype="0" fill="hold" grpId="1" nodeType="after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2"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1703"/>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731996" y="860658"/>
            <a:ext cx="10872417" cy="5515202"/>
          </a:xfrm>
          <a:custGeom>
            <a:avLst/>
            <a:gdLst>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515202" fill="none" extrusionOk="0">
                <a:moveTo>
                  <a:pt x="0" y="516222"/>
                </a:moveTo>
                <a:cubicBezTo>
                  <a:pt x="-86008" y="217736"/>
                  <a:pt x="301817" y="39091"/>
                  <a:pt x="565991" y="0"/>
                </a:cubicBezTo>
                <a:cubicBezTo>
                  <a:pt x="5553630" y="487793"/>
                  <a:pt x="8270325" y="575089"/>
                  <a:pt x="10306424" y="0"/>
                </a:cubicBezTo>
                <a:cubicBezTo>
                  <a:pt x="10658523" y="62380"/>
                  <a:pt x="10907232" y="273416"/>
                  <a:pt x="10872417" y="516222"/>
                </a:cubicBezTo>
                <a:cubicBezTo>
                  <a:pt x="10784187" y="1535909"/>
                  <a:pt x="10997973" y="4125315"/>
                  <a:pt x="10872417" y="4998978"/>
                </a:cubicBezTo>
                <a:cubicBezTo>
                  <a:pt x="10757415" y="5303167"/>
                  <a:pt x="10546156" y="5467434"/>
                  <a:pt x="10306424" y="5515202"/>
                </a:cubicBezTo>
                <a:cubicBezTo>
                  <a:pt x="6546594" y="5623264"/>
                  <a:pt x="2989443" y="5401911"/>
                  <a:pt x="565991" y="5515202"/>
                </a:cubicBezTo>
                <a:cubicBezTo>
                  <a:pt x="264632" y="5365622"/>
                  <a:pt x="-60280" y="5318529"/>
                  <a:pt x="0" y="4998978"/>
                </a:cubicBezTo>
                <a:cubicBezTo>
                  <a:pt x="-80" y="4555471"/>
                  <a:pt x="121911" y="1215992"/>
                  <a:pt x="0" y="516222"/>
                </a:cubicBezTo>
                <a:close/>
              </a:path>
              <a:path w="10872417" h="5515202" stroke="0" extrusionOk="0">
                <a:moveTo>
                  <a:pt x="0" y="516222"/>
                </a:moveTo>
                <a:cubicBezTo>
                  <a:pt x="-47216" y="228102"/>
                  <a:pt x="284419" y="-28632"/>
                  <a:pt x="565991" y="0"/>
                </a:cubicBezTo>
                <a:cubicBezTo>
                  <a:pt x="1140770" y="805710"/>
                  <a:pt x="6266116" y="-42049"/>
                  <a:pt x="10306424" y="0"/>
                </a:cubicBezTo>
                <a:cubicBezTo>
                  <a:pt x="10598465" y="81871"/>
                  <a:pt x="10811838" y="297984"/>
                  <a:pt x="10872417" y="516222"/>
                </a:cubicBezTo>
                <a:cubicBezTo>
                  <a:pt x="10992616" y="740675"/>
                  <a:pt x="10674792" y="3427407"/>
                  <a:pt x="10872417" y="4998978"/>
                </a:cubicBezTo>
                <a:cubicBezTo>
                  <a:pt x="10915238" y="5314633"/>
                  <a:pt x="10603113" y="5568463"/>
                  <a:pt x="10306424" y="5515202"/>
                </a:cubicBezTo>
                <a:cubicBezTo>
                  <a:pt x="6058300" y="5910929"/>
                  <a:pt x="3294445" y="4930424"/>
                  <a:pt x="565991" y="5515202"/>
                </a:cubicBezTo>
                <a:cubicBezTo>
                  <a:pt x="306078" y="5481020"/>
                  <a:pt x="-4113" y="5247151"/>
                  <a:pt x="0" y="4998978"/>
                </a:cubicBezTo>
                <a:cubicBezTo>
                  <a:pt x="231120" y="4612039"/>
                  <a:pt x="3790" y="2043411"/>
                  <a:pt x="0" y="516222"/>
                </a:cubicBezTo>
                <a:close/>
              </a:path>
              <a:path w="10872417" h="5515202" fill="none" stroke="0" extrusionOk="0">
                <a:moveTo>
                  <a:pt x="0" y="516222"/>
                </a:moveTo>
                <a:cubicBezTo>
                  <a:pt x="-96137" y="242459"/>
                  <a:pt x="203712" y="-13374"/>
                  <a:pt x="565991" y="0"/>
                </a:cubicBezTo>
                <a:cubicBezTo>
                  <a:pt x="5610511" y="118075"/>
                  <a:pt x="8275689" y="-128542"/>
                  <a:pt x="10306424" y="0"/>
                </a:cubicBezTo>
                <a:cubicBezTo>
                  <a:pt x="10566653" y="30537"/>
                  <a:pt x="10897174" y="280877"/>
                  <a:pt x="10872417" y="516222"/>
                </a:cubicBezTo>
                <a:cubicBezTo>
                  <a:pt x="10673456" y="1601911"/>
                  <a:pt x="10977610" y="4400473"/>
                  <a:pt x="10872417" y="4998978"/>
                </a:cubicBezTo>
                <a:cubicBezTo>
                  <a:pt x="10891061" y="5281867"/>
                  <a:pt x="10576793" y="5485775"/>
                  <a:pt x="10306424" y="5515202"/>
                </a:cubicBezTo>
                <a:cubicBezTo>
                  <a:pt x="7287777" y="5773419"/>
                  <a:pt x="2881053" y="5412504"/>
                  <a:pt x="565991" y="5515202"/>
                </a:cubicBezTo>
                <a:cubicBezTo>
                  <a:pt x="282559" y="5457966"/>
                  <a:pt x="-11507" y="5343464"/>
                  <a:pt x="0" y="4998978"/>
                </a:cubicBezTo>
                <a:cubicBezTo>
                  <a:pt x="165816" y="4511753"/>
                  <a:pt x="128250" y="1233047"/>
                  <a:pt x="0" y="516222"/>
                </a:cubicBezTo>
                <a:close/>
              </a:path>
              <a:path w="10872417" h="5515202" fill="none" stroke="0" extrusionOk="0">
                <a:moveTo>
                  <a:pt x="0" y="516222"/>
                </a:moveTo>
                <a:cubicBezTo>
                  <a:pt x="-74309" y="207400"/>
                  <a:pt x="260077" y="31907"/>
                  <a:pt x="565991" y="0"/>
                </a:cubicBezTo>
                <a:cubicBezTo>
                  <a:pt x="5523472" y="237369"/>
                  <a:pt x="8056802" y="244928"/>
                  <a:pt x="10306424" y="0"/>
                </a:cubicBezTo>
                <a:cubicBezTo>
                  <a:pt x="10636102" y="57412"/>
                  <a:pt x="10898969" y="305376"/>
                  <a:pt x="10872417" y="516222"/>
                </a:cubicBezTo>
                <a:cubicBezTo>
                  <a:pt x="10635683" y="1492676"/>
                  <a:pt x="11015061" y="4285660"/>
                  <a:pt x="10872417" y="4998978"/>
                </a:cubicBezTo>
                <a:cubicBezTo>
                  <a:pt x="10831754" y="5299748"/>
                  <a:pt x="10577987" y="5449113"/>
                  <a:pt x="10306424" y="5515202"/>
                </a:cubicBezTo>
                <a:cubicBezTo>
                  <a:pt x="6649696" y="5619217"/>
                  <a:pt x="2741527" y="5767493"/>
                  <a:pt x="565991" y="5515202"/>
                </a:cubicBezTo>
                <a:cubicBezTo>
                  <a:pt x="255386" y="5365925"/>
                  <a:pt x="-52907" y="5325370"/>
                  <a:pt x="0" y="4998978"/>
                </a:cubicBezTo>
                <a:cubicBezTo>
                  <a:pt x="133741" y="4557929"/>
                  <a:pt x="85775" y="1170777"/>
                  <a:pt x="0" y="51622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4674542" y="394034"/>
            <a:ext cx="2842916" cy="881133"/>
            <a:chOff x="1127398" y="516643"/>
            <a:chExt cx="2825883" cy="735778"/>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16643"/>
              <a:ext cx="2825882" cy="73577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75411" y="591377"/>
              <a:ext cx="2677870" cy="660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CHỮA BÀI</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97EEBDD1-0D82-FACD-ACE7-D957B1DAFDA1}"/>
              </a:ext>
            </a:extLst>
          </p:cNvPr>
          <p:cNvSpPr txBox="1"/>
          <p:nvPr/>
        </p:nvSpPr>
        <p:spPr>
          <a:xfrm>
            <a:off x="1029679" y="3733088"/>
            <a:ext cx="10132640"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8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Quê hương, nơi tổ tiên, ông cha ở đó từ rất lâu đời, có sự gắn bó tình cảm sâu sắc</a:t>
            </a:r>
            <a:endParaRPr kumimoji="0" lang="en-US" sz="48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81F01EC-A690-4859-9AD1-F8D89EBA840A}"/>
              </a:ext>
            </a:extLst>
          </p:cNvPr>
          <p:cNvGrpSpPr/>
          <p:nvPr/>
        </p:nvGrpSpPr>
        <p:grpSpPr>
          <a:xfrm>
            <a:off x="3280918" y="2084613"/>
            <a:ext cx="5228533" cy="1320834"/>
            <a:chOff x="1234906" y="3066641"/>
            <a:chExt cx="3829897" cy="1267428"/>
          </a:xfrm>
        </p:grpSpPr>
        <p:pic>
          <p:nvPicPr>
            <p:cNvPr id="15" name="Picture 2">
              <a:extLst>
                <a:ext uri="{FF2B5EF4-FFF2-40B4-BE49-F238E27FC236}">
                  <a16:creationId xmlns:a16="http://schemas.microsoft.com/office/drawing/2014/main" id="{F5540B65-6E6A-4936-9642-F37E9059CA78}"/>
                </a:ext>
              </a:extLst>
            </p:cNvPr>
            <p:cNvPicPr>
              <a:picLocks noChangeAspect="1"/>
            </p:cNvPicPr>
            <p:nvPr/>
          </p:nvPicPr>
          <p:blipFill>
            <a:blip r:embed="rId5" cstate="print">
              <a:lum bright="-20000" contrast="2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4906" y="3066641"/>
              <a:ext cx="3829897" cy="1267428"/>
            </a:xfrm>
            <a:prstGeom prst="rect">
              <a:avLst/>
            </a:prstGeom>
          </p:spPr>
        </p:pic>
        <p:sp>
          <p:nvSpPr>
            <p:cNvPr id="16" name="TextBox 15">
              <a:extLst>
                <a:ext uri="{FF2B5EF4-FFF2-40B4-BE49-F238E27FC236}">
                  <a16:creationId xmlns:a16="http://schemas.microsoft.com/office/drawing/2014/main" id="{5C2B282F-9FD3-4AB2-9E2C-8A12EAC67B19}"/>
                </a:ext>
              </a:extLst>
            </p:cNvPr>
            <p:cNvSpPr txBox="1"/>
            <p:nvPr/>
          </p:nvSpPr>
          <p:spPr>
            <a:xfrm>
              <a:off x="1457089" y="3320324"/>
              <a:ext cx="3260795" cy="738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a:ln>
                    <a:noFill/>
                  </a:ln>
                  <a:solidFill>
                    <a:prstClr val="black"/>
                  </a:solidFill>
                  <a:effectLst/>
                  <a:uLnTx/>
                  <a:uFillTx/>
                  <a:latin typeface="Calibri (Body)"/>
                  <a:ea typeface="+mn-ea"/>
                  <a:cs typeface="+mn-cs"/>
                </a:rPr>
                <a:t>a. Quê cha đất tổ.</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7"/>
          <a:stretch>
            <a:fillRect/>
          </a:stretch>
        </p:blipFill>
        <p:spPr>
          <a:xfrm>
            <a:off x="7712666" y="1423410"/>
            <a:ext cx="2605268" cy="1310296"/>
          </a:xfrm>
          <a:prstGeom prst="rect">
            <a:avLst/>
          </a:prstGeom>
        </p:spPr>
      </p:pic>
    </p:spTree>
    <p:extLst>
      <p:ext uri="{BB962C8B-B14F-4D97-AF65-F5344CB8AC3E}">
        <p14:creationId xmlns:p14="http://schemas.microsoft.com/office/powerpoint/2010/main" val="4004853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1703"/>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9790" y="859266"/>
            <a:ext cx="10872417" cy="5515202"/>
          </a:xfrm>
          <a:custGeom>
            <a:avLst/>
            <a:gdLst>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515202" fill="none" extrusionOk="0">
                <a:moveTo>
                  <a:pt x="0" y="516222"/>
                </a:moveTo>
                <a:cubicBezTo>
                  <a:pt x="-86008" y="217736"/>
                  <a:pt x="301817" y="39091"/>
                  <a:pt x="565991" y="0"/>
                </a:cubicBezTo>
                <a:cubicBezTo>
                  <a:pt x="5553630" y="487793"/>
                  <a:pt x="8270325" y="575089"/>
                  <a:pt x="10306424" y="0"/>
                </a:cubicBezTo>
                <a:cubicBezTo>
                  <a:pt x="10658523" y="62380"/>
                  <a:pt x="10907232" y="273416"/>
                  <a:pt x="10872417" y="516222"/>
                </a:cubicBezTo>
                <a:cubicBezTo>
                  <a:pt x="10784187" y="1535909"/>
                  <a:pt x="10997973" y="4125315"/>
                  <a:pt x="10872417" y="4998978"/>
                </a:cubicBezTo>
                <a:cubicBezTo>
                  <a:pt x="10757415" y="5303167"/>
                  <a:pt x="10546156" y="5467434"/>
                  <a:pt x="10306424" y="5515202"/>
                </a:cubicBezTo>
                <a:cubicBezTo>
                  <a:pt x="6546594" y="5623264"/>
                  <a:pt x="2989443" y="5401911"/>
                  <a:pt x="565991" y="5515202"/>
                </a:cubicBezTo>
                <a:cubicBezTo>
                  <a:pt x="264632" y="5365622"/>
                  <a:pt x="-60280" y="5318529"/>
                  <a:pt x="0" y="4998978"/>
                </a:cubicBezTo>
                <a:cubicBezTo>
                  <a:pt x="-80" y="4555471"/>
                  <a:pt x="121911" y="1215992"/>
                  <a:pt x="0" y="516222"/>
                </a:cubicBezTo>
                <a:close/>
              </a:path>
              <a:path w="10872417" h="5515202" stroke="0" extrusionOk="0">
                <a:moveTo>
                  <a:pt x="0" y="516222"/>
                </a:moveTo>
                <a:cubicBezTo>
                  <a:pt x="-47216" y="228102"/>
                  <a:pt x="284419" y="-28632"/>
                  <a:pt x="565991" y="0"/>
                </a:cubicBezTo>
                <a:cubicBezTo>
                  <a:pt x="1140770" y="805710"/>
                  <a:pt x="6266116" y="-42049"/>
                  <a:pt x="10306424" y="0"/>
                </a:cubicBezTo>
                <a:cubicBezTo>
                  <a:pt x="10598465" y="81871"/>
                  <a:pt x="10811838" y="297984"/>
                  <a:pt x="10872417" y="516222"/>
                </a:cubicBezTo>
                <a:cubicBezTo>
                  <a:pt x="10992616" y="740675"/>
                  <a:pt x="10674792" y="3427407"/>
                  <a:pt x="10872417" y="4998978"/>
                </a:cubicBezTo>
                <a:cubicBezTo>
                  <a:pt x="10915238" y="5314633"/>
                  <a:pt x="10603113" y="5568463"/>
                  <a:pt x="10306424" y="5515202"/>
                </a:cubicBezTo>
                <a:cubicBezTo>
                  <a:pt x="6058300" y="5910929"/>
                  <a:pt x="3294445" y="4930424"/>
                  <a:pt x="565991" y="5515202"/>
                </a:cubicBezTo>
                <a:cubicBezTo>
                  <a:pt x="306078" y="5481020"/>
                  <a:pt x="-4113" y="5247151"/>
                  <a:pt x="0" y="4998978"/>
                </a:cubicBezTo>
                <a:cubicBezTo>
                  <a:pt x="231120" y="4612039"/>
                  <a:pt x="3790" y="2043411"/>
                  <a:pt x="0" y="516222"/>
                </a:cubicBezTo>
                <a:close/>
              </a:path>
              <a:path w="10872417" h="5515202" fill="none" stroke="0" extrusionOk="0">
                <a:moveTo>
                  <a:pt x="0" y="516222"/>
                </a:moveTo>
                <a:cubicBezTo>
                  <a:pt x="-96137" y="242459"/>
                  <a:pt x="203712" y="-13374"/>
                  <a:pt x="565991" y="0"/>
                </a:cubicBezTo>
                <a:cubicBezTo>
                  <a:pt x="5610511" y="118075"/>
                  <a:pt x="8275689" y="-128542"/>
                  <a:pt x="10306424" y="0"/>
                </a:cubicBezTo>
                <a:cubicBezTo>
                  <a:pt x="10566653" y="30537"/>
                  <a:pt x="10897174" y="280877"/>
                  <a:pt x="10872417" y="516222"/>
                </a:cubicBezTo>
                <a:cubicBezTo>
                  <a:pt x="10673456" y="1601911"/>
                  <a:pt x="10977610" y="4400473"/>
                  <a:pt x="10872417" y="4998978"/>
                </a:cubicBezTo>
                <a:cubicBezTo>
                  <a:pt x="10891061" y="5281867"/>
                  <a:pt x="10576793" y="5485775"/>
                  <a:pt x="10306424" y="5515202"/>
                </a:cubicBezTo>
                <a:cubicBezTo>
                  <a:pt x="7287777" y="5773419"/>
                  <a:pt x="2881053" y="5412504"/>
                  <a:pt x="565991" y="5515202"/>
                </a:cubicBezTo>
                <a:cubicBezTo>
                  <a:pt x="282559" y="5457966"/>
                  <a:pt x="-11507" y="5343464"/>
                  <a:pt x="0" y="4998978"/>
                </a:cubicBezTo>
                <a:cubicBezTo>
                  <a:pt x="165816" y="4511753"/>
                  <a:pt x="128250" y="1233047"/>
                  <a:pt x="0" y="516222"/>
                </a:cubicBezTo>
                <a:close/>
              </a:path>
              <a:path w="10872417" h="5515202" fill="none" stroke="0" extrusionOk="0">
                <a:moveTo>
                  <a:pt x="0" y="516222"/>
                </a:moveTo>
                <a:cubicBezTo>
                  <a:pt x="-74309" y="207400"/>
                  <a:pt x="260077" y="31907"/>
                  <a:pt x="565991" y="0"/>
                </a:cubicBezTo>
                <a:cubicBezTo>
                  <a:pt x="5523472" y="237369"/>
                  <a:pt x="8056802" y="244928"/>
                  <a:pt x="10306424" y="0"/>
                </a:cubicBezTo>
                <a:cubicBezTo>
                  <a:pt x="10636102" y="57412"/>
                  <a:pt x="10898969" y="305376"/>
                  <a:pt x="10872417" y="516222"/>
                </a:cubicBezTo>
                <a:cubicBezTo>
                  <a:pt x="10635683" y="1492676"/>
                  <a:pt x="11015061" y="4285660"/>
                  <a:pt x="10872417" y="4998978"/>
                </a:cubicBezTo>
                <a:cubicBezTo>
                  <a:pt x="10831754" y="5299748"/>
                  <a:pt x="10577987" y="5449113"/>
                  <a:pt x="10306424" y="5515202"/>
                </a:cubicBezTo>
                <a:cubicBezTo>
                  <a:pt x="6649696" y="5619217"/>
                  <a:pt x="2741527" y="5767493"/>
                  <a:pt x="565991" y="5515202"/>
                </a:cubicBezTo>
                <a:cubicBezTo>
                  <a:pt x="255386" y="5365925"/>
                  <a:pt x="-52907" y="5325370"/>
                  <a:pt x="0" y="4998978"/>
                </a:cubicBezTo>
                <a:cubicBezTo>
                  <a:pt x="133741" y="4557929"/>
                  <a:pt x="85775" y="1170777"/>
                  <a:pt x="0" y="51622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4674542" y="394034"/>
            <a:ext cx="2842916" cy="881133"/>
            <a:chOff x="1127398" y="516643"/>
            <a:chExt cx="2825883" cy="735778"/>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16643"/>
              <a:ext cx="2825882" cy="73577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75411" y="591377"/>
              <a:ext cx="2677870" cy="660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CHỮA BÀI</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97EEBDD1-0D82-FACD-ACE7-D957B1DAFDA1}"/>
              </a:ext>
            </a:extLst>
          </p:cNvPr>
          <p:cNvSpPr txBox="1"/>
          <p:nvPr/>
        </p:nvSpPr>
        <p:spPr>
          <a:xfrm>
            <a:off x="896115" y="3439003"/>
            <a:ext cx="10132640" cy="2800767"/>
          </a:xfrm>
          <a:prstGeom prst="rect">
            <a:avLst/>
          </a:prstGeom>
          <a:noFill/>
        </p:spPr>
        <p:txBody>
          <a:bodyPr wrap="square" rtlCol="0">
            <a:spAutoFit/>
          </a:bodyPr>
          <a:lstStyle/>
          <a:p>
            <a:pPr marL="685800" lvl="0" indent="-685800" algn="just">
              <a:buFont typeface="Wingdings" panose="05000000000000000000" pitchFamily="2" charset="2"/>
              <a:buChar char="ü"/>
              <a:defRPr/>
            </a:pPr>
            <a:r>
              <a:rPr lang="vi-VN" sz="4400" b="1">
                <a:solidFill>
                  <a:srgbClr val="9933FF"/>
                </a:solidFill>
                <a:latin typeface="Calibri" panose="020F0502020204030204" pitchFamily="34" charset="0"/>
                <a:cs typeface="Calibri" panose="020F0502020204030204" pitchFamily="34" charset="0"/>
              </a:rPr>
              <a:t>Chỉ quê hương nơi ta sinh ra và lớn lên. Nơi “chôn rau cắt rốn” còn có thể hiểu</a:t>
            </a:r>
            <a:r>
              <a:rPr lang="en-US" sz="4400" b="1">
                <a:solidFill>
                  <a:srgbClr val="9933FF"/>
                </a:solidFill>
                <a:latin typeface="Calibri" panose="020F0502020204030204" pitchFamily="34" charset="0"/>
                <a:cs typeface="Calibri" panose="020F0502020204030204" pitchFamily="34" charset="0"/>
              </a:rPr>
              <a:t> </a:t>
            </a:r>
            <a:r>
              <a:rPr lang="vi-VN" sz="4400" b="1">
                <a:solidFill>
                  <a:srgbClr val="9933FF"/>
                </a:solidFill>
                <a:latin typeface="Calibri" panose="020F0502020204030204" pitchFamily="34" charset="0"/>
                <a:cs typeface="Calibri" panose="020F0502020204030204" pitchFamily="34" charset="0"/>
              </a:rPr>
              <a:t>là nơi mà cha mẹ, ông bà tổ tiên đã sinh sống từ lâu đời</a:t>
            </a:r>
            <a:endParaRPr kumimoji="0" lang="en-US" sz="4400" b="1" i="0" u="none" strike="noStrike" kern="1200" cap="none" spc="0" normalizeH="0" baseline="0" noProof="0">
              <a:ln>
                <a:noFill/>
              </a:ln>
              <a:solidFill>
                <a:srgbClr val="9933FF"/>
              </a:solidFill>
              <a:effectLst/>
              <a:uLnTx/>
              <a:uFillTx/>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7575DD43-0176-4FB5-8AD0-B09622C2689A}"/>
              </a:ext>
            </a:extLst>
          </p:cNvPr>
          <p:cNvGrpSpPr/>
          <p:nvPr/>
        </p:nvGrpSpPr>
        <p:grpSpPr>
          <a:xfrm>
            <a:off x="3634673" y="2003681"/>
            <a:ext cx="5395833" cy="1300625"/>
            <a:chOff x="520612" y="2304977"/>
            <a:chExt cx="5395833" cy="1300625"/>
          </a:xfrm>
        </p:grpSpPr>
        <p:pic>
          <p:nvPicPr>
            <p:cNvPr id="18" name="Picture 2">
              <a:extLst>
                <a:ext uri="{FF2B5EF4-FFF2-40B4-BE49-F238E27FC236}">
                  <a16:creationId xmlns:a16="http://schemas.microsoft.com/office/drawing/2014/main" id="{9E307193-14A5-44EB-8F78-8A9D1465F435}"/>
                </a:ext>
              </a:extLst>
            </p:cNvPr>
            <p:cNvPicPr>
              <a:picLocks noChangeAspect="1"/>
            </p:cNvPicPr>
            <p:nvPr/>
          </p:nvPicPr>
          <p:blipFill>
            <a:blip r:embed="rId5" cstate="print">
              <a:lum bright="-4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0612" y="2304977"/>
              <a:ext cx="5395833" cy="1300625"/>
            </a:xfrm>
            <a:prstGeom prst="rect">
              <a:avLst/>
            </a:prstGeom>
          </p:spPr>
        </p:pic>
        <p:sp>
          <p:nvSpPr>
            <p:cNvPr id="19" name="TextBox 18">
              <a:extLst>
                <a:ext uri="{FF2B5EF4-FFF2-40B4-BE49-F238E27FC236}">
                  <a16:creationId xmlns:a16="http://schemas.microsoft.com/office/drawing/2014/main" id="{5BEEFE7C-9BBB-4917-9290-A30D79F9F5C2}"/>
                </a:ext>
              </a:extLst>
            </p:cNvPr>
            <p:cNvSpPr txBox="1"/>
            <p:nvPr/>
          </p:nvSpPr>
          <p:spPr>
            <a:xfrm>
              <a:off x="942649" y="2590680"/>
              <a:ext cx="4892531" cy="7123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Body)"/>
                  <a:ea typeface="+mn-ea"/>
                  <a:cs typeface="+mn-cs"/>
                </a:rPr>
                <a:t>b. Chôn rau cắt rốn. </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7"/>
          <a:stretch>
            <a:fillRect/>
          </a:stretch>
        </p:blipFill>
        <p:spPr>
          <a:xfrm>
            <a:off x="1451442" y="1343697"/>
            <a:ext cx="2605268" cy="1310296"/>
          </a:xfrm>
          <a:prstGeom prst="rect">
            <a:avLst/>
          </a:prstGeom>
        </p:spPr>
      </p:pic>
    </p:spTree>
    <p:extLst>
      <p:ext uri="{BB962C8B-B14F-4D97-AF65-F5344CB8AC3E}">
        <p14:creationId xmlns:p14="http://schemas.microsoft.com/office/powerpoint/2010/main" val="370641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900" decel="100000" fill="hold"/>
                                        <p:tgtEl>
                                          <p:spTgt spid="1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1703"/>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731996" y="860658"/>
            <a:ext cx="10872417" cy="5515202"/>
          </a:xfrm>
          <a:custGeom>
            <a:avLst/>
            <a:gdLst>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 name="connsiteX0" fmla="*/ 0 w 10872417"/>
              <a:gd name="connsiteY0" fmla="*/ 516222 h 5515202"/>
              <a:gd name="connsiteX1" fmla="*/ 565991 w 10872417"/>
              <a:gd name="connsiteY1" fmla="*/ 0 h 5515202"/>
              <a:gd name="connsiteX2" fmla="*/ 10306424 w 10872417"/>
              <a:gd name="connsiteY2" fmla="*/ 0 h 5515202"/>
              <a:gd name="connsiteX3" fmla="*/ 10872417 w 10872417"/>
              <a:gd name="connsiteY3" fmla="*/ 516222 h 5515202"/>
              <a:gd name="connsiteX4" fmla="*/ 10872417 w 10872417"/>
              <a:gd name="connsiteY4" fmla="*/ 4998978 h 5515202"/>
              <a:gd name="connsiteX5" fmla="*/ 10306424 w 10872417"/>
              <a:gd name="connsiteY5" fmla="*/ 5515202 h 5515202"/>
              <a:gd name="connsiteX6" fmla="*/ 565991 w 10872417"/>
              <a:gd name="connsiteY6" fmla="*/ 5515202 h 5515202"/>
              <a:gd name="connsiteX7" fmla="*/ 0 w 10872417"/>
              <a:gd name="connsiteY7" fmla="*/ 4998978 h 5515202"/>
              <a:gd name="connsiteX8" fmla="*/ 0 w 10872417"/>
              <a:gd name="connsiteY8" fmla="*/ 516222 h 55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515202" fill="none" extrusionOk="0">
                <a:moveTo>
                  <a:pt x="0" y="516222"/>
                </a:moveTo>
                <a:cubicBezTo>
                  <a:pt x="-86008" y="217736"/>
                  <a:pt x="301817" y="39091"/>
                  <a:pt x="565991" y="0"/>
                </a:cubicBezTo>
                <a:cubicBezTo>
                  <a:pt x="5553630" y="487793"/>
                  <a:pt x="8270325" y="575089"/>
                  <a:pt x="10306424" y="0"/>
                </a:cubicBezTo>
                <a:cubicBezTo>
                  <a:pt x="10658523" y="62380"/>
                  <a:pt x="10907232" y="273416"/>
                  <a:pt x="10872417" y="516222"/>
                </a:cubicBezTo>
                <a:cubicBezTo>
                  <a:pt x="10784187" y="1535909"/>
                  <a:pt x="10997973" y="4125315"/>
                  <a:pt x="10872417" y="4998978"/>
                </a:cubicBezTo>
                <a:cubicBezTo>
                  <a:pt x="10757415" y="5303167"/>
                  <a:pt x="10546156" y="5467434"/>
                  <a:pt x="10306424" y="5515202"/>
                </a:cubicBezTo>
                <a:cubicBezTo>
                  <a:pt x="6546594" y="5623264"/>
                  <a:pt x="2989443" y="5401911"/>
                  <a:pt x="565991" y="5515202"/>
                </a:cubicBezTo>
                <a:cubicBezTo>
                  <a:pt x="264632" y="5365622"/>
                  <a:pt x="-60280" y="5318529"/>
                  <a:pt x="0" y="4998978"/>
                </a:cubicBezTo>
                <a:cubicBezTo>
                  <a:pt x="-80" y="4555471"/>
                  <a:pt x="121911" y="1215992"/>
                  <a:pt x="0" y="516222"/>
                </a:cubicBezTo>
                <a:close/>
              </a:path>
              <a:path w="10872417" h="5515202" stroke="0" extrusionOk="0">
                <a:moveTo>
                  <a:pt x="0" y="516222"/>
                </a:moveTo>
                <a:cubicBezTo>
                  <a:pt x="-47216" y="228102"/>
                  <a:pt x="284419" y="-28632"/>
                  <a:pt x="565991" y="0"/>
                </a:cubicBezTo>
                <a:cubicBezTo>
                  <a:pt x="1140770" y="805710"/>
                  <a:pt x="6266116" y="-42049"/>
                  <a:pt x="10306424" y="0"/>
                </a:cubicBezTo>
                <a:cubicBezTo>
                  <a:pt x="10598465" y="81871"/>
                  <a:pt x="10811838" y="297984"/>
                  <a:pt x="10872417" y="516222"/>
                </a:cubicBezTo>
                <a:cubicBezTo>
                  <a:pt x="10992616" y="740675"/>
                  <a:pt x="10674792" y="3427407"/>
                  <a:pt x="10872417" y="4998978"/>
                </a:cubicBezTo>
                <a:cubicBezTo>
                  <a:pt x="10915238" y="5314633"/>
                  <a:pt x="10603113" y="5568463"/>
                  <a:pt x="10306424" y="5515202"/>
                </a:cubicBezTo>
                <a:cubicBezTo>
                  <a:pt x="6058300" y="5910929"/>
                  <a:pt x="3294445" y="4930424"/>
                  <a:pt x="565991" y="5515202"/>
                </a:cubicBezTo>
                <a:cubicBezTo>
                  <a:pt x="306078" y="5481020"/>
                  <a:pt x="-4113" y="5247151"/>
                  <a:pt x="0" y="4998978"/>
                </a:cubicBezTo>
                <a:cubicBezTo>
                  <a:pt x="231120" y="4612039"/>
                  <a:pt x="3790" y="2043411"/>
                  <a:pt x="0" y="516222"/>
                </a:cubicBezTo>
                <a:close/>
              </a:path>
              <a:path w="10872417" h="5515202" fill="none" stroke="0" extrusionOk="0">
                <a:moveTo>
                  <a:pt x="0" y="516222"/>
                </a:moveTo>
                <a:cubicBezTo>
                  <a:pt x="-96137" y="242459"/>
                  <a:pt x="203712" y="-13374"/>
                  <a:pt x="565991" y="0"/>
                </a:cubicBezTo>
                <a:cubicBezTo>
                  <a:pt x="5610511" y="118075"/>
                  <a:pt x="8275689" y="-128542"/>
                  <a:pt x="10306424" y="0"/>
                </a:cubicBezTo>
                <a:cubicBezTo>
                  <a:pt x="10566653" y="30537"/>
                  <a:pt x="10897174" y="280877"/>
                  <a:pt x="10872417" y="516222"/>
                </a:cubicBezTo>
                <a:cubicBezTo>
                  <a:pt x="10673456" y="1601911"/>
                  <a:pt x="10977610" y="4400473"/>
                  <a:pt x="10872417" y="4998978"/>
                </a:cubicBezTo>
                <a:cubicBezTo>
                  <a:pt x="10891061" y="5281867"/>
                  <a:pt x="10576793" y="5485775"/>
                  <a:pt x="10306424" y="5515202"/>
                </a:cubicBezTo>
                <a:cubicBezTo>
                  <a:pt x="7287777" y="5773419"/>
                  <a:pt x="2881053" y="5412504"/>
                  <a:pt x="565991" y="5515202"/>
                </a:cubicBezTo>
                <a:cubicBezTo>
                  <a:pt x="282559" y="5457966"/>
                  <a:pt x="-11507" y="5343464"/>
                  <a:pt x="0" y="4998978"/>
                </a:cubicBezTo>
                <a:cubicBezTo>
                  <a:pt x="165816" y="4511753"/>
                  <a:pt x="128250" y="1233047"/>
                  <a:pt x="0" y="516222"/>
                </a:cubicBezTo>
                <a:close/>
              </a:path>
              <a:path w="10872417" h="5515202" fill="none" stroke="0" extrusionOk="0">
                <a:moveTo>
                  <a:pt x="0" y="516222"/>
                </a:moveTo>
                <a:cubicBezTo>
                  <a:pt x="-74309" y="207400"/>
                  <a:pt x="260077" y="31907"/>
                  <a:pt x="565991" y="0"/>
                </a:cubicBezTo>
                <a:cubicBezTo>
                  <a:pt x="5523472" y="237369"/>
                  <a:pt x="8056802" y="244928"/>
                  <a:pt x="10306424" y="0"/>
                </a:cubicBezTo>
                <a:cubicBezTo>
                  <a:pt x="10636102" y="57412"/>
                  <a:pt x="10898969" y="305376"/>
                  <a:pt x="10872417" y="516222"/>
                </a:cubicBezTo>
                <a:cubicBezTo>
                  <a:pt x="10635683" y="1492676"/>
                  <a:pt x="11015061" y="4285660"/>
                  <a:pt x="10872417" y="4998978"/>
                </a:cubicBezTo>
                <a:cubicBezTo>
                  <a:pt x="10831754" y="5299748"/>
                  <a:pt x="10577987" y="5449113"/>
                  <a:pt x="10306424" y="5515202"/>
                </a:cubicBezTo>
                <a:cubicBezTo>
                  <a:pt x="6649696" y="5619217"/>
                  <a:pt x="2741527" y="5767493"/>
                  <a:pt x="565991" y="5515202"/>
                </a:cubicBezTo>
                <a:cubicBezTo>
                  <a:pt x="255386" y="5365925"/>
                  <a:pt x="-52907" y="5325370"/>
                  <a:pt x="0" y="4998978"/>
                </a:cubicBezTo>
                <a:cubicBezTo>
                  <a:pt x="133741" y="4557929"/>
                  <a:pt x="85775" y="1170777"/>
                  <a:pt x="0" y="51622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4674542" y="394034"/>
            <a:ext cx="2842916" cy="881133"/>
            <a:chOff x="1127398" y="516643"/>
            <a:chExt cx="2825883" cy="735778"/>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16643"/>
              <a:ext cx="2825882" cy="73577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75411" y="591377"/>
              <a:ext cx="2677870" cy="660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CHỮA BÀI</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97EEBDD1-0D82-FACD-ACE7-D957B1DAFDA1}"/>
              </a:ext>
            </a:extLst>
          </p:cNvPr>
          <p:cNvSpPr txBox="1"/>
          <p:nvPr/>
        </p:nvSpPr>
        <p:spPr>
          <a:xfrm>
            <a:off x="1029679" y="4263292"/>
            <a:ext cx="10132640" cy="1569660"/>
          </a:xfrm>
          <a:prstGeom prst="rect">
            <a:avLst/>
          </a:prstGeom>
          <a:noFill/>
        </p:spPr>
        <p:txBody>
          <a:bodyPr wrap="square" rtlCol="0">
            <a:spAutoFit/>
          </a:bodyPr>
          <a:lstStyle/>
          <a:p>
            <a:pPr marL="685800" lvl="0" indent="-685800" algn="just">
              <a:buFont typeface="Wingdings" panose="05000000000000000000" pitchFamily="2" charset="2"/>
              <a:buChar char="ü"/>
              <a:defRPr/>
            </a:pPr>
            <a:r>
              <a:rPr lang="vi-VN" sz="4800" b="1">
                <a:solidFill>
                  <a:srgbClr val="00B050"/>
                </a:solidFill>
                <a:latin typeface="Calibri" panose="020F0502020204030204" pitchFamily="34" charset="0"/>
                <a:cs typeface="Calibri" panose="020F0502020204030204" pitchFamily="34" charset="0"/>
              </a:rPr>
              <a:t>Khuyên chúng ta nên yêu mến, biết ơn và trân trọng quê hương</a:t>
            </a:r>
            <a:endParaRPr kumimoji="0" lang="en-US" sz="48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FBB4EC2F-F0E7-40B3-889E-713B51ADE34E}"/>
              </a:ext>
            </a:extLst>
          </p:cNvPr>
          <p:cNvGrpSpPr/>
          <p:nvPr/>
        </p:nvGrpSpPr>
        <p:grpSpPr>
          <a:xfrm>
            <a:off x="2364049" y="1913512"/>
            <a:ext cx="8377029" cy="2116468"/>
            <a:chOff x="778745" y="3815769"/>
            <a:chExt cx="8377029" cy="2116468"/>
          </a:xfrm>
        </p:grpSpPr>
        <p:pic>
          <p:nvPicPr>
            <p:cNvPr id="18" name="Picture 2">
              <a:extLst>
                <a:ext uri="{FF2B5EF4-FFF2-40B4-BE49-F238E27FC236}">
                  <a16:creationId xmlns:a16="http://schemas.microsoft.com/office/drawing/2014/main" id="{7A7F8BA7-0368-453B-8FB7-F3D39D0D3915}"/>
                </a:ext>
              </a:extLst>
            </p:cNvPr>
            <p:cNvPicPr>
              <a:picLocks noChangeAspect="1"/>
            </p:cNvPicPr>
            <p:nvPr/>
          </p:nvPicPr>
          <p:blipFill>
            <a:blip r:embed="rId5" cstate="print">
              <a:lum bright="-20000" contras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377029" cy="2116468"/>
            </a:xfrm>
            <a:prstGeom prst="rect">
              <a:avLst/>
            </a:prstGeom>
          </p:spPr>
        </p:pic>
        <p:sp>
          <p:nvSpPr>
            <p:cNvPr id="19" name="TextBox 18">
              <a:extLst>
                <a:ext uri="{FF2B5EF4-FFF2-40B4-BE49-F238E27FC236}">
                  <a16:creationId xmlns:a16="http://schemas.microsoft.com/office/drawing/2014/main" id="{0C078617-84F1-4969-8FD9-7231809A98E0}"/>
                </a:ext>
              </a:extLst>
            </p:cNvPr>
            <p:cNvSpPr txBox="1"/>
            <p:nvPr/>
          </p:nvSpPr>
          <p:spPr>
            <a:xfrm>
              <a:off x="1207577" y="3911380"/>
              <a:ext cx="7519364" cy="192524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Body)"/>
                  <a:ea typeface="+mn-ea"/>
                  <a:cs typeface="+mn-cs"/>
                </a:rPr>
                <a:t>	  </a:t>
              </a:r>
              <a:r>
                <a:rPr kumimoji="0" lang="vi-VN" sz="4000" b="1" i="0" u="none" strike="noStrike" kern="1200" cap="none" spc="0" normalizeH="0" baseline="0" noProof="0">
                  <a:ln>
                    <a:noFill/>
                  </a:ln>
                  <a:solidFill>
                    <a:prstClr val="black"/>
                  </a:solidFill>
                  <a:effectLst/>
                  <a:uLnTx/>
                  <a:uFillTx/>
                  <a:latin typeface="Calibri (Body)"/>
                  <a:ea typeface="+mn-ea"/>
                  <a:cs typeface="+mn-cs"/>
                </a:rPr>
                <a:t>c.</a:t>
              </a:r>
              <a:r>
                <a:rPr kumimoji="0" lang="en-US" sz="4000" b="1" i="0" u="none" strike="noStrike" kern="1200" cap="none" spc="0" normalizeH="0" baseline="0" noProof="0">
                  <a:ln>
                    <a:noFill/>
                  </a:ln>
                  <a:solidFill>
                    <a:prstClr val="black"/>
                  </a:solidFill>
                  <a:effectLst/>
                  <a:uLnTx/>
                  <a:uFillTx/>
                  <a:latin typeface="Calibri (Body)"/>
                  <a:ea typeface="+mn-ea"/>
                  <a:cs typeface="+mn-cs"/>
                </a:rPr>
                <a:t> </a:t>
              </a:r>
              <a:r>
                <a:rPr kumimoji="0" lang="vi-VN" sz="4000" b="1" i="0" u="none" strike="noStrike" kern="1200" cap="none" spc="0" normalizeH="0" baseline="0" noProof="0">
                  <a:ln>
                    <a:noFill/>
                  </a:ln>
                  <a:solidFill>
                    <a:prstClr val="black"/>
                  </a:solidFill>
                  <a:effectLst/>
                  <a:uLnTx/>
                  <a:uFillTx/>
                  <a:latin typeface="Calibri (Body)"/>
                  <a:ea typeface="+mn-ea"/>
                  <a:cs typeface="+mn-cs"/>
                </a:rPr>
                <a:t>Ta về ta tắm ao 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Body)"/>
                  <a:ea typeface="+mn-ea"/>
                  <a:cs typeface="+mn-cs"/>
                </a:rPr>
                <a:t>Dù trong dù đục ao nhà vẫn hơn.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Body)"/>
                  <a:ea typeface="+mn-ea"/>
                  <a:cs typeface="+mn-cs"/>
                </a:rPr>
                <a:t>						</a:t>
              </a:r>
              <a:r>
                <a:rPr kumimoji="0" lang="vi-VN" sz="4000" b="1" i="0" u="none" strike="noStrike" kern="1200" cap="none" spc="0" normalizeH="0" baseline="0" noProof="0">
                  <a:ln>
                    <a:noFill/>
                  </a:ln>
                  <a:solidFill>
                    <a:prstClr val="black"/>
                  </a:solidFill>
                  <a:effectLst/>
                  <a:uLnTx/>
                  <a:uFillTx/>
                  <a:latin typeface="Calibri (Body)"/>
                  <a:ea typeface="+mn-ea"/>
                  <a:cs typeface="+mn-cs"/>
                </a:rPr>
                <a:t>Ca dao</a:t>
              </a:r>
              <a:endParaRPr kumimoji="0" lang="vi-VN" sz="4000" b="1" i="0"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7"/>
          <a:stretch>
            <a:fillRect/>
          </a:stretch>
        </p:blipFill>
        <p:spPr>
          <a:xfrm>
            <a:off x="1184704" y="1306170"/>
            <a:ext cx="2605268" cy="1310296"/>
          </a:xfrm>
          <a:prstGeom prst="rect">
            <a:avLst/>
          </a:prstGeom>
        </p:spPr>
      </p:pic>
    </p:spTree>
    <p:extLst>
      <p:ext uri="{BB962C8B-B14F-4D97-AF65-F5344CB8AC3E}">
        <p14:creationId xmlns:p14="http://schemas.microsoft.com/office/powerpoint/2010/main" val="2527791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900" decel="100000" fill="hold"/>
                                        <p:tgtEl>
                                          <p:spTgt spid="1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986123" y="1109609"/>
            <a:ext cx="6219753" cy="3272749"/>
          </a:xfrm>
          <a:prstGeom prst="rect">
            <a:avLst/>
          </a:prstGeom>
          <a:noFill/>
        </p:spPr>
        <p:txBody>
          <a:bodyPr wrap="square">
            <a:spAutoFit/>
          </a:bodyPr>
          <a:lstStyle/>
          <a:p>
            <a:pPr lvl="0" algn="ctr"/>
            <a:r>
              <a:rPr kumimoji="0" lang="vi-VN" sz="72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2.</a:t>
            </a:r>
            <a:r>
              <a:rPr kumimoji="0" lang="en-US" sz="72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4</a:t>
            </a:r>
            <a:r>
              <a:rPr kumimoji="0" lang="vi-VN" sz="72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 </a:t>
            </a:r>
            <a:r>
              <a:rPr lang="en-US" sz="6600" b="1">
                <a:ln w="6600">
                  <a:solidFill>
                    <a:srgbClr val="5B9BD5">
                      <a:lumMod val="75000"/>
                    </a:srgb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Thay </a:t>
            </a:r>
            <a:r>
              <a:rPr lang="en-US" sz="6600" b="1">
                <a:solidFill>
                  <a:schemeClr val="bg2"/>
                </a:solidFill>
                <a:latin typeface="Wingdings-Regular"/>
              </a:rPr>
              <a:t></a:t>
            </a:r>
            <a:r>
              <a:rPr lang="en-US" sz="6600" b="1">
                <a:ln w="6600">
                  <a:solidFill>
                    <a:srgbClr val="5B9BD5">
                      <a:lumMod val="75000"/>
                    </a:srgb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 bằng từ ngữ phù hợp</a:t>
            </a:r>
            <a:endParaRPr kumimoji="0" lang="vi-VN" sz="66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412528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352841" y="855824"/>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55ADB2FF-C244-4AB2-B366-325DA28D66BD}"/>
              </a:ext>
            </a:extLst>
          </p:cNvPr>
          <p:cNvGrpSpPr/>
          <p:nvPr/>
        </p:nvGrpSpPr>
        <p:grpSpPr>
          <a:xfrm>
            <a:off x="1319245" y="222176"/>
            <a:ext cx="9811677" cy="1205740"/>
            <a:chOff x="522762" y="687584"/>
            <a:chExt cx="6354153" cy="922241"/>
          </a:xfrm>
        </p:grpSpPr>
        <p:sp>
          <p:nvSpPr>
            <p:cNvPr id="22" name="Rectangle: Rounded Corners 21">
              <a:extLst>
                <a:ext uri="{FF2B5EF4-FFF2-40B4-BE49-F238E27FC236}">
                  <a16:creationId xmlns:a16="http://schemas.microsoft.com/office/drawing/2014/main" id="{79F3A488-74E2-4376-A47F-234A352ECDCF}"/>
                </a:ext>
              </a:extLst>
            </p:cNvPr>
            <p:cNvSpPr/>
            <p:nvPr/>
          </p:nvSpPr>
          <p:spPr>
            <a:xfrm>
              <a:off x="522762" y="687584"/>
              <a:ext cx="6282124" cy="5965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9805D074-F269-444F-A835-065505FBAEE3}"/>
                </a:ext>
              </a:extLst>
            </p:cNvPr>
            <p:cNvSpPr txBox="1"/>
            <p:nvPr/>
          </p:nvSpPr>
          <p:spPr>
            <a:xfrm>
              <a:off x="536279" y="738805"/>
              <a:ext cx="6340636" cy="871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66FF"/>
                  </a:solidFill>
                  <a:effectLst/>
                  <a:uLnTx/>
                  <a:uFillTx/>
                  <a:latin typeface="Calibri" panose="020F0502020204030204"/>
                  <a:ea typeface="+mn-ea"/>
                  <a:cs typeface="+mn-cs"/>
                </a:rPr>
                <a:t>4.</a:t>
              </a:r>
              <a:r>
                <a:rPr kumimoji="0" lang="en-US" sz="3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3400" b="1" i="0" u="none" strike="noStrike" kern="1200" cap="none" spc="0" normalizeH="0" baseline="0" noProof="0">
                  <a:ln>
                    <a:noFill/>
                  </a:ln>
                  <a:solidFill>
                    <a:prstClr val="black"/>
                  </a:solidFill>
                  <a:effectLst/>
                  <a:uLnTx/>
                  <a:uFillTx/>
                  <a:latin typeface="Calibri" panose="020F0502020204030204"/>
                  <a:ea typeface="+mn-ea"/>
                  <a:cs typeface="+mn-cs"/>
                </a:rPr>
                <a:t>Chọn từ ngữ phù hợp trong ngoặc thay cho mỗi </a:t>
              </a:r>
              <a:r>
                <a:rPr lang="en-US" sz="3400" b="0" i="0" u="none" strike="noStrike" baseline="0">
                  <a:solidFill>
                    <a:srgbClr val="FF00FF"/>
                  </a:solidFill>
                  <a:latin typeface="Wingdings-Regular"/>
                </a:rPr>
                <a:t></a:t>
              </a:r>
              <a:endParaRPr kumimoji="0" lang="vi-VN" sz="3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450DD507-4423-4904-9ABA-B4BD5519ECB3}"/>
              </a:ext>
            </a:extLst>
          </p:cNvPr>
          <p:cNvSpPr txBox="1"/>
          <p:nvPr/>
        </p:nvSpPr>
        <p:spPr>
          <a:xfrm>
            <a:off x="545346" y="1224268"/>
            <a:ext cx="10848694" cy="5447645"/>
          </a:xfrm>
          <a:prstGeom prst="rect">
            <a:avLst/>
          </a:prstGeom>
          <a:noFill/>
        </p:spPr>
        <p:txBody>
          <a:bodyPr wrap="square" rtlCol="0">
            <a:spAutoFit/>
          </a:bodyPr>
          <a:lstStyle/>
          <a:p>
            <a:pPr algn="just"/>
            <a:r>
              <a:rPr lang="en-US" sz="3200" b="1" i="0" u="none" strike="noStrike" baseline="0">
                <a:solidFill>
                  <a:srgbClr val="000000"/>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Tôi sinh ra và lớn lên ở một</a:t>
            </a:r>
            <a:r>
              <a:rPr lang="en-US" sz="3200" b="1" i="0" u="none" strike="noStrike" baseline="0">
                <a:solidFill>
                  <a:srgbClr val="000000"/>
                </a:solidFill>
                <a:latin typeface="Calibri" panose="020F0502020204030204" pitchFamily="34" charset="0"/>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lang="vi-VN" sz="3200" b="1" i="0" u="none" strike="noStrike" baseline="0">
                <a:solidFill>
                  <a:srgbClr val="000000"/>
                </a:solidFill>
                <a:latin typeface="Calibri" panose="020F0502020204030204" pitchFamily="34" charset="0"/>
                <a:cs typeface="Calibri" panose="020F0502020204030204" pitchFamily="34" charset="0"/>
              </a:rPr>
              <a:t>(vùng quê, quê hương) rất thanh bình.</a:t>
            </a:r>
            <a:r>
              <a:rPr lang="en-US" sz="3200" b="1">
                <a:solidFill>
                  <a:srgbClr val="000000"/>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Tuổi thơ của tôi</a:t>
            </a:r>
            <a:r>
              <a:rPr lang="en-US" sz="3200" b="1" i="0" u="none" strike="noStrike" baseline="0">
                <a:solidFill>
                  <a:srgbClr val="000000"/>
                </a:solidFill>
                <a:latin typeface="Calibri" panose="020F0502020204030204" pitchFamily="34" charset="0"/>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lang="vi-VN" sz="4400" b="1" i="0" u="none" strike="noStrike" baseline="0">
                <a:solidFill>
                  <a:srgbClr val="FF00FF"/>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(gắn bó, gắn liền) với dòng sông mềm như dải lụa, với</a:t>
            </a:r>
            <a:r>
              <a:rPr lang="en-US" sz="3200" b="1" i="0" u="none" strike="noStrike" baseline="0">
                <a:solidFill>
                  <a:srgbClr val="000000"/>
                </a:solidFill>
                <a:latin typeface="Calibri" panose="020F0502020204030204" pitchFamily="34" charset="0"/>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lang="vi-VN" sz="3200" b="1" i="0" u="none" strike="noStrike" baseline="0">
                <a:solidFill>
                  <a:srgbClr val="000000"/>
                </a:solidFill>
                <a:latin typeface="Calibri" panose="020F0502020204030204" pitchFamily="34" charset="0"/>
                <a:cs typeface="Calibri" panose="020F0502020204030204" pitchFamily="34" charset="0"/>
              </a:rPr>
              <a:t>(lối đi, con đường) uốn mình dưới những vòm cây, với những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lang="vi-VN" sz="4400" b="1" i="0" u="none" strike="noStrike" baseline="0">
                <a:solidFill>
                  <a:srgbClr val="FF00FF"/>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(mảnh</a:t>
            </a:r>
            <a:r>
              <a:rPr lang="en-US" sz="3200" b="1" i="0" u="none" strike="noStrike" baseline="0">
                <a:solidFill>
                  <a:srgbClr val="000000"/>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vườn, luống rau) tốt tươi, mùa nào thức nấy. Lớn lên, tôi tạm biệt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lang="vi-VN" sz="4400" b="1" i="0" u="none" strike="noStrike" baseline="0">
                <a:solidFill>
                  <a:srgbClr val="FF00FF"/>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(miền</a:t>
            </a:r>
            <a:r>
              <a:rPr lang="en-US" sz="3200" b="1" i="0" u="none" strike="noStrike" baseline="0">
                <a:solidFill>
                  <a:srgbClr val="000000"/>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quê, quê nhà) lên thành phố học tập và làm việc. Tuy đi xa nhưng lúc nào lòng</a:t>
            </a:r>
            <a:r>
              <a:rPr lang="en-US" sz="3200" b="1" i="0" u="none" strike="noStrike" baseline="0">
                <a:solidFill>
                  <a:srgbClr val="000000"/>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tôi cũng hướng về nơi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lang="vi-VN" sz="4400" b="1" i="0" u="none" strike="noStrike" baseline="0">
                <a:solidFill>
                  <a:srgbClr val="FF00FF"/>
                </a:solidFill>
                <a:latin typeface="Calibri" panose="020F0502020204030204" pitchFamily="34" charset="0"/>
                <a:cs typeface="Calibri" panose="020F0502020204030204" pitchFamily="34" charset="0"/>
              </a:rPr>
              <a:t> </a:t>
            </a:r>
            <a:r>
              <a:rPr lang="vi-VN" sz="3200" b="1" i="0" u="none" strike="noStrike" baseline="0">
                <a:solidFill>
                  <a:srgbClr val="000000"/>
                </a:solidFill>
                <a:latin typeface="Calibri" panose="020F0502020204030204" pitchFamily="34" charset="0"/>
                <a:cs typeface="Calibri" panose="020F0502020204030204" pitchFamily="34" charset="0"/>
              </a:rPr>
              <a:t>(chôn rau cắt rốn, đất lành chim đậu) của mình.</a:t>
            </a:r>
          </a:p>
          <a:p>
            <a:pPr algn="l"/>
            <a:r>
              <a:rPr lang="en-US" sz="2800" b="1" i="1" u="none" strike="noStrike" baseline="0">
                <a:solidFill>
                  <a:srgbClr val="000000"/>
                </a:solidFill>
                <a:latin typeface="Calibri" panose="020F0502020204030204" pitchFamily="34" charset="0"/>
                <a:cs typeface="Calibri" panose="020F0502020204030204" pitchFamily="34" charset="0"/>
              </a:rPr>
              <a:t>								Theo </a:t>
            </a:r>
            <a:r>
              <a:rPr lang="en-US" sz="2800" b="1" i="0" u="none" strike="noStrike" baseline="0">
                <a:solidFill>
                  <a:srgbClr val="000000"/>
                </a:solidFill>
                <a:latin typeface="Calibri" panose="020F0502020204030204" pitchFamily="34" charset="0"/>
                <a:cs typeface="Calibri" panose="020F0502020204030204" pitchFamily="34" charset="0"/>
              </a:rPr>
              <a:t>Thanh Phúc</a:t>
            </a:r>
            <a:endParaRPr lang="en-US" sz="3200" b="1">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88274E61-886C-4784-A827-E9EF0DF4B60B}"/>
              </a:ext>
            </a:extLst>
          </p:cNvPr>
          <p:cNvGrpSpPr/>
          <p:nvPr/>
        </p:nvGrpSpPr>
        <p:grpSpPr>
          <a:xfrm>
            <a:off x="7466799" y="4095773"/>
            <a:ext cx="4179855" cy="2635558"/>
            <a:chOff x="3955420" y="4581371"/>
            <a:chExt cx="4179855" cy="2635558"/>
          </a:xfrm>
        </p:grpSpPr>
        <p:pic>
          <p:nvPicPr>
            <p:cNvPr id="20" name="Picture 19">
              <a:extLst>
                <a:ext uri="{FF2B5EF4-FFF2-40B4-BE49-F238E27FC236}">
                  <a16:creationId xmlns:a16="http://schemas.microsoft.com/office/drawing/2014/main" id="{E93AA824-05CE-411C-93E2-66D96B88016B}"/>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25" name="Plaque 24">
              <a:extLst>
                <a:ext uri="{FF2B5EF4-FFF2-40B4-BE49-F238E27FC236}">
                  <a16:creationId xmlns:a16="http://schemas.microsoft.com/office/drawing/2014/main" id="{F9787619-C3C8-4CCB-B07C-CF709663A4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TextBox 25">
              <a:extLst>
                <a:ext uri="{FF2B5EF4-FFF2-40B4-BE49-F238E27FC236}">
                  <a16:creationId xmlns:a16="http://schemas.microsoft.com/office/drawing/2014/main" id="{C0CAD8ED-CA18-41E7-8307-ABE8695B18FC}"/>
                </a:ext>
              </a:extLst>
            </p:cNvPr>
            <p:cNvSpPr txBox="1"/>
            <p:nvPr/>
          </p:nvSpPr>
          <p:spPr>
            <a:xfrm>
              <a:off x="3955420" y="6246730"/>
              <a:ext cx="4175231" cy="769441"/>
            </a:xfrm>
            <a:prstGeom prst="rect">
              <a:avLst/>
            </a:prstGeom>
            <a:noFill/>
          </p:spPr>
          <p:txBody>
            <a:bodyPr wrap="square">
              <a:spAutoFit/>
            </a:bodyPr>
            <a:lstStyle/>
            <a:p>
              <a:pPr algn="ct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Thảo</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luận</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nhóm</a:t>
              </a:r>
              <a:r>
                <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 </a:t>
              </a:r>
              <a:r>
                <a:rPr lang="en-US" sz="4400" b="1" dirty="0" err="1">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rPr>
                <a:t>đôi</a:t>
              </a:r>
              <a:endParaRPr lang="en-US" sz="4400" b="1" dirty="0">
                <a:ln w="9525">
                  <a:solidFill>
                    <a:schemeClr val="bg1"/>
                  </a:solidFill>
                  <a:prstDash val="solid"/>
                </a:ln>
                <a:solidFill>
                  <a:srgbClr val="FF5050"/>
                </a:solidFill>
                <a:effectLst>
                  <a:outerShdw blurRad="12700" dist="38100" dir="2700000" algn="tl" rotWithShape="0">
                    <a:srgbClr val="FFA3A3"/>
                  </a:outerShdw>
                </a:effectLst>
                <a:latin typeface="UTM Duepuntozero" panose="02040603050506020204" pitchFamily="18" charset="0"/>
              </a:endParaRPr>
            </a:p>
          </p:txBody>
        </p:sp>
      </p:grpSp>
    </p:spTree>
    <p:extLst>
      <p:ext uri="{BB962C8B-B14F-4D97-AF65-F5344CB8AC3E}">
        <p14:creationId xmlns:p14="http://schemas.microsoft.com/office/powerpoint/2010/main" val="2730858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27292" y="729154"/>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450DD507-4423-4904-9ABA-B4BD5519ECB3}"/>
              </a:ext>
            </a:extLst>
          </p:cNvPr>
          <p:cNvSpPr txBox="1"/>
          <p:nvPr/>
        </p:nvSpPr>
        <p:spPr>
          <a:xfrm>
            <a:off x="619029" y="1151694"/>
            <a:ext cx="10848694"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Tôi sinh ra và lớn lên ở một</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(vùng quê, quê hương) rất thanh bình.</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Tuổi thơ của tôi</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kumimoji="0" lang="vi-VN"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(gắn bó, gắn liền) với dòng sông mềm như dải lụa, với</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(lối đi, con đường) uốn mình dưới những vòm cây, với những </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kumimoji="0" lang="vi-VN"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(mảnh</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vườn, luống rau) tốt tươi, mùa nào thức nấy. Lớn lên, tôi tạm biệt </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kumimoji="0" lang="vi-VN"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(miền</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quê, quê nhà) lên thành phố học tập và làm việc. Tuy đi xa nhưng lúc nào lòng</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tôi cũng hướng về nơi </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FF00FF"/>
                </a:solidFill>
                <a:effectLst/>
                <a:uLnTx/>
                <a:uFillTx/>
                <a:latin typeface="Wingdings-Regular"/>
                <a:ea typeface="+mn-ea"/>
                <a:cs typeface="+mn-cs"/>
              </a:rPr>
              <a:t></a:t>
            </a:r>
            <a:r>
              <a:rPr kumimoji="0" lang="vi-VN"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a:ln>
                  <a:noFill/>
                </a:ln>
                <a:solidFill>
                  <a:srgbClr val="FF00FF"/>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(chôn rau cắt rốn, đất lành chim đậu) của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Theo </a:t>
            </a: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Thanh Phúc</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952E2D5C-131A-4C9B-8383-6D04B5B9329F}"/>
              </a:ext>
            </a:extLst>
          </p:cNvPr>
          <p:cNvGrpSpPr/>
          <p:nvPr/>
        </p:nvGrpSpPr>
        <p:grpSpPr>
          <a:xfrm>
            <a:off x="4578289" y="288588"/>
            <a:ext cx="2842916" cy="881133"/>
            <a:chOff x="1127398" y="516643"/>
            <a:chExt cx="2825883" cy="735778"/>
          </a:xfrm>
        </p:grpSpPr>
        <p:sp>
          <p:nvSpPr>
            <p:cNvPr id="17" name="Rectangle: Rounded Corners 16">
              <a:extLst>
                <a:ext uri="{FF2B5EF4-FFF2-40B4-BE49-F238E27FC236}">
                  <a16:creationId xmlns:a16="http://schemas.microsoft.com/office/drawing/2014/main" id="{BC8B5471-1C99-49FA-B8D7-FA1AAD2359D1}"/>
                </a:ext>
              </a:extLst>
            </p:cNvPr>
            <p:cNvSpPr/>
            <p:nvPr/>
          </p:nvSpPr>
          <p:spPr>
            <a:xfrm>
              <a:off x="1127398" y="516643"/>
              <a:ext cx="2825882" cy="73577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0EC358B9-8AB0-49BC-8C19-B07BC097EFB8}"/>
                </a:ext>
              </a:extLst>
            </p:cNvPr>
            <p:cNvSpPr txBox="1"/>
            <p:nvPr/>
          </p:nvSpPr>
          <p:spPr>
            <a:xfrm>
              <a:off x="1275411" y="591377"/>
              <a:ext cx="2677870" cy="660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CHỮA BÀI</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79D5F462-C726-4428-A4D3-1687B135FEB8}"/>
              </a:ext>
            </a:extLst>
          </p:cNvPr>
          <p:cNvSpPr txBox="1"/>
          <p:nvPr/>
        </p:nvSpPr>
        <p:spPr>
          <a:xfrm>
            <a:off x="7068619" y="1248125"/>
            <a:ext cx="4399104" cy="584775"/>
          </a:xfrm>
          <a:prstGeom prst="rect">
            <a:avLst/>
          </a:prstGeom>
          <a:solidFill>
            <a:schemeClr val="bg1"/>
          </a:solidFill>
        </p:spPr>
        <p:txBody>
          <a:bodyPr wrap="square" rtlCol="0">
            <a:spAutoFit/>
          </a:bodyPr>
          <a:lstStyle/>
          <a:p>
            <a:pPr algn="ctr"/>
            <a:r>
              <a:rPr lang="vi-VN" sz="3200" b="1">
                <a:solidFill>
                  <a:srgbClr val="FF0000"/>
                </a:solidFill>
                <a:latin typeface="Calibri" panose="020F0502020204030204" pitchFamily="34" charset="0"/>
                <a:cs typeface="Calibri" panose="020F0502020204030204" pitchFamily="34" charset="0"/>
              </a:rPr>
              <a:t>vùng quê</a:t>
            </a:r>
            <a:endParaRPr lang="en-US"/>
          </a:p>
        </p:txBody>
      </p:sp>
      <p:sp>
        <p:nvSpPr>
          <p:cNvPr id="23" name="TextBox 22">
            <a:extLst>
              <a:ext uri="{FF2B5EF4-FFF2-40B4-BE49-F238E27FC236}">
                <a16:creationId xmlns:a16="http://schemas.microsoft.com/office/drawing/2014/main" id="{92381FEE-F257-4C48-BDD8-DA32FDD02D68}"/>
              </a:ext>
            </a:extLst>
          </p:cNvPr>
          <p:cNvSpPr txBox="1"/>
          <p:nvPr/>
        </p:nvSpPr>
        <p:spPr>
          <a:xfrm>
            <a:off x="7637553" y="1905130"/>
            <a:ext cx="3830170" cy="584775"/>
          </a:xfrm>
          <a:prstGeom prst="rect">
            <a:avLst/>
          </a:prstGeom>
          <a:solidFill>
            <a:schemeClr val="bg1"/>
          </a:solidFill>
        </p:spPr>
        <p:txBody>
          <a:bodyPr wrap="square" rtlCol="0">
            <a:spAutoFit/>
          </a:bodyPr>
          <a:lstStyle/>
          <a:p>
            <a:pPr algn="ctr"/>
            <a:r>
              <a:rPr lang="vi-VN" sz="3200" b="1">
                <a:solidFill>
                  <a:srgbClr val="FF0000"/>
                </a:solidFill>
                <a:latin typeface="Calibri" panose="020F0502020204030204" pitchFamily="34" charset="0"/>
                <a:cs typeface="Calibri" panose="020F0502020204030204" pitchFamily="34" charset="0"/>
              </a:rPr>
              <a:t>gắn bó</a:t>
            </a:r>
            <a:endParaRPr lang="en-US"/>
          </a:p>
        </p:txBody>
      </p:sp>
      <p:sp>
        <p:nvSpPr>
          <p:cNvPr id="27" name="TextBox 26">
            <a:extLst>
              <a:ext uri="{FF2B5EF4-FFF2-40B4-BE49-F238E27FC236}">
                <a16:creationId xmlns:a16="http://schemas.microsoft.com/office/drawing/2014/main" id="{B951DD55-4DA3-4C8C-AE7B-B6BFC06D880A}"/>
              </a:ext>
            </a:extLst>
          </p:cNvPr>
          <p:cNvSpPr txBox="1"/>
          <p:nvPr/>
        </p:nvSpPr>
        <p:spPr>
          <a:xfrm>
            <a:off x="8423027" y="2552237"/>
            <a:ext cx="3236433" cy="584775"/>
          </a:xfrm>
          <a:prstGeom prst="rect">
            <a:avLst/>
          </a:prstGeom>
          <a:solidFill>
            <a:schemeClr val="bg1"/>
          </a:solid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con đường</a:t>
            </a:r>
            <a:endParaRPr lang="en-US"/>
          </a:p>
        </p:txBody>
      </p:sp>
      <p:sp>
        <p:nvSpPr>
          <p:cNvPr id="28" name="TextBox 27">
            <a:extLst>
              <a:ext uri="{FF2B5EF4-FFF2-40B4-BE49-F238E27FC236}">
                <a16:creationId xmlns:a16="http://schemas.microsoft.com/office/drawing/2014/main" id="{1F76DFF5-DF53-46FA-8042-5E353EE5130C}"/>
              </a:ext>
            </a:extLst>
          </p:cNvPr>
          <p:cNvSpPr txBox="1"/>
          <p:nvPr/>
        </p:nvSpPr>
        <p:spPr>
          <a:xfrm>
            <a:off x="619028" y="3298004"/>
            <a:ext cx="1432019" cy="433155"/>
          </a:xfrm>
          <a:prstGeom prst="rect">
            <a:avLst/>
          </a:prstGeom>
          <a:solidFill>
            <a:schemeClr val="bg1"/>
          </a:solidFill>
        </p:spPr>
        <p:txBody>
          <a:bodyPr wrap="square" rtlCol="0">
            <a:spAutoFit/>
          </a:bodyPr>
          <a:lstStyle/>
          <a:p>
            <a:endParaRPr lang="en-US"/>
          </a:p>
        </p:txBody>
      </p:sp>
      <p:sp>
        <p:nvSpPr>
          <p:cNvPr id="29" name="TextBox 28">
            <a:extLst>
              <a:ext uri="{FF2B5EF4-FFF2-40B4-BE49-F238E27FC236}">
                <a16:creationId xmlns:a16="http://schemas.microsoft.com/office/drawing/2014/main" id="{2F8AD6F6-CFAB-4006-8AAF-14E35E440FAB}"/>
              </a:ext>
            </a:extLst>
          </p:cNvPr>
          <p:cNvSpPr txBox="1"/>
          <p:nvPr/>
        </p:nvSpPr>
        <p:spPr>
          <a:xfrm>
            <a:off x="9273338" y="3189816"/>
            <a:ext cx="2194385" cy="584775"/>
          </a:xfrm>
          <a:prstGeom prst="rect">
            <a:avLst/>
          </a:prstGeom>
          <a:solidFill>
            <a:schemeClr val="bg1"/>
          </a:solid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mảnh vườn</a:t>
            </a:r>
            <a:endParaRPr lang="en-US"/>
          </a:p>
        </p:txBody>
      </p:sp>
      <p:sp>
        <p:nvSpPr>
          <p:cNvPr id="30" name="TextBox 29">
            <a:extLst>
              <a:ext uri="{FF2B5EF4-FFF2-40B4-BE49-F238E27FC236}">
                <a16:creationId xmlns:a16="http://schemas.microsoft.com/office/drawing/2014/main" id="{07792B2D-3024-43DA-84AC-2052E070EC5E}"/>
              </a:ext>
            </a:extLst>
          </p:cNvPr>
          <p:cNvSpPr txBox="1"/>
          <p:nvPr/>
        </p:nvSpPr>
        <p:spPr>
          <a:xfrm>
            <a:off x="503946" y="3693760"/>
            <a:ext cx="3099866" cy="646331"/>
          </a:xfrm>
          <a:prstGeom prst="rect">
            <a:avLst/>
          </a:prstGeom>
          <a:solidFill>
            <a:schemeClr val="bg1"/>
          </a:solidFill>
        </p:spPr>
        <p:txBody>
          <a:bodyPr wrap="square" rtlCol="0">
            <a:spAutoFit/>
          </a:bodyPr>
          <a:lstStyle/>
          <a:p>
            <a:endParaRPr lang="en-US"/>
          </a:p>
          <a:p>
            <a:endParaRPr lang="en-US"/>
          </a:p>
        </p:txBody>
      </p:sp>
      <p:sp>
        <p:nvSpPr>
          <p:cNvPr id="31" name="TextBox 30">
            <a:extLst>
              <a:ext uri="{FF2B5EF4-FFF2-40B4-BE49-F238E27FC236}">
                <a16:creationId xmlns:a16="http://schemas.microsoft.com/office/drawing/2014/main" id="{29608EA3-32D8-4B63-8D3E-CC0468247D98}"/>
              </a:ext>
            </a:extLst>
          </p:cNvPr>
          <p:cNvSpPr txBox="1"/>
          <p:nvPr/>
        </p:nvSpPr>
        <p:spPr>
          <a:xfrm>
            <a:off x="1441449" y="4337215"/>
            <a:ext cx="4672480" cy="584775"/>
          </a:xfrm>
          <a:prstGeom prst="rect">
            <a:avLst/>
          </a:prstGeom>
          <a:solidFill>
            <a:schemeClr val="bg1"/>
          </a:solid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quê nhà</a:t>
            </a:r>
            <a:endParaRPr lang="en-US"/>
          </a:p>
        </p:txBody>
      </p:sp>
      <p:sp>
        <p:nvSpPr>
          <p:cNvPr id="32" name="TextBox 31">
            <a:extLst>
              <a:ext uri="{FF2B5EF4-FFF2-40B4-BE49-F238E27FC236}">
                <a16:creationId xmlns:a16="http://schemas.microsoft.com/office/drawing/2014/main" id="{C25F6A0B-7CE6-4067-9F74-04F35EE00996}"/>
              </a:ext>
            </a:extLst>
          </p:cNvPr>
          <p:cNvSpPr txBox="1"/>
          <p:nvPr/>
        </p:nvSpPr>
        <p:spPr>
          <a:xfrm>
            <a:off x="619029" y="5528046"/>
            <a:ext cx="7323700" cy="584775"/>
          </a:xfrm>
          <a:prstGeom prst="rect">
            <a:avLst/>
          </a:prstGeom>
          <a:solidFill>
            <a:schemeClr val="bg1"/>
          </a:solid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chôn rau cắt rốn</a:t>
            </a:r>
            <a:endParaRPr lang="en-US"/>
          </a:p>
        </p:txBody>
      </p:sp>
      <p:sp>
        <p:nvSpPr>
          <p:cNvPr id="3" name="TextBox 2">
            <a:extLst>
              <a:ext uri="{FF2B5EF4-FFF2-40B4-BE49-F238E27FC236}">
                <a16:creationId xmlns:a16="http://schemas.microsoft.com/office/drawing/2014/main" id="{7B070FED-A21A-9634-425B-B84563C547C4}"/>
              </a:ext>
            </a:extLst>
          </p:cNvPr>
          <p:cNvSpPr txBox="1"/>
          <p:nvPr/>
        </p:nvSpPr>
        <p:spPr>
          <a:xfrm>
            <a:off x="503946" y="2552237"/>
            <a:ext cx="1082454" cy="646331"/>
          </a:xfrm>
          <a:prstGeom prst="rect">
            <a:avLst/>
          </a:prstGeom>
          <a:solidFill>
            <a:schemeClr val="bg1"/>
          </a:solidFill>
        </p:spPr>
        <p:txBody>
          <a:bodyPr wrap="square" rtlCol="0">
            <a:spAutoFit/>
          </a:bodyPr>
          <a:lstStyle/>
          <a:p>
            <a:pPr algn="ctr"/>
            <a:endParaRPr lang="en-US"/>
          </a:p>
          <a:p>
            <a:pPr algn="ctr"/>
            <a:endParaRPr lang="en-US"/>
          </a:p>
        </p:txBody>
      </p:sp>
      <p:sp>
        <p:nvSpPr>
          <p:cNvPr id="5" name="TextBox 4">
            <a:extLst>
              <a:ext uri="{FF2B5EF4-FFF2-40B4-BE49-F238E27FC236}">
                <a16:creationId xmlns:a16="http://schemas.microsoft.com/office/drawing/2014/main" id="{D6C17FA0-6E4E-7352-BA4D-0291AA0859DC}"/>
              </a:ext>
            </a:extLst>
          </p:cNvPr>
          <p:cNvSpPr txBox="1"/>
          <p:nvPr/>
        </p:nvSpPr>
        <p:spPr>
          <a:xfrm>
            <a:off x="630637" y="1856188"/>
            <a:ext cx="1420410" cy="646331"/>
          </a:xfrm>
          <a:prstGeom prst="rect">
            <a:avLst/>
          </a:prstGeom>
          <a:solidFill>
            <a:schemeClr val="bg1"/>
          </a:solidFill>
        </p:spPr>
        <p:txBody>
          <a:bodyPr wrap="square" rtlCol="0">
            <a:spAutoFit/>
          </a:bodyPr>
          <a:lstStyle/>
          <a:p>
            <a:pPr algn="ctr"/>
            <a:endParaRPr lang="en-US"/>
          </a:p>
          <a:p>
            <a:pPr algn="ctr"/>
            <a:endParaRPr lang="en-US"/>
          </a:p>
        </p:txBody>
      </p:sp>
    </p:spTree>
    <p:extLst>
      <p:ext uri="{BB962C8B-B14F-4D97-AF65-F5344CB8AC3E}">
        <p14:creationId xmlns:p14="http://schemas.microsoft.com/office/powerpoint/2010/main" val="2410769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2" grpId="0" animBg="1"/>
      <p:bldP spid="23" grpId="0" animBg="1"/>
      <p:bldP spid="27" grpId="0" animBg="1"/>
      <p:bldP spid="28" grpId="0" animBg="1"/>
      <p:bldP spid="29" grpId="0" animBg="1"/>
      <p:bldP spid="30" grpId="0" animBg="1"/>
      <p:bldP spid="31" grpId="0" animBg="1"/>
      <p:bldP spid="32" grpId="0" animBg="1"/>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281124" y="640671"/>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450DD507-4423-4904-9ABA-B4BD5519ECB3}"/>
              </a:ext>
            </a:extLst>
          </p:cNvPr>
          <p:cNvSpPr txBox="1"/>
          <p:nvPr/>
        </p:nvSpPr>
        <p:spPr>
          <a:xfrm>
            <a:off x="455699" y="945422"/>
            <a:ext cx="10848694" cy="55707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Tôi sinh ra và lớn lên ở một</a:t>
            </a:r>
            <a:r>
              <a:rPr kumimoji="0" lang="en-US" sz="4000" b="1" i="0" u="none" strike="noStrike" kern="1200" cap="none" spc="0" normalizeH="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vùng quê</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rất thanh bình.</a:t>
            </a:r>
            <a:r>
              <a:rPr kumimoji="0" lang="en-US"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Tuổi thơ của tôi</a:t>
            </a:r>
            <a:r>
              <a:rPr kumimoji="0" lang="en-US"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gắn liền với </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dòng sông </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mềm như dải lụa, với</a:t>
            </a:r>
            <a:r>
              <a:rPr kumimoji="0" lang="en-US"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con đường</a:t>
            </a:r>
            <a:r>
              <a:rPr lang="en-US" sz="4000" b="1">
                <a:solidFill>
                  <a:srgbClr val="000000"/>
                </a:solidFill>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uốn mình dưới những vòm cây, với những </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mảnh</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vườn</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tốt tươi, mùa nào thức nấy. Lớn lên, tôi tạm biệt </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quê nhà</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lên thành phố học tập và làm việc. Tuy đi xa nhưng lúc nào lòng</a:t>
            </a:r>
            <a:r>
              <a:rPr kumimoji="0" lang="en-US"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tôi cũng hướng về nơi </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chôn rau cắt rốn</a:t>
            </a:r>
            <a:r>
              <a:rPr kumimoji="0" lang="vi-VN"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của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Theo </a:t>
            </a:r>
            <a:r>
              <a:rPr kumimoji="0" lang="en-US" sz="3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Thanh Phúc</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8210272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914204" y="976045"/>
            <a:ext cx="6219753" cy="3508653"/>
          </a:xfrm>
          <a:prstGeom prst="rect">
            <a:avLst/>
          </a:prstGeom>
          <a:noFill/>
        </p:spPr>
        <p:txBody>
          <a:bodyPr wrap="square">
            <a:spAutoFit/>
          </a:bodyPr>
          <a:lstStyle/>
          <a:p>
            <a:pPr lvl="0" algn="ctr"/>
            <a:r>
              <a:rPr kumimoji="0" lang="vi-VN" sz="60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2.</a:t>
            </a:r>
            <a:r>
              <a:rPr kumimoji="0" lang="en-US" sz="60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5</a:t>
            </a:r>
            <a:r>
              <a:rPr kumimoji="0" lang="vi-VN" sz="6000" b="1" i="0" u="none" strike="noStrike" kern="1200" cap="none" spc="0" normalizeH="0" baseline="0" noProof="0">
                <a:ln w="6600">
                  <a:solidFill>
                    <a:srgbClr val="5B9BD5">
                      <a:lumMod val="75000"/>
                    </a:srgbClr>
                  </a:solidFill>
                  <a:prstDash val="solid"/>
                </a:ln>
                <a:solidFill>
                  <a:srgbClr val="FF0000"/>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 </a:t>
            </a:r>
            <a:r>
              <a:rPr lang="vi-VN" sz="5400" b="1">
                <a:ln w="6600">
                  <a:solidFill>
                    <a:srgbClr val="5B9BD5">
                      <a:lumMod val="75000"/>
                    </a:srgb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Viết đoạn văn ngắn nói về cảnh đẹp hoặc tình cảm của em với quê hương</a:t>
            </a: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24218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45307" y="732536"/>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55ADB2FF-C244-4AB2-B366-325DA28D66BD}"/>
              </a:ext>
            </a:extLst>
          </p:cNvPr>
          <p:cNvGrpSpPr/>
          <p:nvPr/>
        </p:nvGrpSpPr>
        <p:grpSpPr>
          <a:xfrm>
            <a:off x="1284268" y="259907"/>
            <a:ext cx="9946167" cy="1161009"/>
            <a:chOff x="566647" y="687584"/>
            <a:chExt cx="6441250" cy="888028"/>
          </a:xfrm>
        </p:grpSpPr>
        <p:sp>
          <p:nvSpPr>
            <p:cNvPr id="22" name="Rectangle: Rounded Corners 21">
              <a:extLst>
                <a:ext uri="{FF2B5EF4-FFF2-40B4-BE49-F238E27FC236}">
                  <a16:creationId xmlns:a16="http://schemas.microsoft.com/office/drawing/2014/main" id="{79F3A488-74E2-4376-A47F-234A352ECDCF}"/>
                </a:ext>
              </a:extLst>
            </p:cNvPr>
            <p:cNvSpPr/>
            <p:nvPr/>
          </p:nvSpPr>
          <p:spPr>
            <a:xfrm>
              <a:off x="566647" y="687584"/>
              <a:ext cx="6441250" cy="87101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9805D074-F269-444F-A835-065505FBAEE3}"/>
                </a:ext>
              </a:extLst>
            </p:cNvPr>
            <p:cNvSpPr txBox="1"/>
            <p:nvPr/>
          </p:nvSpPr>
          <p:spPr>
            <a:xfrm>
              <a:off x="623606" y="704593"/>
              <a:ext cx="6340636" cy="8710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66FF"/>
                  </a:solidFill>
                  <a:effectLst/>
                  <a:uLnTx/>
                  <a:uFillTx/>
                  <a:latin typeface="Calibri" panose="020F0502020204030204"/>
                  <a:ea typeface="+mn-ea"/>
                  <a:cs typeface="+mn-cs"/>
                </a:rPr>
                <a:t>5.</a:t>
              </a:r>
              <a:r>
                <a:rPr kumimoji="0" lang="en-US" sz="3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3400" b="1" i="0" u="none" strike="noStrike" kern="1200" cap="none" spc="0" normalizeH="0" baseline="0" noProof="0">
                  <a:ln>
                    <a:noFill/>
                  </a:ln>
                  <a:solidFill>
                    <a:prstClr val="black"/>
                  </a:solidFill>
                  <a:effectLst/>
                  <a:uLnTx/>
                  <a:uFillTx/>
                  <a:latin typeface="Calibri" panose="020F0502020204030204"/>
                  <a:ea typeface="+mn-ea"/>
                  <a:cs typeface="+mn-cs"/>
                </a:rPr>
                <a:t>Viết đoạn văn (khoảng 5 câu) nói về cảnh đẹp hoặc tình cảm của em</a:t>
              </a:r>
              <a:r>
                <a:rPr kumimoji="0" lang="en-US" sz="3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400" b="1" i="0" u="none" strike="noStrike" kern="1200" cap="none" spc="0" normalizeH="0" baseline="0" noProof="0">
                  <a:ln>
                    <a:noFill/>
                  </a:ln>
                  <a:solidFill>
                    <a:prstClr val="black"/>
                  </a:solidFill>
                  <a:effectLst/>
                  <a:uLnTx/>
                  <a:uFillTx/>
                  <a:latin typeface="Calibri" panose="020F0502020204030204"/>
                  <a:ea typeface="+mn-ea"/>
                  <a:cs typeface="+mn-cs"/>
                </a:rPr>
                <a:t>với quê hương.</a:t>
              </a:r>
              <a:endParaRPr kumimoji="0" lang="vi-VN" sz="3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398B3382-8008-412A-8FE1-DC7D35E16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55" y="1893545"/>
            <a:ext cx="2924698" cy="2027871"/>
          </a:xfrm>
          <a:prstGeom prst="rect">
            <a:avLst/>
          </a:prstGeom>
        </p:spPr>
      </p:pic>
      <p:pic>
        <p:nvPicPr>
          <p:cNvPr id="13" name="Picture 12">
            <a:extLst>
              <a:ext uri="{FF2B5EF4-FFF2-40B4-BE49-F238E27FC236}">
                <a16:creationId xmlns:a16="http://schemas.microsoft.com/office/drawing/2014/main" id="{365E89BD-0264-4202-BDBE-2520D7FC8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473" y="4235167"/>
            <a:ext cx="2924698" cy="2027871"/>
          </a:xfrm>
          <a:prstGeom prst="rect">
            <a:avLst/>
          </a:prstGeom>
        </p:spPr>
      </p:pic>
      <p:pic>
        <p:nvPicPr>
          <p:cNvPr id="14" name="Picture 13">
            <a:extLst>
              <a:ext uri="{FF2B5EF4-FFF2-40B4-BE49-F238E27FC236}">
                <a16:creationId xmlns:a16="http://schemas.microsoft.com/office/drawing/2014/main" id="{E228BF87-0424-4FBC-B95B-A5F884C85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901" y="1918553"/>
            <a:ext cx="2924698" cy="2027871"/>
          </a:xfrm>
          <a:prstGeom prst="rect">
            <a:avLst/>
          </a:prstGeom>
        </p:spPr>
      </p:pic>
      <p:grpSp>
        <p:nvGrpSpPr>
          <p:cNvPr id="15" name="Group 14">
            <a:extLst>
              <a:ext uri="{FF2B5EF4-FFF2-40B4-BE49-F238E27FC236}">
                <a16:creationId xmlns:a16="http://schemas.microsoft.com/office/drawing/2014/main" id="{6B324D18-5603-44D5-BDAA-8CA3456DD649}"/>
              </a:ext>
            </a:extLst>
          </p:cNvPr>
          <p:cNvGrpSpPr/>
          <p:nvPr/>
        </p:nvGrpSpPr>
        <p:grpSpPr>
          <a:xfrm>
            <a:off x="6201091" y="2288353"/>
            <a:ext cx="5983336" cy="3767000"/>
            <a:chOff x="5257800" y="3030313"/>
            <a:chExt cx="5983336" cy="3767000"/>
          </a:xfrm>
        </p:grpSpPr>
        <p:sp>
          <p:nvSpPr>
            <p:cNvPr id="16" name="Plaque 15">
              <a:extLst>
                <a:ext uri="{FF2B5EF4-FFF2-40B4-BE49-F238E27FC236}">
                  <a16:creationId xmlns:a16="http://schemas.microsoft.com/office/drawing/2014/main" id="{58916E5E-0711-4C33-B56D-7A815541B4A0}"/>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TextBox 16">
              <a:extLst>
                <a:ext uri="{FF2B5EF4-FFF2-40B4-BE49-F238E27FC236}">
                  <a16:creationId xmlns:a16="http://schemas.microsoft.com/office/drawing/2014/main" id="{8968AE89-B9D0-4984-825A-0FBC001EE530}"/>
                </a:ext>
              </a:extLst>
            </p:cNvPr>
            <p:cNvSpPr txBox="1"/>
            <p:nvPr/>
          </p:nvSpPr>
          <p:spPr>
            <a:xfrm>
              <a:off x="5267010" y="5227653"/>
              <a:ext cx="4175231" cy="1569660"/>
            </a:xfrm>
            <a:prstGeom prst="rect">
              <a:avLst/>
            </a:prstGeom>
            <a:noFill/>
          </p:spPr>
          <p:txBody>
            <a:bodyPr wrap="square">
              <a:spAutoFit/>
            </a:bodyPr>
            <a:lstStyle/>
            <a:p>
              <a:pPr algn="ctr"/>
              <a:r>
                <a:rPr lang="en-US" sz="4800" b="1">
                  <a:ln w="9525">
                    <a:solidFill>
                      <a:schemeClr val="bg1"/>
                    </a:solidFill>
                    <a:prstDash val="solid"/>
                  </a:ln>
                  <a:solidFill>
                    <a:srgbClr val="FF0000"/>
                  </a:solidFill>
                  <a:effectLst>
                    <a:outerShdw blurRad="12700" dist="38100" dir="2700000" algn="tl" rotWithShape="0">
                      <a:srgbClr val="FFA3A3"/>
                    </a:outerShdw>
                  </a:effectLst>
                  <a:latin typeface="UTM Duepuntozero" panose="02040603050506020204" pitchFamily="18" charset="0"/>
                </a:rPr>
                <a:t>Viết đoạn văn ngắn vào VBT.</a:t>
              </a:r>
              <a:endParaRPr lang="en-US" sz="4800" b="1" dirty="0">
                <a:ln w="9525">
                  <a:solidFill>
                    <a:schemeClr val="bg1"/>
                  </a:solidFill>
                  <a:prstDash val="solid"/>
                </a:ln>
                <a:solidFill>
                  <a:srgbClr val="FF0000"/>
                </a:solidFill>
                <a:effectLst>
                  <a:outerShdw blurRad="12700" dist="38100" dir="2700000" algn="tl" rotWithShape="0">
                    <a:srgbClr val="FFA3A3"/>
                  </a:outerShdw>
                </a:effectLst>
                <a:latin typeface="UTM Duepuntozero" panose="02040603050506020204" pitchFamily="18" charset="0"/>
              </a:endParaRPr>
            </a:p>
          </p:txBody>
        </p:sp>
        <p:pic>
          <p:nvPicPr>
            <p:cNvPr id="18" name="Picture 12">
              <a:extLst>
                <a:ext uri="{FF2B5EF4-FFF2-40B4-BE49-F238E27FC236}">
                  <a16:creationId xmlns:a16="http://schemas.microsoft.com/office/drawing/2014/main" id="{84F09898-9672-461A-97F9-8B36129B4E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15204">
              <a:off x="8399741" y="3030313"/>
              <a:ext cx="2841395" cy="237326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0DB4B0DD-12A0-FDA1-5602-EB12A7997669}"/>
              </a:ext>
            </a:extLst>
          </p:cNvPr>
          <p:cNvSpPr txBox="1"/>
          <p:nvPr/>
        </p:nvSpPr>
        <p:spPr>
          <a:xfrm>
            <a:off x="18699945" y="3290321"/>
            <a:ext cx="949822" cy="369332"/>
          </a:xfrm>
          <a:prstGeom prst="rect">
            <a:avLst/>
          </a:prstGeom>
          <a:noFill/>
        </p:spPr>
        <p:txBody>
          <a:bodyPr wrap="square" rtlCol="0">
            <a:spAutoFit/>
          </a:bodyPr>
          <a:lstStyle/>
          <a:p>
            <a:r>
              <a:rPr lang="en-US"/>
              <a:t>4</a:t>
            </a:r>
          </a:p>
        </p:txBody>
      </p:sp>
    </p:spTree>
    <p:extLst>
      <p:ext uri="{BB962C8B-B14F-4D97-AF65-F5344CB8AC3E}">
        <p14:creationId xmlns:p14="http://schemas.microsoft.com/office/powerpoint/2010/main" val="165184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113" y="796062"/>
            <a:ext cx="6735499" cy="6735499"/>
          </a:xfrm>
          <a:prstGeom prst="rect">
            <a:avLst/>
          </a:prstGeom>
        </p:spPr>
      </p:pic>
      <p:cxnSp>
        <p:nvCxnSpPr>
          <p:cNvPr id="34" name="Connector: Curved 33">
            <a:extLst>
              <a:ext uri="{FF2B5EF4-FFF2-40B4-BE49-F238E27FC236}">
                <a16:creationId xmlns:a16="http://schemas.microsoft.com/office/drawing/2014/main" id="{86B31D15-5173-1FB8-33F9-5D9DB6BA516D}"/>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grpSp>
        <p:nvGrpSpPr>
          <p:cNvPr id="35" name="Group 34">
            <a:extLst>
              <a:ext uri="{FF2B5EF4-FFF2-40B4-BE49-F238E27FC236}">
                <a16:creationId xmlns:a16="http://schemas.microsoft.com/office/drawing/2014/main" id="{57FBB919-4B5E-BACB-FEEC-0D3B98F2C2B0}"/>
              </a:ext>
            </a:extLst>
          </p:cNvPr>
          <p:cNvGrpSpPr/>
          <p:nvPr/>
        </p:nvGrpSpPr>
        <p:grpSpPr>
          <a:xfrm>
            <a:off x="6543493" y="-579628"/>
            <a:ext cx="5919291" cy="3390472"/>
            <a:chOff x="6254357" y="11061"/>
            <a:chExt cx="5919291" cy="3390472"/>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5"/>
            <a:stretch>
              <a:fillRect/>
            </a:stretch>
          </p:blipFill>
          <p:spPr>
            <a:xfrm>
              <a:off x="6254357" y="11061"/>
              <a:ext cx="5919291" cy="3390472"/>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6878251" y="1328634"/>
              <a:ext cx="4417888"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n w="25400">
                    <a:solidFill>
                      <a:prstClr val="white"/>
                    </a:solidFill>
                  </a:ln>
                  <a:solidFill>
                    <a:srgbClr val="ED7D31">
                      <a:lumMod val="75000"/>
                    </a:srgbClr>
                  </a:solidFill>
                  <a:effectLst>
                    <a:outerShdw blurRad="50800" dist="38100" dir="2700000" algn="tl" rotWithShape="0">
                      <a:prstClr val="black">
                        <a:alpha val="40000"/>
                      </a:prstClr>
                    </a:outerShdw>
                  </a:effectLst>
                  <a:latin typeface="#9Slide07 Cadena" panose="02000503000000020004" pitchFamily="2" charset="0"/>
                </a:rPr>
                <a:t>Đ</a:t>
              </a:r>
              <a:r>
                <a:rPr kumimoji="0" lang="en-US" sz="4400" b="0" i="0" u="none" strike="noStrike" kern="1200" cap="none" spc="0" normalizeH="0" baseline="0" noProof="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iều chỉnh đoạn văn (nếu cần).</a:t>
              </a:r>
              <a:endPar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grpSp>
        <p:nvGrpSpPr>
          <p:cNvPr id="41" name="Group 40">
            <a:extLst>
              <a:ext uri="{FF2B5EF4-FFF2-40B4-BE49-F238E27FC236}">
                <a16:creationId xmlns:a16="http://schemas.microsoft.com/office/drawing/2014/main" id="{D874FE93-474D-5E94-0BA7-3F4D082EC962}"/>
              </a:ext>
            </a:extLst>
          </p:cNvPr>
          <p:cNvGrpSpPr/>
          <p:nvPr/>
        </p:nvGrpSpPr>
        <p:grpSpPr>
          <a:xfrm>
            <a:off x="413999" y="1681927"/>
            <a:ext cx="3047783" cy="2257833"/>
            <a:chOff x="121067" y="1330883"/>
            <a:chExt cx="1992546" cy="1441968"/>
          </a:xfrm>
        </p:grpSpPr>
        <p:pic>
          <p:nvPicPr>
            <p:cNvPr id="42" name="Picture 41" descr="Shape&#10;&#10;Description automatically generated">
              <a:extLst>
                <a:ext uri="{FF2B5EF4-FFF2-40B4-BE49-F238E27FC236}">
                  <a16:creationId xmlns:a16="http://schemas.microsoft.com/office/drawing/2014/main" id="{B77190AD-8C56-A103-445E-25F3D20AB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67" y="1330883"/>
              <a:ext cx="1992546" cy="1441968"/>
            </a:xfrm>
            <a:prstGeom prst="rect">
              <a:avLst/>
            </a:prstGeom>
          </p:spPr>
        </p:pic>
        <p:sp>
          <p:nvSpPr>
            <p:cNvPr id="43" name="TextBox 42">
              <a:extLst>
                <a:ext uri="{FF2B5EF4-FFF2-40B4-BE49-F238E27FC236}">
                  <a16:creationId xmlns:a16="http://schemas.microsoft.com/office/drawing/2014/main" id="{53D66DF6-B363-52A5-E2C8-0C5B3338408F}"/>
                </a:ext>
              </a:extLst>
            </p:cNvPr>
            <p:cNvSpPr txBox="1"/>
            <p:nvPr/>
          </p:nvSpPr>
          <p:spPr>
            <a:xfrm>
              <a:off x="206305" y="1491665"/>
              <a:ext cx="1718236" cy="11204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SVN-Poky’s"/>
                  <a:ea typeface="+mn-ea"/>
                  <a:cs typeface="+mn-cs"/>
                </a:rPr>
                <a:t>Chia sẻ trong nhóm nhỏ</a:t>
              </a:r>
            </a:p>
          </p:txBody>
        </p:sp>
      </p:grpSp>
      <p:pic>
        <p:nvPicPr>
          <p:cNvPr id="24" name="Picture 23">
            <a:extLst>
              <a:ext uri="{FF2B5EF4-FFF2-40B4-BE49-F238E27FC236}">
                <a16:creationId xmlns:a16="http://schemas.microsoft.com/office/drawing/2014/main" id="{EC03FD6F-6835-57AC-D28F-F4FCAEFE23FC}"/>
              </a:ext>
            </a:extLst>
          </p:cNvPr>
          <p:cNvPicPr>
            <a:picLocks noChangeAspect="1"/>
          </p:cNvPicPr>
          <p:nvPr/>
        </p:nvPicPr>
        <p:blipFill>
          <a:blip r:embed="rId7"/>
          <a:stretch>
            <a:fillRect/>
          </a:stretch>
        </p:blipFill>
        <p:spPr>
          <a:xfrm>
            <a:off x="832488" y="198736"/>
            <a:ext cx="2821717" cy="1419158"/>
          </a:xfrm>
          <a:prstGeom prst="rect">
            <a:avLst/>
          </a:prstGeom>
        </p:spPr>
      </p:pic>
    </p:spTree>
    <p:extLst>
      <p:ext uri="{BB962C8B-B14F-4D97-AF65-F5344CB8AC3E}">
        <p14:creationId xmlns:p14="http://schemas.microsoft.com/office/powerpoint/2010/main" val="21486135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E6D136-3A7F-4FA0-BD9C-2AC60C5D5F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85271"/>
            <a:ext cx="12192000" cy="6858000"/>
          </a:xfrm>
          <a:prstGeom prst="rect">
            <a:avLst/>
          </a:prstGeom>
        </p:spPr>
      </p:pic>
      <p:grpSp>
        <p:nvGrpSpPr>
          <p:cNvPr id="8" name="Group 7">
            <a:extLst>
              <a:ext uri="{FF2B5EF4-FFF2-40B4-BE49-F238E27FC236}">
                <a16:creationId xmlns:a16="http://schemas.microsoft.com/office/drawing/2014/main" id="{C0C393A3-6F91-4CB5-8F61-7EAA8115A8B3}"/>
              </a:ext>
            </a:extLst>
          </p:cNvPr>
          <p:cNvGrpSpPr/>
          <p:nvPr/>
        </p:nvGrpSpPr>
        <p:grpSpPr>
          <a:xfrm>
            <a:off x="664143" y="892685"/>
            <a:ext cx="9625263" cy="4902087"/>
            <a:chOff x="664143" y="584314"/>
            <a:chExt cx="9625263" cy="4902087"/>
          </a:xfrm>
        </p:grpSpPr>
        <p:pic>
          <p:nvPicPr>
            <p:cNvPr id="7" name="Picture 2">
              <a:extLst>
                <a:ext uri="{FF2B5EF4-FFF2-40B4-BE49-F238E27FC236}">
                  <a16:creationId xmlns:a16="http://schemas.microsoft.com/office/drawing/2014/main" id="{F7D0B508-9E12-4C89-A04A-0BA95A93CC81}"/>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2497" y="1682097"/>
              <a:ext cx="8186909" cy="3804304"/>
            </a:xfrm>
            <a:prstGeom prst="rect">
              <a:avLst/>
            </a:prstGeom>
          </p:spPr>
        </p:pic>
        <p:pic>
          <p:nvPicPr>
            <p:cNvPr id="6" name="Picture 5">
              <a:extLst>
                <a:ext uri="{FF2B5EF4-FFF2-40B4-BE49-F238E27FC236}">
                  <a16:creationId xmlns:a16="http://schemas.microsoft.com/office/drawing/2014/main" id="{5FE146C8-98C1-4692-BB6B-F73366AD5DD2}"/>
                </a:ext>
              </a:extLst>
            </p:cNvPr>
            <p:cNvPicPr>
              <a:picLocks noChangeAspect="1"/>
            </p:cNvPicPr>
            <p:nvPr/>
          </p:nvPicPr>
          <p:blipFill>
            <a:blip r:embed="rId6"/>
            <a:stretch>
              <a:fillRect/>
            </a:stretch>
          </p:blipFill>
          <p:spPr>
            <a:xfrm>
              <a:off x="664143" y="584314"/>
              <a:ext cx="4365449" cy="2195564"/>
            </a:xfrm>
            <a:prstGeom prst="rect">
              <a:avLst/>
            </a:prstGeom>
          </p:spPr>
        </p:pic>
      </p:grpSp>
      <p:sp>
        <p:nvSpPr>
          <p:cNvPr id="9" name="TextBox 8">
            <a:extLst>
              <a:ext uri="{FF2B5EF4-FFF2-40B4-BE49-F238E27FC236}">
                <a16:creationId xmlns:a16="http://schemas.microsoft.com/office/drawing/2014/main" id="{5737E42D-5464-4233-8524-0C71392EEBE3}"/>
              </a:ext>
            </a:extLst>
          </p:cNvPr>
          <p:cNvSpPr txBox="1"/>
          <p:nvPr/>
        </p:nvSpPr>
        <p:spPr>
          <a:xfrm>
            <a:off x="2562547" y="2784624"/>
            <a:ext cx="7526956" cy="2215991"/>
          </a:xfrm>
          <a:prstGeom prst="rect">
            <a:avLst/>
          </a:prstGeom>
          <a:noFill/>
        </p:spPr>
        <p:txBody>
          <a:bodyPr wrap="square" rtlCol="0">
            <a:spAutoFit/>
          </a:bodyPr>
          <a:lstStyle/>
          <a:p>
            <a:r>
              <a:rPr lang="en-US" sz="13800">
                <a:ln>
                  <a:solidFill>
                    <a:srgbClr val="0070C0"/>
                  </a:solidFill>
                </a:ln>
                <a:solidFill>
                  <a:srgbClr val="00B0F0"/>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rPr>
              <a:t>KHỞI ĐỘNG</a:t>
            </a:r>
            <a:endParaRPr lang="vi-VN" sz="13800" dirty="0">
              <a:ln>
                <a:solidFill>
                  <a:srgbClr val="0070C0"/>
                </a:solidFill>
              </a:ln>
              <a:solidFill>
                <a:srgbClr val="00B0F0"/>
              </a:solidFill>
              <a:effectLst>
                <a:outerShdw blurRad="50800" dist="50800" dir="5400000" algn="ctr" rotWithShape="0">
                  <a:schemeClr val="bg1"/>
                </a:outerShd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55921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0D69-C85E-F9FC-9D59-DD9265D4A966}"/>
              </a:ext>
            </a:extLst>
          </p:cNvPr>
          <p:cNvPicPr>
            <a:picLocks noChangeAspect="1"/>
          </p:cNvPicPr>
          <p:nvPr/>
        </p:nvPicPr>
        <p:blipFill>
          <a:blip r:embed="rId4"/>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BC19D7-EF71-945D-11BF-AD7E300F2788}"/>
              </a:ext>
            </a:extLst>
          </p:cNvPr>
          <p:cNvGrpSpPr/>
          <p:nvPr/>
        </p:nvGrpSpPr>
        <p:grpSpPr>
          <a:xfrm>
            <a:off x="2427966" y="-244658"/>
            <a:ext cx="7007290" cy="3462824"/>
            <a:chOff x="2722736" y="-357674"/>
            <a:chExt cx="7165911" cy="3462824"/>
          </a:xfrm>
        </p:grpSpPr>
        <p:pic>
          <p:nvPicPr>
            <p:cNvPr id="6" name="Picture 9">
              <a:extLst>
                <a:ext uri="{FF2B5EF4-FFF2-40B4-BE49-F238E27FC236}">
                  <a16:creationId xmlns:a16="http://schemas.microsoft.com/office/drawing/2014/main" id="{80BC4C1B-183B-E3A5-2429-B65E2CECCE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id="{1080AD6B-298D-F7A8-A678-3986A185793C}"/>
                </a:ext>
              </a:extLst>
            </p:cNvPr>
            <p:cNvSpPr txBox="1"/>
            <p:nvPr/>
          </p:nvSpPr>
          <p:spPr>
            <a:xfrm>
              <a:off x="3613901" y="274915"/>
              <a:ext cx="538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grpSp>
      <p:sp>
        <p:nvSpPr>
          <p:cNvPr id="10" name="TextBox 9">
            <a:extLst>
              <a:ext uri="{FF2B5EF4-FFF2-40B4-BE49-F238E27FC236}">
                <a16:creationId xmlns:a16="http://schemas.microsoft.com/office/drawing/2014/main" id="{17479DC9-3D03-A6B6-9363-9DB49A76276F}"/>
              </a:ext>
            </a:extLst>
          </p:cNvPr>
          <p:cNvSpPr txBox="1"/>
          <p:nvPr/>
        </p:nvSpPr>
        <p:spPr>
          <a:xfrm>
            <a:off x="2756744" y="424925"/>
            <a:ext cx="617195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6600">
                  <a:solidFill>
                    <a:srgbClr val="5B9BD5">
                      <a:lumMod val="75000"/>
                    </a:srgbClr>
                  </a:solidFill>
                  <a:prstDash val="solid"/>
                </a:ln>
                <a:solidFill>
                  <a:srgbClr val="FFFFFF"/>
                </a:solidFill>
                <a:effectLst>
                  <a:outerShdw dist="38100" dir="2700000" algn="tl" rotWithShape="0">
                    <a:srgbClr val="0066FF"/>
                  </a:outerShdw>
                </a:effectLst>
                <a:latin typeface="SVN-Kitten" pitchFamily="50" charset="-93"/>
                <a:ea typeface="LNTH-LuoLuoNotangYuanTi 1" pitchFamily="2" charset="-128"/>
                <a:cs typeface="LNTH-LuoLuoNotangYuanTi 1" pitchFamily="2" charset="-128"/>
              </a:rPr>
              <a:t>Chia sẻ</a:t>
            </a:r>
            <a:r>
              <a:rPr kumimoji="0" lang="en-US" sz="6600" b="1" i="0" u="none" strike="noStrike" kern="1200" cap="none" spc="0" normalizeH="0" baseline="0" noProof="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 </a:t>
            </a:r>
            <a:r>
              <a:rPr kumimoji="0" lang="en-US" sz="66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rPr>
              <a:t>trình bày trước lớp</a:t>
            </a:r>
            <a:endParaRPr kumimoji="0" lang="vi-VN" sz="66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SVN-Kitten" pitchFamily="50" charset="-93"/>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30004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5" presetID="26" presetClass="emph" presetSubtype="0" fill="hold" grpId="0" nodeType="with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45307" y="732536"/>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55ADB2FF-C244-4AB2-B366-325DA28D66BD}"/>
              </a:ext>
            </a:extLst>
          </p:cNvPr>
          <p:cNvGrpSpPr/>
          <p:nvPr/>
        </p:nvGrpSpPr>
        <p:grpSpPr>
          <a:xfrm>
            <a:off x="818104" y="1301913"/>
            <a:ext cx="10467840" cy="4948529"/>
            <a:chOff x="566647" y="687584"/>
            <a:chExt cx="6779091" cy="3785012"/>
          </a:xfrm>
        </p:grpSpPr>
        <p:sp>
          <p:nvSpPr>
            <p:cNvPr id="22" name="Rectangle: Rounded Corners 21">
              <a:extLst>
                <a:ext uri="{FF2B5EF4-FFF2-40B4-BE49-F238E27FC236}">
                  <a16:creationId xmlns:a16="http://schemas.microsoft.com/office/drawing/2014/main" id="{79F3A488-74E2-4376-A47F-234A352ECDCF}"/>
                </a:ext>
              </a:extLst>
            </p:cNvPr>
            <p:cNvSpPr/>
            <p:nvPr/>
          </p:nvSpPr>
          <p:spPr>
            <a:xfrm>
              <a:off x="566647" y="687584"/>
              <a:ext cx="6779091" cy="3785012"/>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9805D074-F269-444F-A835-065505FBAEE3}"/>
                </a:ext>
              </a:extLst>
            </p:cNvPr>
            <p:cNvSpPr txBox="1"/>
            <p:nvPr/>
          </p:nvSpPr>
          <p:spPr>
            <a:xfrm>
              <a:off x="774656" y="800186"/>
              <a:ext cx="6415125" cy="3672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effectLst/>
                  <a:uLnTx/>
                  <a:uFillTx/>
                  <a:latin typeface="Calibri" panose="020F0502020204030204"/>
                  <a:ea typeface="+mn-ea"/>
                  <a:cs typeface="+mn-cs"/>
                </a:rPr>
                <a:t>	</a:t>
              </a:r>
              <a:r>
                <a:rPr kumimoji="0" lang="vi-VN" sz="3400" b="1" i="0" u="none" strike="noStrike" kern="1200" cap="none" spc="0" normalizeH="0" baseline="0" noProof="0">
                  <a:ln>
                    <a:noFill/>
                  </a:ln>
                  <a:effectLst/>
                  <a:uLnTx/>
                  <a:uFillTx/>
                  <a:latin typeface="Calibri" panose="020F0502020204030204"/>
                  <a:ea typeface="+mn-ea"/>
                  <a:cs typeface="+mn-cs"/>
                </a:rPr>
                <a:t>Quê hương em là một vùng nông thôn nhưng yên bình và vô cùng tươi đẹp. Buổi sáng, khi ông mặt trời thức dậy, cây cối cũng bừng tỉnh sau một đêm dài ngon giấc. Nắng lên, cánh đồng trải dài như tấm thảm khổng lồ. Những chú cò trắng nhởn nhơ dưới tầng mây rồi đáp cánh xuống cánh đồng để ăn bữa điểm tâm. Xa xa, thấp thoáng bóng người đi tháo nước, be bờ. Tất cả đã làm cho bức tranh của làng quê thêm sống động.</a:t>
              </a:r>
              <a:endParaRPr kumimoji="0" lang="vi-VN" sz="3400" b="1" i="0" u="none" strike="noStrike" kern="1200" cap="none" spc="0" normalizeH="0" baseline="0" noProof="0" dirty="0">
                <a:ln>
                  <a:noFill/>
                </a:ln>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962956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20E6F7C-4BE2-E70D-E0B6-A531704EB979}"/>
              </a:ext>
            </a:extLst>
          </p:cNvPr>
          <p:cNvSpPr txBox="1"/>
          <p:nvPr/>
        </p:nvSpPr>
        <p:spPr>
          <a:xfrm>
            <a:off x="2524671" y="2828834"/>
            <a:ext cx="3940294" cy="1200329"/>
          </a:xfrm>
          <a:prstGeom prst="rect">
            <a:avLst/>
          </a:prstGeom>
          <a:noFill/>
        </p:spPr>
        <p:txBody>
          <a:bodyPr wrap="square" rtlCol="0">
            <a:spAutoFit/>
          </a:bodyPr>
          <a:lstStyle/>
          <a:p>
            <a:pPr algn="ctr"/>
            <a:r>
              <a:rPr lang="en-US" sz="7200">
                <a:ln>
                  <a:solidFill>
                    <a:srgbClr val="002060"/>
                  </a:solidFill>
                </a:ln>
                <a:solidFill>
                  <a:srgbClr val="66FFFF"/>
                </a:solidFill>
                <a:latin typeface="UVN Banh Mi" pitchFamily="2" charset="0"/>
              </a:rPr>
              <a:t>CỦNG CỐ</a:t>
            </a:r>
            <a:endParaRPr lang="vi-VN" sz="7200" dirty="0">
              <a:ln>
                <a:solidFill>
                  <a:srgbClr val="002060"/>
                </a:solidFill>
              </a:ln>
              <a:solidFill>
                <a:srgbClr val="CC99FF"/>
              </a:solidFill>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4" presetClass="emph" presetSubtype="0" fill="hold" grpId="1" nodeType="afterEffect">
                                  <p:stCondLst>
                                    <p:cond delay="0"/>
                                  </p:stCondLst>
                                  <p:iterate type="lt">
                                    <p:tmPct val="10000"/>
                                  </p:iterate>
                                  <p:childTnLst>
                                    <p:animMotion origin="layout" path="M 2.08333E-7 0 L 2.08333E-7 -0.07222 " pathEditMode="relative" rAng="0" ptsTypes="AA">
                                      <p:cBhvr>
                                        <p:cTn id="14" dur="250" accel="50000" decel="50000" autoRev="1" fill="hold">
                                          <p:stCondLst>
                                            <p:cond delay="0"/>
                                          </p:stCondLst>
                                        </p:cTn>
                                        <p:tgtEl>
                                          <p:spTgt spid="8"/>
                                        </p:tgtEl>
                                        <p:attrNameLst>
                                          <p:attrName>ppt_x</p:attrName>
                                          <p:attrName>ppt_y</p:attrName>
                                        </p:attrNameLst>
                                      </p:cBhvr>
                                      <p:rCtr x="0" y="-3611"/>
                                    </p:animMotion>
                                    <p:animRot by="1500000">
                                      <p:cBhvr>
                                        <p:cTn id="15" dur="125" fill="hold">
                                          <p:stCondLst>
                                            <p:cond delay="0"/>
                                          </p:stCondLst>
                                        </p:cTn>
                                        <p:tgtEl>
                                          <p:spTgt spid="8"/>
                                        </p:tgtEl>
                                        <p:attrNameLst>
                                          <p:attrName>r</p:attrName>
                                        </p:attrNameLst>
                                      </p:cBhvr>
                                    </p:animRot>
                                    <p:animRot by="-1500000">
                                      <p:cBhvr>
                                        <p:cTn id="16" dur="125" fill="hold">
                                          <p:stCondLst>
                                            <p:cond delay="125"/>
                                          </p:stCondLst>
                                        </p:cTn>
                                        <p:tgtEl>
                                          <p:spTgt spid="8"/>
                                        </p:tgtEl>
                                        <p:attrNameLst>
                                          <p:attrName>r</p:attrName>
                                        </p:attrNameLst>
                                      </p:cBhvr>
                                    </p:animRot>
                                    <p:animRot by="-1500000">
                                      <p:cBhvr>
                                        <p:cTn id="17" dur="125" fill="hold">
                                          <p:stCondLst>
                                            <p:cond delay="250"/>
                                          </p:stCondLst>
                                        </p:cTn>
                                        <p:tgtEl>
                                          <p:spTgt spid="8"/>
                                        </p:tgtEl>
                                        <p:attrNameLst>
                                          <p:attrName>r</p:attrName>
                                        </p:attrNameLst>
                                      </p:cBhvr>
                                    </p:animRot>
                                    <p:animRot by="1500000">
                                      <p:cBhvr>
                                        <p:cTn id="18" dur="125" fill="hold">
                                          <p:stCondLst>
                                            <p:cond delay="375"/>
                                          </p:stCondLst>
                                        </p:cTn>
                                        <p:tgtEl>
                                          <p:spTgt spid="8"/>
                                        </p:tgtEl>
                                        <p:attrNameLst>
                                          <p:attrName>r</p:attrName>
                                        </p:attrNameLst>
                                      </p:cBhvr>
                                    </p:animRot>
                                  </p:childTnLst>
                                </p:cTn>
                              </p:par>
                              <p:par>
                                <p:cTn id="19" presetID="37"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7E56C-4227-41A4-BA73-112675D35022}"/>
              </a:ext>
            </a:extLst>
          </p:cNvPr>
          <p:cNvPicPr>
            <a:picLocks noChangeAspect="1"/>
          </p:cNvPicPr>
          <p:nvPr/>
        </p:nvPicPr>
        <p:blipFill rotWithShape="1">
          <a:blip r:embed="rId4"/>
          <a:srcRect l="1447" t="3224" r="2351" b="4444"/>
          <a:stretch/>
        </p:blipFill>
        <p:spPr>
          <a:xfrm>
            <a:off x="0" y="0"/>
            <a:ext cx="12192000" cy="6933287"/>
          </a:xfrm>
          <a:prstGeom prst="rect">
            <a:avLst/>
          </a:prstGeom>
        </p:spPr>
      </p:pic>
      <p:pic>
        <p:nvPicPr>
          <p:cNvPr id="5" name="Picture 4">
            <a:extLst>
              <a:ext uri="{FF2B5EF4-FFF2-40B4-BE49-F238E27FC236}">
                <a16:creationId xmlns:a16="http://schemas.microsoft.com/office/drawing/2014/main" id="{612D4BB7-169C-4415-B8B7-78B7BEFC1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431" y="-1282758"/>
            <a:ext cx="8121934" cy="5414623"/>
          </a:xfrm>
          <a:prstGeom prst="rect">
            <a:avLst/>
          </a:prstGeom>
        </p:spPr>
      </p:pic>
      <p:sp>
        <p:nvSpPr>
          <p:cNvPr id="7" name="TextBox 6">
            <a:extLst>
              <a:ext uri="{FF2B5EF4-FFF2-40B4-BE49-F238E27FC236}">
                <a16:creationId xmlns:a16="http://schemas.microsoft.com/office/drawing/2014/main" id="{197B3D48-7244-40F7-B669-ED9FC8C67019}"/>
              </a:ext>
            </a:extLst>
          </p:cNvPr>
          <p:cNvSpPr txBox="1"/>
          <p:nvPr/>
        </p:nvSpPr>
        <p:spPr>
          <a:xfrm>
            <a:off x="5928754" y="1051566"/>
            <a:ext cx="538946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ea typeface="+mn-ea"/>
                <a:cs typeface="+mn-cs"/>
              </a:rPr>
              <a:t>NGỌN ĐỒI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ea typeface="+mn-ea"/>
                <a:cs typeface="+mn-cs"/>
              </a:rPr>
              <a:t>CHONG CHÓNG</a:t>
            </a:r>
          </a:p>
        </p:txBody>
      </p:sp>
      <p:pic>
        <p:nvPicPr>
          <p:cNvPr id="9" name="Picture 2" descr="Rainbow Spinning Sticker by Home Brew Agency for iOS &amp;amp; Android | GIPHY">
            <a:extLst>
              <a:ext uri="{FF2B5EF4-FFF2-40B4-BE49-F238E27FC236}">
                <a16:creationId xmlns:a16="http://schemas.microsoft.com/office/drawing/2014/main" id="{1B36C0B6-48FF-4D1E-9156-53F34C6C40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inbow Spinning Sticker by Home Brew Agency for iOS &amp;amp; Android | GIPHY">
            <a:extLst>
              <a:ext uri="{FF2B5EF4-FFF2-40B4-BE49-F238E27FC236}">
                <a16:creationId xmlns:a16="http://schemas.microsoft.com/office/drawing/2014/main" id="{DCDED5EA-0674-4124-A214-D6A94A8A7B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00870" y="2331955"/>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inbow Spinning Sticker by Home Brew Agency for iOS &amp;amp; Android | GIPHY">
            <a:extLst>
              <a:ext uri="{FF2B5EF4-FFF2-40B4-BE49-F238E27FC236}">
                <a16:creationId xmlns:a16="http://schemas.microsoft.com/office/drawing/2014/main" id="{2D683AA6-0874-4AD0-A90F-468776C972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40538" y="27258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inbow Spinning Sticker by Home Brew Agency for iOS &amp;amp; Android | GIPHY">
            <a:extLst>
              <a:ext uri="{FF2B5EF4-FFF2-40B4-BE49-F238E27FC236}">
                <a16:creationId xmlns:a16="http://schemas.microsoft.com/office/drawing/2014/main" id="{6B6AD5D2-297B-435F-9D43-7D3B1E8892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32155" y="319815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inbow Spinning Sticker by Home Brew Agency for iOS &amp;amp; Android | GIPHY">
            <a:extLst>
              <a:ext uri="{FF2B5EF4-FFF2-40B4-BE49-F238E27FC236}">
                <a16:creationId xmlns:a16="http://schemas.microsoft.com/office/drawing/2014/main" id="{EB4B6305-37D3-4EC0-8386-1327F7412C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22294" y="3518086"/>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okCartoon Music ok(20)">
            <a:hlinkClick r:id="" action="ppaction://media"/>
            <a:extLst>
              <a:ext uri="{FF2B5EF4-FFF2-40B4-BE49-F238E27FC236}">
                <a16:creationId xmlns:a16="http://schemas.microsoft.com/office/drawing/2014/main" id="{4DD055AC-3C16-4B24-9EE7-19678FE4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325" y="-1587558"/>
            <a:ext cx="609600" cy="609600"/>
          </a:xfrm>
          <a:prstGeom prst="rect">
            <a:avLst/>
          </a:prstGeom>
        </p:spPr>
      </p:pic>
    </p:spTree>
    <p:extLst>
      <p:ext uri="{BB962C8B-B14F-4D97-AF65-F5344CB8AC3E}">
        <p14:creationId xmlns:p14="http://schemas.microsoft.com/office/powerpoint/2010/main" val="4155984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913EF-0D41-495B-BD85-9D5001DE8F03}"/>
              </a:ext>
            </a:extLst>
          </p:cNvPr>
          <p:cNvPicPr>
            <a:picLocks noChangeAspect="1"/>
          </p:cNvPicPr>
          <p:nvPr/>
        </p:nvPicPr>
        <p:blipFill rotWithShape="1">
          <a:blip r:embed="rId3"/>
          <a:srcRect l="1447" t="3224" r="2351" b="4444"/>
          <a:stretch/>
        </p:blipFill>
        <p:spPr>
          <a:xfrm>
            <a:off x="0" y="0"/>
            <a:ext cx="12192000" cy="6933287"/>
          </a:xfrm>
          <a:prstGeom prst="rect">
            <a:avLst/>
          </a:prstGeom>
        </p:spPr>
      </p:pic>
      <p:pic>
        <p:nvPicPr>
          <p:cNvPr id="5" name="Picture 2" descr="Rainbow Spinning Sticker by Home Brew Agency for iOS &amp;amp; Android | GIPHY">
            <a:extLst>
              <a:ext uri="{FF2B5EF4-FFF2-40B4-BE49-F238E27FC236}">
                <a16:creationId xmlns:a16="http://schemas.microsoft.com/office/drawing/2014/main" id="{EB49A110-5EF8-4A1C-A734-BA3407F5DF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inbow Spinning Sticker by Home Brew Agency for iOS &amp;amp; Android | GIPHY">
            <a:extLst>
              <a:ext uri="{FF2B5EF4-FFF2-40B4-BE49-F238E27FC236}">
                <a16:creationId xmlns:a16="http://schemas.microsoft.com/office/drawing/2014/main" id="{F465E413-45BE-4AE1-80A4-17722AFF2E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92624" y="21910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ainbow Spinning Sticker by Home Brew Agency for iOS &amp;amp; Android | GIPHY">
            <a:extLst>
              <a:ext uri="{FF2B5EF4-FFF2-40B4-BE49-F238E27FC236}">
                <a16:creationId xmlns:a16="http://schemas.microsoft.com/office/drawing/2014/main" id="{261FD005-9329-485A-AFDF-F1F0F15B02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3971" y="251663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bow Spinning Sticker by Home Brew Agency for iOS &amp;amp; Android | GIPHY">
            <a:extLst>
              <a:ext uri="{FF2B5EF4-FFF2-40B4-BE49-F238E27FC236}">
                <a16:creationId xmlns:a16="http://schemas.microsoft.com/office/drawing/2014/main" id="{06BB5E23-3010-4810-8433-BA9148FEB5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60343" y="2946130"/>
            <a:ext cx="1982948" cy="19829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5" action="ppaction://hlinksldjump"/>
            <a:extLst>
              <a:ext uri="{FF2B5EF4-FFF2-40B4-BE49-F238E27FC236}">
                <a16:creationId xmlns:a16="http://schemas.microsoft.com/office/drawing/2014/main" id="{F20E738F-E78A-4660-B2BB-C6412E8D2415}"/>
              </a:ext>
            </a:extLst>
          </p:cNvPr>
          <p:cNvSpPr/>
          <p:nvPr/>
        </p:nvSpPr>
        <p:spPr>
          <a:xfrm>
            <a:off x="2034519" y="5225085"/>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hlinkClick r:id="rId6" action="ppaction://hlinksldjump"/>
            <a:extLst>
              <a:ext uri="{FF2B5EF4-FFF2-40B4-BE49-F238E27FC236}">
                <a16:creationId xmlns:a16="http://schemas.microsoft.com/office/drawing/2014/main" id="{704491E2-775B-4E69-99BB-363DDF7C1276}"/>
              </a:ext>
            </a:extLst>
          </p:cNvPr>
          <p:cNvSpPr/>
          <p:nvPr/>
        </p:nvSpPr>
        <p:spPr>
          <a:xfrm>
            <a:off x="4407460" y="5277149"/>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a:hlinkClick r:id="rId7" action="ppaction://hlinksldjump"/>
            <a:extLst>
              <a:ext uri="{FF2B5EF4-FFF2-40B4-BE49-F238E27FC236}">
                <a16:creationId xmlns:a16="http://schemas.microsoft.com/office/drawing/2014/main" id="{C933D428-C74B-4A39-949B-0BCF7504772B}"/>
              </a:ext>
            </a:extLst>
          </p:cNvPr>
          <p:cNvSpPr/>
          <p:nvPr/>
        </p:nvSpPr>
        <p:spPr>
          <a:xfrm>
            <a:off x="3231836" y="5480144"/>
            <a:ext cx="452059" cy="4520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Oval 13">
            <a:hlinkClick r:id="rId8" action="ppaction://hlinksldjump"/>
            <a:extLst>
              <a:ext uri="{FF2B5EF4-FFF2-40B4-BE49-F238E27FC236}">
                <a16:creationId xmlns:a16="http://schemas.microsoft.com/office/drawing/2014/main" id="{EF2D0E97-66C9-469A-80E3-9F74027AD3F3}"/>
              </a:ext>
            </a:extLst>
          </p:cNvPr>
          <p:cNvSpPr/>
          <p:nvPr/>
        </p:nvSpPr>
        <p:spPr>
          <a:xfrm>
            <a:off x="643139" y="4640007"/>
            <a:ext cx="703584" cy="7035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 name="Arrow: Right 2">
            <a:hlinkClick r:id="rId9" action="ppaction://hlinksldjump"/>
            <a:extLst>
              <a:ext uri="{FF2B5EF4-FFF2-40B4-BE49-F238E27FC236}">
                <a16:creationId xmlns:a16="http://schemas.microsoft.com/office/drawing/2014/main" id="{09214E03-B33B-6001-C26B-9F4FA26F1C27}"/>
              </a:ext>
            </a:extLst>
          </p:cNvPr>
          <p:cNvSpPr/>
          <p:nvPr/>
        </p:nvSpPr>
        <p:spPr>
          <a:xfrm>
            <a:off x="11002297" y="6210542"/>
            <a:ext cx="943896" cy="4262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22737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childTnLst>
        </p:cTn>
      </p:par>
    </p:tnLst>
    <p:bldLst>
      <p:bldP spid="10"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3"/>
          <a:stretch>
            <a:fillRect/>
          </a:stretch>
        </p:blipFill>
        <p:spPr>
          <a:xfrm>
            <a:off x="0" y="0"/>
            <a:ext cx="12192000" cy="6858000"/>
          </a:xfrm>
          <a:prstGeom prst="rect">
            <a:avLst/>
          </a:prstGeom>
        </p:spPr>
      </p:pic>
      <p:sp>
        <p:nvSpPr>
          <p:cNvPr id="5" name="Arrow: Left 4">
            <a:hlinkClick r:id="rId4"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52737" cy="1569660"/>
          </a:xfrm>
          <a:prstGeom prst="rect">
            <a:avLst/>
          </a:prstGeom>
          <a:noFill/>
        </p:spPr>
        <p:txBody>
          <a:bodyPr wrap="square" rtlCol="0">
            <a:spAutoFit/>
          </a:bodyPr>
          <a:lstStyle/>
          <a:p>
            <a:pPr lvl="0" algn="ctr"/>
            <a:r>
              <a:rPr lang="en-US" sz="3200" b="1">
                <a:solidFill>
                  <a:prstClr val="black"/>
                </a:solidFill>
                <a:cs typeface="Arial" panose="020B0604020202020204" pitchFamily="34" charset="0"/>
              </a:rPr>
              <a:t>Tìm 1 </a:t>
            </a:r>
            <a:r>
              <a:rPr lang="vi-VN" sz="3200" b="1">
                <a:solidFill>
                  <a:prstClr val="black"/>
                </a:solidFill>
                <a:cs typeface="Arial" panose="020B0604020202020204" pitchFamily="34" charset="0"/>
              </a:rPr>
              <a:t>Từ ngữ có nghĩa giống với từ quê hương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0FEBDC3-DC1A-4810-8C00-007483EEF869}"/>
              </a:ext>
            </a:extLst>
          </p:cNvPr>
          <p:cNvSpPr txBox="1"/>
          <p:nvPr/>
        </p:nvSpPr>
        <p:spPr>
          <a:xfrm>
            <a:off x="3794542" y="4865843"/>
            <a:ext cx="35714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Đáp</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án</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quê</a:t>
            </a:r>
            <a:r>
              <a:rPr kumimoji="0" lang="en-US" sz="32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nhà</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707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3"/>
          <a:stretch>
            <a:fillRect/>
          </a:stretch>
        </p:blipFill>
        <p:spPr>
          <a:xfrm>
            <a:off x="0" y="0"/>
            <a:ext cx="12192000" cy="6858000"/>
          </a:xfrm>
          <a:prstGeom prst="rect">
            <a:avLst/>
          </a:prstGeom>
        </p:spPr>
      </p:pic>
      <p:sp>
        <p:nvSpPr>
          <p:cNvPr id="5" name="Arrow: Left 4">
            <a:hlinkClick r:id="rId4"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377782" cy="1569660"/>
          </a:xfrm>
          <a:prstGeom prst="rect">
            <a:avLst/>
          </a:prstGeom>
          <a:noFill/>
        </p:spPr>
        <p:txBody>
          <a:bodyPr wrap="square" rtlCol="0">
            <a:spAutoFit/>
          </a:bodyPr>
          <a:lstStyle/>
          <a:p>
            <a:pPr lvl="0" algn="ctr"/>
            <a:r>
              <a:rPr lang="vi-VN" sz="3200" b="1">
                <a:solidFill>
                  <a:prstClr val="black"/>
                </a:solidFill>
                <a:cs typeface="Arial" panose="020B0604020202020204" pitchFamily="34" charset="0"/>
              </a:rPr>
              <a:t>Tìm 1 Từ ngữ Chỉ tình cảm với quê hương. </a:t>
            </a:r>
            <a:endParaRPr lang="vi-VN" sz="3200" b="1" dirty="0">
              <a:solidFill>
                <a:prstClr val="black"/>
              </a:solidFill>
              <a:cs typeface="Arial" panose="020B0604020202020204" pitchFamily="34" charset="0"/>
            </a:endParaRPr>
          </a:p>
        </p:txBody>
      </p:sp>
      <p:sp>
        <p:nvSpPr>
          <p:cNvPr id="7" name="TextBox 6">
            <a:extLst>
              <a:ext uri="{FF2B5EF4-FFF2-40B4-BE49-F238E27FC236}">
                <a16:creationId xmlns:a16="http://schemas.microsoft.com/office/drawing/2014/main" id="{50FEBDC3-DC1A-4810-8C00-007483EEF869}"/>
              </a:ext>
            </a:extLst>
          </p:cNvPr>
          <p:cNvSpPr txBox="1"/>
          <p:nvPr/>
        </p:nvSpPr>
        <p:spPr>
          <a:xfrm>
            <a:off x="3794543" y="5450999"/>
            <a:ext cx="36105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Đáp</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án</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thương</a:t>
            </a:r>
            <a:r>
              <a:rPr kumimoji="0" lang="en-US" sz="32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nhớ</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554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3"/>
          <a:stretch>
            <a:fillRect/>
          </a:stretch>
        </p:blipFill>
        <p:spPr>
          <a:xfrm>
            <a:off x="0" y="0"/>
            <a:ext cx="12192000" cy="6858000"/>
          </a:xfrm>
          <a:prstGeom prst="rect">
            <a:avLst/>
          </a:prstGeom>
        </p:spPr>
      </p:pic>
      <p:sp>
        <p:nvSpPr>
          <p:cNvPr id="5" name="Arrow: Left 4">
            <a:hlinkClick r:id="rId4"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0034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Trùng</a:t>
            </a:r>
            <a:r>
              <a:rPr kumimoji="0" lang="en-US" sz="28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điệp </a:t>
            </a:r>
            <a:r>
              <a:rPr kumimoji="0" lang="en-US" sz="28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có phải từ thường tả cảnh sông nước?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0FEBDC3-DC1A-4810-8C00-007483EEF869}"/>
              </a:ext>
            </a:extLst>
          </p:cNvPr>
          <p:cNvSpPr txBox="1"/>
          <p:nvPr/>
        </p:nvSpPr>
        <p:spPr>
          <a:xfrm>
            <a:off x="3586261" y="5186024"/>
            <a:ext cx="40169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Đáp</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án</a:t>
            </a: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nl-NL"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9962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3"/>
          <a:stretch>
            <a:fillRect/>
          </a:stretch>
        </p:blipFill>
        <p:spPr>
          <a:xfrm>
            <a:off x="0" y="0"/>
            <a:ext cx="12192000" cy="6858000"/>
          </a:xfrm>
          <a:prstGeom prst="rect">
            <a:avLst/>
          </a:prstGeom>
        </p:spPr>
      </p:pic>
      <p:sp>
        <p:nvSpPr>
          <p:cNvPr id="5" name="Arrow: Left 4">
            <a:hlinkClick r:id="rId4"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933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 2</a:t>
            </a:r>
            <a:r>
              <a:rPr kumimoji="0" lang="en-US" sz="3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từ chỉ cảnh sông nước</a:t>
            </a:r>
            <a:endParaRPr kumimoji="0" lang="en-US"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0FEBDC3-DC1A-4810-8C00-007483EEF869}"/>
              </a:ext>
            </a:extLst>
          </p:cNvPr>
          <p:cNvSpPr txBox="1"/>
          <p:nvPr/>
        </p:nvSpPr>
        <p:spPr>
          <a:xfrm>
            <a:off x="3905904" y="5089861"/>
            <a:ext cx="34706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Đáp</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án</a:t>
            </a:r>
            <a:r>
              <a:rPr kumimoji="0" lang="en-US" sz="3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lang="en-US" sz="3000" b="1">
                <a:solidFill>
                  <a:srgbClr val="FF0000"/>
                </a:solidFill>
                <a:latin typeface="Arial" panose="020B0604020202020204" pitchFamily="34" charset="0"/>
                <a:cs typeface="Arial" panose="020B0604020202020204" pitchFamily="34" charset="0"/>
              </a:rPr>
              <a:t>êm đềm, uốn lượn</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069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DDB32C6-3B7A-55FF-B23F-F540A0D6295D}"/>
              </a:ext>
            </a:extLst>
          </p:cNvPr>
          <p:cNvGrpSpPr/>
          <p:nvPr/>
        </p:nvGrpSpPr>
        <p:grpSpPr>
          <a:xfrm>
            <a:off x="3414389" y="1624288"/>
            <a:ext cx="5363222" cy="2554545"/>
            <a:chOff x="4124044" y="1905824"/>
            <a:chExt cx="4331002" cy="2554545"/>
          </a:xfrm>
        </p:grpSpPr>
        <p:sp>
          <p:nvSpPr>
            <p:cNvPr id="16" name="TextBox 15">
              <a:extLst>
                <a:ext uri="{FF2B5EF4-FFF2-40B4-BE49-F238E27FC236}">
                  <a16:creationId xmlns:a16="http://schemas.microsoft.com/office/drawing/2014/main" id="{21C59AAE-96B1-9AA9-812E-0066A9EC94C7}"/>
                </a:ext>
              </a:extLst>
            </p:cNvPr>
            <p:cNvSpPr txBox="1"/>
            <p:nvPr/>
          </p:nvSpPr>
          <p:spPr>
            <a:xfrm>
              <a:off x="4124044" y="1905824"/>
              <a:ext cx="4331002" cy="2554545"/>
            </a:xfrm>
            <a:prstGeom prst="rect">
              <a:avLst/>
            </a:prstGeom>
            <a:noFill/>
          </p:spPr>
          <p:txBody>
            <a:bodyPr wrap="square" rtlCol="0">
              <a:spAutoFit/>
            </a:bodyPr>
            <a:lstStyle/>
            <a:p>
              <a:r>
                <a:rPr lang="en-US" sz="8000" dirty="0">
                  <a:ln w="158750">
                    <a:solidFill>
                      <a:schemeClr val="bg1"/>
                    </a:solidFill>
                  </a:ln>
                  <a:solidFill>
                    <a:schemeClr val="bg1"/>
                  </a:solidFill>
                  <a:effectLst>
                    <a:outerShdw blurRad="50800" dist="50800" dir="5400000" algn="ctr" rotWithShape="0">
                      <a:srgbClr val="66FFCC"/>
                    </a:outerShdw>
                  </a:effectLst>
                  <a:latin typeface="LNTH-LuoLuoNotangYuanTi 1" pitchFamily="2" charset="-128"/>
                  <a:ea typeface="LNTH-LuoLuoNotangYuanTi 1" pitchFamily="2" charset="-128"/>
                  <a:cs typeface="LNTH-LuoLuoNotangYuanTi 1" pitchFamily="2" charset="-128"/>
                </a:rPr>
                <a:t>TẠM BIỆT VÀ HẸN GẶP LẠI</a:t>
              </a:r>
              <a:endParaRPr lang="vi-VN" sz="8000" dirty="0">
                <a:ln w="158750">
                  <a:solidFill>
                    <a:schemeClr val="bg1"/>
                  </a:solidFill>
                </a:ln>
                <a:solidFill>
                  <a:schemeClr val="bg1"/>
                </a:solidFill>
                <a:effectLst>
                  <a:outerShdw blurRad="50800" dist="50800" dir="5400000" algn="ctr" rotWithShape="0">
                    <a:srgbClr val="66FFCC"/>
                  </a:outerShdw>
                </a:effectLst>
                <a:latin typeface="LNTH-LuoLuoNotangYuanTi 1" pitchFamily="2" charset="-128"/>
                <a:ea typeface="LNTH-LuoLuoNotangYuanTi 1" pitchFamily="2" charset="-128"/>
                <a:cs typeface="LNTH-LuoLuoNotangYuanTi 1" pitchFamily="2" charset="-128"/>
              </a:endParaRPr>
            </a:p>
          </p:txBody>
        </p:sp>
        <p:sp>
          <p:nvSpPr>
            <p:cNvPr id="9" name="TextBox 8">
              <a:extLst>
                <a:ext uri="{FF2B5EF4-FFF2-40B4-BE49-F238E27FC236}">
                  <a16:creationId xmlns:a16="http://schemas.microsoft.com/office/drawing/2014/main" id="{68B1A1D9-75DA-84FE-31FA-590C508F8523}"/>
                </a:ext>
              </a:extLst>
            </p:cNvPr>
            <p:cNvSpPr txBox="1"/>
            <p:nvPr/>
          </p:nvSpPr>
          <p:spPr>
            <a:xfrm>
              <a:off x="4124044" y="1905824"/>
              <a:ext cx="4331002" cy="2554545"/>
            </a:xfrm>
            <a:prstGeom prst="rect">
              <a:avLst/>
            </a:prstGeom>
            <a:noFill/>
          </p:spPr>
          <p:txBody>
            <a:bodyPr wrap="square" rtlCol="0">
              <a:spAutoFit/>
            </a:bodyPr>
            <a:lstStyle/>
            <a:p>
              <a:r>
                <a:rPr lang="en-US" sz="8000" dirty="0">
                  <a:ln>
                    <a:solidFill>
                      <a:srgbClr val="00B050"/>
                    </a:solidFill>
                  </a:ln>
                  <a:solidFill>
                    <a:srgbClr val="66FFCC"/>
                  </a:solidFill>
                  <a:latin typeface="LNTH-LuoLuoNotangYuanTi 1" pitchFamily="2" charset="-128"/>
                  <a:ea typeface="LNTH-LuoLuoNotangYuanTi 1" pitchFamily="2" charset="-128"/>
                  <a:cs typeface="LNTH-LuoLuoNotangYuanTi 1" pitchFamily="2" charset="-128"/>
                </a:rPr>
                <a:t>TẠM BIỆT VÀ HẸN GẶP LẠI</a:t>
              </a:r>
              <a:endParaRPr lang="vi-VN" sz="8000" dirty="0">
                <a:ln>
                  <a:solidFill>
                    <a:srgbClr val="00B050"/>
                  </a:solidFill>
                </a:ln>
                <a:solidFill>
                  <a:srgbClr val="66FFCC"/>
                </a:solidFill>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par>
                              <p:cTn id="42" fill="hold">
                                <p:stCondLst>
                                  <p:cond delay="2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3"/>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par>
                              <p:cTn id="48" fill="hold">
                                <p:stCondLst>
                                  <p:cond delay="3000"/>
                                </p:stCondLst>
                                <p:childTnLst>
                                  <p:par>
                                    <p:cTn id="49" presetID="6" presetClass="emph" presetSubtype="0" repeatCount="indefinite" decel="12000" autoRev="1" fill="hold" nodeType="afterEffect">
                                      <p:stCondLst>
                                        <p:cond delay="0"/>
                                      </p:stCondLst>
                                      <p:childTnLst>
                                        <p:animScale>
                                          <p:cBhvr>
                                            <p:cTn id="50" dur="1750" fill="hold"/>
                                            <p:tgtEl>
                                              <p:spTgt spid="17"/>
                                            </p:tgtEl>
                                          </p:cBhvr>
                                          <p:by x="105000" y="105000"/>
                                        </p:animScale>
                                      </p:childTnLst>
                                    </p:cTn>
                                  </p:par>
                                  <p:par>
                                    <p:cTn id="51" presetID="32" presetClass="emph" presetSubtype="0" fill="hold" nodeType="withEffect">
                                      <p:stCondLst>
                                        <p:cond delay="0"/>
                                      </p:stCondLst>
                                      <p:childTnLst>
                                        <p:animRot by="120000">
                                          <p:cBhvr>
                                            <p:cTn id="52" dur="250" fill="hold">
                                              <p:stCondLst>
                                                <p:cond delay="0"/>
                                              </p:stCondLst>
                                            </p:cTn>
                                            <p:tgtEl>
                                              <p:spTgt spid="17"/>
                                            </p:tgtEl>
                                            <p:attrNameLst>
                                              <p:attrName>r</p:attrName>
                                            </p:attrNameLst>
                                          </p:cBhvr>
                                        </p:animRot>
                                        <p:animRot by="-240000">
                                          <p:cBhvr>
                                            <p:cTn id="53" dur="500" fill="hold">
                                              <p:stCondLst>
                                                <p:cond delay="500"/>
                                              </p:stCondLst>
                                            </p:cTn>
                                            <p:tgtEl>
                                              <p:spTgt spid="17"/>
                                            </p:tgtEl>
                                            <p:attrNameLst>
                                              <p:attrName>r</p:attrName>
                                            </p:attrNameLst>
                                          </p:cBhvr>
                                        </p:animRot>
                                        <p:animRot by="240000">
                                          <p:cBhvr>
                                            <p:cTn id="54" dur="500" fill="hold">
                                              <p:stCondLst>
                                                <p:cond delay="1000"/>
                                              </p:stCondLst>
                                            </p:cTn>
                                            <p:tgtEl>
                                              <p:spTgt spid="17"/>
                                            </p:tgtEl>
                                            <p:attrNameLst>
                                              <p:attrName>r</p:attrName>
                                            </p:attrNameLst>
                                          </p:cBhvr>
                                        </p:animRot>
                                        <p:animRot by="-240000">
                                          <p:cBhvr>
                                            <p:cTn id="55" dur="500" fill="hold">
                                              <p:stCondLst>
                                                <p:cond delay="1500"/>
                                              </p:stCondLst>
                                            </p:cTn>
                                            <p:tgtEl>
                                              <p:spTgt spid="17"/>
                                            </p:tgtEl>
                                            <p:attrNameLst>
                                              <p:attrName>r</p:attrName>
                                            </p:attrNameLst>
                                          </p:cBhvr>
                                        </p:animRot>
                                        <p:animRot by="120000">
                                          <p:cBhvr>
                                            <p:cTn id="56" dur="500" fill="hold">
                                              <p:stCondLst>
                                                <p:cond delay="20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par>
                              <p:cTn id="42" fill="hold">
                                <p:stCondLst>
                                  <p:cond delay="2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3"/>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par>
                              <p:cTn id="48" fill="hold">
                                <p:stCondLst>
                                  <p:cond delay="3000"/>
                                </p:stCondLst>
                                <p:childTnLst>
                                  <p:par>
                                    <p:cTn id="49" presetID="6" presetClass="emph" presetSubtype="0" repeatCount="indefinite" decel="12000" autoRev="1" fill="hold" nodeType="afterEffect">
                                      <p:stCondLst>
                                        <p:cond delay="0"/>
                                      </p:stCondLst>
                                      <p:childTnLst>
                                        <p:animScale>
                                          <p:cBhvr>
                                            <p:cTn id="50" dur="1750" fill="hold"/>
                                            <p:tgtEl>
                                              <p:spTgt spid="17"/>
                                            </p:tgtEl>
                                          </p:cBhvr>
                                          <p:by x="105000" y="105000"/>
                                        </p:animScale>
                                      </p:childTnLst>
                                    </p:cTn>
                                  </p:par>
                                  <p:par>
                                    <p:cTn id="51" presetID="32" presetClass="emph" presetSubtype="0" fill="hold" nodeType="withEffect">
                                      <p:stCondLst>
                                        <p:cond delay="0"/>
                                      </p:stCondLst>
                                      <p:childTnLst>
                                        <p:animRot by="120000">
                                          <p:cBhvr>
                                            <p:cTn id="52" dur="250" fill="hold">
                                              <p:stCondLst>
                                                <p:cond delay="0"/>
                                              </p:stCondLst>
                                            </p:cTn>
                                            <p:tgtEl>
                                              <p:spTgt spid="17"/>
                                            </p:tgtEl>
                                            <p:attrNameLst>
                                              <p:attrName>r</p:attrName>
                                            </p:attrNameLst>
                                          </p:cBhvr>
                                        </p:animRot>
                                        <p:animRot by="-240000">
                                          <p:cBhvr>
                                            <p:cTn id="53" dur="500" fill="hold">
                                              <p:stCondLst>
                                                <p:cond delay="500"/>
                                              </p:stCondLst>
                                            </p:cTn>
                                            <p:tgtEl>
                                              <p:spTgt spid="17"/>
                                            </p:tgtEl>
                                            <p:attrNameLst>
                                              <p:attrName>r</p:attrName>
                                            </p:attrNameLst>
                                          </p:cBhvr>
                                        </p:animRot>
                                        <p:animRot by="240000">
                                          <p:cBhvr>
                                            <p:cTn id="54" dur="500" fill="hold">
                                              <p:stCondLst>
                                                <p:cond delay="1000"/>
                                              </p:stCondLst>
                                            </p:cTn>
                                            <p:tgtEl>
                                              <p:spTgt spid="17"/>
                                            </p:tgtEl>
                                            <p:attrNameLst>
                                              <p:attrName>r</p:attrName>
                                            </p:attrNameLst>
                                          </p:cBhvr>
                                        </p:animRot>
                                        <p:animRot by="-240000">
                                          <p:cBhvr>
                                            <p:cTn id="55" dur="500" fill="hold">
                                              <p:stCondLst>
                                                <p:cond delay="1500"/>
                                              </p:stCondLst>
                                            </p:cTn>
                                            <p:tgtEl>
                                              <p:spTgt spid="17"/>
                                            </p:tgtEl>
                                            <p:attrNameLst>
                                              <p:attrName>r</p:attrName>
                                            </p:attrNameLst>
                                          </p:cBhvr>
                                        </p:animRot>
                                        <p:animRot by="120000">
                                          <p:cBhvr>
                                            <p:cTn id="56" dur="500" fill="hold">
                                              <p:stCondLst>
                                                <p:cond delay="20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Hương Tươi Đẹp - Nhạc Thiếu Nhi Hay">
            <a:hlinkClick r:id="" action="ppaction://media"/>
            <a:extLst>
              <a:ext uri="{FF2B5EF4-FFF2-40B4-BE49-F238E27FC236}">
                <a16:creationId xmlns:a16="http://schemas.microsoft.com/office/drawing/2014/main" id="{E213AFD8-763F-4761-BE6B-947B877F14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1114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E6D136-3A7F-4FA0-BD9C-2AC60C5D5F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85271"/>
            <a:ext cx="12192000" cy="6858000"/>
          </a:xfrm>
          <a:prstGeom prst="rect">
            <a:avLst/>
          </a:prstGeom>
        </p:spPr>
      </p:pic>
      <p:grpSp>
        <p:nvGrpSpPr>
          <p:cNvPr id="8" name="Group 7">
            <a:extLst>
              <a:ext uri="{FF2B5EF4-FFF2-40B4-BE49-F238E27FC236}">
                <a16:creationId xmlns:a16="http://schemas.microsoft.com/office/drawing/2014/main" id="{C0C393A3-6F91-4CB5-8F61-7EAA8115A8B3}"/>
              </a:ext>
            </a:extLst>
          </p:cNvPr>
          <p:cNvGrpSpPr/>
          <p:nvPr/>
        </p:nvGrpSpPr>
        <p:grpSpPr>
          <a:xfrm>
            <a:off x="664143" y="892685"/>
            <a:ext cx="9625263" cy="4902087"/>
            <a:chOff x="664143" y="584314"/>
            <a:chExt cx="9625263" cy="4902087"/>
          </a:xfrm>
        </p:grpSpPr>
        <p:pic>
          <p:nvPicPr>
            <p:cNvPr id="7" name="Picture 2">
              <a:extLst>
                <a:ext uri="{FF2B5EF4-FFF2-40B4-BE49-F238E27FC236}">
                  <a16:creationId xmlns:a16="http://schemas.microsoft.com/office/drawing/2014/main" id="{F7D0B508-9E12-4C89-A04A-0BA95A93CC81}"/>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2497" y="1682097"/>
              <a:ext cx="8186909" cy="3804304"/>
            </a:xfrm>
            <a:prstGeom prst="rect">
              <a:avLst/>
            </a:prstGeom>
          </p:spPr>
        </p:pic>
        <p:pic>
          <p:nvPicPr>
            <p:cNvPr id="6" name="Picture 5">
              <a:extLst>
                <a:ext uri="{FF2B5EF4-FFF2-40B4-BE49-F238E27FC236}">
                  <a16:creationId xmlns:a16="http://schemas.microsoft.com/office/drawing/2014/main" id="{5FE146C8-98C1-4692-BB6B-F73366AD5DD2}"/>
                </a:ext>
              </a:extLst>
            </p:cNvPr>
            <p:cNvPicPr>
              <a:picLocks noChangeAspect="1"/>
            </p:cNvPicPr>
            <p:nvPr/>
          </p:nvPicPr>
          <p:blipFill>
            <a:blip r:embed="rId6"/>
            <a:stretch>
              <a:fillRect/>
            </a:stretch>
          </p:blipFill>
          <p:spPr>
            <a:xfrm>
              <a:off x="664143" y="584314"/>
              <a:ext cx="4365449" cy="2195564"/>
            </a:xfrm>
            <a:prstGeom prst="rect">
              <a:avLst/>
            </a:prstGeom>
          </p:spPr>
        </p:pic>
      </p:grpSp>
      <p:sp>
        <p:nvSpPr>
          <p:cNvPr id="9" name="TextBox 8">
            <a:extLst>
              <a:ext uri="{FF2B5EF4-FFF2-40B4-BE49-F238E27FC236}">
                <a16:creationId xmlns:a16="http://schemas.microsoft.com/office/drawing/2014/main" id="{5737E42D-5464-4233-8524-0C71392EEBE3}"/>
              </a:ext>
            </a:extLst>
          </p:cNvPr>
          <p:cNvSpPr txBox="1"/>
          <p:nvPr/>
        </p:nvSpPr>
        <p:spPr>
          <a:xfrm>
            <a:off x="2562547" y="2784624"/>
            <a:ext cx="7526956"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a:solidFill>
                    <a:srgbClr val="0070C0"/>
                  </a:solidFill>
                </a:ln>
                <a:solidFill>
                  <a:srgbClr val="00B0F0"/>
                </a:solidFill>
                <a:effectLst>
                  <a:outerShdw blurRad="50800" dist="50800" dir="5400000" algn="ctr" rotWithShape="0">
                    <a:prstClr val="white"/>
                  </a:outerShdw>
                </a:effectLst>
                <a:uLnTx/>
                <a:uFillTx/>
                <a:latin typeface="LNTH-LuoLuoNotangYuanTi 1" pitchFamily="2" charset="-128"/>
                <a:ea typeface="LNTH-LuoLuoNotangYuanTi 1" pitchFamily="2" charset="-128"/>
                <a:cs typeface="LNTH-LuoLuoNotangYuanTi 1" pitchFamily="2" charset="-128"/>
              </a:rPr>
              <a:t>KHÁM</a:t>
            </a:r>
            <a:r>
              <a:rPr kumimoji="0" lang="en-US" sz="13800" b="0" i="0" u="none" strike="noStrike" kern="1200" cap="none" spc="0" normalizeH="0" noProof="0">
                <a:ln>
                  <a:solidFill>
                    <a:srgbClr val="0070C0"/>
                  </a:solidFill>
                </a:ln>
                <a:solidFill>
                  <a:srgbClr val="00B0F0"/>
                </a:solidFill>
                <a:effectLst>
                  <a:outerShdw blurRad="50800" dist="50800" dir="5400000" algn="ctr" rotWithShape="0">
                    <a:prstClr val="white"/>
                  </a:outerShdw>
                </a:effectLst>
                <a:uLnTx/>
                <a:uFillTx/>
                <a:latin typeface="LNTH-LuoLuoNotangYuanTi 1" pitchFamily="2" charset="-128"/>
                <a:ea typeface="LNTH-LuoLuoNotangYuanTi 1" pitchFamily="2" charset="-128"/>
                <a:cs typeface="LNTH-LuoLuoNotangYuanTi 1" pitchFamily="2" charset="-128"/>
              </a:rPr>
              <a:t> PHÁ</a:t>
            </a:r>
            <a:endParaRPr kumimoji="0" lang="vi-VN" sz="13800" b="0" i="0" u="none" strike="noStrike" kern="1200" cap="none" spc="0" normalizeH="0" baseline="0" noProof="0" dirty="0">
              <a:ln>
                <a:solidFill>
                  <a:srgbClr val="0070C0"/>
                </a:solidFill>
              </a:ln>
              <a:solidFill>
                <a:srgbClr val="00B0F0"/>
              </a:solidFill>
              <a:effectLst>
                <a:outerShdw blurRad="50800" dist="50800" dir="5400000" algn="ctr" rotWithShape="0">
                  <a:prstClr val="white"/>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83016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882690" y="1172731"/>
            <a:ext cx="6171959" cy="3231654"/>
          </a:xfrm>
          <a:prstGeom prst="rect">
            <a:avLst/>
          </a:prstGeom>
          <a:noFill/>
        </p:spPr>
        <p:txBody>
          <a:bodyPr wrap="square">
            <a:spAutoFit/>
          </a:bodyPr>
          <a:lstStyle/>
          <a:p>
            <a:pPr lvl="0" algn="ctr"/>
            <a:r>
              <a:rPr lang="vi-VN" sz="7200" b="1">
                <a:ln w="6600">
                  <a:solidFill>
                    <a:srgbClr val="5B9BD5">
                      <a:lumMod val="75000"/>
                    </a:srgbClr>
                  </a:solidFill>
                  <a:prstDash val="solid"/>
                </a:ln>
                <a:solidFill>
                  <a:srgbClr val="FF0000"/>
                </a:solidFill>
                <a:effectLst>
                  <a:outerShdw dist="38100" dir="2700000" algn="tl" rotWithShape="0">
                    <a:srgbClr val="0066FF"/>
                  </a:outerShdw>
                </a:effectLst>
                <a:ea typeface="LNTH-LuoLuoNotangYuanTi 1" pitchFamily="2" charset="-128"/>
                <a:cs typeface="LNTH-LuoLuoNotangYuanTi 1" pitchFamily="2" charset="-128"/>
              </a:rPr>
              <a:t>2.1. </a:t>
            </a:r>
            <a:r>
              <a:rPr lang="vi-VN" sz="6600" b="1">
                <a:ln w="6600">
                  <a:solidFill>
                    <a:srgbClr val="5B9BD5">
                      <a:lumMod val="75000"/>
                    </a:srgbClr>
                  </a:solidFill>
                  <a:prstDash val="solid"/>
                </a:ln>
                <a:solidFill>
                  <a:srgbClr val="FFFFFF"/>
                </a:solidFill>
                <a:effectLst>
                  <a:outerShdw dist="38100" dir="2700000" algn="tl" rotWithShape="0">
                    <a:srgbClr val="0066FF"/>
                  </a:outerShdw>
                </a:effectLst>
                <a:ea typeface="LNTH-LuoLuoNotangYuanTi 1" pitchFamily="2" charset="-128"/>
                <a:cs typeface="LNTH-LuoLuoNotangYuanTi 1" pitchFamily="2" charset="-128"/>
              </a:rPr>
              <a:t>Tìm từ ngữ thuộc chủ đề Quê hương</a:t>
            </a:r>
            <a:endParaRPr kumimoji="0" lang="vi-VN" sz="66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243421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657545" y="922706"/>
            <a:ext cx="10872417" cy="5515202"/>
            <a:chOff x="699472" y="870409"/>
            <a:chExt cx="10872417" cy="5687333"/>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99472" y="870409"/>
              <a:ext cx="10872417" cy="5687333"/>
            </a:xfrm>
            <a:custGeom>
              <a:avLst/>
              <a:gdLst>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687333" fill="none" extrusionOk="0">
                  <a:moveTo>
                    <a:pt x="0" y="532334"/>
                  </a:moveTo>
                  <a:cubicBezTo>
                    <a:pt x="-88271" y="224361"/>
                    <a:pt x="321074" y="55572"/>
                    <a:pt x="565991" y="0"/>
                  </a:cubicBezTo>
                  <a:cubicBezTo>
                    <a:pt x="5468685" y="367696"/>
                    <a:pt x="8242992" y="299469"/>
                    <a:pt x="10306424" y="0"/>
                  </a:cubicBezTo>
                  <a:cubicBezTo>
                    <a:pt x="10674437" y="88326"/>
                    <a:pt x="10912517" y="288346"/>
                    <a:pt x="10872417" y="532334"/>
                  </a:cubicBezTo>
                  <a:cubicBezTo>
                    <a:pt x="10765715" y="1600748"/>
                    <a:pt x="10993525" y="4279300"/>
                    <a:pt x="10872417" y="5154997"/>
                  </a:cubicBezTo>
                  <a:cubicBezTo>
                    <a:pt x="10784680" y="5463981"/>
                    <a:pt x="10545255" y="5637822"/>
                    <a:pt x="10306424" y="5687333"/>
                  </a:cubicBezTo>
                  <a:cubicBezTo>
                    <a:pt x="6556659" y="5800018"/>
                    <a:pt x="2990222" y="5574915"/>
                    <a:pt x="565991" y="5687333"/>
                  </a:cubicBezTo>
                  <a:cubicBezTo>
                    <a:pt x="263118" y="5555187"/>
                    <a:pt x="-61314" y="5484740"/>
                    <a:pt x="0" y="5154997"/>
                  </a:cubicBezTo>
                  <a:cubicBezTo>
                    <a:pt x="-27659" y="4745239"/>
                    <a:pt x="56538" y="1203681"/>
                    <a:pt x="0" y="532334"/>
                  </a:cubicBezTo>
                  <a:close/>
                </a:path>
                <a:path w="10872417" h="5687333" stroke="0" extrusionOk="0">
                  <a:moveTo>
                    <a:pt x="0" y="532334"/>
                  </a:moveTo>
                  <a:cubicBezTo>
                    <a:pt x="-47017" y="229906"/>
                    <a:pt x="319699" y="-50281"/>
                    <a:pt x="565991" y="0"/>
                  </a:cubicBezTo>
                  <a:cubicBezTo>
                    <a:pt x="1141256" y="825014"/>
                    <a:pt x="6268179" y="-44071"/>
                    <a:pt x="10306424" y="0"/>
                  </a:cubicBezTo>
                  <a:cubicBezTo>
                    <a:pt x="10599186" y="85403"/>
                    <a:pt x="10824323" y="300388"/>
                    <a:pt x="10872417" y="532334"/>
                  </a:cubicBezTo>
                  <a:cubicBezTo>
                    <a:pt x="10964943" y="931225"/>
                    <a:pt x="10624584" y="3531826"/>
                    <a:pt x="10872417" y="5154997"/>
                  </a:cubicBezTo>
                  <a:cubicBezTo>
                    <a:pt x="10930563" y="5493391"/>
                    <a:pt x="10600092" y="5750002"/>
                    <a:pt x="10306424" y="5687333"/>
                  </a:cubicBezTo>
                  <a:cubicBezTo>
                    <a:pt x="6020010" y="6166293"/>
                    <a:pt x="3345753" y="5159727"/>
                    <a:pt x="565991" y="5687333"/>
                  </a:cubicBezTo>
                  <a:cubicBezTo>
                    <a:pt x="304987" y="5651668"/>
                    <a:pt x="-4672" y="5400089"/>
                    <a:pt x="0" y="5154997"/>
                  </a:cubicBezTo>
                  <a:cubicBezTo>
                    <a:pt x="284737" y="4788298"/>
                    <a:pt x="-34680" y="2115416"/>
                    <a:pt x="0" y="532334"/>
                  </a:cubicBezTo>
                  <a:close/>
                </a:path>
                <a:path w="10872417" h="5687333" fill="none" stroke="0" extrusionOk="0">
                  <a:moveTo>
                    <a:pt x="0" y="532334"/>
                  </a:moveTo>
                  <a:cubicBezTo>
                    <a:pt x="-97540" y="253025"/>
                    <a:pt x="200336" y="-23015"/>
                    <a:pt x="565991" y="0"/>
                  </a:cubicBezTo>
                  <a:cubicBezTo>
                    <a:pt x="5581769" y="144801"/>
                    <a:pt x="8272962" y="-122622"/>
                    <a:pt x="10306424" y="0"/>
                  </a:cubicBezTo>
                  <a:cubicBezTo>
                    <a:pt x="10567512" y="32105"/>
                    <a:pt x="10887403" y="299836"/>
                    <a:pt x="10872417" y="532334"/>
                  </a:cubicBezTo>
                  <a:cubicBezTo>
                    <a:pt x="10658653" y="1659355"/>
                    <a:pt x="10967812" y="4509756"/>
                    <a:pt x="10872417" y="5154997"/>
                  </a:cubicBezTo>
                  <a:cubicBezTo>
                    <a:pt x="10878339" y="5449427"/>
                    <a:pt x="10573918" y="5667002"/>
                    <a:pt x="10306424" y="5687333"/>
                  </a:cubicBezTo>
                  <a:cubicBezTo>
                    <a:pt x="7017640" y="5871953"/>
                    <a:pt x="2960365" y="5851137"/>
                    <a:pt x="565991" y="5687333"/>
                  </a:cubicBezTo>
                  <a:cubicBezTo>
                    <a:pt x="270080" y="5627889"/>
                    <a:pt x="-4245" y="5516920"/>
                    <a:pt x="0" y="5154997"/>
                  </a:cubicBezTo>
                  <a:cubicBezTo>
                    <a:pt x="218197" y="4702471"/>
                    <a:pt x="94104" y="1185081"/>
                    <a:pt x="0" y="532334"/>
                  </a:cubicBezTo>
                  <a:close/>
                </a:path>
                <a:path w="10872417" h="5687333" fill="none" stroke="0" extrusionOk="0">
                  <a:moveTo>
                    <a:pt x="0" y="532334"/>
                  </a:moveTo>
                  <a:cubicBezTo>
                    <a:pt x="-77128" y="212652"/>
                    <a:pt x="258120" y="33374"/>
                    <a:pt x="565991" y="0"/>
                  </a:cubicBezTo>
                  <a:cubicBezTo>
                    <a:pt x="5582308" y="256107"/>
                    <a:pt x="7828374" y="259655"/>
                    <a:pt x="10306424" y="0"/>
                  </a:cubicBezTo>
                  <a:cubicBezTo>
                    <a:pt x="10629415" y="65377"/>
                    <a:pt x="10902571" y="293918"/>
                    <a:pt x="10872417" y="532334"/>
                  </a:cubicBezTo>
                  <a:cubicBezTo>
                    <a:pt x="10703217" y="1578291"/>
                    <a:pt x="11016366" y="4419348"/>
                    <a:pt x="10872417" y="5154997"/>
                  </a:cubicBezTo>
                  <a:cubicBezTo>
                    <a:pt x="10831998" y="5465068"/>
                    <a:pt x="10573301" y="5629767"/>
                    <a:pt x="10306424" y="5687333"/>
                  </a:cubicBezTo>
                  <a:cubicBezTo>
                    <a:pt x="6656680" y="5796325"/>
                    <a:pt x="2743886" y="5936690"/>
                    <a:pt x="565991" y="5687333"/>
                  </a:cubicBezTo>
                  <a:cubicBezTo>
                    <a:pt x="257232" y="5552606"/>
                    <a:pt x="-56971" y="5496624"/>
                    <a:pt x="0" y="5154997"/>
                  </a:cubicBezTo>
                  <a:cubicBezTo>
                    <a:pt x="80504" y="4668580"/>
                    <a:pt x="133200" y="1218446"/>
                    <a:pt x="0" y="53233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2800" b="0" i="0" dirty="0">
                <a:solidFill>
                  <a:schemeClr val="tx1"/>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378699" y="3592063"/>
              <a:ext cx="1222075" cy="12220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8267" y="3447990"/>
              <a:ext cx="1129287" cy="112708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8"/>
          <a:stretch>
            <a:fillRect/>
          </a:stretch>
        </p:blipFill>
        <p:spPr>
          <a:xfrm>
            <a:off x="9135498" y="342435"/>
            <a:ext cx="2605268" cy="1310296"/>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3640078" y="502614"/>
            <a:ext cx="5001113" cy="1501887"/>
            <a:chOff x="1127398" y="561120"/>
            <a:chExt cx="4971150" cy="125413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61120"/>
              <a:ext cx="4820423" cy="691301"/>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a:p>
          </p:txBody>
        </p:sp>
        <p:sp>
          <p:nvSpPr>
            <p:cNvPr id="7" name="TextBox 6">
              <a:extLst>
                <a:ext uri="{FF2B5EF4-FFF2-40B4-BE49-F238E27FC236}">
                  <a16:creationId xmlns:a16="http://schemas.microsoft.com/office/drawing/2014/main" id="{CCC13418-945C-8BC9-99DA-8E8F9619F799}"/>
                </a:ext>
              </a:extLst>
            </p:cNvPr>
            <p:cNvSpPr txBox="1"/>
            <p:nvPr/>
          </p:nvSpPr>
          <p:spPr>
            <a:xfrm>
              <a:off x="1191107" y="624487"/>
              <a:ext cx="4907441" cy="1190763"/>
            </a:xfrm>
            <a:prstGeom prst="rect">
              <a:avLst/>
            </a:prstGeom>
            <a:noFill/>
          </p:spPr>
          <p:txBody>
            <a:bodyPr wrap="square" rtlCol="0">
              <a:spAutoFit/>
            </a:bodyPr>
            <a:lstStyle/>
            <a:p>
              <a:r>
                <a:rPr lang="en-US" sz="4400" b="1">
                  <a:solidFill>
                    <a:srgbClr val="FF66FF"/>
                  </a:solidFill>
                </a:rPr>
                <a:t>1.</a:t>
              </a:r>
              <a:r>
                <a:rPr lang="en-US" sz="4400" b="1">
                  <a:solidFill>
                    <a:srgbClr val="0070C0"/>
                  </a:solidFill>
                </a:rPr>
                <a:t> </a:t>
              </a:r>
              <a:r>
                <a:rPr lang="en-US" sz="4400" b="1"/>
                <a:t>Tìm 2 – 3 từ ngữ:</a:t>
              </a:r>
              <a:endParaRPr lang="vi-VN" sz="4400" b="1" dirty="0"/>
            </a:p>
          </p:txBody>
        </p:sp>
      </p:grpSp>
      <p:grpSp>
        <p:nvGrpSpPr>
          <p:cNvPr id="3" name="Group 2">
            <a:extLst>
              <a:ext uri="{FF2B5EF4-FFF2-40B4-BE49-F238E27FC236}">
                <a16:creationId xmlns:a16="http://schemas.microsoft.com/office/drawing/2014/main" id="{2F70F9D9-66D2-4134-A25A-E02F40CCDDED}"/>
              </a:ext>
            </a:extLst>
          </p:cNvPr>
          <p:cNvGrpSpPr/>
          <p:nvPr/>
        </p:nvGrpSpPr>
        <p:grpSpPr>
          <a:xfrm>
            <a:off x="1379771" y="1585760"/>
            <a:ext cx="10974929" cy="1520698"/>
            <a:chOff x="1195718" y="1316088"/>
            <a:chExt cx="10974929" cy="1520698"/>
          </a:xfrm>
        </p:grpSpPr>
        <p:sp>
          <p:nvSpPr>
            <p:cNvPr id="10" name="TextBox 9">
              <a:extLst>
                <a:ext uri="{FF2B5EF4-FFF2-40B4-BE49-F238E27FC236}">
                  <a16:creationId xmlns:a16="http://schemas.microsoft.com/office/drawing/2014/main" id="{97EEBDD1-0D82-FACD-ACE7-D957B1DAFDA1}"/>
                </a:ext>
              </a:extLst>
            </p:cNvPr>
            <p:cNvSpPr txBox="1"/>
            <p:nvPr/>
          </p:nvSpPr>
          <p:spPr>
            <a:xfrm>
              <a:off x="1986322" y="2067345"/>
              <a:ext cx="10184325" cy="769441"/>
            </a:xfrm>
            <a:prstGeom prst="rect">
              <a:avLst/>
            </a:prstGeom>
            <a:noFill/>
          </p:spPr>
          <p:txBody>
            <a:bodyPr wrap="square" rtlCol="0">
              <a:spAutoFit/>
            </a:bodyPr>
            <a:lstStyle/>
            <a:p>
              <a:pPr algn="just"/>
              <a:r>
                <a:rPr lang="vi-VN" sz="4400" b="1">
                  <a:latin typeface="Calibri" panose="020F0502020204030204" pitchFamily="34" charset="0"/>
                  <a:cs typeface="Calibri" panose="020F0502020204030204" pitchFamily="34" charset="0"/>
                </a:rPr>
                <a:t>a. Có nghĩa giống với từ </a:t>
              </a:r>
              <a:r>
                <a:rPr lang="vi-VN" sz="4400" b="1">
                  <a:solidFill>
                    <a:srgbClr val="FF0000"/>
                  </a:solidFill>
                  <a:latin typeface="Calibri" panose="020F0502020204030204" pitchFamily="34" charset="0"/>
                  <a:cs typeface="Calibri" panose="020F0502020204030204" pitchFamily="34" charset="0"/>
                </a:rPr>
                <a:t>quê hương.</a:t>
              </a:r>
              <a:endParaRPr lang="en-US" sz="4400" b="1">
                <a:solidFill>
                  <a:srgbClr val="FF000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2A5D0E5F-1F39-4D78-988A-A0D2DCBD57EB}"/>
                </a:ext>
              </a:extLst>
            </p:cNvPr>
            <p:cNvPicPr>
              <a:picLocks noChangeAspect="1"/>
            </p:cNvPicPr>
            <p:nvPr/>
          </p:nvPicPr>
          <p:blipFill>
            <a:blip r:embed="rId9"/>
            <a:stretch>
              <a:fillRect/>
            </a:stretch>
          </p:blipFill>
          <p:spPr>
            <a:xfrm>
              <a:off x="1195718" y="1316088"/>
              <a:ext cx="1000672" cy="984177"/>
            </a:xfrm>
            <a:prstGeom prst="rect">
              <a:avLst/>
            </a:prstGeom>
          </p:spPr>
        </p:pic>
      </p:grpSp>
      <p:grpSp>
        <p:nvGrpSpPr>
          <p:cNvPr id="23" name="Group 22">
            <a:extLst>
              <a:ext uri="{FF2B5EF4-FFF2-40B4-BE49-F238E27FC236}">
                <a16:creationId xmlns:a16="http://schemas.microsoft.com/office/drawing/2014/main" id="{14680777-319B-4008-96BC-F283218B7276}"/>
              </a:ext>
            </a:extLst>
          </p:cNvPr>
          <p:cNvGrpSpPr/>
          <p:nvPr/>
        </p:nvGrpSpPr>
        <p:grpSpPr>
          <a:xfrm>
            <a:off x="1431553" y="4221880"/>
            <a:ext cx="10974929" cy="1520698"/>
            <a:chOff x="1195718" y="1316088"/>
            <a:chExt cx="10974929" cy="1520698"/>
          </a:xfrm>
        </p:grpSpPr>
        <p:sp>
          <p:nvSpPr>
            <p:cNvPr id="24" name="TextBox 23">
              <a:extLst>
                <a:ext uri="{FF2B5EF4-FFF2-40B4-BE49-F238E27FC236}">
                  <a16:creationId xmlns:a16="http://schemas.microsoft.com/office/drawing/2014/main" id="{6BBDF909-1D05-4ECF-B6C6-8E9D4127289A}"/>
                </a:ext>
              </a:extLst>
            </p:cNvPr>
            <p:cNvSpPr txBox="1"/>
            <p:nvPr/>
          </p:nvSpPr>
          <p:spPr>
            <a:xfrm>
              <a:off x="1986322" y="2067345"/>
              <a:ext cx="10184325" cy="769441"/>
            </a:xfrm>
            <a:prstGeom prst="rect">
              <a:avLst/>
            </a:prstGeom>
            <a:noFill/>
          </p:spPr>
          <p:txBody>
            <a:bodyPr wrap="square" rtlCol="0">
              <a:spAutoFit/>
            </a:bodyPr>
            <a:lstStyle/>
            <a:p>
              <a:pPr algn="just"/>
              <a:r>
                <a:rPr lang="vi-VN" sz="4400" b="1">
                  <a:latin typeface="Calibri" panose="020F0502020204030204" pitchFamily="34" charset="0"/>
                  <a:cs typeface="Calibri" panose="020F0502020204030204" pitchFamily="34" charset="0"/>
                </a:rPr>
                <a:t>b. Chỉ tình cảm với </a:t>
              </a:r>
              <a:r>
                <a:rPr lang="vi-VN" sz="4400" b="1">
                  <a:solidFill>
                    <a:srgbClr val="FF0000"/>
                  </a:solidFill>
                  <a:latin typeface="Calibri" panose="020F0502020204030204" pitchFamily="34" charset="0"/>
                  <a:cs typeface="Calibri" panose="020F0502020204030204" pitchFamily="34" charset="0"/>
                </a:rPr>
                <a:t>quê hương. </a:t>
              </a:r>
              <a:endParaRPr lang="en-US" sz="4400" b="1">
                <a:solidFill>
                  <a:srgbClr val="FF000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7DDF518B-1526-4936-92F3-AE50E0CB6FC2}"/>
                </a:ext>
              </a:extLst>
            </p:cNvPr>
            <p:cNvPicPr>
              <a:picLocks noChangeAspect="1"/>
            </p:cNvPicPr>
            <p:nvPr/>
          </p:nvPicPr>
          <p:blipFill>
            <a:blip r:embed="rId9"/>
            <a:stretch>
              <a:fillRect/>
            </a:stretch>
          </p:blipFill>
          <p:spPr>
            <a:xfrm>
              <a:off x="1195718" y="1316088"/>
              <a:ext cx="1000672" cy="984177"/>
            </a:xfrm>
            <a:prstGeom prst="rect">
              <a:avLst/>
            </a:prstGeom>
          </p:spPr>
        </p:pic>
      </p:gr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46" y="636369"/>
            <a:ext cx="6735499" cy="6735499"/>
          </a:xfrm>
          <a:prstGeom prst="rect">
            <a:avLst/>
          </a:prstGeom>
        </p:spPr>
      </p:pic>
      <p:pic>
        <p:nvPicPr>
          <p:cNvPr id="33" name="Picture 32">
            <a:extLst>
              <a:ext uri="{FF2B5EF4-FFF2-40B4-BE49-F238E27FC236}">
                <a16:creationId xmlns:a16="http://schemas.microsoft.com/office/drawing/2014/main" id="{336C4645-84EC-AD9D-FE89-790EA45A40C9}"/>
              </a:ext>
            </a:extLst>
          </p:cNvPr>
          <p:cNvPicPr>
            <a:picLocks noChangeAspect="1"/>
          </p:cNvPicPr>
          <p:nvPr/>
        </p:nvPicPr>
        <p:blipFill>
          <a:blip r:embed="rId5"/>
          <a:stretch>
            <a:fillRect/>
          </a:stretch>
        </p:blipFill>
        <p:spPr>
          <a:xfrm>
            <a:off x="7744156" y="2207177"/>
            <a:ext cx="3997364" cy="3041385"/>
          </a:xfrm>
          <a:prstGeom prst="rect">
            <a:avLst/>
          </a:prstGeom>
        </p:spPr>
      </p:pic>
      <p:cxnSp>
        <p:nvCxnSpPr>
          <p:cNvPr id="34" name="Connector: Curved 33">
            <a:extLst>
              <a:ext uri="{FF2B5EF4-FFF2-40B4-BE49-F238E27FC236}">
                <a16:creationId xmlns:a16="http://schemas.microsoft.com/office/drawing/2014/main" id="{86B31D15-5173-1FB8-33F9-5D9DB6BA516D}"/>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grpSp>
        <p:nvGrpSpPr>
          <p:cNvPr id="35" name="Group 34">
            <a:extLst>
              <a:ext uri="{FF2B5EF4-FFF2-40B4-BE49-F238E27FC236}">
                <a16:creationId xmlns:a16="http://schemas.microsoft.com/office/drawing/2014/main" id="{57FBB919-4B5E-BACB-FEEC-0D3B98F2C2B0}"/>
              </a:ext>
            </a:extLst>
          </p:cNvPr>
          <p:cNvGrpSpPr/>
          <p:nvPr/>
        </p:nvGrpSpPr>
        <p:grpSpPr>
          <a:xfrm>
            <a:off x="5560385" y="-165130"/>
            <a:ext cx="5488542" cy="2377087"/>
            <a:chOff x="6787848" y="-13322"/>
            <a:chExt cx="5488542" cy="2377087"/>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6"/>
            <a:stretch>
              <a:fillRect/>
            </a:stretch>
          </p:blipFill>
          <p:spPr>
            <a:xfrm>
              <a:off x="6787848" y="-13322"/>
              <a:ext cx="5488542" cy="2377087"/>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7777636" y="662596"/>
              <a:ext cx="35089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Kĩ  thuật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Khăn trải bàn</a:t>
              </a:r>
            </a:p>
          </p:txBody>
        </p:sp>
      </p:grpSp>
      <p:grpSp>
        <p:nvGrpSpPr>
          <p:cNvPr id="41" name="Group 40">
            <a:extLst>
              <a:ext uri="{FF2B5EF4-FFF2-40B4-BE49-F238E27FC236}">
                <a16:creationId xmlns:a16="http://schemas.microsoft.com/office/drawing/2014/main" id="{D874FE93-474D-5E94-0BA7-3F4D082EC962}"/>
              </a:ext>
            </a:extLst>
          </p:cNvPr>
          <p:cNvGrpSpPr/>
          <p:nvPr/>
        </p:nvGrpSpPr>
        <p:grpSpPr>
          <a:xfrm>
            <a:off x="63629" y="2089861"/>
            <a:ext cx="2013307" cy="1441968"/>
            <a:chOff x="100306" y="1330883"/>
            <a:chExt cx="2013307" cy="1441968"/>
          </a:xfrm>
        </p:grpSpPr>
        <p:pic>
          <p:nvPicPr>
            <p:cNvPr id="42" name="Picture 41" descr="Shape&#10;&#10;Description automatically generated">
              <a:extLst>
                <a:ext uri="{FF2B5EF4-FFF2-40B4-BE49-F238E27FC236}">
                  <a16:creationId xmlns:a16="http://schemas.microsoft.com/office/drawing/2014/main" id="{B77190AD-8C56-A103-445E-25F3D20AB4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67" y="1330883"/>
              <a:ext cx="1992546" cy="1441968"/>
            </a:xfrm>
            <a:prstGeom prst="rect">
              <a:avLst/>
            </a:prstGeom>
          </p:spPr>
        </p:pic>
        <p:sp>
          <p:nvSpPr>
            <p:cNvPr id="43" name="TextBox 42">
              <a:extLst>
                <a:ext uri="{FF2B5EF4-FFF2-40B4-BE49-F238E27FC236}">
                  <a16:creationId xmlns:a16="http://schemas.microsoft.com/office/drawing/2014/main" id="{53D66DF6-B363-52A5-E2C8-0C5B3338408F}"/>
                </a:ext>
              </a:extLst>
            </p:cNvPr>
            <p:cNvSpPr txBox="1"/>
            <p:nvPr/>
          </p:nvSpPr>
          <p:spPr>
            <a:xfrm>
              <a:off x="100306" y="1636368"/>
              <a:ext cx="19925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VN-Poky’s"/>
                  <a:ea typeface="+mn-ea"/>
                  <a:cs typeface="+mn-cs"/>
                </a:rPr>
                <a:t>Chia sẻ trong nhóm nhỏ</a:t>
              </a:r>
            </a:p>
          </p:txBody>
        </p:sp>
      </p:grpSp>
      <p:pic>
        <p:nvPicPr>
          <p:cNvPr id="24" name="Picture 23">
            <a:extLst>
              <a:ext uri="{FF2B5EF4-FFF2-40B4-BE49-F238E27FC236}">
                <a16:creationId xmlns:a16="http://schemas.microsoft.com/office/drawing/2014/main" id="{EC03FD6F-6835-57AC-D28F-F4FCAEFE23FC}"/>
              </a:ext>
            </a:extLst>
          </p:cNvPr>
          <p:cNvPicPr>
            <a:picLocks noChangeAspect="1"/>
          </p:cNvPicPr>
          <p:nvPr/>
        </p:nvPicPr>
        <p:blipFill>
          <a:blip r:embed="rId8"/>
          <a:stretch>
            <a:fillRect/>
          </a:stretch>
        </p:blipFill>
        <p:spPr>
          <a:xfrm>
            <a:off x="832488" y="198736"/>
            <a:ext cx="2821717" cy="1419158"/>
          </a:xfrm>
          <a:prstGeom prst="rect">
            <a:avLst/>
          </a:prstGeom>
        </p:spPr>
      </p:pic>
    </p:spTree>
    <p:extLst>
      <p:ext uri="{BB962C8B-B14F-4D97-AF65-F5344CB8AC3E}">
        <p14:creationId xmlns:p14="http://schemas.microsoft.com/office/powerpoint/2010/main" val="31034337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sp>
        <p:nvSpPr>
          <p:cNvPr id="9" name="TextBox 8">
            <a:extLst>
              <a:ext uri="{FF2B5EF4-FFF2-40B4-BE49-F238E27FC236}">
                <a16:creationId xmlns:a16="http://schemas.microsoft.com/office/drawing/2014/main" id="{E915CC91-EBB2-F6E5-8B63-A80B7B677F2E}"/>
              </a:ext>
            </a:extLst>
          </p:cNvPr>
          <p:cNvSpPr txBox="1"/>
          <p:nvPr/>
        </p:nvSpPr>
        <p:spPr>
          <a:xfrm>
            <a:off x="4381387" y="1674674"/>
            <a:ext cx="3885536" cy="1754326"/>
          </a:xfrm>
          <a:prstGeom prst="rect">
            <a:avLst/>
          </a:prstGeom>
          <a:noFill/>
        </p:spPr>
        <p:txBody>
          <a:bodyPr wrap="square" rtlCol="0">
            <a:spAutoFit/>
          </a:bodyPr>
          <a:lstStyle/>
          <a:p>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Trình</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bày</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trước</a:t>
            </a:r>
            <a:r>
              <a:rPr lang="en-US"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 </a:t>
            </a:r>
            <a:r>
              <a:rPr lang="en-US" sz="5400" b="1" dirty="0" err="1">
                <a:ln w="6600">
                  <a:solidFill>
                    <a:schemeClr val="accent5">
                      <a:lumMod val="75000"/>
                    </a:schemeClr>
                  </a:solidFill>
                  <a:prstDash val="solid"/>
                </a:ln>
                <a:solidFill>
                  <a:srgbClr val="FFFFFF"/>
                </a:solidFill>
                <a:effectLst>
                  <a:outerShdw dist="38100" dir="2700000" algn="tl" rotWithShape="0">
                    <a:srgbClr val="0066FF"/>
                  </a:outerShdw>
                </a:effectLst>
                <a:latin typeface="UTM Cookies" panose="02040603050506020204" pitchFamily="18" charset="0"/>
              </a:rPr>
              <a:t>lớp</a:t>
            </a:r>
            <a:endParaRPr lang="vi-VN" sz="5400" b="1" dirty="0">
              <a:ln w="6600">
                <a:solidFill>
                  <a:schemeClr val="accent5">
                    <a:lumMod val="75000"/>
                  </a:schemeClr>
                </a:solidFill>
                <a:prstDash val="solid"/>
              </a:ln>
              <a:solidFill>
                <a:srgbClr val="FFFFFF"/>
              </a:solidFill>
              <a:effectLst>
                <a:outerShdw dist="38100" dir="2700000" algn="tl" rotWithShape="0">
                  <a:srgbClr val="0066FF"/>
                </a:outerShdw>
              </a:effectLst>
              <a:latin typeface="Praise" pitchFamily="2" charset="-93"/>
            </a:endParaRPr>
          </a:p>
        </p:txBody>
      </p:sp>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32" presetClass="emph" presetSubtype="0" fill="hold" grpId="1" nodeType="after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1227</TotalTime>
  <Words>1127</Words>
  <Application>Microsoft Office PowerPoint</Application>
  <PresentationFormat>Widescreen</PresentationFormat>
  <Paragraphs>96</Paragraphs>
  <Slides>39</Slides>
  <Notes>2</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39</vt:i4>
      </vt:variant>
    </vt:vector>
  </HeadingPairs>
  <TitlesOfParts>
    <vt:vector size="58" baseType="lpstr">
      <vt:lpstr>#9Slide07 Cadena</vt:lpstr>
      <vt:lpstr>Arial</vt:lpstr>
      <vt:lpstr>Calibri</vt:lpstr>
      <vt:lpstr>Calibri (Body)</vt:lpstr>
      <vt:lpstr>Calibri Light</vt:lpstr>
      <vt:lpstr>iCiel Cadena</vt:lpstr>
      <vt:lpstr>LNTH-LuoLuoNotangYuanTi 1</vt:lpstr>
      <vt:lpstr>Praise</vt:lpstr>
      <vt:lpstr>SVN-Kitten</vt:lpstr>
      <vt:lpstr>SVN-Poky’s</vt:lpstr>
      <vt:lpstr>Times New Roman</vt:lpstr>
      <vt:lpstr>UTM Cookies</vt:lpstr>
      <vt:lpstr>UTM Duepuntozero</vt:lpstr>
      <vt:lpstr>UTM Edwardian</vt:lpstr>
      <vt:lpstr>UVN Banh Mi</vt:lpstr>
      <vt:lpstr>Wingdings</vt:lpstr>
      <vt:lpstr>Wingdings-Regular</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23</cp:revision>
  <dcterms:created xsi:type="dcterms:W3CDTF">2022-08-10T06:51:19Z</dcterms:created>
  <dcterms:modified xsi:type="dcterms:W3CDTF">2024-03-21T00:18:50Z</dcterms:modified>
  <cp:category>9Slide.vn</cp:category>
</cp:coreProperties>
</file>