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5B5237-33BC-44B0-965E-D8FA6669AC2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111667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5B5237-33BC-44B0-965E-D8FA6669AC2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294963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5B5237-33BC-44B0-965E-D8FA6669AC2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164243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5B5237-33BC-44B0-965E-D8FA6669AC2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267174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5B5237-33BC-44B0-965E-D8FA6669AC24}"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370963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5B5237-33BC-44B0-965E-D8FA6669AC24}"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270980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5B5237-33BC-44B0-965E-D8FA6669AC24}"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124652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5B5237-33BC-44B0-965E-D8FA6669AC24}"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4268272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B5237-33BC-44B0-965E-D8FA6669AC24}"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363097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5B5237-33BC-44B0-965E-D8FA6669AC24}"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136194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5B5237-33BC-44B0-965E-D8FA6669AC24}"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63EC6F-A481-46DB-83E4-AF358BE8B878}" type="slidenum">
              <a:rPr lang="en-US" smtClean="0"/>
              <a:t>‹#›</a:t>
            </a:fld>
            <a:endParaRPr lang="en-US"/>
          </a:p>
        </p:txBody>
      </p:sp>
    </p:spTree>
    <p:extLst>
      <p:ext uri="{BB962C8B-B14F-4D97-AF65-F5344CB8AC3E}">
        <p14:creationId xmlns:p14="http://schemas.microsoft.com/office/powerpoint/2010/main" val="41459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B5237-33BC-44B0-965E-D8FA6669AC24}" type="datetimeFigureOut">
              <a:rPr lang="en-US" smtClean="0"/>
              <a:t>3/2/2024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3EC6F-A481-46DB-83E4-AF358BE8B878}" type="slidenum">
              <a:rPr lang="en-US" smtClean="0"/>
              <a:t>‹#›</a:t>
            </a:fld>
            <a:endParaRPr lang="en-US"/>
          </a:p>
        </p:txBody>
      </p:sp>
    </p:spTree>
    <p:extLst>
      <p:ext uri="{BB962C8B-B14F-4D97-AF65-F5344CB8AC3E}">
        <p14:creationId xmlns:p14="http://schemas.microsoft.com/office/powerpoint/2010/main" val="1869695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NUL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NUL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9" Type="http://schemas.openxmlformats.org/officeDocument/2006/relationships/audio" Target="NUL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4.emf"/><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5.png"/><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9" Type="http://schemas.openxmlformats.org/officeDocument/2006/relationships/audio" Target="NULL"/></Relationships>
</file>

<file path=ppt/slides/_rels/slide38.xml.rels><?xml version="1.0" encoding="UTF-8" standalone="yes"?>
<Relationships xmlns="http://schemas.openxmlformats.org/package/2006/relationships"><Relationship Id="rId13" Type="http://schemas.openxmlformats.org/officeDocument/2006/relationships/image" Target="../media/image59.svg"/><Relationship Id="rId3" Type="http://schemas.microsoft.com/office/2007/relationships/media" Target="../media/media2.mp3"/><Relationship Id="rId7" Type="http://schemas.openxmlformats.org/officeDocument/2006/relationships/image" Target="../media/image48.png"/><Relationship Id="rId12" Type="http://schemas.openxmlformats.org/officeDocument/2006/relationships/image" Target="../media/image50.pn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52.png"/><Relationship Id="rId1" Type="http://schemas.microsoft.com/office/2007/relationships/media" Target="../media/media1.mp3"/><Relationship Id="rId6" Type="http://schemas.openxmlformats.org/officeDocument/2006/relationships/image" Target="../media/image47.png"/><Relationship Id="rId11" Type="http://schemas.openxmlformats.org/officeDocument/2006/relationships/image" Target="../media/image57.svg"/><Relationship Id="rId5" Type="http://schemas.openxmlformats.org/officeDocument/2006/relationships/slideLayout" Target="../slideLayouts/slideLayout1.xml"/><Relationship Id="rId15" Type="http://schemas.openxmlformats.org/officeDocument/2006/relationships/image" Target="../media/image61.svg"/><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55.svg"/><Relationship Id="rId14" Type="http://schemas.openxmlformats.org/officeDocument/2006/relationships/image" Target="../media/image51.png"/></Relationships>
</file>

<file path=ppt/slides/_rels/slide39.xml.rels><?xml version="1.0" encoding="UTF-8" standalone="yes"?>
<Relationships xmlns="http://schemas.openxmlformats.org/package/2006/relationships"><Relationship Id="rId13"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53.png"/><Relationship Id="rId12" Type="http://schemas.openxmlformats.org/officeDocument/2006/relationships/image" Target="../media/image52.png"/><Relationship Id="rId17" Type="http://schemas.openxmlformats.org/officeDocument/2006/relationships/image" Target="../media/image61.svg"/><Relationship Id="rId2" Type="http://schemas.openxmlformats.org/officeDocument/2006/relationships/audio" Target="../media/media1.mp3"/><Relationship Id="rId16" Type="http://schemas.openxmlformats.org/officeDocument/2006/relationships/image" Target="../media/image56.png"/><Relationship Id="rId1" Type="http://schemas.microsoft.com/office/2007/relationships/media" Target="../media/media1.mp3"/><Relationship Id="rId6" Type="http://schemas.openxmlformats.org/officeDocument/2006/relationships/image" Target="../media/image47.png"/><Relationship Id="rId11" Type="http://schemas.openxmlformats.org/officeDocument/2006/relationships/image" Target="../media/image57.svg"/><Relationship Id="rId5" Type="http://schemas.openxmlformats.org/officeDocument/2006/relationships/slideLayout" Target="../slideLayouts/slideLayout1.xml"/><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audio" Target="../media/media2.mp3"/><Relationship Id="rId9" Type="http://schemas.openxmlformats.org/officeDocument/2006/relationships/image" Target="../media/image55.svg"/><Relationship Id="rId1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3" Type="http://schemas.openxmlformats.org/officeDocument/2006/relationships/image" Target="../media/image59.sv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59.pn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52.png"/><Relationship Id="rId1" Type="http://schemas.microsoft.com/office/2007/relationships/media" Target="../media/media1.mp3"/><Relationship Id="rId6" Type="http://schemas.openxmlformats.org/officeDocument/2006/relationships/image" Target="../media/image47.png"/><Relationship Id="rId11" Type="http://schemas.openxmlformats.org/officeDocument/2006/relationships/image" Target="../media/image57.svg"/><Relationship Id="rId5" Type="http://schemas.openxmlformats.org/officeDocument/2006/relationships/slideLayout" Target="../slideLayouts/slideLayout1.xml"/><Relationship Id="rId1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image" Target="../media/image55.svg"/><Relationship Id="rId1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svg"/><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6C771EB1-9BF7-3468-9634-0E503DC6151D}"/>
              </a:ext>
            </a:extLst>
          </p:cNvPr>
          <p:cNvSpPr/>
          <p:nvPr/>
        </p:nvSpPr>
        <p:spPr>
          <a:xfrm>
            <a:off x="0" y="4240695"/>
            <a:ext cx="12192000" cy="2776330"/>
          </a:xfrm>
          <a:prstGeom prst="rect">
            <a:avLst/>
          </a:prstGeom>
          <a:solidFill>
            <a:srgbClr val="4E6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tòa nhà, ngôi nhà, Màu xanh nước biển đậm, màu tím&#10;&#10;Mô tả được tạo tự động">
            <a:extLst>
              <a:ext uri="{FF2B5EF4-FFF2-40B4-BE49-F238E27FC236}">
                <a16:creationId xmlns:a16="http://schemas.microsoft.com/office/drawing/2014/main" xmlns="" id="{9DB7253B-AF0E-D6F9-8813-0710C418A4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500" b="91000" l="4400" r="93900">
                        <a14:foregroundMark x1="50600" y1="17000" x2="50600" y2="17000"/>
                        <a14:foregroundMark x1="47200" y1="84000" x2="47200" y2="84000"/>
                        <a14:foregroundMark x1="45100" y1="80500" x2="45100" y2="80500"/>
                        <a14:foregroundMark x1="90200" y1="79250" x2="90200" y2="79250"/>
                        <a14:foregroundMark x1="93900" y1="46750" x2="93900" y2="46750"/>
                        <a14:foregroundMark x1="73800" y1="90250" x2="73800" y2="90250"/>
                        <a14:foregroundMark x1="51800" y1="91000" x2="51800" y2="91000"/>
                        <a14:foregroundMark x1="14800" y1="77500" x2="14800" y2="77500"/>
                        <a14:foregroundMark x1="4400" y1="36750" x2="4400" y2="36750"/>
                        <a14:foregroundMark x1="51700" y1="8500" x2="51700" y2="8500"/>
                      </a14:backgroundRemoval>
                    </a14:imgEffect>
                  </a14:imgLayer>
                </a14:imgProps>
              </a:ext>
              <a:ext uri="{28A0092B-C50C-407E-A947-70E740481C1C}">
                <a14:useLocalDpi xmlns:a14="http://schemas.microsoft.com/office/drawing/2010/main" val="0"/>
              </a:ext>
            </a:extLst>
          </a:blip>
          <a:srcRect b="10723"/>
          <a:stretch/>
        </p:blipFill>
        <p:spPr>
          <a:xfrm>
            <a:off x="-521907" y="1833198"/>
            <a:ext cx="13517219" cy="5024801"/>
          </a:xfrm>
          <a:prstGeom prst="rect">
            <a:avLst/>
          </a:prstGeom>
          <a:ln>
            <a:noFill/>
          </a:ln>
          <a:effectLst>
            <a:softEdge rad="112500"/>
          </a:effectLst>
        </p:spPr>
      </p:pic>
      <p:grpSp>
        <p:nvGrpSpPr>
          <p:cNvPr id="8" name="Group 3">
            <a:extLst>
              <a:ext uri="{FF2B5EF4-FFF2-40B4-BE49-F238E27FC236}">
                <a16:creationId xmlns:a16="http://schemas.microsoft.com/office/drawing/2014/main" xmlns="" id="{F5BA562B-7792-6DC5-7493-8D8A680F3A7C}"/>
              </a:ext>
            </a:extLst>
          </p:cNvPr>
          <p:cNvGrpSpPr/>
          <p:nvPr/>
        </p:nvGrpSpPr>
        <p:grpSpPr>
          <a:xfrm>
            <a:off x="4484439" y="853059"/>
            <a:ext cx="3785829" cy="990669"/>
            <a:chOff x="1067257" y="1686031"/>
            <a:chExt cx="16855915" cy="990669"/>
          </a:xfrm>
        </p:grpSpPr>
        <p:sp>
          <p:nvSpPr>
            <p:cNvPr id="9" name="TextBox 4">
              <a:extLst>
                <a:ext uri="{FF2B5EF4-FFF2-40B4-BE49-F238E27FC236}">
                  <a16:creationId xmlns:a16="http://schemas.microsoft.com/office/drawing/2014/main" xmlns="" id="{72F42AE9-40B2-C2C4-4E2A-340081E3BC3B}"/>
                </a:ext>
              </a:extLst>
            </p:cNvPr>
            <p:cNvSpPr txBox="1"/>
            <p:nvPr/>
          </p:nvSpPr>
          <p:spPr>
            <a:xfrm>
              <a:off x="1067258" y="1696560"/>
              <a:ext cx="16855914" cy="980140"/>
            </a:xfrm>
            <a:prstGeom prst="rect">
              <a:avLst/>
            </a:prstGeom>
            <a:noFill/>
          </p:spPr>
          <p:txBody>
            <a:bodyPr wrap="square">
              <a:prstTxWarp prst="textArchUp">
                <a:avLst/>
              </a:prstTxWarp>
              <a:spAutoFit/>
            </a:bodyPr>
            <a:lstStyle/>
            <a:p>
              <a:pPr algn="ctr">
                <a:lnSpc>
                  <a:spcPct val="80000"/>
                </a:lnSpc>
              </a:pPr>
              <a:r>
                <a:rPr lang="en-US" sz="6600" b="1" spc="60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rPr>
                <a:t>CHỦ ĐỀ:</a:t>
              </a:r>
              <a:endParaRPr lang="en-US" sz="6600" b="1" spc="600" dirty="0">
                <a:ln w="200025">
                  <a:solidFill>
                    <a:schemeClr val="bg1"/>
                  </a:solidFill>
                  <a:prstDash val="solid"/>
                </a:ln>
                <a:solidFill>
                  <a:schemeClr val="bg1"/>
                </a:solidFill>
                <a:effectLst>
                  <a:outerShdw blurRad="50800" dist="38100" dir="5400000" algn="t"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11" name="TextBox 5">
              <a:extLst>
                <a:ext uri="{FF2B5EF4-FFF2-40B4-BE49-F238E27FC236}">
                  <a16:creationId xmlns:a16="http://schemas.microsoft.com/office/drawing/2014/main" xmlns="" id="{CF24E634-AB20-C556-BFEF-6D47F8EE9B75}"/>
                </a:ext>
              </a:extLst>
            </p:cNvPr>
            <p:cNvSpPr txBox="1"/>
            <p:nvPr/>
          </p:nvSpPr>
          <p:spPr>
            <a:xfrm>
              <a:off x="1067257" y="1686031"/>
              <a:ext cx="16855913" cy="980140"/>
            </a:xfrm>
            <a:prstGeom prst="rect">
              <a:avLst/>
            </a:prstGeom>
            <a:noFill/>
          </p:spPr>
          <p:txBody>
            <a:bodyPr wrap="square">
              <a:prstTxWarp prst="textArchUp">
                <a:avLst/>
              </a:prstTxWarp>
              <a:spAutoFit/>
            </a:bodyPr>
            <a:lstStyle/>
            <a:p>
              <a:pPr algn="ctr">
                <a:lnSpc>
                  <a:spcPct val="80000"/>
                </a:lnSpc>
              </a:pPr>
              <a:r>
                <a:rPr lang="en-US" sz="6600" b="1" spc="60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en-US" sz="6600" b="1" spc="60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en-US" sz="6600" b="1" spc="60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 </a:t>
              </a:r>
              <a:r>
                <a:rPr lang="en-US" sz="6600" b="1" spc="60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en-US" sz="6600" b="1" spc="60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Ề</a:t>
              </a:r>
              <a:r>
                <a:rPr lang="en-US" sz="6600" b="1" spc="60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t>
              </a:r>
              <a:endParaRPr lang="en-US" sz="6600" b="1" spc="600"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2" name="Group 15">
            <a:extLst>
              <a:ext uri="{FF2B5EF4-FFF2-40B4-BE49-F238E27FC236}">
                <a16:creationId xmlns:a16="http://schemas.microsoft.com/office/drawing/2014/main" xmlns="" id="{3BCB2332-E20B-4BAB-83D4-E3CD4463914C}"/>
              </a:ext>
            </a:extLst>
          </p:cNvPr>
          <p:cNvGrpSpPr/>
          <p:nvPr/>
        </p:nvGrpSpPr>
        <p:grpSpPr>
          <a:xfrm>
            <a:off x="-204551" y="1501584"/>
            <a:ext cx="12601102" cy="1238096"/>
            <a:chOff x="2303539" y="2690356"/>
            <a:chExt cx="11194694" cy="1238096"/>
          </a:xfrm>
        </p:grpSpPr>
        <p:sp>
          <p:nvSpPr>
            <p:cNvPr id="13" name="TextBox 14">
              <a:extLst>
                <a:ext uri="{FF2B5EF4-FFF2-40B4-BE49-F238E27FC236}">
                  <a16:creationId xmlns:a16="http://schemas.microsoft.com/office/drawing/2014/main" xmlns="" id="{6ED1B63A-D250-59D9-0A7C-A60BF3E12E15}"/>
                </a:ext>
              </a:extLst>
            </p:cNvPr>
            <p:cNvSpPr txBox="1"/>
            <p:nvPr/>
          </p:nvSpPr>
          <p:spPr>
            <a:xfrm>
              <a:off x="2303539" y="2690356"/>
              <a:ext cx="11194694" cy="1238096"/>
            </a:xfrm>
            <a:prstGeom prst="rect">
              <a:avLst/>
            </a:prstGeom>
            <a:noFill/>
          </p:spPr>
          <p:txBody>
            <a:bodyPr wrap="square">
              <a:spAutoFit/>
            </a:bodyPr>
            <a:lstStyle/>
            <a:p>
              <a:pPr algn="ctr">
                <a:lnSpc>
                  <a:spcPct val="120000"/>
                </a:lnSpc>
              </a:pPr>
              <a:r>
                <a:rPr lang="sv-SE" sz="6300">
                  <a:ln w="190500">
                    <a:solidFill>
                      <a:schemeClr val="bg1"/>
                    </a:solidFill>
                  </a:ln>
                  <a:solidFill>
                    <a:schemeClr val="bg1"/>
                  </a:solidFill>
                  <a:effectLst>
                    <a:outerShdw blurRad="50800" dist="38100" dir="2700000" algn="tl" rotWithShape="0">
                      <a:srgbClr val="536E79"/>
                    </a:outerShdw>
                  </a:effectLst>
                  <a:latin typeface="SVN-Gretoon" panose="02040603050506020204" pitchFamily="18" charset="0"/>
                  <a:cs typeface="Arial" panose="020B0604020202020204" pitchFamily="34" charset="0"/>
                </a:rPr>
                <a:t>DUYÊN HẢI MIỀN TRUNG</a:t>
              </a:r>
            </a:p>
          </p:txBody>
        </p:sp>
        <p:sp>
          <p:nvSpPr>
            <p:cNvPr id="14" name="TextBox 8">
              <a:extLst>
                <a:ext uri="{FF2B5EF4-FFF2-40B4-BE49-F238E27FC236}">
                  <a16:creationId xmlns:a16="http://schemas.microsoft.com/office/drawing/2014/main" xmlns="" id="{A117448D-E0C0-91C0-2010-69A73EB0D8DD}"/>
                </a:ext>
              </a:extLst>
            </p:cNvPr>
            <p:cNvSpPr txBox="1"/>
            <p:nvPr/>
          </p:nvSpPr>
          <p:spPr>
            <a:xfrm>
              <a:off x="2384328" y="2696351"/>
              <a:ext cx="11033115" cy="1225144"/>
            </a:xfrm>
            <a:prstGeom prst="rect">
              <a:avLst/>
            </a:prstGeom>
            <a:noFill/>
          </p:spPr>
          <p:txBody>
            <a:bodyPr wrap="square">
              <a:spAutoFit/>
            </a:bodyPr>
            <a:lstStyle/>
            <a:p>
              <a:pPr algn="ctr">
                <a:lnSpc>
                  <a:spcPct val="120000"/>
                </a:lnSpc>
              </a:pPr>
              <a:r>
                <a:rPr lang="sv-SE" sz="6300">
                  <a:ln>
                    <a:solidFill>
                      <a:srgbClr val="002060"/>
                    </a:solidFill>
                  </a:ln>
                  <a:solidFill>
                    <a:srgbClr val="F0FF42"/>
                  </a:solidFill>
                  <a:latin typeface="SVN-Gretoon" panose="02040603050506020204" pitchFamily="18" charset="0"/>
                  <a:cs typeface="Arial" panose="020B0604020202020204" pitchFamily="34" charset="0"/>
                </a:rPr>
                <a:t>DUYÊN</a:t>
              </a:r>
              <a:r>
                <a:rPr lang="sv-SE" sz="6300">
                  <a:ln>
                    <a:solidFill>
                      <a:srgbClr val="002060"/>
                    </a:solidFill>
                  </a:ln>
                  <a:solidFill>
                    <a:schemeClr val="accent2">
                      <a:lumMod val="75000"/>
                    </a:schemeClr>
                  </a:solidFill>
                  <a:latin typeface="SVN-Gretoon" panose="02040603050506020204" pitchFamily="18" charset="0"/>
                  <a:cs typeface="Arial" panose="020B0604020202020204" pitchFamily="34" charset="0"/>
                </a:rPr>
                <a:t> </a:t>
              </a:r>
              <a:r>
                <a:rPr lang="sv-SE" sz="6300">
                  <a:ln>
                    <a:solidFill>
                      <a:srgbClr val="002060"/>
                    </a:solidFill>
                  </a:ln>
                  <a:solidFill>
                    <a:srgbClr val="A459D1"/>
                  </a:solidFill>
                  <a:latin typeface="SVN-Gretoon" panose="02040603050506020204" pitchFamily="18" charset="0"/>
                  <a:cs typeface="Arial" panose="020B0604020202020204" pitchFamily="34" charset="0"/>
                </a:rPr>
                <a:t>HẢI</a:t>
              </a:r>
              <a:r>
                <a:rPr lang="sv-SE" sz="6300">
                  <a:ln>
                    <a:solidFill>
                      <a:srgbClr val="002060"/>
                    </a:solidFill>
                  </a:ln>
                  <a:solidFill>
                    <a:schemeClr val="accent2">
                      <a:lumMod val="75000"/>
                    </a:schemeClr>
                  </a:solidFill>
                  <a:latin typeface="SVN-Gretoon" panose="02040603050506020204" pitchFamily="18" charset="0"/>
                  <a:cs typeface="Arial" panose="020B0604020202020204" pitchFamily="34" charset="0"/>
                </a:rPr>
                <a:t> </a:t>
              </a:r>
              <a:r>
                <a:rPr lang="sv-SE" sz="6300">
                  <a:ln>
                    <a:solidFill>
                      <a:srgbClr val="002060"/>
                    </a:solidFill>
                  </a:ln>
                  <a:solidFill>
                    <a:srgbClr val="FFB84C"/>
                  </a:solidFill>
                  <a:latin typeface="SVN-Gretoon" panose="02040603050506020204" pitchFamily="18" charset="0"/>
                  <a:cs typeface="Arial" panose="020B0604020202020204" pitchFamily="34" charset="0"/>
                </a:rPr>
                <a:t>MIỀN</a:t>
              </a:r>
              <a:r>
                <a:rPr lang="sv-SE" sz="6300">
                  <a:ln>
                    <a:solidFill>
                      <a:srgbClr val="002060"/>
                    </a:solidFill>
                  </a:ln>
                  <a:solidFill>
                    <a:schemeClr val="accent2">
                      <a:lumMod val="75000"/>
                    </a:schemeClr>
                  </a:solidFill>
                  <a:latin typeface="SVN-Gretoon" panose="02040603050506020204" pitchFamily="18" charset="0"/>
                  <a:cs typeface="Arial" panose="020B0604020202020204" pitchFamily="34" charset="0"/>
                </a:rPr>
                <a:t> </a:t>
              </a:r>
              <a:r>
                <a:rPr lang="sv-SE" sz="6300">
                  <a:ln>
                    <a:solidFill>
                      <a:srgbClr val="002060"/>
                    </a:solidFill>
                  </a:ln>
                  <a:solidFill>
                    <a:srgbClr val="00FF99"/>
                  </a:solidFill>
                  <a:latin typeface="SVN-Gretoon" panose="02040603050506020204" pitchFamily="18" charset="0"/>
                  <a:cs typeface="Arial" panose="020B0604020202020204" pitchFamily="34" charset="0"/>
                </a:rPr>
                <a:t>TRUNG</a:t>
              </a:r>
              <a:endParaRPr lang="vi-VN" sz="6300">
                <a:ln>
                  <a:solidFill>
                    <a:srgbClr val="002060"/>
                  </a:solidFill>
                </a:ln>
                <a:solidFill>
                  <a:srgbClr val="00FF99"/>
                </a:solidFill>
                <a:cs typeface="Arial" panose="020B0604020202020204" pitchFamily="34" charset="0"/>
              </a:endParaRPr>
            </a:p>
          </p:txBody>
        </p:sp>
      </p:grpSp>
    </p:spTree>
    <p:extLst>
      <p:ext uri="{BB962C8B-B14F-4D97-AF65-F5344CB8AC3E}">
        <p14:creationId xmlns:p14="http://schemas.microsoft.com/office/powerpoint/2010/main" val="2765088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7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7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5" fill="hold">
                                <p:stCondLst>
                                  <p:cond delay="1250"/>
                                </p:stCondLst>
                                <p:childTnLst>
                                  <p:par>
                                    <p:cTn id="16" presetID="6" presetClass="emph" presetSubtype="0" fill="hold" nodeType="afterEffect" p14:presetBounceEnd="98000">
                                      <p:stCondLst>
                                        <p:cond delay="0"/>
                                      </p:stCondLst>
                                      <p:childTnLst>
                                        <p:animScale p14:bounceEnd="98000">
                                          <p:cBhvr>
                                            <p:cTn id="17" dur="1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fltVal val="0"/>
                                              </p:val>
                                            </p:tav>
                                            <p:tav tm="100000">
                                              <p:val>
                                                <p:strVal val="#ppt_h"/>
                                              </p:val>
                                            </p:tav>
                                          </p:tavLst>
                                        </p:anim>
                                        <p:animEffect transition="in" filter="fade">
                                          <p:cBhvr>
                                            <p:cTn id="14" dur="25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par>
                              <p:cTn id="15" fill="hold">
                                <p:stCondLst>
                                  <p:cond delay="1250"/>
                                </p:stCondLst>
                                <p:childTnLst>
                                  <p:par>
                                    <p:cTn id="16" presetID="6" presetClass="emph" presetSubtype="0" fill="hold" nodeType="afterEffect">
                                      <p:stCondLst>
                                        <p:cond delay="0"/>
                                      </p:stCondLst>
                                      <p:childTnLst>
                                        <p:animScale>
                                          <p:cBhvr>
                                            <p:cTn id="17" dur="1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Bầu dục 7">
            <a:extLst>
              <a:ext uri="{FF2B5EF4-FFF2-40B4-BE49-F238E27FC236}">
                <a16:creationId xmlns:a16="http://schemas.microsoft.com/office/drawing/2014/main" xmlns="" id="{4EE6DEB9-D547-8499-B184-0D6BBF989016}"/>
              </a:ext>
            </a:extLst>
          </p:cNvPr>
          <p:cNvSpPr/>
          <p:nvPr/>
        </p:nvSpPr>
        <p:spPr>
          <a:xfrm>
            <a:off x="5386677" y="79512"/>
            <a:ext cx="1418645" cy="152831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descr="Ảnh có chứa phim hoạt hình, hình mẫu, Đồ họa, minh họa&#10;&#10;Mô tả được tạo tự động">
            <a:extLst>
              <a:ext uri="{FF2B5EF4-FFF2-40B4-BE49-F238E27FC236}">
                <a16:creationId xmlns:a16="http://schemas.microsoft.com/office/drawing/2014/main" xmlns="" id="{102A4A6C-E6AB-58B0-DC24-0167495C1F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450" b="32400" l="32900" r="45450">
                        <a14:foregroundMark x1="36650" y1="32400" x2="36650" y2="32400"/>
                        <a14:foregroundMark x1="41300" y1="11650" x2="41300" y2="11650"/>
                        <a14:foregroundMark x1="36450" y1="10350" x2="36450" y2="10350"/>
                        <a14:foregroundMark x1="42800" y1="15850" x2="36100" y2="13100"/>
                        <a14:foregroundMark x1="36100" y1="13100" x2="37950" y2="12900"/>
                        <a14:foregroundMark x1="41550" y1="11850" x2="41550" y2="11850"/>
                        <a14:foregroundMark x1="35800" y1="11200" x2="35800" y2="11200"/>
                        <a14:foregroundMark x1="41750" y1="13350" x2="39000" y2="10150"/>
                        <a14:foregroundMark x1="37300" y1="10150" x2="35400" y2="11650"/>
                      </a14:backgroundRemoval>
                    </a14:imgEffect>
                  </a14:imgLayer>
                </a14:imgProps>
              </a:ext>
              <a:ext uri="{28A0092B-C50C-407E-A947-70E740481C1C}">
                <a14:useLocalDpi xmlns:a14="http://schemas.microsoft.com/office/drawing/2010/main" val="0"/>
              </a:ext>
            </a:extLst>
          </a:blip>
          <a:srcRect l="31376" t="4445" r="52963" b="65079"/>
          <a:stretch/>
        </p:blipFill>
        <p:spPr>
          <a:xfrm>
            <a:off x="5663928" y="-93086"/>
            <a:ext cx="864141" cy="1700908"/>
          </a:xfrm>
          <a:prstGeom prst="rect">
            <a:avLst/>
          </a:prstGeom>
        </p:spPr>
      </p:pic>
      <p:grpSp>
        <p:nvGrpSpPr>
          <p:cNvPr id="10" name="Nhóm 9">
            <a:extLst>
              <a:ext uri="{FF2B5EF4-FFF2-40B4-BE49-F238E27FC236}">
                <a16:creationId xmlns:a16="http://schemas.microsoft.com/office/drawing/2014/main" xmlns="" id="{74E058F6-9C53-041E-9233-015E832D10A8}"/>
              </a:ext>
            </a:extLst>
          </p:cNvPr>
          <p:cNvGrpSpPr/>
          <p:nvPr/>
        </p:nvGrpSpPr>
        <p:grpSpPr>
          <a:xfrm>
            <a:off x="-508002" y="1332451"/>
            <a:ext cx="13208000" cy="2225930"/>
            <a:chOff x="-551543" y="2235200"/>
            <a:chExt cx="13208000" cy="2225930"/>
          </a:xfrm>
        </p:grpSpPr>
        <p:sp>
          <p:nvSpPr>
            <p:cNvPr id="11" name="TextBox 13">
              <a:extLst>
                <a:ext uri="{FF2B5EF4-FFF2-40B4-BE49-F238E27FC236}">
                  <a16:creationId xmlns:a16="http://schemas.microsoft.com/office/drawing/2014/main" xmlns="" id="{B046D4D5-47B5-824A-A673-0B696DAA07C2}"/>
                </a:ext>
              </a:extLst>
            </p:cNvPr>
            <p:cNvSpPr txBox="1"/>
            <p:nvPr/>
          </p:nvSpPr>
          <p:spPr>
            <a:xfrm>
              <a:off x="-551543" y="2235200"/>
              <a:ext cx="13208000" cy="2225930"/>
            </a:xfrm>
            <a:prstGeom prst="rect">
              <a:avLst/>
            </a:prstGeom>
            <a:noFill/>
          </p:spPr>
          <p:txBody>
            <a:bodyPr wrap="square" rtlCol="0">
              <a:spAutoFit/>
            </a:bodyPr>
            <a:lstStyle/>
            <a:p>
              <a:pPr algn="ctr">
                <a:lnSpc>
                  <a:spcPct val="130000"/>
                </a:lnSpc>
                <a:buClrTx/>
                <a:buFontTx/>
                <a:buNone/>
              </a:pPr>
              <a:r>
                <a:rPr lang="en-US" sz="11500" b="1">
                  <a:ln w="190500">
                    <a:solidFill>
                      <a:schemeClr val="bg1"/>
                    </a:solidFill>
                    <a:prstDash val="solid"/>
                  </a:ln>
                  <a:solidFill>
                    <a:schemeClr val="bg1"/>
                  </a:solidFill>
                  <a:effectLst>
                    <a:outerShdw blurRad="12700" dist="38100" dir="2700000" algn="tl" rotWithShape="0">
                      <a:srgbClr val="5B9BD5">
                        <a:lumMod val="60000"/>
                        <a:lumOff val="40000"/>
                      </a:srgbClr>
                    </a:outerShdw>
                  </a:effectLst>
                  <a:latin typeface="iCiel Pony" panose="02000000000000000000" pitchFamily="2" charset="-93"/>
                </a:rPr>
                <a:t>VỊ TRÍ ĐỊA LÝ</a:t>
              </a:r>
            </a:p>
          </p:txBody>
        </p:sp>
        <p:sp>
          <p:nvSpPr>
            <p:cNvPr id="12" name="TextBox 13">
              <a:extLst>
                <a:ext uri="{FF2B5EF4-FFF2-40B4-BE49-F238E27FC236}">
                  <a16:creationId xmlns:a16="http://schemas.microsoft.com/office/drawing/2014/main" xmlns="" id="{40223CFC-7AF2-42B6-BDA5-4431DBED313D}"/>
                </a:ext>
              </a:extLst>
            </p:cNvPr>
            <p:cNvSpPr txBox="1"/>
            <p:nvPr/>
          </p:nvSpPr>
          <p:spPr>
            <a:xfrm>
              <a:off x="-551543" y="2235200"/>
              <a:ext cx="13208000" cy="2225930"/>
            </a:xfrm>
            <a:prstGeom prst="rect">
              <a:avLst/>
            </a:prstGeom>
            <a:noFill/>
          </p:spPr>
          <p:txBody>
            <a:bodyPr wrap="square" rtlCol="0">
              <a:spAutoFit/>
            </a:bodyPr>
            <a:lstStyle/>
            <a:p>
              <a:pPr algn="ctr">
                <a:lnSpc>
                  <a:spcPct val="130000"/>
                </a:lnSpc>
                <a:buClrTx/>
                <a:buFontTx/>
                <a:buNone/>
              </a:pPr>
              <a:r>
                <a:rPr lang="en-US" sz="115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V</a:t>
              </a:r>
              <a:r>
                <a:rPr lang="en-US" sz="115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Ị </a:t>
              </a:r>
              <a:r>
                <a:rPr lang="en-US" sz="115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115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R</a:t>
              </a:r>
              <a:r>
                <a:rPr lang="en-US" sz="115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Í </a:t>
              </a:r>
              <a:r>
                <a:rPr lang="en-US" sz="115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Đ</a:t>
              </a:r>
              <a:r>
                <a:rPr lang="en-US" sz="115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Ị</a:t>
              </a:r>
              <a:r>
                <a:rPr lang="en-US" sz="115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A </a:t>
              </a:r>
              <a:r>
                <a:rPr lang="en-US" sz="115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L</a:t>
              </a:r>
              <a:r>
                <a:rPr lang="en-US" sz="115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Ý</a:t>
              </a:r>
              <a:endParaRPr lang="en-US" sz="11500" b="1" kern="120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20" name="Picture 13">
            <a:extLst>
              <a:ext uri="{FF2B5EF4-FFF2-40B4-BE49-F238E27FC236}">
                <a16:creationId xmlns:a16="http://schemas.microsoft.com/office/drawing/2014/main" xmlns="" id="{F252BA9F-A87F-8736-4937-2FFA5F174804}"/>
              </a:ext>
            </a:extLst>
          </p:cNvPr>
          <p:cNvPicPr>
            <a:picLocks noChangeAspect="1"/>
          </p:cNvPicPr>
          <p:nvPr/>
        </p:nvPicPr>
        <p:blipFill>
          <a:blip r:embed="rId4"/>
          <a:stretch>
            <a:fillRect/>
          </a:stretch>
        </p:blipFill>
        <p:spPr>
          <a:xfrm flipH="1">
            <a:off x="4925129" y="3558381"/>
            <a:ext cx="2693844" cy="3573792"/>
          </a:xfrm>
          <a:prstGeom prst="rect">
            <a:avLst/>
          </a:prstGeom>
        </p:spPr>
      </p:pic>
    </p:spTree>
    <p:extLst>
      <p:ext uri="{BB962C8B-B14F-4D97-AF65-F5344CB8AC3E}">
        <p14:creationId xmlns:p14="http://schemas.microsoft.com/office/powerpoint/2010/main" val="29560496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par>
                              <p:cTn id="23" fill="hold">
                                <p:stCondLst>
                                  <p:cond delay="1000"/>
                                </p:stCondLst>
                                <p:childTnLst>
                                  <p:par>
                                    <p:cTn id="24" presetID="2" presetClass="entr" presetSubtype="8" fill="hold" nodeType="afterEffect" p14:presetBounceEnd="60000">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14:bounceEnd="60000">
                                          <p:cBhvr additive="base">
                                            <p:cTn id="26" dur="10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2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TextBox 11">
            <a:extLst>
              <a:ext uri="{FF2B5EF4-FFF2-40B4-BE49-F238E27FC236}">
                <a16:creationId xmlns:a16="http://schemas.microsoft.com/office/drawing/2014/main" xmlns="" id="{1C67DED4-FCDC-7D91-BC2C-7975A38BFBDD}"/>
              </a:ext>
            </a:extLst>
          </p:cNvPr>
          <p:cNvSpPr txBox="1"/>
          <p:nvPr/>
        </p:nvSpPr>
        <p:spPr>
          <a:xfrm>
            <a:off x="255661" y="5743876"/>
            <a:ext cx="8040407" cy="1015663"/>
          </a:xfrm>
          <a:prstGeom prst="rect">
            <a:avLst/>
          </a:prstGeom>
          <a:noFill/>
        </p:spPr>
        <p:txBody>
          <a:bodyPr wrap="square">
            <a:spAutoFit/>
          </a:bodyPr>
          <a:lstStyle/>
          <a:p>
            <a:pPr algn="ctr"/>
            <a:r>
              <a:rPr lang="en-US" sz="3000" b="1">
                <a:solidFill>
                  <a:schemeClr val="accent2">
                    <a:lumMod val="50000"/>
                  </a:schemeClr>
                </a:solidFill>
                <a:latin typeface="Calibri" panose="020F0502020204030204" pitchFamily="34" charset="0"/>
                <a:cs typeface="Calibri" panose="020F0502020204030204" pitchFamily="34" charset="0"/>
              </a:rPr>
              <a:t>Hình 2. Lược đồ hành chính thành phố Hội An, năm 2021</a:t>
            </a:r>
            <a:endParaRPr lang="vi-VN" sz="3000" b="1">
              <a:solidFill>
                <a:schemeClr val="accent2">
                  <a:lumMod val="50000"/>
                </a:schemeClr>
              </a:solidFill>
              <a:latin typeface="Calibri" panose="020F0502020204030204" pitchFamily="34" charset="0"/>
              <a:cs typeface="Calibri" panose="020F0502020204030204" pitchFamily="34" charset="0"/>
            </a:endParaRPr>
          </a:p>
        </p:txBody>
      </p:sp>
      <p:sp>
        <p:nvSpPr>
          <p:cNvPr id="30" name="Hình chữ nhật: Góc Tròn 29">
            <a:extLst>
              <a:ext uri="{FF2B5EF4-FFF2-40B4-BE49-F238E27FC236}">
                <a16:creationId xmlns:a16="http://schemas.microsoft.com/office/drawing/2014/main" xmlns="" id="{D34C6FC7-62F6-4592-AFD5-C8B95989A656}"/>
              </a:ext>
            </a:extLst>
          </p:cNvPr>
          <p:cNvSpPr/>
          <p:nvPr/>
        </p:nvSpPr>
        <p:spPr>
          <a:xfrm>
            <a:off x="8296068" y="1054602"/>
            <a:ext cx="3478590" cy="312302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xmlns="" id="{A4AA8ED1-DCB6-2758-7117-70F795272C70}"/>
              </a:ext>
            </a:extLst>
          </p:cNvPr>
          <p:cNvSpPr txBox="1"/>
          <p:nvPr/>
        </p:nvSpPr>
        <p:spPr>
          <a:xfrm>
            <a:off x="8434689" y="1464788"/>
            <a:ext cx="3169678" cy="255454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Đọc thông tin và quan sát hình 2, em hãy xác định vị trí của phố cổ Hội An.</a:t>
            </a:r>
            <a:endParaRPr lang="pt-BR" sz="3200">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xmlns="" id="{4A448942-8990-A1EC-D608-9261ECF1B164}"/>
              </a:ext>
            </a:extLst>
          </p:cNvPr>
          <p:cNvPicPr>
            <a:picLocks noChangeAspect="1"/>
          </p:cNvPicPr>
          <p:nvPr/>
        </p:nvPicPr>
        <p:blipFill>
          <a:blip r:embed="rId2"/>
          <a:stretch>
            <a:fillRect/>
          </a:stretch>
        </p:blipFill>
        <p:spPr>
          <a:xfrm>
            <a:off x="9614214" y="388480"/>
            <a:ext cx="810628" cy="1046042"/>
          </a:xfrm>
          <a:prstGeom prst="rect">
            <a:avLst/>
          </a:prstGeom>
        </p:spPr>
      </p:pic>
      <p:pic>
        <p:nvPicPr>
          <p:cNvPr id="2" name="Hình ảnh 1">
            <a:extLst>
              <a:ext uri="{FF2B5EF4-FFF2-40B4-BE49-F238E27FC236}">
                <a16:creationId xmlns:a16="http://schemas.microsoft.com/office/drawing/2014/main" xmlns="" id="{0D5215BA-A180-C2DD-A19C-2527C4CE1349}"/>
              </a:ext>
            </a:extLst>
          </p:cNvPr>
          <p:cNvPicPr>
            <a:picLocks noChangeAspect="1"/>
          </p:cNvPicPr>
          <p:nvPr/>
        </p:nvPicPr>
        <p:blipFill rotWithShape="1">
          <a:blip r:embed="rId3"/>
          <a:srcRect l="13167" r="12615" b="6708"/>
          <a:stretch/>
        </p:blipFill>
        <p:spPr>
          <a:xfrm>
            <a:off x="317507" y="367066"/>
            <a:ext cx="7698223" cy="5440331"/>
          </a:xfrm>
          <a:prstGeom prst="roundRect">
            <a:avLst/>
          </a:prstGeom>
        </p:spPr>
      </p:pic>
      <p:pic>
        <p:nvPicPr>
          <p:cNvPr id="33" name="Picture 8">
            <a:extLst>
              <a:ext uri="{FF2B5EF4-FFF2-40B4-BE49-F238E27FC236}">
                <a16:creationId xmlns:a16="http://schemas.microsoft.com/office/drawing/2014/main" xmlns="" id="{96D6874A-C103-DDE6-36D3-F489CD15CE06}"/>
              </a:ext>
            </a:extLst>
          </p:cNvPr>
          <p:cNvPicPr>
            <a:picLocks noChangeAspect="1"/>
          </p:cNvPicPr>
          <p:nvPr/>
        </p:nvPicPr>
        <p:blipFill>
          <a:blip r:embed="rId4"/>
          <a:srcRect/>
          <a:stretch>
            <a:fillRect/>
          </a:stretch>
        </p:blipFill>
        <p:spPr>
          <a:xfrm flipH="1">
            <a:off x="9861009" y="3947342"/>
            <a:ext cx="1828503" cy="2646585"/>
          </a:xfrm>
          <a:prstGeom prst="rect">
            <a:avLst/>
          </a:prstGeom>
        </p:spPr>
      </p:pic>
    </p:spTree>
    <p:extLst>
      <p:ext uri="{BB962C8B-B14F-4D97-AF65-F5344CB8AC3E}">
        <p14:creationId xmlns:p14="http://schemas.microsoft.com/office/powerpoint/2010/main" val="28568822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44">
            <a:extLst>
              <a:ext uri="{FF2B5EF4-FFF2-40B4-BE49-F238E27FC236}">
                <a16:creationId xmlns:a16="http://schemas.microsoft.com/office/drawing/2014/main" xmlns="" id="{3BE93484-CD47-C3D3-8156-904B00C12A7C}"/>
              </a:ext>
            </a:extLst>
          </p:cNvPr>
          <p:cNvGrpSpPr/>
          <p:nvPr/>
        </p:nvGrpSpPr>
        <p:grpSpPr>
          <a:xfrm>
            <a:off x="2215430" y="1570308"/>
            <a:ext cx="7761140" cy="1449609"/>
            <a:chOff x="6023776" y="2131844"/>
            <a:chExt cx="6041092" cy="1052197"/>
          </a:xfrm>
        </p:grpSpPr>
        <p:pic>
          <p:nvPicPr>
            <p:cNvPr id="8" name="Picture 32">
              <a:extLst>
                <a:ext uri="{FF2B5EF4-FFF2-40B4-BE49-F238E27FC236}">
                  <a16:creationId xmlns:a16="http://schemas.microsoft.com/office/drawing/2014/main" xmlns="" id="{3F9280B4-2033-4DF1-D983-4873BDB23746}"/>
                </a:ext>
              </a:extLst>
            </p:cNvPr>
            <p:cNvPicPr>
              <a:picLocks noChangeAspect="1"/>
            </p:cNvPicPr>
            <p:nvPr/>
          </p:nvPicPr>
          <p:blipFill>
            <a:blip r:embed="rId3"/>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xmlns="" id="{A88A64AC-94FB-DB9C-C402-53BE9FD0A842}"/>
                </a:ext>
              </a:extLst>
            </p:cNvPr>
            <p:cNvPicPr>
              <a:picLocks noChangeAspect="1"/>
            </p:cNvPicPr>
            <p:nvPr/>
          </p:nvPicPr>
          <p:blipFill>
            <a:blip r:embed="rId4"/>
            <a:stretch>
              <a:fillRect/>
            </a:stretch>
          </p:blipFill>
          <p:spPr>
            <a:xfrm>
              <a:off x="10122470" y="2156991"/>
              <a:ext cx="1942398" cy="1018153"/>
            </a:xfrm>
            <a:prstGeom prst="rect">
              <a:avLst/>
            </a:prstGeom>
          </p:spPr>
        </p:pic>
      </p:grpSp>
      <p:pic>
        <p:nvPicPr>
          <p:cNvPr id="10" name="Picture 8">
            <a:extLst>
              <a:ext uri="{FF2B5EF4-FFF2-40B4-BE49-F238E27FC236}">
                <a16:creationId xmlns:a16="http://schemas.microsoft.com/office/drawing/2014/main" xmlns="" id="{B956A3D5-1905-E52D-CF44-0DD3DEB2CC47}"/>
              </a:ext>
            </a:extLst>
          </p:cNvPr>
          <p:cNvPicPr>
            <a:picLocks noChangeAspect="1"/>
          </p:cNvPicPr>
          <p:nvPr/>
        </p:nvPicPr>
        <p:blipFill>
          <a:blip r:embed="rId5"/>
          <a:srcRect/>
          <a:stretch>
            <a:fillRect/>
          </a:stretch>
        </p:blipFill>
        <p:spPr>
          <a:xfrm>
            <a:off x="7659257" y="3087543"/>
            <a:ext cx="2436785" cy="3527016"/>
          </a:xfrm>
          <a:prstGeom prst="rect">
            <a:avLst/>
          </a:prstGeom>
        </p:spPr>
      </p:pic>
      <p:pic>
        <p:nvPicPr>
          <p:cNvPr id="11" name="Picture 9">
            <a:extLst>
              <a:ext uri="{FF2B5EF4-FFF2-40B4-BE49-F238E27FC236}">
                <a16:creationId xmlns:a16="http://schemas.microsoft.com/office/drawing/2014/main" xmlns="" id="{D703CA36-4B8A-2E0E-9E6A-A7D276FCC77C}"/>
              </a:ext>
            </a:extLst>
          </p:cNvPr>
          <p:cNvPicPr>
            <a:picLocks noChangeAspect="1"/>
          </p:cNvPicPr>
          <p:nvPr/>
        </p:nvPicPr>
        <p:blipFill>
          <a:blip r:embed="rId6"/>
          <a:srcRect/>
          <a:stretch>
            <a:fillRect/>
          </a:stretch>
        </p:blipFill>
        <p:spPr>
          <a:xfrm flipH="1">
            <a:off x="2334901" y="3134631"/>
            <a:ext cx="2134021" cy="3479928"/>
          </a:xfrm>
          <a:prstGeom prst="rect">
            <a:avLst/>
          </a:prstGeom>
        </p:spPr>
      </p:pic>
      <p:pic>
        <p:nvPicPr>
          <p:cNvPr id="12" name="Picture 10">
            <a:extLst>
              <a:ext uri="{FF2B5EF4-FFF2-40B4-BE49-F238E27FC236}">
                <a16:creationId xmlns:a16="http://schemas.microsoft.com/office/drawing/2014/main" xmlns="" id="{4889BCC3-EF56-B082-6A6B-B21E62F2033A}"/>
              </a:ext>
            </a:extLst>
          </p:cNvPr>
          <p:cNvPicPr>
            <a:picLocks noChangeAspect="1"/>
          </p:cNvPicPr>
          <p:nvPr/>
        </p:nvPicPr>
        <p:blipFill>
          <a:blip r:embed="rId7"/>
          <a:srcRect/>
          <a:stretch>
            <a:fillRect/>
          </a:stretch>
        </p:blipFill>
        <p:spPr>
          <a:xfrm>
            <a:off x="4916105" y="3087543"/>
            <a:ext cx="2295969" cy="3527016"/>
          </a:xfrm>
          <a:prstGeom prst="rect">
            <a:avLst/>
          </a:prstGeom>
        </p:spPr>
      </p:pic>
      <p:grpSp>
        <p:nvGrpSpPr>
          <p:cNvPr id="14" name="Group 12">
            <a:extLst>
              <a:ext uri="{FF2B5EF4-FFF2-40B4-BE49-F238E27FC236}">
                <a16:creationId xmlns:a16="http://schemas.microsoft.com/office/drawing/2014/main" xmlns="" id="{FAD5EE75-91DD-7AAB-150C-514ED2DB5DC2}"/>
              </a:ext>
            </a:extLst>
          </p:cNvPr>
          <p:cNvGrpSpPr/>
          <p:nvPr/>
        </p:nvGrpSpPr>
        <p:grpSpPr>
          <a:xfrm>
            <a:off x="524744" y="1001383"/>
            <a:ext cx="11142512" cy="1595297"/>
            <a:chOff x="2608465" y="1819280"/>
            <a:chExt cx="8334808" cy="1595297"/>
          </a:xfrm>
        </p:grpSpPr>
        <p:sp>
          <p:nvSpPr>
            <p:cNvPr id="15" name="TextBox 67">
              <a:extLst>
                <a:ext uri="{FF2B5EF4-FFF2-40B4-BE49-F238E27FC236}">
                  <a16:creationId xmlns:a16="http://schemas.microsoft.com/office/drawing/2014/main" xmlns="" id="{591ED3CF-644C-AEC6-2E82-790D304B3414}"/>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xmlns="" id="{F2FE0DAB-6AE2-C636-9E87-674CA5A35B54}"/>
                </a:ext>
              </a:extLst>
            </p:cNvPr>
            <p:cNvSpPr txBox="1"/>
            <p:nvPr/>
          </p:nvSpPr>
          <p:spPr>
            <a:xfrm>
              <a:off x="2661242" y="1819280"/>
              <a:ext cx="8225833"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4339599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TextBox 11">
            <a:extLst>
              <a:ext uri="{FF2B5EF4-FFF2-40B4-BE49-F238E27FC236}">
                <a16:creationId xmlns:a16="http://schemas.microsoft.com/office/drawing/2014/main" xmlns="" id="{1C67DED4-FCDC-7D91-BC2C-7975A38BFBDD}"/>
              </a:ext>
            </a:extLst>
          </p:cNvPr>
          <p:cNvSpPr txBox="1"/>
          <p:nvPr/>
        </p:nvSpPr>
        <p:spPr>
          <a:xfrm>
            <a:off x="255661" y="5743876"/>
            <a:ext cx="8040407" cy="1015663"/>
          </a:xfrm>
          <a:prstGeom prst="rect">
            <a:avLst/>
          </a:prstGeom>
          <a:noFill/>
        </p:spPr>
        <p:txBody>
          <a:bodyPr wrap="square">
            <a:spAutoFit/>
          </a:bodyPr>
          <a:lstStyle/>
          <a:p>
            <a:pPr algn="ctr"/>
            <a:r>
              <a:rPr lang="en-US" sz="3000" b="1">
                <a:solidFill>
                  <a:schemeClr val="accent2">
                    <a:lumMod val="50000"/>
                  </a:schemeClr>
                </a:solidFill>
                <a:latin typeface="Calibri" panose="020F0502020204030204" pitchFamily="34" charset="0"/>
                <a:cs typeface="Calibri" panose="020F0502020204030204" pitchFamily="34" charset="0"/>
              </a:rPr>
              <a:t>Hình 2. Lược đồ hành chính thành phố Hội An, năm 2021</a:t>
            </a:r>
            <a:endParaRPr lang="vi-VN" sz="3000" b="1">
              <a:solidFill>
                <a:schemeClr val="accent2">
                  <a:lumMod val="50000"/>
                </a:schemeClr>
              </a:solidFill>
              <a:latin typeface="Calibri" panose="020F0502020204030204" pitchFamily="34" charset="0"/>
              <a:cs typeface="Calibri" panose="020F0502020204030204" pitchFamily="34" charset="0"/>
            </a:endParaRPr>
          </a:p>
        </p:txBody>
      </p:sp>
      <p:sp>
        <p:nvSpPr>
          <p:cNvPr id="30" name="Hình chữ nhật: Góc Tròn 29">
            <a:extLst>
              <a:ext uri="{FF2B5EF4-FFF2-40B4-BE49-F238E27FC236}">
                <a16:creationId xmlns:a16="http://schemas.microsoft.com/office/drawing/2014/main" xmlns="" id="{D34C6FC7-62F6-4592-AFD5-C8B95989A656}"/>
              </a:ext>
            </a:extLst>
          </p:cNvPr>
          <p:cNvSpPr/>
          <p:nvPr/>
        </p:nvSpPr>
        <p:spPr>
          <a:xfrm>
            <a:off x="8164561" y="1054602"/>
            <a:ext cx="3610097" cy="4752795"/>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xmlns="" id="{A4AA8ED1-DCB6-2758-7117-70F795272C70}"/>
              </a:ext>
            </a:extLst>
          </p:cNvPr>
          <p:cNvSpPr txBox="1"/>
          <p:nvPr/>
        </p:nvSpPr>
        <p:spPr>
          <a:xfrm>
            <a:off x="8296068" y="1464789"/>
            <a:ext cx="3339969" cy="4247317"/>
          </a:xfrm>
          <a:prstGeom prst="rect">
            <a:avLst/>
          </a:prstGeom>
          <a:noFill/>
        </p:spPr>
        <p:txBody>
          <a:bodyPr wrap="square">
            <a:spAutoFit/>
          </a:bodyPr>
          <a:lstStyle/>
          <a:p>
            <a:pPr algn="just"/>
            <a:r>
              <a:rPr lang="vi-VN" sz="3000">
                <a:latin typeface="Calibri" panose="020F0502020204030204" pitchFamily="34" charset="0"/>
                <a:cs typeface="Calibri" panose="020F0502020204030204" pitchFamily="34" charset="0"/>
              </a:rPr>
              <a:t>Phố cổ Hội An thuộc thành phố Hội An, tỉnh Quảng Nam. Phần lớn phổ cổ nằm ở phường Minh An, bên bờ sông Hoài – một nhánh của sông Thu Bồn.</a:t>
            </a:r>
            <a:endParaRPr lang="pt-BR" sz="3000">
              <a:latin typeface="Calibri" panose="020F0502020204030204" pitchFamily="34" charset="0"/>
              <a:cs typeface="Calibri" panose="020F0502020204030204" pitchFamily="34" charset="0"/>
            </a:endParaRPr>
          </a:p>
        </p:txBody>
      </p:sp>
      <p:pic>
        <p:nvPicPr>
          <p:cNvPr id="2" name="Hình ảnh 1">
            <a:extLst>
              <a:ext uri="{FF2B5EF4-FFF2-40B4-BE49-F238E27FC236}">
                <a16:creationId xmlns:a16="http://schemas.microsoft.com/office/drawing/2014/main" xmlns="" id="{0D5215BA-A180-C2DD-A19C-2527C4CE1349}"/>
              </a:ext>
            </a:extLst>
          </p:cNvPr>
          <p:cNvPicPr>
            <a:picLocks noChangeAspect="1"/>
          </p:cNvPicPr>
          <p:nvPr/>
        </p:nvPicPr>
        <p:blipFill rotWithShape="1">
          <a:blip r:embed="rId2"/>
          <a:srcRect l="13167" r="12615" b="6708"/>
          <a:stretch/>
        </p:blipFill>
        <p:spPr>
          <a:xfrm>
            <a:off x="317507" y="367066"/>
            <a:ext cx="7698223" cy="5440331"/>
          </a:xfrm>
          <a:prstGeom prst="roundRect">
            <a:avLst/>
          </a:prstGeom>
        </p:spPr>
      </p:pic>
      <p:pic>
        <p:nvPicPr>
          <p:cNvPr id="3" name="Picture 6">
            <a:extLst>
              <a:ext uri="{FF2B5EF4-FFF2-40B4-BE49-F238E27FC236}">
                <a16:creationId xmlns:a16="http://schemas.microsoft.com/office/drawing/2014/main" xmlns="" id="{B283C9CB-4A31-6D56-ECF2-7DE9C64D87D6}"/>
              </a:ext>
            </a:extLst>
          </p:cNvPr>
          <p:cNvPicPr>
            <a:picLocks noChangeAspect="1"/>
          </p:cNvPicPr>
          <p:nvPr/>
        </p:nvPicPr>
        <p:blipFill>
          <a:blip r:embed="rId3"/>
          <a:stretch>
            <a:fillRect/>
          </a:stretch>
        </p:blipFill>
        <p:spPr>
          <a:xfrm rot="2019418">
            <a:off x="-3718293" y="2091000"/>
            <a:ext cx="3226037" cy="3226037"/>
          </a:xfrm>
          <a:prstGeom prst="rect">
            <a:avLst/>
          </a:prstGeom>
        </p:spPr>
      </p:pic>
      <p:pic>
        <p:nvPicPr>
          <p:cNvPr id="8" name="Hình ảnh 7">
            <a:extLst>
              <a:ext uri="{FF2B5EF4-FFF2-40B4-BE49-F238E27FC236}">
                <a16:creationId xmlns:a16="http://schemas.microsoft.com/office/drawing/2014/main" xmlns="" id="{7CF085C0-4665-50CE-CF17-2C197FC3D886}"/>
              </a:ext>
            </a:extLst>
          </p:cNvPr>
          <p:cNvPicPr>
            <a:picLocks noChangeAspect="1"/>
          </p:cNvPicPr>
          <p:nvPr/>
        </p:nvPicPr>
        <p:blipFill rotWithShape="1">
          <a:blip r:embed="rId2"/>
          <a:srcRect l="33636" t="40708" r="51364" b="39983"/>
          <a:stretch/>
        </p:blipFill>
        <p:spPr>
          <a:xfrm>
            <a:off x="2322258" y="2742060"/>
            <a:ext cx="1844360" cy="1840277"/>
          </a:xfrm>
          <a:prstGeom prst="ellipse">
            <a:avLst/>
          </a:prstGeom>
          <a:ln w="28575">
            <a:solidFill>
              <a:schemeClr val="accent1"/>
            </a:solidFill>
          </a:ln>
        </p:spPr>
      </p:pic>
      <p:pic>
        <p:nvPicPr>
          <p:cNvPr id="9" name="Picture 17">
            <a:extLst>
              <a:ext uri="{FF2B5EF4-FFF2-40B4-BE49-F238E27FC236}">
                <a16:creationId xmlns:a16="http://schemas.microsoft.com/office/drawing/2014/main" xmlns="" id="{C7E245CA-2CCF-5484-B421-656BE0ACF2A6}"/>
              </a:ext>
            </a:extLst>
          </p:cNvPr>
          <p:cNvPicPr>
            <a:picLocks noChangeAspect="1"/>
          </p:cNvPicPr>
          <p:nvPr/>
        </p:nvPicPr>
        <p:blipFill>
          <a:blip r:embed="rId4"/>
          <a:stretch>
            <a:fillRect/>
          </a:stretch>
        </p:blipFill>
        <p:spPr>
          <a:xfrm rot="20229500" flipH="1">
            <a:off x="9598660" y="557737"/>
            <a:ext cx="785405" cy="785405"/>
          </a:xfrm>
          <a:prstGeom prst="rect">
            <a:avLst/>
          </a:prstGeom>
        </p:spPr>
      </p:pic>
      <p:sp>
        <p:nvSpPr>
          <p:cNvPr id="11" name="Hình Bầu dục 10">
            <a:extLst>
              <a:ext uri="{FF2B5EF4-FFF2-40B4-BE49-F238E27FC236}">
                <a16:creationId xmlns:a16="http://schemas.microsoft.com/office/drawing/2014/main" xmlns="" id="{43866341-CA5C-8093-B941-8E6686ED572D}"/>
              </a:ext>
            </a:extLst>
          </p:cNvPr>
          <p:cNvSpPr/>
          <p:nvPr/>
        </p:nvSpPr>
        <p:spPr>
          <a:xfrm rot="19477919">
            <a:off x="5725561" y="3842075"/>
            <a:ext cx="1067348" cy="3821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757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3.7037E-6 L 0.44805 0.08472 " pathEditMode="relative" rAng="0" ptsTypes="AA">
                                      <p:cBhvr>
                                        <p:cTn id="6" dur="1000" fill="hold"/>
                                        <p:tgtEl>
                                          <p:spTgt spid="3"/>
                                        </p:tgtEl>
                                        <p:attrNameLst>
                                          <p:attrName>ppt_x</p:attrName>
                                          <p:attrName>ppt_y</p:attrName>
                                        </p:attrNameLst>
                                      </p:cBhvr>
                                      <p:rCtr x="22396" y="4236"/>
                                    </p:animMotion>
                                  </p:childTnLst>
                                </p:cTn>
                              </p:par>
                              <p:par>
                                <p:cTn id="7" presetID="53" presetClass="entr" presetSubtype="16"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ngoài trời, bầu trời, nước, thiên nhiên&#10;&#10;Mô tả được tạo tự động">
            <a:extLst>
              <a:ext uri="{FF2B5EF4-FFF2-40B4-BE49-F238E27FC236}">
                <a16:creationId xmlns:a16="http://schemas.microsoft.com/office/drawing/2014/main" xmlns="" id="{2363ACFD-F0E5-5199-E631-79FDA179B316}"/>
              </a:ext>
            </a:extLst>
          </p:cNvPr>
          <p:cNvPicPr>
            <a:picLocks noChangeAspect="1"/>
          </p:cNvPicPr>
          <p:nvPr/>
        </p:nvPicPr>
        <p:blipFill rotWithShape="1">
          <a:blip r:embed="rId2">
            <a:extLst>
              <a:ext uri="{28A0092B-C50C-407E-A947-70E740481C1C}">
                <a14:useLocalDpi xmlns:a14="http://schemas.microsoft.com/office/drawing/2010/main" val="0"/>
              </a:ext>
            </a:extLst>
          </a:blip>
          <a:srcRect r="8915"/>
          <a:stretch/>
        </p:blipFill>
        <p:spPr>
          <a:xfrm>
            <a:off x="381000" y="1504120"/>
            <a:ext cx="5658136" cy="3810001"/>
          </a:xfrm>
          <a:prstGeom prst="roundRect">
            <a:avLst/>
          </a:prstGeom>
        </p:spPr>
      </p:pic>
      <p:pic>
        <p:nvPicPr>
          <p:cNvPr id="13" name="Hình ảnh 12" descr="Ảnh có chứa ngoài trời, bầu trời, nước, mây&#10;&#10;Mô tả được tạo tự động">
            <a:extLst>
              <a:ext uri="{FF2B5EF4-FFF2-40B4-BE49-F238E27FC236}">
                <a16:creationId xmlns:a16="http://schemas.microsoft.com/office/drawing/2014/main" xmlns="" id="{E99F47BA-32AB-682A-6060-5652BDD05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555" y="2528504"/>
            <a:ext cx="5427351" cy="3810001"/>
          </a:xfrm>
          <a:prstGeom prst="roundRect">
            <a:avLst/>
          </a:prstGeom>
        </p:spPr>
      </p:pic>
      <p:sp>
        <p:nvSpPr>
          <p:cNvPr id="16" name="Hình chữ nhật: Góc Tròn 15">
            <a:extLst>
              <a:ext uri="{FF2B5EF4-FFF2-40B4-BE49-F238E27FC236}">
                <a16:creationId xmlns:a16="http://schemas.microsoft.com/office/drawing/2014/main" xmlns="" id="{FF4AB647-7BEE-1174-3A69-FBC5E931FD3C}"/>
              </a:ext>
            </a:extLst>
          </p:cNvPr>
          <p:cNvSpPr/>
          <p:nvPr/>
        </p:nvSpPr>
        <p:spPr>
          <a:xfrm>
            <a:off x="1186036" y="543428"/>
            <a:ext cx="5344943" cy="707886"/>
          </a:xfrm>
          <a:prstGeom prst="roundRect">
            <a:avLst/>
          </a:prstGeom>
          <a:solidFill>
            <a:schemeClr val="accent4">
              <a:lumMod val="40000"/>
              <a:lumOff val="60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8">
            <a:extLst>
              <a:ext uri="{FF2B5EF4-FFF2-40B4-BE49-F238E27FC236}">
                <a16:creationId xmlns:a16="http://schemas.microsoft.com/office/drawing/2014/main" xmlns="" id="{48831CEC-2CFB-C7F6-CB62-80ED645B05DA}"/>
              </a:ext>
            </a:extLst>
          </p:cNvPr>
          <p:cNvPicPr>
            <a:picLocks noChangeAspect="1"/>
          </p:cNvPicPr>
          <p:nvPr/>
        </p:nvPicPr>
        <p:blipFill>
          <a:blip r:embed="rId4"/>
          <a:stretch>
            <a:fillRect/>
          </a:stretch>
        </p:blipFill>
        <p:spPr>
          <a:xfrm>
            <a:off x="677762" y="336914"/>
            <a:ext cx="1016548" cy="1016548"/>
          </a:xfrm>
          <a:prstGeom prst="rect">
            <a:avLst/>
          </a:prstGeom>
        </p:spPr>
      </p:pic>
      <p:sp>
        <p:nvSpPr>
          <p:cNvPr id="18" name="TextBox 49">
            <a:extLst>
              <a:ext uri="{FF2B5EF4-FFF2-40B4-BE49-F238E27FC236}">
                <a16:creationId xmlns:a16="http://schemas.microsoft.com/office/drawing/2014/main" xmlns="" id="{9F82D8AE-8274-1BEF-8622-4D8C2BEE20AF}"/>
              </a:ext>
            </a:extLst>
          </p:cNvPr>
          <p:cNvSpPr txBox="1"/>
          <p:nvPr/>
        </p:nvSpPr>
        <p:spPr>
          <a:xfrm>
            <a:off x="1412037" y="634642"/>
            <a:ext cx="5118940" cy="707886"/>
          </a:xfrm>
          <a:prstGeom prst="rect">
            <a:avLst/>
          </a:prstGeom>
          <a:noFill/>
        </p:spPr>
        <p:txBody>
          <a:bodyPr wrap="square">
            <a:spAutoFit/>
          </a:bodyPr>
          <a:lstStyle/>
          <a:p>
            <a:pPr algn="ctr"/>
            <a:r>
              <a:rPr lang="en-US" sz="4000" b="1">
                <a:ln w="13462">
                  <a:solidFill>
                    <a:schemeClr val="bg1"/>
                  </a:solidFill>
                  <a:prstDash val="solid"/>
                </a:ln>
                <a:solidFill>
                  <a:srgbClr val="006732"/>
                </a:solidFill>
                <a:effectLst>
                  <a:outerShdw blurRad="38100" dist="38100" dir="2700000" algn="tl">
                    <a:srgbClr val="000000">
                      <a:alpha val="43137"/>
                    </a:srgbClr>
                  </a:outerShdw>
                </a:effectLst>
                <a:latin typeface="SVN-ARCO Typography" panose="020B0603050302020204" pitchFamily="34" charset="2"/>
              </a:rPr>
              <a:t>TÌM HIỂU THÊM</a:t>
            </a:r>
            <a:endParaRPr lang="vi-VN" sz="4000" b="1">
              <a:ln w="13462">
                <a:solidFill>
                  <a:schemeClr val="bg1"/>
                </a:solidFill>
                <a:prstDash val="solid"/>
              </a:ln>
              <a:solidFill>
                <a:srgbClr val="006732"/>
              </a:solidFill>
              <a:effectLst>
                <a:outerShdw blurRad="38100" dist="38100" dir="2700000" algn="tl">
                  <a:srgbClr val="000000">
                    <a:alpha val="43137"/>
                  </a:srgbClr>
                </a:outerShdw>
              </a:effectLst>
              <a:latin typeface="SVN-ARCO Typography" panose="020B0603050302020204" pitchFamily="34" charset="2"/>
            </a:endParaRPr>
          </a:p>
        </p:txBody>
      </p:sp>
      <p:sp>
        <p:nvSpPr>
          <p:cNvPr id="23" name="Hộp Văn bản 22">
            <a:extLst>
              <a:ext uri="{FF2B5EF4-FFF2-40B4-BE49-F238E27FC236}">
                <a16:creationId xmlns:a16="http://schemas.microsoft.com/office/drawing/2014/main" xmlns="" id="{02C2D66D-3906-990C-3242-123B4A2C3A6D}"/>
              </a:ext>
            </a:extLst>
          </p:cNvPr>
          <p:cNvSpPr txBox="1"/>
          <p:nvPr/>
        </p:nvSpPr>
        <p:spPr>
          <a:xfrm>
            <a:off x="162068" y="5436921"/>
            <a:ext cx="6096000" cy="1077218"/>
          </a:xfrm>
          <a:prstGeom prst="rect">
            <a:avLst/>
          </a:prstGeom>
          <a:noFill/>
        </p:spPr>
        <p:txBody>
          <a:bodyPr wrap="square">
            <a:spAutoFit/>
          </a:bodyPr>
          <a:lstStyle/>
          <a:p>
            <a:pPr algn="ctr"/>
            <a:r>
              <a:rPr lang="vi-VN" sz="3200" i="1">
                <a:effectLst/>
                <a:latin typeface="Calibri" panose="020F0502020204030204" pitchFamily="34" charset="0"/>
                <a:cs typeface="Calibri" panose="020F0502020204030204" pitchFamily="34" charset="0"/>
              </a:rPr>
              <a:t>Một đoạn sông Thu Bồn nhìn từ đường H</a:t>
            </a:r>
            <a:r>
              <a:rPr lang="en-US" sz="3200" i="1">
                <a:effectLst/>
                <a:latin typeface="Calibri" panose="020F0502020204030204" pitchFamily="34" charset="0"/>
                <a:cs typeface="Calibri" panose="020F0502020204030204" pitchFamily="34" charset="0"/>
              </a:rPr>
              <a:t>u</a:t>
            </a:r>
            <a:r>
              <a:rPr lang="vi-VN" sz="3200" i="1">
                <a:effectLst/>
                <a:latin typeface="Calibri" panose="020F0502020204030204" pitchFamily="34" charset="0"/>
                <a:cs typeface="Calibri" panose="020F0502020204030204" pitchFamily="34" charset="0"/>
              </a:rPr>
              <a:t>yền Trân Công Chúa</a:t>
            </a:r>
          </a:p>
        </p:txBody>
      </p:sp>
      <p:sp>
        <p:nvSpPr>
          <p:cNvPr id="24" name="Hộp Văn bản 23">
            <a:extLst>
              <a:ext uri="{FF2B5EF4-FFF2-40B4-BE49-F238E27FC236}">
                <a16:creationId xmlns:a16="http://schemas.microsoft.com/office/drawing/2014/main" xmlns="" id="{66070B63-FEAA-57EB-E6F4-2864A5749EE7}"/>
              </a:ext>
            </a:extLst>
          </p:cNvPr>
          <p:cNvSpPr txBox="1"/>
          <p:nvPr/>
        </p:nvSpPr>
        <p:spPr>
          <a:xfrm>
            <a:off x="5933934" y="1381320"/>
            <a:ext cx="6096000" cy="1077218"/>
          </a:xfrm>
          <a:prstGeom prst="rect">
            <a:avLst/>
          </a:prstGeom>
          <a:noFill/>
        </p:spPr>
        <p:txBody>
          <a:bodyPr wrap="square">
            <a:spAutoFit/>
          </a:bodyPr>
          <a:lstStyle/>
          <a:p>
            <a:pPr algn="ctr"/>
            <a:r>
              <a:rPr lang="vi-VN" sz="3200" i="1">
                <a:effectLst/>
                <a:latin typeface="Calibri" panose="020F0502020204030204" pitchFamily="34" charset="0"/>
                <a:cs typeface="Calibri" panose="020F0502020204030204" pitchFamily="34" charset="0"/>
              </a:rPr>
              <a:t>Đi chơi thuyền trên sông Hoài</a:t>
            </a:r>
            <a:r>
              <a:rPr lang="en-US" sz="3200" i="1">
                <a:effectLst/>
                <a:latin typeface="Calibri" panose="020F0502020204030204" pitchFamily="34" charset="0"/>
                <a:cs typeface="Calibri" panose="020F0502020204030204" pitchFamily="34" charset="0"/>
              </a:rPr>
              <a:t> vào </a:t>
            </a:r>
            <a:r>
              <a:rPr lang="vi-VN" sz="3200" i="1">
                <a:effectLst/>
                <a:latin typeface="Calibri" panose="020F0502020204030204" pitchFamily="34" charset="0"/>
                <a:cs typeface="Calibri" panose="020F0502020204030204" pitchFamily="34" charset="0"/>
              </a:rPr>
              <a:t>buổi tối </a:t>
            </a:r>
            <a:r>
              <a:rPr lang="en-US" sz="3200" i="1">
                <a:effectLst/>
                <a:latin typeface="Calibri" panose="020F0502020204030204" pitchFamily="34" charset="0"/>
                <a:cs typeface="Calibri" panose="020F0502020204030204" pitchFamily="34" charset="0"/>
              </a:rPr>
              <a:t>sẽ </a:t>
            </a:r>
            <a:r>
              <a:rPr lang="vi-VN" sz="3200" i="1">
                <a:effectLst/>
                <a:latin typeface="Calibri" panose="020F0502020204030204" pitchFamily="34" charset="0"/>
                <a:cs typeface="Calibri" panose="020F0502020204030204" pitchFamily="34" charset="0"/>
              </a:rPr>
              <a:t>lung linh, hấp dẫn hơn</a:t>
            </a:r>
            <a:r>
              <a:rPr lang="en-US" sz="3200" i="1">
                <a:effectLst/>
                <a:latin typeface="Calibri" panose="020F0502020204030204" pitchFamily="34" charset="0"/>
                <a:cs typeface="Calibri" panose="020F0502020204030204" pitchFamily="34" charset="0"/>
              </a:rPr>
              <a:t>.</a:t>
            </a:r>
            <a:endParaRPr lang="vi-VN" sz="3200" i="1">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7304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fltVal val="0"/>
                                          </p:val>
                                        </p:tav>
                                        <p:tav tm="100000">
                                          <p:val>
                                            <p:strVal val="#ppt_w"/>
                                          </p:val>
                                        </p:tav>
                                      </p:tavLst>
                                    </p:anim>
                                    <p:anim calcmode="lin" valueType="num">
                                      <p:cBhvr>
                                        <p:cTn id="31" dur="1000" fill="hold"/>
                                        <p:tgtEl>
                                          <p:spTgt spid="23"/>
                                        </p:tgtEl>
                                        <p:attrNameLst>
                                          <p:attrName>ppt_h</p:attrName>
                                        </p:attrNameLst>
                                      </p:cBhvr>
                                      <p:tavLst>
                                        <p:tav tm="0">
                                          <p:val>
                                            <p:fltVal val="0"/>
                                          </p:val>
                                        </p:tav>
                                        <p:tav tm="100000">
                                          <p:val>
                                            <p:strVal val="#ppt_h"/>
                                          </p:val>
                                        </p:tav>
                                      </p:tavLst>
                                    </p:anim>
                                    <p:anim calcmode="lin" valueType="num">
                                      <p:cBhvr>
                                        <p:cTn id="32"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fltVal val="0"/>
                                          </p:val>
                                        </p:tav>
                                        <p:tav tm="100000">
                                          <p:val>
                                            <p:strVal val="#ppt_w"/>
                                          </p:val>
                                        </p:tav>
                                      </p:tavLst>
                                    </p:anim>
                                    <p:anim calcmode="lin" valueType="num">
                                      <p:cBhvr>
                                        <p:cTn id="39" dur="1000" fill="hold"/>
                                        <p:tgtEl>
                                          <p:spTgt spid="24"/>
                                        </p:tgtEl>
                                        <p:attrNameLst>
                                          <p:attrName>ppt_h</p:attrName>
                                        </p:attrNameLst>
                                      </p:cBhvr>
                                      <p:tavLst>
                                        <p:tav tm="0">
                                          <p:val>
                                            <p:fltVal val="0"/>
                                          </p:val>
                                        </p:tav>
                                        <p:tav tm="100000">
                                          <p:val>
                                            <p:strVal val="#ppt_h"/>
                                          </p:val>
                                        </p:tav>
                                      </p:tavLst>
                                    </p:anim>
                                    <p:anim calcmode="lin" valueType="num">
                                      <p:cBhvr>
                                        <p:cTn id="40"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4"/>
                                        </p:tgtEl>
                                        <p:attrNameLst>
                                          <p:attrName>ppt_y</p:attrName>
                                        </p:attrNameLst>
                                      </p:cBhvr>
                                      <p:tavLst>
                                        <p:tav tm="0" fmla="#ppt_y+(sin(-2*pi*(1-$))*-#ppt_x+cos(-2*pi*(1-$))*(1-#ppt_y))*(1-$)">
                                          <p:val>
                                            <p:fltVal val="0"/>
                                          </p:val>
                                        </p:tav>
                                        <p:tav tm="100000">
                                          <p:val>
                                            <p:fltVal val="1"/>
                                          </p:val>
                                        </p:tav>
                                      </p:tavLst>
                                    </p:anim>
                                  </p:childTnLst>
                                </p:cTn>
                              </p:par>
                              <p:par>
                                <p:cTn id="42" presetID="15"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a:extLst>
              <a:ext uri="{FF2B5EF4-FFF2-40B4-BE49-F238E27FC236}">
                <a16:creationId xmlns:a16="http://schemas.microsoft.com/office/drawing/2014/main" xmlns="" id="{3DE65D90-3C71-DA43-4D78-2C0AD095107B}"/>
              </a:ext>
            </a:extLst>
          </p:cNvPr>
          <p:cNvGrpSpPr/>
          <p:nvPr/>
        </p:nvGrpSpPr>
        <p:grpSpPr>
          <a:xfrm>
            <a:off x="22225" y="0"/>
            <a:ext cx="12147550" cy="6858000"/>
            <a:chOff x="22225" y="0"/>
            <a:chExt cx="12147550" cy="6858000"/>
          </a:xfrm>
        </p:grpSpPr>
        <p:pic>
          <p:nvPicPr>
            <p:cNvPr id="14" name="Picture 7">
              <a:extLst>
                <a:ext uri="{FF2B5EF4-FFF2-40B4-BE49-F238E27FC236}">
                  <a16:creationId xmlns:a16="http://schemas.microsoft.com/office/drawing/2014/main" xmlns="" id="{C9C7C376-4965-E8F2-791E-5C64CCE94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12147550" cy="6858000"/>
            </a:xfrm>
            <a:prstGeom prst="rect">
              <a:avLst/>
            </a:prstGeom>
          </p:spPr>
        </p:pic>
        <p:sp>
          <p:nvSpPr>
            <p:cNvPr id="15" name="Rectangle: Rounded Corners 6">
              <a:extLst>
                <a:ext uri="{FF2B5EF4-FFF2-40B4-BE49-F238E27FC236}">
                  <a16:creationId xmlns:a16="http://schemas.microsoft.com/office/drawing/2014/main" xmlns="" id="{C47000FB-ECC2-144E-8973-7EFF58750240}"/>
                </a:ext>
              </a:extLst>
            </p:cNvPr>
            <p:cNvSpPr/>
            <p:nvPr/>
          </p:nvSpPr>
          <p:spPr>
            <a:xfrm>
              <a:off x="2500780" y="247310"/>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9" name="Group 3">
            <a:extLst>
              <a:ext uri="{FF2B5EF4-FFF2-40B4-BE49-F238E27FC236}">
                <a16:creationId xmlns:a16="http://schemas.microsoft.com/office/drawing/2014/main" xmlns="" id="{0FB24CB3-5E25-0943-A9B3-90D918D0D76B}"/>
              </a:ext>
            </a:extLst>
          </p:cNvPr>
          <p:cNvGrpSpPr/>
          <p:nvPr/>
        </p:nvGrpSpPr>
        <p:grpSpPr>
          <a:xfrm>
            <a:off x="3323569" y="250524"/>
            <a:ext cx="6273378" cy="1213153"/>
            <a:chOff x="4091700" y="8204395"/>
            <a:chExt cx="6545432" cy="1213153"/>
          </a:xfrm>
        </p:grpSpPr>
        <p:sp>
          <p:nvSpPr>
            <p:cNvPr id="20" name="TextBox 4">
              <a:extLst>
                <a:ext uri="{FF2B5EF4-FFF2-40B4-BE49-F238E27FC236}">
                  <a16:creationId xmlns:a16="http://schemas.microsoft.com/office/drawing/2014/main" xmlns="" id="{77680875-682A-CE47-59F9-2CF9CF89C5EB}"/>
                </a:ext>
              </a:extLst>
            </p:cNvPr>
            <p:cNvSpPr txBox="1"/>
            <p:nvPr/>
          </p:nvSpPr>
          <p:spPr>
            <a:xfrm>
              <a:off x="4091700" y="8204395"/>
              <a:ext cx="6536995" cy="1205523"/>
            </a:xfrm>
            <a:prstGeom prst="rect">
              <a:avLst/>
            </a:prstGeom>
            <a:noFill/>
          </p:spPr>
          <p:txBody>
            <a:bodyPr wrap="square" rtlCol="0">
              <a:spAutoFit/>
            </a:bodyPr>
            <a:lstStyle/>
            <a:p>
              <a:pPr algn="ctr">
                <a:lnSpc>
                  <a:spcPct val="130000"/>
                </a:lnSpc>
                <a:buClrTx/>
                <a:buFontTx/>
                <a:buNone/>
              </a:pPr>
              <a:r>
                <a:rPr lang="en-US" sz="6000" b="1" kern="120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EM CÓ BIẾT ?</a:t>
              </a:r>
              <a:endParaRPr lang="en-US" sz="6000" b="1" kern="120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endParaRPr>
            </a:p>
          </p:txBody>
        </p:sp>
        <p:sp>
          <p:nvSpPr>
            <p:cNvPr id="21" name="TextBox 5">
              <a:extLst>
                <a:ext uri="{FF2B5EF4-FFF2-40B4-BE49-F238E27FC236}">
                  <a16:creationId xmlns:a16="http://schemas.microsoft.com/office/drawing/2014/main" xmlns="" id="{4E27A520-E1C6-BBB5-5DFC-BE0B0DFB9BF3}"/>
                </a:ext>
              </a:extLst>
            </p:cNvPr>
            <p:cNvSpPr txBox="1"/>
            <p:nvPr/>
          </p:nvSpPr>
          <p:spPr>
            <a:xfrm>
              <a:off x="4100135" y="8212025"/>
              <a:ext cx="6536997" cy="1205523"/>
            </a:xfrm>
            <a:prstGeom prst="rect">
              <a:avLst/>
            </a:prstGeom>
            <a:noFill/>
          </p:spPr>
          <p:txBody>
            <a:bodyPr wrap="square" rtlCol="0">
              <a:spAutoFit/>
            </a:bodyPr>
            <a:lstStyle/>
            <a:p>
              <a:pPr algn="ctr">
                <a:lnSpc>
                  <a:spcPct val="130000"/>
                </a:lnSpc>
                <a:buClrTx/>
                <a:buFontTx/>
                <a:buNone/>
              </a:pPr>
              <a:r>
                <a:rPr lang="en-US" sz="6000" b="1" kern="120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E</a:t>
              </a:r>
              <a:r>
                <a:rPr lang="en-US" sz="6000" b="1" kern="120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M </a:t>
              </a:r>
              <a:r>
                <a:rPr lang="en-US" sz="6000" b="1" kern="120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6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Ó B</a:t>
              </a:r>
              <a:r>
                <a:rPr lang="en-US" sz="6000" b="1" kern="120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I</a:t>
              </a:r>
              <a:r>
                <a:rPr lang="en-US" sz="6000" b="1" kern="120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Ế</a:t>
              </a:r>
              <a:r>
                <a:rPr lang="en-US" sz="6000" b="1" kern="120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T </a:t>
              </a:r>
              <a:r>
                <a:rPr lang="en-US" sz="6000" b="1" kern="120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a:t>
              </a:r>
              <a:endParaRPr lang="en-US" sz="60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TextBox 2">
            <a:extLst>
              <a:ext uri="{FF2B5EF4-FFF2-40B4-BE49-F238E27FC236}">
                <a16:creationId xmlns:a16="http://schemas.microsoft.com/office/drawing/2014/main" xmlns="" id="{B22F42EC-082A-D1B0-FCCC-1118BA9BA621}"/>
              </a:ext>
            </a:extLst>
          </p:cNvPr>
          <p:cNvSpPr txBox="1"/>
          <p:nvPr/>
        </p:nvSpPr>
        <p:spPr>
          <a:xfrm>
            <a:off x="968019" y="1520542"/>
            <a:ext cx="10255962" cy="4597003"/>
          </a:xfrm>
          <a:prstGeom prst="roundRect">
            <a:avLst/>
          </a:prstGeom>
          <a:noFill/>
          <a:ln w="57150">
            <a:noFill/>
          </a:ln>
        </p:spPr>
        <p:txBody>
          <a:bodyPr wrap="square" rtlCol="0">
            <a:spAutoFit/>
          </a:bodyPr>
          <a:lstStyle/>
          <a:p>
            <a:pPr algn="just"/>
            <a:r>
              <a:rPr lang="vi-VN" sz="6600" b="1">
                <a:solidFill>
                  <a:srgbClr val="002060"/>
                </a:solidFill>
                <a:latin typeface="Calibri" panose="020F0502020204030204" pitchFamily="34" charset="0"/>
                <a:ea typeface="Roboto" panose="02000000000000000000" pitchFamily="2" charset="0"/>
                <a:cs typeface="Calibri" panose="020F0502020204030204" pitchFamily="34" charset="0"/>
              </a:rPr>
              <a:t>Tháng 12 năm 1999, phố cổ Hội An đã được UNESCO ghi danh là Di sản văn hoá thế giới.</a:t>
            </a:r>
            <a:endParaRPr lang="en-US" sz="6600" b="1">
              <a:solidFill>
                <a:srgbClr val="002060"/>
              </a:solidFill>
              <a:latin typeface="Calibri" panose="020F0502020204030204" pitchFamily="34" charset="0"/>
              <a:ea typeface="Roboto" panose="02000000000000000000" pitchFamily="2" charset="0"/>
              <a:cs typeface="Calibri" panose="020F0502020204030204" pitchFamily="34" charset="0"/>
            </a:endParaRPr>
          </a:p>
        </p:txBody>
      </p:sp>
      <p:pic>
        <p:nvPicPr>
          <p:cNvPr id="25" name="Picture 18">
            <a:extLst>
              <a:ext uri="{FF2B5EF4-FFF2-40B4-BE49-F238E27FC236}">
                <a16:creationId xmlns:a16="http://schemas.microsoft.com/office/drawing/2014/main" xmlns="" id="{63397AC2-B828-B0EA-24BB-51CDB37313F7}"/>
              </a:ext>
            </a:extLst>
          </p:cNvPr>
          <p:cNvPicPr>
            <a:picLocks noChangeAspect="1"/>
          </p:cNvPicPr>
          <p:nvPr/>
        </p:nvPicPr>
        <p:blipFill>
          <a:blip r:embed="rId5"/>
          <a:stretch>
            <a:fillRect/>
          </a:stretch>
        </p:blipFill>
        <p:spPr>
          <a:xfrm>
            <a:off x="2500780" y="199505"/>
            <a:ext cx="1256542" cy="1256542"/>
          </a:xfrm>
          <a:prstGeom prst="rect">
            <a:avLst/>
          </a:prstGeom>
        </p:spPr>
      </p:pic>
    </p:spTree>
    <p:extLst>
      <p:ext uri="{BB962C8B-B14F-4D97-AF65-F5344CB8AC3E}">
        <p14:creationId xmlns:p14="http://schemas.microsoft.com/office/powerpoint/2010/main" val="2149306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strips(downRight)">
                                      <p:cBhvr>
                                        <p:cTn id="13" dur="5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a:extLst>
              <a:ext uri="{FF2B5EF4-FFF2-40B4-BE49-F238E27FC236}">
                <a16:creationId xmlns:a16="http://schemas.microsoft.com/office/drawing/2014/main" xmlns="" id="{F252BA9F-A87F-8736-4937-2FFA5F174804}"/>
              </a:ext>
            </a:extLst>
          </p:cNvPr>
          <p:cNvPicPr>
            <a:picLocks noChangeAspect="1"/>
          </p:cNvPicPr>
          <p:nvPr/>
        </p:nvPicPr>
        <p:blipFill>
          <a:blip r:embed="rId2"/>
          <a:stretch>
            <a:fillRect/>
          </a:stretch>
        </p:blipFill>
        <p:spPr>
          <a:xfrm flipH="1">
            <a:off x="4925129" y="3558381"/>
            <a:ext cx="2693844" cy="3573792"/>
          </a:xfrm>
          <a:prstGeom prst="rect">
            <a:avLst/>
          </a:prstGeom>
        </p:spPr>
      </p:pic>
      <p:sp>
        <p:nvSpPr>
          <p:cNvPr id="2" name="Hình Bầu dục 1">
            <a:extLst>
              <a:ext uri="{FF2B5EF4-FFF2-40B4-BE49-F238E27FC236}">
                <a16:creationId xmlns:a16="http://schemas.microsoft.com/office/drawing/2014/main" xmlns="" id="{1DA3EC85-08A0-DCED-5E61-E42103290E7B}"/>
              </a:ext>
            </a:extLst>
          </p:cNvPr>
          <p:cNvSpPr/>
          <p:nvPr/>
        </p:nvSpPr>
        <p:spPr>
          <a:xfrm>
            <a:off x="5373211" y="154058"/>
            <a:ext cx="1445577" cy="1434213"/>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Nhóm 2">
            <a:extLst>
              <a:ext uri="{FF2B5EF4-FFF2-40B4-BE49-F238E27FC236}">
                <a16:creationId xmlns:a16="http://schemas.microsoft.com/office/drawing/2014/main" xmlns="" id="{123B8482-7E97-A39A-F677-0124B32D15C6}"/>
              </a:ext>
            </a:extLst>
          </p:cNvPr>
          <p:cNvGrpSpPr/>
          <p:nvPr/>
        </p:nvGrpSpPr>
        <p:grpSpPr>
          <a:xfrm>
            <a:off x="-508000" y="1473903"/>
            <a:ext cx="13208000" cy="2554545"/>
            <a:chOff x="-551543" y="2235200"/>
            <a:chExt cx="13208000" cy="2554545"/>
          </a:xfrm>
        </p:grpSpPr>
        <p:sp>
          <p:nvSpPr>
            <p:cNvPr id="4" name="TextBox 13">
              <a:extLst>
                <a:ext uri="{FF2B5EF4-FFF2-40B4-BE49-F238E27FC236}">
                  <a16:creationId xmlns:a16="http://schemas.microsoft.com/office/drawing/2014/main" xmlns="" id="{74DDDB20-DA5E-205D-6A55-BD814C3277A5}"/>
                </a:ext>
              </a:extLst>
            </p:cNvPr>
            <p:cNvSpPr txBox="1"/>
            <p:nvPr/>
          </p:nvSpPr>
          <p:spPr>
            <a:xfrm>
              <a:off x="-551543" y="2235200"/>
              <a:ext cx="13208000" cy="2554545"/>
            </a:xfrm>
            <a:prstGeom prst="rect">
              <a:avLst/>
            </a:prstGeom>
            <a:noFill/>
          </p:spPr>
          <p:txBody>
            <a:bodyPr wrap="square" rtlCol="0">
              <a:spAutoFit/>
            </a:bodyPr>
            <a:lstStyle/>
            <a:p>
              <a:pPr algn="ctr">
                <a:buClrTx/>
                <a:buFontTx/>
                <a:buNone/>
              </a:pPr>
              <a:r>
                <a:rPr lang="en-US" sz="8000" b="1">
                  <a:ln w="190500">
                    <a:solidFill>
                      <a:schemeClr val="bg1"/>
                    </a:solidFill>
                    <a:prstDash val="solid"/>
                  </a:ln>
                  <a:solidFill>
                    <a:schemeClr val="bg1"/>
                  </a:solidFill>
                  <a:effectLst>
                    <a:outerShdw blurRad="12700" dist="38100" dir="2700000" algn="tl" rotWithShape="0">
                      <a:srgbClr val="5B9BD5">
                        <a:lumMod val="60000"/>
                        <a:lumOff val="40000"/>
                      </a:srgbClr>
                    </a:outerShdw>
                  </a:effectLst>
                  <a:latin typeface="iCiel Pony" panose="02000000000000000000" pitchFamily="2" charset="-93"/>
                </a:rPr>
                <a:t>MỘT SỐ </a:t>
              </a:r>
            </a:p>
            <a:p>
              <a:pPr algn="ctr">
                <a:buClrTx/>
                <a:buFontTx/>
                <a:buNone/>
              </a:pPr>
              <a:r>
                <a:rPr lang="en-US" sz="8000" b="1">
                  <a:ln w="190500">
                    <a:solidFill>
                      <a:schemeClr val="bg1"/>
                    </a:solidFill>
                    <a:prstDash val="solid"/>
                  </a:ln>
                  <a:solidFill>
                    <a:schemeClr val="bg1"/>
                  </a:solidFill>
                  <a:effectLst>
                    <a:outerShdw blurRad="12700" dist="38100" dir="2700000" algn="tl" rotWithShape="0">
                      <a:srgbClr val="5B9BD5">
                        <a:lumMod val="60000"/>
                        <a:lumOff val="40000"/>
                      </a:srgbClr>
                    </a:outerShdw>
                  </a:effectLst>
                  <a:latin typeface="iCiel Pony" panose="02000000000000000000" pitchFamily="2" charset="-93"/>
                </a:rPr>
                <a:t>CÔNG TRÌNH TIÊU BIỂU  </a:t>
              </a:r>
              <a:endParaRPr lang="en-US" sz="8000" b="1" kern="1200" dirty="0">
                <a:ln w="190500">
                  <a:solidFill>
                    <a:schemeClr val="bg1"/>
                  </a:solidFill>
                  <a:prstDash val="solid"/>
                </a:ln>
                <a:solidFill>
                  <a:schemeClr val="bg1"/>
                </a:solidFill>
                <a:effectLst>
                  <a:outerShdw blurRad="12700" dist="38100" dir="2700000" algn="tl" rotWithShape="0">
                    <a:srgbClr val="5B9BD5">
                      <a:lumMod val="60000"/>
                      <a:lumOff val="40000"/>
                    </a:srgbClr>
                  </a:outerShdw>
                </a:effectLst>
                <a:latin typeface="iCiel Pony" panose="02000000000000000000" pitchFamily="2" charset="-93"/>
              </a:endParaRPr>
            </a:p>
          </p:txBody>
        </p:sp>
        <p:sp>
          <p:nvSpPr>
            <p:cNvPr id="5" name="TextBox 13">
              <a:extLst>
                <a:ext uri="{FF2B5EF4-FFF2-40B4-BE49-F238E27FC236}">
                  <a16:creationId xmlns:a16="http://schemas.microsoft.com/office/drawing/2014/main" xmlns="" id="{C780D209-DE20-E6AA-BAD6-48EFDB16A4BF}"/>
                </a:ext>
              </a:extLst>
            </p:cNvPr>
            <p:cNvSpPr txBox="1"/>
            <p:nvPr/>
          </p:nvSpPr>
          <p:spPr>
            <a:xfrm>
              <a:off x="-551543" y="2235200"/>
              <a:ext cx="13208000" cy="2554545"/>
            </a:xfrm>
            <a:prstGeom prst="rect">
              <a:avLst/>
            </a:prstGeom>
            <a:noFill/>
          </p:spPr>
          <p:txBody>
            <a:bodyPr wrap="square" rtlCol="0">
              <a:spAutoFit/>
            </a:bodyPr>
            <a:lstStyle/>
            <a:p>
              <a:pPr algn="ctr">
                <a:buClrTx/>
                <a:buFontTx/>
                <a:buNone/>
              </a:pP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M</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Ộ</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T </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Ố </a:t>
              </a:r>
            </a:p>
            <a:p>
              <a:pPr algn="ctr">
                <a:buClrTx/>
                <a:buFontTx/>
                <a:buNone/>
              </a:pP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Ô</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R</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Ì</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I</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Ê</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U </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B</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I</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Ể</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 </a:t>
              </a:r>
              <a:endParaRPr lang="en-US" sz="8000" b="1" kern="120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6" name="Hình ảnh 5" descr="Ảnh có chứa phim hoạt hình, hình mẫu, Đồ họa, minh họa&#10;&#10;Mô tả được tạo tự động">
            <a:extLst>
              <a:ext uri="{FF2B5EF4-FFF2-40B4-BE49-F238E27FC236}">
                <a16:creationId xmlns:a16="http://schemas.microsoft.com/office/drawing/2014/main" xmlns="" id="{7A4360FA-B6DC-0E58-F747-7C50F6F42AB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00" b="31400" l="51850" r="67150">
                        <a14:foregroundMark x1="67150" y1="18900" x2="67150" y2="18900"/>
                        <a14:foregroundMark x1="63250" y1="31400" x2="63250" y2="31400"/>
                        <a14:foregroundMark x1="58300" y1="10100" x2="58300" y2="10100"/>
                        <a14:foregroundMark x1="64550" y1="9700" x2="64550" y2="9700"/>
                        <a14:foregroundMark x1="64950" y1="9700" x2="64950" y2="9700"/>
                        <a14:foregroundMark x1="64950" y1="9700" x2="61950" y2="9050"/>
                        <a14:foregroundMark x1="59550" y1="9250" x2="56550" y2="10750"/>
                        <a14:foregroundMark x1="57200" y1="12250" x2="64400" y2="13750"/>
                        <a14:foregroundMark x1="64400" y1="13750" x2="61950" y2="12900"/>
                      </a14:backgroundRemoval>
                    </a14:imgEffect>
                  </a14:imgLayer>
                </a14:imgProps>
              </a:ext>
              <a:ext uri="{28A0092B-C50C-407E-A947-70E740481C1C}">
                <a14:useLocalDpi xmlns:a14="http://schemas.microsoft.com/office/drawing/2010/main" val="0"/>
              </a:ext>
            </a:extLst>
          </a:blip>
          <a:srcRect l="50000" t="5926" r="31147" b="67097"/>
          <a:stretch/>
        </p:blipFill>
        <p:spPr>
          <a:xfrm>
            <a:off x="5602046" y="0"/>
            <a:ext cx="1002298" cy="1434213"/>
          </a:xfrm>
          <a:prstGeom prst="rect">
            <a:avLst/>
          </a:prstGeom>
        </p:spPr>
      </p:pic>
    </p:spTree>
    <p:extLst>
      <p:ext uri="{BB962C8B-B14F-4D97-AF65-F5344CB8AC3E}">
        <p14:creationId xmlns:p14="http://schemas.microsoft.com/office/powerpoint/2010/main" val="998534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10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xmlns="" id="{9957D7FB-382E-9791-C8A2-BFAE151738AD}"/>
              </a:ext>
            </a:extLst>
          </p:cNvPr>
          <p:cNvSpPr/>
          <p:nvPr/>
        </p:nvSpPr>
        <p:spPr>
          <a:xfrm>
            <a:off x="424070" y="344557"/>
            <a:ext cx="11396869" cy="6215269"/>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2" name="TextBox 14">
            <a:extLst>
              <a:ext uri="{FF2B5EF4-FFF2-40B4-BE49-F238E27FC236}">
                <a16:creationId xmlns:a16="http://schemas.microsoft.com/office/drawing/2014/main" xmlns="" id="{98E59EE6-EEF1-1B83-357A-6BA1A8779172}"/>
              </a:ext>
            </a:extLst>
          </p:cNvPr>
          <p:cNvSpPr txBox="1"/>
          <p:nvPr/>
        </p:nvSpPr>
        <p:spPr>
          <a:xfrm>
            <a:off x="583095" y="697440"/>
            <a:ext cx="11078817" cy="867013"/>
          </a:xfrm>
          <a:prstGeom prst="round2DiagRect">
            <a:avLst>
              <a:gd name="adj1" fmla="val 38597"/>
              <a:gd name="adj2" fmla="val 33378"/>
            </a:avLst>
          </a:prstGeom>
          <a:solidFill>
            <a:srgbClr val="D3EFFA"/>
          </a:solidFill>
          <a:ln w="38100">
            <a:solidFill>
              <a:srgbClr val="00B0F0"/>
            </a:solidFill>
          </a:ln>
        </p:spPr>
        <p:txBody>
          <a:bodyPr wrap="square" rtlCol="0">
            <a:spAutoFit/>
          </a:bodyPr>
          <a:lstStyle/>
          <a:p>
            <a:pPr algn="ctr"/>
            <a:r>
              <a:rPr lang="en-US" sz="3800" b="1">
                <a:solidFill>
                  <a:srgbClr val="002060"/>
                </a:solidFill>
                <a:ea typeface="Roboto" panose="02000000000000000000" pitchFamily="2" charset="0"/>
              </a:rPr>
              <a:t>Đọc thông tin và quan sát các hình 3, 4, 5, 6, em hãy:</a:t>
            </a:r>
          </a:p>
        </p:txBody>
      </p:sp>
      <p:sp>
        <p:nvSpPr>
          <p:cNvPr id="23" name="Hộp Văn bản 22">
            <a:extLst>
              <a:ext uri="{FF2B5EF4-FFF2-40B4-BE49-F238E27FC236}">
                <a16:creationId xmlns:a16="http://schemas.microsoft.com/office/drawing/2014/main" xmlns="" id="{76DE6373-29CD-44A5-E616-381B199DF63E}"/>
              </a:ext>
            </a:extLst>
          </p:cNvPr>
          <p:cNvSpPr txBox="1"/>
          <p:nvPr/>
        </p:nvSpPr>
        <p:spPr>
          <a:xfrm>
            <a:off x="1913295" y="1826440"/>
            <a:ext cx="9131502" cy="1200329"/>
          </a:xfrm>
          <a:prstGeom prst="rect">
            <a:avLst/>
          </a:prstGeom>
          <a:noFill/>
        </p:spPr>
        <p:txBody>
          <a:bodyPr wrap="square">
            <a:spAutoFit/>
          </a:bodyPr>
          <a:lstStyle/>
          <a:p>
            <a:pPr algn="just"/>
            <a:r>
              <a:rPr lang="vi-VN" sz="3600">
                <a:latin typeface="Calibri" panose="020F0502020204030204" pitchFamily="34" charset="0"/>
                <a:cs typeface="Calibri" panose="020F0502020204030204" pitchFamily="34" charset="0"/>
              </a:rPr>
              <a:t>Cho biết phố cổ Hội An có những công trình kiến trúc tiêu biểu nào.</a:t>
            </a:r>
            <a:endParaRPr lang="pt-BR" sz="3600">
              <a:latin typeface="Calibri" panose="020F0502020204030204" pitchFamily="34" charset="0"/>
              <a:cs typeface="Calibri" panose="020F0502020204030204" pitchFamily="34" charset="0"/>
            </a:endParaRPr>
          </a:p>
        </p:txBody>
      </p:sp>
      <p:pic>
        <p:nvPicPr>
          <p:cNvPr id="24" name="Picture 4">
            <a:extLst>
              <a:ext uri="{FF2B5EF4-FFF2-40B4-BE49-F238E27FC236}">
                <a16:creationId xmlns:a16="http://schemas.microsoft.com/office/drawing/2014/main" xmlns="" id="{B889A053-5006-6875-B10F-FA6D12E92F64}"/>
              </a:ext>
            </a:extLst>
          </p:cNvPr>
          <p:cNvPicPr>
            <a:picLocks noChangeAspect="1"/>
          </p:cNvPicPr>
          <p:nvPr/>
        </p:nvPicPr>
        <p:blipFill>
          <a:blip r:embed="rId2"/>
          <a:stretch>
            <a:fillRect/>
          </a:stretch>
        </p:blipFill>
        <p:spPr>
          <a:xfrm>
            <a:off x="1279725" y="1837769"/>
            <a:ext cx="633570" cy="817565"/>
          </a:xfrm>
          <a:prstGeom prst="rect">
            <a:avLst/>
          </a:prstGeom>
        </p:spPr>
      </p:pic>
      <p:sp>
        <p:nvSpPr>
          <p:cNvPr id="30" name="Hộp Văn bản 29">
            <a:extLst>
              <a:ext uri="{FF2B5EF4-FFF2-40B4-BE49-F238E27FC236}">
                <a16:creationId xmlns:a16="http://schemas.microsoft.com/office/drawing/2014/main" xmlns="" id="{9100962A-72F2-2901-215F-9B2232B428F5}"/>
              </a:ext>
            </a:extLst>
          </p:cNvPr>
          <p:cNvSpPr txBox="1"/>
          <p:nvPr/>
        </p:nvSpPr>
        <p:spPr>
          <a:xfrm>
            <a:off x="1913295" y="3105834"/>
            <a:ext cx="9284792" cy="646331"/>
          </a:xfrm>
          <a:prstGeom prst="rect">
            <a:avLst/>
          </a:prstGeom>
          <a:noFill/>
        </p:spPr>
        <p:txBody>
          <a:bodyPr wrap="square">
            <a:spAutoFit/>
          </a:bodyPr>
          <a:lstStyle/>
          <a:p>
            <a:pPr algn="just"/>
            <a:r>
              <a:rPr lang="vi-VN" sz="3600">
                <a:latin typeface="Calibri" panose="020F0502020204030204" pitchFamily="34" charset="0"/>
                <a:cs typeface="Calibri" panose="020F0502020204030204" pitchFamily="34" charset="0"/>
              </a:rPr>
              <a:t>Mô tả một số nét về các công trình đó.</a:t>
            </a:r>
            <a:endParaRPr lang="pt-BR" sz="3600">
              <a:latin typeface="Calibri" panose="020F0502020204030204" pitchFamily="34" charset="0"/>
              <a:cs typeface="Calibri" panose="020F0502020204030204" pitchFamily="34" charset="0"/>
            </a:endParaRPr>
          </a:p>
        </p:txBody>
      </p:sp>
      <p:pic>
        <p:nvPicPr>
          <p:cNvPr id="31" name="Picture 4">
            <a:extLst>
              <a:ext uri="{FF2B5EF4-FFF2-40B4-BE49-F238E27FC236}">
                <a16:creationId xmlns:a16="http://schemas.microsoft.com/office/drawing/2014/main" xmlns="" id="{C2DEE4D8-A741-F7B9-2534-80DA77850716}"/>
              </a:ext>
            </a:extLst>
          </p:cNvPr>
          <p:cNvPicPr>
            <a:picLocks noChangeAspect="1"/>
          </p:cNvPicPr>
          <p:nvPr/>
        </p:nvPicPr>
        <p:blipFill>
          <a:blip r:embed="rId2"/>
          <a:stretch>
            <a:fillRect/>
          </a:stretch>
        </p:blipFill>
        <p:spPr>
          <a:xfrm>
            <a:off x="1279725" y="3038652"/>
            <a:ext cx="633570" cy="817565"/>
          </a:xfrm>
          <a:prstGeom prst="rect">
            <a:avLst/>
          </a:prstGeom>
        </p:spPr>
      </p:pic>
      <p:pic>
        <p:nvPicPr>
          <p:cNvPr id="32" name="Picture 2">
            <a:extLst>
              <a:ext uri="{FF2B5EF4-FFF2-40B4-BE49-F238E27FC236}">
                <a16:creationId xmlns:a16="http://schemas.microsoft.com/office/drawing/2014/main" xmlns="" id="{0270861C-D56F-DAEE-FFA5-F2D6D3DF5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451" y="3752165"/>
            <a:ext cx="3341231" cy="3326767"/>
          </a:xfrm>
          <a:prstGeom prst="rect">
            <a:avLst/>
          </a:prstGeom>
        </p:spPr>
      </p:pic>
    </p:spTree>
    <p:extLst>
      <p:ext uri="{BB962C8B-B14F-4D97-AF65-F5344CB8AC3E}">
        <p14:creationId xmlns:p14="http://schemas.microsoft.com/office/powerpoint/2010/main" val="34872745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2" presetClass="entr" presetSubtype="4" fill="hold" nodeType="withEffect" p14:presetBounceEnd="72000">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14:bounceEnd="72000">
                                          <p:cBhvr additive="base">
                                            <p:cTn id="26"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27" dur="1000" fill="hold"/>
                                            <p:tgtEl>
                                              <p:spTgt spid="32"/>
                                            </p:tgtEl>
                                            <p:attrNameLst>
                                              <p:attrName>ppt_y</p:attrName>
                                            </p:attrNameLst>
                                          </p:cBhvr>
                                          <p:tavLst>
                                            <p:tav tm="0">
                                              <p:val>
                                                <p:strVal val="1+#ppt_h/2"/>
                                              </p:val>
                                            </p:tav>
                                            <p:tav tm="100000">
                                              <p:val>
                                                <p:strVal val="#ppt_y"/>
                                              </p:val>
                                            </p:tav>
                                          </p:tavLst>
                                        </p:anim>
                                      </p:childTnLst>
                                    </p:cTn>
                                  </p:par>
                                  <p:par>
                                    <p:cTn id="28" presetID="32" presetClass="emph" presetSubtype="0" fill="hold" nodeType="withEffect">
                                      <p:stCondLst>
                                        <p:cond delay="1000"/>
                                      </p:stCondLst>
                                      <p:childTnLst>
                                        <p:animRot by="120000">
                                          <p:cBhvr>
                                            <p:cTn id="29" dur="100" fill="hold">
                                              <p:stCondLst>
                                                <p:cond delay="0"/>
                                              </p:stCondLst>
                                            </p:cTn>
                                            <p:tgtEl>
                                              <p:spTgt spid="32"/>
                                            </p:tgtEl>
                                            <p:attrNameLst>
                                              <p:attrName>r</p:attrName>
                                            </p:attrNameLst>
                                          </p:cBhvr>
                                        </p:animRot>
                                        <p:animRot by="-240000">
                                          <p:cBhvr>
                                            <p:cTn id="30" dur="200" fill="hold">
                                              <p:stCondLst>
                                                <p:cond delay="200"/>
                                              </p:stCondLst>
                                            </p:cTn>
                                            <p:tgtEl>
                                              <p:spTgt spid="32"/>
                                            </p:tgtEl>
                                            <p:attrNameLst>
                                              <p:attrName>r</p:attrName>
                                            </p:attrNameLst>
                                          </p:cBhvr>
                                        </p:animRot>
                                        <p:animRot by="240000">
                                          <p:cBhvr>
                                            <p:cTn id="31" dur="200" fill="hold">
                                              <p:stCondLst>
                                                <p:cond delay="400"/>
                                              </p:stCondLst>
                                            </p:cTn>
                                            <p:tgtEl>
                                              <p:spTgt spid="32"/>
                                            </p:tgtEl>
                                            <p:attrNameLst>
                                              <p:attrName>r</p:attrName>
                                            </p:attrNameLst>
                                          </p:cBhvr>
                                        </p:animRot>
                                        <p:animRot by="-240000">
                                          <p:cBhvr>
                                            <p:cTn id="32" dur="200" fill="hold">
                                              <p:stCondLst>
                                                <p:cond delay="600"/>
                                              </p:stCondLst>
                                            </p:cTn>
                                            <p:tgtEl>
                                              <p:spTgt spid="32"/>
                                            </p:tgtEl>
                                            <p:attrNameLst>
                                              <p:attrName>r</p:attrName>
                                            </p:attrNameLst>
                                          </p:cBhvr>
                                        </p:animRot>
                                        <p:animRot by="120000">
                                          <p:cBhvr>
                                            <p:cTn id="3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1000" fill="hold"/>
                                            <p:tgtEl>
                                              <p:spTgt spid="32"/>
                                            </p:tgtEl>
                                            <p:attrNameLst>
                                              <p:attrName>ppt_x</p:attrName>
                                            </p:attrNameLst>
                                          </p:cBhvr>
                                          <p:tavLst>
                                            <p:tav tm="0">
                                              <p:val>
                                                <p:strVal val="#ppt_x"/>
                                              </p:val>
                                            </p:tav>
                                            <p:tav tm="100000">
                                              <p:val>
                                                <p:strVal val="#ppt_x"/>
                                              </p:val>
                                            </p:tav>
                                          </p:tavLst>
                                        </p:anim>
                                        <p:anim calcmode="lin" valueType="num">
                                          <p:cBhvr additive="base">
                                            <p:cTn id="27" dur="1000" fill="hold"/>
                                            <p:tgtEl>
                                              <p:spTgt spid="32"/>
                                            </p:tgtEl>
                                            <p:attrNameLst>
                                              <p:attrName>ppt_y</p:attrName>
                                            </p:attrNameLst>
                                          </p:cBhvr>
                                          <p:tavLst>
                                            <p:tav tm="0">
                                              <p:val>
                                                <p:strVal val="1+#ppt_h/2"/>
                                              </p:val>
                                            </p:tav>
                                            <p:tav tm="100000">
                                              <p:val>
                                                <p:strVal val="#ppt_y"/>
                                              </p:val>
                                            </p:tav>
                                          </p:tavLst>
                                        </p:anim>
                                      </p:childTnLst>
                                    </p:cTn>
                                  </p:par>
                                  <p:par>
                                    <p:cTn id="28" presetID="32" presetClass="emph" presetSubtype="0" fill="hold" nodeType="withEffect">
                                      <p:stCondLst>
                                        <p:cond delay="1000"/>
                                      </p:stCondLst>
                                      <p:childTnLst>
                                        <p:animRot by="120000">
                                          <p:cBhvr>
                                            <p:cTn id="29" dur="100" fill="hold">
                                              <p:stCondLst>
                                                <p:cond delay="0"/>
                                              </p:stCondLst>
                                            </p:cTn>
                                            <p:tgtEl>
                                              <p:spTgt spid="32"/>
                                            </p:tgtEl>
                                            <p:attrNameLst>
                                              <p:attrName>r</p:attrName>
                                            </p:attrNameLst>
                                          </p:cBhvr>
                                        </p:animRot>
                                        <p:animRot by="-240000">
                                          <p:cBhvr>
                                            <p:cTn id="30" dur="200" fill="hold">
                                              <p:stCondLst>
                                                <p:cond delay="200"/>
                                              </p:stCondLst>
                                            </p:cTn>
                                            <p:tgtEl>
                                              <p:spTgt spid="32"/>
                                            </p:tgtEl>
                                            <p:attrNameLst>
                                              <p:attrName>r</p:attrName>
                                            </p:attrNameLst>
                                          </p:cBhvr>
                                        </p:animRot>
                                        <p:animRot by="240000">
                                          <p:cBhvr>
                                            <p:cTn id="31" dur="200" fill="hold">
                                              <p:stCondLst>
                                                <p:cond delay="400"/>
                                              </p:stCondLst>
                                            </p:cTn>
                                            <p:tgtEl>
                                              <p:spTgt spid="32"/>
                                            </p:tgtEl>
                                            <p:attrNameLst>
                                              <p:attrName>r</p:attrName>
                                            </p:attrNameLst>
                                          </p:cBhvr>
                                        </p:animRot>
                                        <p:animRot by="-240000">
                                          <p:cBhvr>
                                            <p:cTn id="32" dur="200" fill="hold">
                                              <p:stCondLst>
                                                <p:cond delay="600"/>
                                              </p:stCondLst>
                                            </p:cTn>
                                            <p:tgtEl>
                                              <p:spTgt spid="32"/>
                                            </p:tgtEl>
                                            <p:attrNameLst>
                                              <p:attrName>r</p:attrName>
                                            </p:attrNameLst>
                                          </p:cBhvr>
                                        </p:animRot>
                                        <p:animRot by="120000">
                                          <p:cBhvr>
                                            <p:cTn id="33"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44">
            <a:extLst>
              <a:ext uri="{FF2B5EF4-FFF2-40B4-BE49-F238E27FC236}">
                <a16:creationId xmlns:a16="http://schemas.microsoft.com/office/drawing/2014/main" xmlns="" id="{3BE93484-CD47-C3D3-8156-904B00C12A7C}"/>
              </a:ext>
            </a:extLst>
          </p:cNvPr>
          <p:cNvGrpSpPr/>
          <p:nvPr/>
        </p:nvGrpSpPr>
        <p:grpSpPr>
          <a:xfrm>
            <a:off x="2215430" y="1570308"/>
            <a:ext cx="7761140" cy="1449609"/>
            <a:chOff x="6023776" y="2131844"/>
            <a:chExt cx="6041092" cy="1052197"/>
          </a:xfrm>
        </p:grpSpPr>
        <p:pic>
          <p:nvPicPr>
            <p:cNvPr id="8" name="Picture 32">
              <a:extLst>
                <a:ext uri="{FF2B5EF4-FFF2-40B4-BE49-F238E27FC236}">
                  <a16:creationId xmlns:a16="http://schemas.microsoft.com/office/drawing/2014/main" xmlns="" id="{3F9280B4-2033-4DF1-D983-4873BDB23746}"/>
                </a:ext>
              </a:extLst>
            </p:cNvPr>
            <p:cNvPicPr>
              <a:picLocks noChangeAspect="1"/>
            </p:cNvPicPr>
            <p:nvPr/>
          </p:nvPicPr>
          <p:blipFill>
            <a:blip r:embed="rId3"/>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xmlns="" id="{A88A64AC-94FB-DB9C-C402-53BE9FD0A842}"/>
                </a:ext>
              </a:extLst>
            </p:cNvPr>
            <p:cNvPicPr>
              <a:picLocks noChangeAspect="1"/>
            </p:cNvPicPr>
            <p:nvPr/>
          </p:nvPicPr>
          <p:blipFill>
            <a:blip r:embed="rId4"/>
            <a:stretch>
              <a:fillRect/>
            </a:stretch>
          </p:blipFill>
          <p:spPr>
            <a:xfrm>
              <a:off x="10122470" y="2156991"/>
              <a:ext cx="1942398" cy="1018153"/>
            </a:xfrm>
            <a:prstGeom prst="rect">
              <a:avLst/>
            </a:prstGeom>
          </p:spPr>
        </p:pic>
      </p:grpSp>
      <p:pic>
        <p:nvPicPr>
          <p:cNvPr id="10" name="Picture 8">
            <a:extLst>
              <a:ext uri="{FF2B5EF4-FFF2-40B4-BE49-F238E27FC236}">
                <a16:creationId xmlns:a16="http://schemas.microsoft.com/office/drawing/2014/main" xmlns="" id="{B956A3D5-1905-E52D-CF44-0DD3DEB2CC47}"/>
              </a:ext>
            </a:extLst>
          </p:cNvPr>
          <p:cNvPicPr>
            <a:picLocks noChangeAspect="1"/>
          </p:cNvPicPr>
          <p:nvPr/>
        </p:nvPicPr>
        <p:blipFill>
          <a:blip r:embed="rId5"/>
          <a:srcRect/>
          <a:stretch>
            <a:fillRect/>
          </a:stretch>
        </p:blipFill>
        <p:spPr>
          <a:xfrm>
            <a:off x="7659257" y="3087543"/>
            <a:ext cx="2436785" cy="3527016"/>
          </a:xfrm>
          <a:prstGeom prst="rect">
            <a:avLst/>
          </a:prstGeom>
        </p:spPr>
      </p:pic>
      <p:pic>
        <p:nvPicPr>
          <p:cNvPr id="11" name="Picture 9">
            <a:extLst>
              <a:ext uri="{FF2B5EF4-FFF2-40B4-BE49-F238E27FC236}">
                <a16:creationId xmlns:a16="http://schemas.microsoft.com/office/drawing/2014/main" xmlns="" id="{D703CA36-4B8A-2E0E-9E6A-A7D276FCC77C}"/>
              </a:ext>
            </a:extLst>
          </p:cNvPr>
          <p:cNvPicPr>
            <a:picLocks noChangeAspect="1"/>
          </p:cNvPicPr>
          <p:nvPr/>
        </p:nvPicPr>
        <p:blipFill>
          <a:blip r:embed="rId6"/>
          <a:srcRect/>
          <a:stretch>
            <a:fillRect/>
          </a:stretch>
        </p:blipFill>
        <p:spPr>
          <a:xfrm flipH="1">
            <a:off x="2334901" y="3134631"/>
            <a:ext cx="2134021" cy="3479928"/>
          </a:xfrm>
          <a:prstGeom prst="rect">
            <a:avLst/>
          </a:prstGeom>
        </p:spPr>
      </p:pic>
      <p:pic>
        <p:nvPicPr>
          <p:cNvPr id="12" name="Picture 10">
            <a:extLst>
              <a:ext uri="{FF2B5EF4-FFF2-40B4-BE49-F238E27FC236}">
                <a16:creationId xmlns:a16="http://schemas.microsoft.com/office/drawing/2014/main" xmlns="" id="{4889BCC3-EF56-B082-6A6B-B21E62F2033A}"/>
              </a:ext>
            </a:extLst>
          </p:cNvPr>
          <p:cNvPicPr>
            <a:picLocks noChangeAspect="1"/>
          </p:cNvPicPr>
          <p:nvPr/>
        </p:nvPicPr>
        <p:blipFill>
          <a:blip r:embed="rId7"/>
          <a:srcRect/>
          <a:stretch>
            <a:fillRect/>
          </a:stretch>
        </p:blipFill>
        <p:spPr>
          <a:xfrm>
            <a:off x="4916105" y="3087543"/>
            <a:ext cx="2295969" cy="3527016"/>
          </a:xfrm>
          <a:prstGeom prst="rect">
            <a:avLst/>
          </a:prstGeom>
        </p:spPr>
      </p:pic>
      <p:grpSp>
        <p:nvGrpSpPr>
          <p:cNvPr id="14" name="Group 12">
            <a:extLst>
              <a:ext uri="{FF2B5EF4-FFF2-40B4-BE49-F238E27FC236}">
                <a16:creationId xmlns:a16="http://schemas.microsoft.com/office/drawing/2014/main" xmlns="" id="{FAD5EE75-91DD-7AAB-150C-514ED2DB5DC2}"/>
              </a:ext>
            </a:extLst>
          </p:cNvPr>
          <p:cNvGrpSpPr/>
          <p:nvPr/>
        </p:nvGrpSpPr>
        <p:grpSpPr>
          <a:xfrm>
            <a:off x="524744" y="1001383"/>
            <a:ext cx="11142512" cy="1595297"/>
            <a:chOff x="2608465" y="1819280"/>
            <a:chExt cx="8334808" cy="1595297"/>
          </a:xfrm>
        </p:grpSpPr>
        <p:sp>
          <p:nvSpPr>
            <p:cNvPr id="15" name="TextBox 67">
              <a:extLst>
                <a:ext uri="{FF2B5EF4-FFF2-40B4-BE49-F238E27FC236}">
                  <a16:creationId xmlns:a16="http://schemas.microsoft.com/office/drawing/2014/main" xmlns="" id="{591ED3CF-644C-AEC6-2E82-790D304B3414}"/>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xmlns="" id="{F2FE0DAB-6AE2-C636-9E87-674CA5A35B54}"/>
                </a:ext>
              </a:extLst>
            </p:cNvPr>
            <p:cNvSpPr txBox="1"/>
            <p:nvPr/>
          </p:nvSpPr>
          <p:spPr>
            <a:xfrm>
              <a:off x="2661242" y="1819280"/>
              <a:ext cx="8225833"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0590679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 name="Picture 123">
            <a:extLst>
              <a:ext uri="{FF2B5EF4-FFF2-40B4-BE49-F238E27FC236}">
                <a16:creationId xmlns:a16="http://schemas.microsoft.com/office/drawing/2014/main" xmlns="" id="{2DF3A38A-D26E-52DE-2538-1F22724367E8}"/>
              </a:ext>
            </a:extLst>
          </p:cNvPr>
          <p:cNvPicPr>
            <a:picLocks noChangeAspect="1"/>
          </p:cNvPicPr>
          <p:nvPr/>
        </p:nvPicPr>
        <p:blipFill>
          <a:blip r:embed="rId2"/>
          <a:stretch>
            <a:fillRect/>
          </a:stretch>
        </p:blipFill>
        <p:spPr>
          <a:xfrm>
            <a:off x="3991134" y="3150419"/>
            <a:ext cx="3850311" cy="3793819"/>
          </a:xfrm>
          <a:prstGeom prst="rect">
            <a:avLst/>
          </a:prstGeom>
        </p:spPr>
      </p:pic>
      <p:sp>
        <p:nvSpPr>
          <p:cNvPr id="5" name="TextBox 67">
            <a:extLst>
              <a:ext uri="{FF2B5EF4-FFF2-40B4-BE49-F238E27FC236}">
                <a16:creationId xmlns:a16="http://schemas.microsoft.com/office/drawing/2014/main" xmlns="" id="{A8CAF390-9560-3558-9730-E8FCD9D59AD4}"/>
              </a:ext>
            </a:extLst>
          </p:cNvPr>
          <p:cNvSpPr txBox="1"/>
          <p:nvPr/>
        </p:nvSpPr>
        <p:spPr>
          <a:xfrm>
            <a:off x="168674" y="1012951"/>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Ê</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U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Ị</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Í</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7" name="Bong bóng Lời nói: Hình chữ nhật với Góc Tròn 6">
            <a:extLst>
              <a:ext uri="{FF2B5EF4-FFF2-40B4-BE49-F238E27FC236}">
                <a16:creationId xmlns:a16="http://schemas.microsoft.com/office/drawing/2014/main" xmlns="" id="{AA1E6A1E-1249-B174-5229-76C5E560278C}"/>
              </a:ext>
            </a:extLst>
          </p:cNvPr>
          <p:cNvSpPr/>
          <p:nvPr/>
        </p:nvSpPr>
        <p:spPr>
          <a:xfrm>
            <a:off x="3299792" y="1603513"/>
            <a:ext cx="5738192" cy="1205948"/>
          </a:xfrm>
          <a:prstGeom prst="wedgeRoundRectCallout">
            <a:avLst>
              <a:gd name="adj1" fmla="val -10629"/>
              <a:gd name="adj2" fmla="val 75118"/>
              <a:gd name="adj3" fmla="val 16667"/>
            </a:avLst>
          </a:prstGeom>
          <a:solidFill>
            <a:srgbClr val="FFCCFF"/>
          </a:solidFill>
          <a:ln w="28575">
            <a:solidFill>
              <a:srgbClr val="FF00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xmlns="" id="{9D1AD271-A743-E7B8-5D5D-2F3893188BA0}"/>
              </a:ext>
            </a:extLst>
          </p:cNvPr>
          <p:cNvSpPr txBox="1"/>
          <p:nvPr/>
        </p:nvSpPr>
        <p:spPr>
          <a:xfrm>
            <a:off x="3376039" y="1603513"/>
            <a:ext cx="5585697" cy="1200329"/>
          </a:xfrm>
          <a:prstGeom prst="rect">
            <a:avLst/>
          </a:prstGeom>
          <a:noFill/>
        </p:spPr>
        <p:txBody>
          <a:bodyPr wrap="square" rtlCol="0">
            <a:spAutoFit/>
          </a:bodyPr>
          <a:lstStyle/>
          <a:p>
            <a:pPr algn="ctr"/>
            <a:r>
              <a:rPr lang="en-US" sz="3600"/>
              <a:t>Mời các bạn cùng tìm hiểu về </a:t>
            </a:r>
            <a:r>
              <a:rPr lang="en-US" sz="3600" b="1"/>
              <a:t>Chùa Cầu </a:t>
            </a:r>
            <a:r>
              <a:rPr lang="en-US" sz="3600"/>
              <a:t>nhé!</a:t>
            </a:r>
          </a:p>
        </p:txBody>
      </p:sp>
    </p:spTree>
    <p:extLst>
      <p:ext uri="{BB962C8B-B14F-4D97-AF65-F5344CB8AC3E}">
        <p14:creationId xmlns:p14="http://schemas.microsoft.com/office/powerpoint/2010/main" val="4666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3">
            <a:extLst>
              <a:ext uri="{FF2B5EF4-FFF2-40B4-BE49-F238E27FC236}">
                <a16:creationId xmlns:a16="http://schemas.microsoft.com/office/drawing/2014/main" xmlns="" id="{BEDDA661-7CBF-ADB7-84D4-52D76E9EE572}"/>
              </a:ext>
            </a:extLst>
          </p:cNvPr>
          <p:cNvGrpSpPr/>
          <p:nvPr/>
        </p:nvGrpSpPr>
        <p:grpSpPr>
          <a:xfrm>
            <a:off x="6280728" y="1778802"/>
            <a:ext cx="4129923" cy="707886"/>
            <a:chOff x="4213010" y="-770383"/>
            <a:chExt cx="3042026" cy="707886"/>
          </a:xfrm>
        </p:grpSpPr>
        <p:sp>
          <p:nvSpPr>
            <p:cNvPr id="4" name="TextBox 44">
              <a:extLst>
                <a:ext uri="{FF2B5EF4-FFF2-40B4-BE49-F238E27FC236}">
                  <a16:creationId xmlns:a16="http://schemas.microsoft.com/office/drawing/2014/main" xmlns="" id="{1CF24D8A-B6C0-A854-0F19-C895946FAB2E}"/>
                </a:ext>
              </a:extLst>
            </p:cNvPr>
            <p:cNvSpPr txBox="1"/>
            <p:nvPr/>
          </p:nvSpPr>
          <p:spPr>
            <a:xfrm>
              <a:off x="4213011" y="-770383"/>
              <a:ext cx="3042025" cy="707886"/>
            </a:xfrm>
            <a:prstGeom prst="rect">
              <a:avLst/>
            </a:prstGeom>
            <a:noFill/>
          </p:spPr>
          <p:txBody>
            <a:bodyPr wrap="square">
              <a:spAutoFit/>
            </a:bodyPr>
            <a:lstStyle/>
            <a:p>
              <a:r>
                <a:rPr lang="en-US" sz="4000">
                  <a:ln w="127000">
                    <a:solidFill>
                      <a:schemeClr val="bg1"/>
                    </a:solidFill>
                  </a:ln>
                  <a:solidFill>
                    <a:srgbClr val="00B0F0"/>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rPr>
                <a:t>Bài 18 – Tiết  1</a:t>
              </a:r>
              <a:endParaRPr lang="vi-VN" sz="4000">
                <a:ln w="127000">
                  <a:solidFill>
                    <a:schemeClr val="bg1"/>
                  </a:solidFill>
                </a:ln>
                <a:solidFill>
                  <a:srgbClr val="00B0F0"/>
                </a:solidFill>
                <a:effectLst>
                  <a:outerShdw blurRad="50800" dist="38100" dir="2700000" algn="tl" rotWithShape="0">
                    <a:prstClr val="black">
                      <a:alpha val="40000"/>
                    </a:prstClr>
                  </a:outerShdw>
                </a:effectLst>
                <a:latin typeface="LNTH-LuoLuoNotangYuanTi 1" pitchFamily="2" charset="-128"/>
                <a:ea typeface="LNTH-LuoLuoNotangYuanTi 1" pitchFamily="2" charset="-128"/>
                <a:cs typeface="LNTH-LuoLuoNotangYuanTi 1" pitchFamily="2" charset="-128"/>
              </a:endParaRPr>
            </a:p>
          </p:txBody>
        </p:sp>
        <p:sp>
          <p:nvSpPr>
            <p:cNvPr id="6" name="TextBox 45">
              <a:extLst>
                <a:ext uri="{FF2B5EF4-FFF2-40B4-BE49-F238E27FC236}">
                  <a16:creationId xmlns:a16="http://schemas.microsoft.com/office/drawing/2014/main" xmlns="" id="{2145700B-B5D2-D568-2F0A-A42392A590A4}"/>
                </a:ext>
              </a:extLst>
            </p:cNvPr>
            <p:cNvSpPr txBox="1"/>
            <p:nvPr/>
          </p:nvSpPr>
          <p:spPr>
            <a:xfrm>
              <a:off x="4213010" y="-770383"/>
              <a:ext cx="3042025" cy="707886"/>
            </a:xfrm>
            <a:prstGeom prst="rect">
              <a:avLst/>
            </a:prstGeom>
            <a:noFill/>
          </p:spPr>
          <p:txBody>
            <a:bodyPr wrap="square">
              <a:spAutoFit/>
            </a:bodyPr>
            <a:lstStyle/>
            <a:p>
              <a:r>
                <a:rPr lang="en-US" sz="4000" dirty="0" err="1">
                  <a:solidFill>
                    <a:srgbClr val="FF0000"/>
                  </a:solidFill>
                  <a:latin typeface="LNTH-LuoLuoNotangYuanTi 1" pitchFamily="2" charset="-128"/>
                  <a:ea typeface="LNTH-LuoLuoNotangYuanTi 1" pitchFamily="2" charset="-128"/>
                  <a:cs typeface="LNTH-LuoLuoNotangYuanTi 1" pitchFamily="2" charset="-128"/>
                </a:rPr>
                <a:t>Bài</a:t>
              </a:r>
              <a:r>
                <a:rPr lang="en-US" sz="4000" dirty="0">
                  <a:solidFill>
                    <a:srgbClr val="FF0000"/>
                  </a:solidFill>
                  <a:latin typeface="LNTH-LuoLuoNotangYuanTi 1" pitchFamily="2" charset="-128"/>
                  <a:ea typeface="LNTH-LuoLuoNotangYuanTi 1" pitchFamily="2" charset="-128"/>
                  <a:cs typeface="LNTH-LuoLuoNotangYuanTi 1" pitchFamily="2" charset="-128"/>
                </a:rPr>
                <a:t> 18 – </a:t>
              </a:r>
              <a:r>
                <a:rPr lang="en-US" sz="4000" dirty="0" err="1">
                  <a:solidFill>
                    <a:srgbClr val="FF0000"/>
                  </a:solidFill>
                  <a:latin typeface="LNTH-LuoLuoNotangYuanTi 1" pitchFamily="2" charset="-128"/>
                  <a:ea typeface="LNTH-LuoLuoNotangYuanTi 1" pitchFamily="2" charset="-128"/>
                  <a:cs typeface="LNTH-LuoLuoNotangYuanTi 1" pitchFamily="2" charset="-128"/>
                </a:rPr>
                <a:t>Tiết</a:t>
              </a:r>
              <a:r>
                <a:rPr lang="en-US" sz="4000" dirty="0">
                  <a:solidFill>
                    <a:srgbClr val="FF0000"/>
                  </a:solidFill>
                  <a:latin typeface="LNTH-LuoLuoNotangYuanTi 1" pitchFamily="2" charset="-128"/>
                  <a:ea typeface="LNTH-LuoLuoNotangYuanTi 1" pitchFamily="2" charset="-128"/>
                  <a:cs typeface="LNTH-LuoLuoNotangYuanTi 1" pitchFamily="2" charset="-128"/>
                </a:rPr>
                <a:t>  1</a:t>
              </a:r>
              <a:endParaRPr lang="vi-VN" sz="4000" dirty="0">
                <a:solidFill>
                  <a:srgbClr val="FF0000"/>
                </a:solidFill>
                <a:latin typeface="LNTH-LuoLuoNotangYuanTi 1" pitchFamily="2" charset="-128"/>
                <a:ea typeface="LNTH-LuoLuoNotangYuanTi 1" pitchFamily="2" charset="-128"/>
                <a:cs typeface="LNTH-LuoLuoNotangYuanTi 1" pitchFamily="2" charset="-128"/>
              </a:endParaRPr>
            </a:p>
          </p:txBody>
        </p:sp>
      </p:grpSp>
      <p:sp>
        <p:nvSpPr>
          <p:cNvPr id="8" name="TextBox 49">
            <a:extLst>
              <a:ext uri="{FF2B5EF4-FFF2-40B4-BE49-F238E27FC236}">
                <a16:creationId xmlns:a16="http://schemas.microsoft.com/office/drawing/2014/main" xmlns="" id="{69939F7F-0179-807A-1F5A-17CAB4C6DE3A}"/>
              </a:ext>
            </a:extLst>
          </p:cNvPr>
          <p:cNvSpPr txBox="1"/>
          <p:nvPr/>
        </p:nvSpPr>
        <p:spPr>
          <a:xfrm>
            <a:off x="5524058" y="1106670"/>
            <a:ext cx="5216153" cy="646331"/>
          </a:xfrm>
          <a:prstGeom prst="rect">
            <a:avLst/>
          </a:prstGeom>
          <a:noFill/>
        </p:spPr>
        <p:txBody>
          <a:bodyPr wrap="square">
            <a:spAutoFit/>
          </a:bodyPr>
          <a:lstStyle/>
          <a:p>
            <a:pPr algn="ctr"/>
            <a:r>
              <a:rPr lang="en-US" sz="3600" b="1" dirty="0" err="1">
                <a:ln w="22225">
                  <a:solidFill>
                    <a:schemeClr val="accent2">
                      <a:lumMod val="75000"/>
                    </a:schemeClr>
                  </a:solidFill>
                  <a:prstDash val="solid"/>
                </a:ln>
                <a:solidFill>
                  <a:schemeClr val="accent2">
                    <a:lumMod val="40000"/>
                    <a:lumOff val="60000"/>
                  </a:schemeClr>
                </a:solidFill>
                <a:latin typeface="UTM Mother" panose="02040603050506020204" pitchFamily="18" charset="0"/>
              </a:rPr>
              <a:t>Lịch</a:t>
            </a:r>
            <a:r>
              <a:rPr lang="en-US" sz="3600" b="1" dirty="0">
                <a:ln w="22225">
                  <a:solidFill>
                    <a:schemeClr val="accent2">
                      <a:lumMod val="75000"/>
                    </a:schemeClr>
                  </a:solidFill>
                  <a:prstDash val="solid"/>
                </a:ln>
                <a:solidFill>
                  <a:schemeClr val="accent2">
                    <a:lumMod val="40000"/>
                    <a:lumOff val="60000"/>
                  </a:schemeClr>
                </a:solidFill>
                <a:latin typeface="UTM Mother" panose="02040603050506020204" pitchFamily="18" charset="0"/>
              </a:rPr>
              <a:t> </a:t>
            </a:r>
            <a:r>
              <a:rPr lang="en-US" sz="3600" b="1" dirty="0" err="1">
                <a:ln w="22225">
                  <a:solidFill>
                    <a:schemeClr val="accent2">
                      <a:lumMod val="75000"/>
                    </a:schemeClr>
                  </a:solidFill>
                  <a:prstDash val="solid"/>
                </a:ln>
                <a:solidFill>
                  <a:schemeClr val="accent2">
                    <a:lumMod val="40000"/>
                    <a:lumOff val="60000"/>
                  </a:schemeClr>
                </a:solidFill>
                <a:latin typeface="UTM Mother" panose="02040603050506020204" pitchFamily="18" charset="0"/>
              </a:rPr>
              <a:t>sử</a:t>
            </a:r>
            <a:r>
              <a:rPr lang="en-US" sz="3600" b="1" dirty="0">
                <a:ln w="22225">
                  <a:solidFill>
                    <a:schemeClr val="accent2">
                      <a:lumMod val="75000"/>
                    </a:schemeClr>
                  </a:solidFill>
                  <a:prstDash val="solid"/>
                </a:ln>
                <a:solidFill>
                  <a:schemeClr val="accent2">
                    <a:lumMod val="40000"/>
                    <a:lumOff val="60000"/>
                  </a:schemeClr>
                </a:solidFill>
                <a:latin typeface="UTM Mother" panose="02040603050506020204" pitchFamily="18" charset="0"/>
              </a:rPr>
              <a:t> </a:t>
            </a:r>
            <a:r>
              <a:rPr lang="en-US" sz="3600" b="1" dirty="0" err="1">
                <a:ln w="22225">
                  <a:solidFill>
                    <a:schemeClr val="accent2">
                      <a:lumMod val="75000"/>
                    </a:schemeClr>
                  </a:solidFill>
                  <a:prstDash val="solid"/>
                </a:ln>
                <a:solidFill>
                  <a:schemeClr val="accent2">
                    <a:lumMod val="40000"/>
                    <a:lumOff val="60000"/>
                  </a:schemeClr>
                </a:solidFill>
                <a:latin typeface="UTM Mother" panose="02040603050506020204" pitchFamily="18" charset="0"/>
              </a:rPr>
              <a:t>và</a:t>
            </a:r>
            <a:r>
              <a:rPr lang="en-US" sz="3600" b="1" dirty="0">
                <a:ln w="22225">
                  <a:solidFill>
                    <a:schemeClr val="accent2">
                      <a:lumMod val="75000"/>
                    </a:schemeClr>
                  </a:solidFill>
                  <a:prstDash val="solid"/>
                </a:ln>
                <a:solidFill>
                  <a:schemeClr val="accent2">
                    <a:lumMod val="40000"/>
                    <a:lumOff val="60000"/>
                  </a:schemeClr>
                </a:solidFill>
                <a:latin typeface="UTM Mother" panose="02040603050506020204" pitchFamily="18" charset="0"/>
              </a:rPr>
              <a:t> </a:t>
            </a:r>
            <a:r>
              <a:rPr lang="en-US" sz="3600" b="1" dirty="0" err="1">
                <a:ln w="22225">
                  <a:solidFill>
                    <a:schemeClr val="accent2">
                      <a:lumMod val="75000"/>
                    </a:schemeClr>
                  </a:solidFill>
                  <a:prstDash val="solid"/>
                </a:ln>
                <a:solidFill>
                  <a:schemeClr val="accent2">
                    <a:lumMod val="40000"/>
                    <a:lumOff val="60000"/>
                  </a:schemeClr>
                </a:solidFill>
                <a:latin typeface="UTM Mother" panose="02040603050506020204" pitchFamily="18" charset="0"/>
              </a:rPr>
              <a:t>địa</a:t>
            </a:r>
            <a:r>
              <a:rPr lang="en-US" sz="3600" b="1" dirty="0">
                <a:ln w="22225">
                  <a:solidFill>
                    <a:schemeClr val="accent2">
                      <a:lumMod val="75000"/>
                    </a:schemeClr>
                  </a:solidFill>
                  <a:prstDash val="solid"/>
                </a:ln>
                <a:solidFill>
                  <a:schemeClr val="accent2">
                    <a:lumMod val="40000"/>
                    <a:lumOff val="60000"/>
                  </a:schemeClr>
                </a:solidFill>
                <a:latin typeface="UTM Mother" panose="02040603050506020204" pitchFamily="18" charset="0"/>
              </a:rPr>
              <a:t> </a:t>
            </a:r>
            <a:r>
              <a:rPr lang="en-US" sz="3600" b="1" dirty="0" err="1">
                <a:ln w="22225">
                  <a:solidFill>
                    <a:schemeClr val="accent2">
                      <a:lumMod val="75000"/>
                    </a:schemeClr>
                  </a:solidFill>
                  <a:prstDash val="solid"/>
                </a:ln>
                <a:solidFill>
                  <a:schemeClr val="accent2">
                    <a:lumMod val="40000"/>
                    <a:lumOff val="60000"/>
                  </a:schemeClr>
                </a:solidFill>
                <a:latin typeface="UTM Mother" panose="02040603050506020204" pitchFamily="18" charset="0"/>
              </a:rPr>
              <a:t>lý</a:t>
            </a:r>
            <a:endParaRPr lang="vi-VN" sz="3600" b="1" dirty="0">
              <a:ln w="22225">
                <a:solidFill>
                  <a:schemeClr val="accent2">
                    <a:lumMod val="75000"/>
                  </a:schemeClr>
                </a:solidFill>
                <a:prstDash val="solid"/>
              </a:ln>
              <a:solidFill>
                <a:schemeClr val="accent2">
                  <a:lumMod val="40000"/>
                  <a:lumOff val="60000"/>
                </a:schemeClr>
              </a:solidFill>
            </a:endParaRPr>
          </a:p>
        </p:txBody>
      </p:sp>
      <p:grpSp>
        <p:nvGrpSpPr>
          <p:cNvPr id="9" name="Group 50">
            <a:extLst>
              <a:ext uri="{FF2B5EF4-FFF2-40B4-BE49-F238E27FC236}">
                <a16:creationId xmlns:a16="http://schemas.microsoft.com/office/drawing/2014/main" xmlns="" id="{B371C1FB-79AD-F8AF-C224-4C6FD66502B1}"/>
              </a:ext>
            </a:extLst>
          </p:cNvPr>
          <p:cNvGrpSpPr/>
          <p:nvPr/>
        </p:nvGrpSpPr>
        <p:grpSpPr>
          <a:xfrm>
            <a:off x="4849804" y="2951333"/>
            <a:ext cx="6788013" cy="2751522"/>
            <a:chOff x="465294" y="2147428"/>
            <a:chExt cx="8594825" cy="5723147"/>
          </a:xfrm>
        </p:grpSpPr>
        <p:sp>
          <p:nvSpPr>
            <p:cNvPr id="10" name="TextBox 51">
              <a:extLst>
                <a:ext uri="{FF2B5EF4-FFF2-40B4-BE49-F238E27FC236}">
                  <a16:creationId xmlns:a16="http://schemas.microsoft.com/office/drawing/2014/main" xmlns="" id="{B6D07738-9D04-559C-1CA9-0DEFDA6DC8C7}"/>
                </a:ext>
              </a:extLst>
            </p:cNvPr>
            <p:cNvSpPr txBox="1"/>
            <p:nvPr/>
          </p:nvSpPr>
          <p:spPr>
            <a:xfrm>
              <a:off x="1355258" y="2795429"/>
              <a:ext cx="7704861" cy="2957601"/>
            </a:xfrm>
            <a:prstGeom prst="rect">
              <a:avLst/>
            </a:prstGeom>
            <a:noFill/>
          </p:spPr>
          <p:txBody>
            <a:bodyPr wrap="square">
              <a:spAutoFit/>
            </a:bodyPr>
            <a:lstStyle/>
            <a:p>
              <a:pPr marR="0" lvl="0" algn="l" defTabSz="914400" rtl="0" eaLnBrk="1" fontAlgn="base" latinLnBrk="0" hangingPunct="1">
                <a:lnSpc>
                  <a:spcPct val="80000"/>
                </a:lnSpc>
                <a:spcBef>
                  <a:spcPts val="0"/>
                </a:spcBef>
                <a:spcAft>
                  <a:spcPts val="600"/>
                </a:spcAft>
                <a:buClrTx/>
                <a:buSzTx/>
                <a:tabLst/>
                <a:defRPr/>
              </a:pPr>
              <a:endParaRPr lang="sv-SE" sz="10800" dirty="0">
                <a:ln w="127000">
                  <a:solidFill>
                    <a:schemeClr val="bg1"/>
                  </a:solidFill>
                </a:ln>
                <a:solidFill>
                  <a:schemeClr val="bg1"/>
                </a:solidFill>
                <a:effectLst>
                  <a:outerShdw blurRad="50800" dist="38100" dir="2700000" algn="tl" rotWithShape="0">
                    <a:prstClr val="black">
                      <a:alpha val="40000"/>
                    </a:prstClr>
                  </a:outerShdw>
                </a:effectLst>
                <a:latin typeface="LNTH-Hoa Nho LNTH" pitchFamily="2" charset="0"/>
                <a:cs typeface="Arial" panose="020B0604020202020204" pitchFamily="34" charset="0"/>
              </a:endParaRPr>
            </a:p>
          </p:txBody>
        </p:sp>
        <p:sp>
          <p:nvSpPr>
            <p:cNvPr id="11" name="TextBox 53">
              <a:extLst>
                <a:ext uri="{FF2B5EF4-FFF2-40B4-BE49-F238E27FC236}">
                  <a16:creationId xmlns:a16="http://schemas.microsoft.com/office/drawing/2014/main" xmlns="" id="{073DE315-FDC8-ABC9-2D61-6B128CAB0AB9}"/>
                </a:ext>
              </a:extLst>
            </p:cNvPr>
            <p:cNvSpPr txBox="1"/>
            <p:nvPr/>
          </p:nvSpPr>
          <p:spPr>
            <a:xfrm>
              <a:off x="465294" y="2147428"/>
              <a:ext cx="8434224" cy="5723147"/>
            </a:xfrm>
            <a:prstGeom prst="rect">
              <a:avLst/>
            </a:prstGeom>
            <a:noFill/>
          </p:spPr>
          <p:txBody>
            <a:bodyPr wrap="square">
              <a:spAutoFit/>
            </a:bodyPr>
            <a:lstStyle/>
            <a:p>
              <a:pPr marR="0" lvl="0" algn="ctr" defTabSz="914400" rtl="0" eaLnBrk="1" fontAlgn="base" latinLnBrk="0" hangingPunct="1">
                <a:lnSpc>
                  <a:spcPct val="80000"/>
                </a:lnSpc>
                <a:spcBef>
                  <a:spcPts val="0"/>
                </a:spcBef>
                <a:spcAft>
                  <a:spcPts val="600"/>
                </a:spcAft>
                <a:buClrTx/>
                <a:buSzTx/>
                <a:tabLst/>
                <a:defRPr/>
              </a:pPr>
              <a:r>
                <a:rPr lang="sv-SE" sz="10800">
                  <a:ln w="127000">
                    <a:solidFill>
                      <a:schemeClr val="bg1"/>
                    </a:solidFill>
                  </a:ln>
                  <a:solidFill>
                    <a:schemeClr val="bg1"/>
                  </a:solidFill>
                  <a:effectLst>
                    <a:outerShdw blurRad="50800" dist="38100" dir="2700000" algn="tl" rotWithShape="0">
                      <a:prstClr val="black">
                        <a:alpha val="40000"/>
                      </a:prstClr>
                    </a:outerShdw>
                  </a:effectLst>
                  <a:latin typeface="LNTH-Hoa Nho LNTH" pitchFamily="2" charset="0"/>
                  <a:cs typeface="Arial" panose="020B0604020202020204" pitchFamily="34" charset="0"/>
                </a:rPr>
                <a:t>PHỐ CỔ HỘI AN</a:t>
              </a:r>
            </a:p>
          </p:txBody>
        </p:sp>
        <p:sp>
          <p:nvSpPr>
            <p:cNvPr id="12" name="TextBox 52">
              <a:extLst>
                <a:ext uri="{FF2B5EF4-FFF2-40B4-BE49-F238E27FC236}">
                  <a16:creationId xmlns:a16="http://schemas.microsoft.com/office/drawing/2014/main" xmlns="" id="{08811250-414C-CCEF-8785-6FBC9273E64C}"/>
                </a:ext>
              </a:extLst>
            </p:cNvPr>
            <p:cNvSpPr txBox="1"/>
            <p:nvPr/>
          </p:nvSpPr>
          <p:spPr>
            <a:xfrm>
              <a:off x="465294" y="2147428"/>
              <a:ext cx="8434224" cy="5723147"/>
            </a:xfrm>
            <a:prstGeom prst="rect">
              <a:avLst/>
            </a:prstGeom>
            <a:noFill/>
          </p:spPr>
          <p:txBody>
            <a:bodyPr wrap="square">
              <a:spAutoFit/>
            </a:bodyPr>
            <a:lstStyle/>
            <a:p>
              <a:pPr marR="0" lvl="0" algn="ctr" defTabSz="914400" rtl="0" eaLnBrk="1" fontAlgn="base" latinLnBrk="0" hangingPunct="1">
                <a:lnSpc>
                  <a:spcPct val="80000"/>
                </a:lnSpc>
                <a:spcBef>
                  <a:spcPts val="0"/>
                </a:spcBef>
                <a:spcAft>
                  <a:spcPts val="600"/>
                </a:spcAft>
                <a:buClrTx/>
                <a:buSzTx/>
                <a:tabLst/>
                <a:defRPr/>
              </a:pPr>
              <a:r>
                <a:rPr lang="sv-SE" sz="10800" dirty="0">
                  <a:ln w="28575">
                    <a:solidFill>
                      <a:srgbClr val="0B425E"/>
                    </a:solidFill>
                  </a:ln>
                  <a:solidFill>
                    <a:srgbClr val="99FF66"/>
                  </a:solidFill>
                  <a:latin typeface="LNTH-Hoa Nho LNTH" pitchFamily="2" charset="0"/>
                  <a:cs typeface="Arial" panose="020B0604020202020204" pitchFamily="34" charset="0"/>
                </a:rPr>
                <a:t>PHỐ</a:t>
              </a:r>
              <a:r>
                <a:rPr lang="sv-SE" sz="10800" dirty="0">
                  <a:ln w="28575">
                    <a:solidFill>
                      <a:srgbClr val="0B425E"/>
                    </a:solidFill>
                  </a:ln>
                  <a:solidFill>
                    <a:srgbClr val="8EB529"/>
                  </a:solidFill>
                  <a:latin typeface="LNTH-Hoa Nho LNTH" pitchFamily="2" charset="0"/>
                  <a:cs typeface="Arial" panose="020B0604020202020204" pitchFamily="34" charset="0"/>
                </a:rPr>
                <a:t> </a:t>
              </a:r>
              <a:r>
                <a:rPr lang="sv-SE" sz="10800" dirty="0">
                  <a:ln w="28575">
                    <a:solidFill>
                      <a:srgbClr val="0B425E"/>
                    </a:solidFill>
                  </a:ln>
                  <a:solidFill>
                    <a:srgbClr val="FFFF66"/>
                  </a:solidFill>
                  <a:latin typeface="LNTH-Hoa Nho LNTH" pitchFamily="2" charset="0"/>
                  <a:cs typeface="Arial" panose="020B0604020202020204" pitchFamily="34" charset="0"/>
                </a:rPr>
                <a:t>CỔ</a:t>
              </a:r>
              <a:r>
                <a:rPr lang="sv-SE" sz="10800" dirty="0">
                  <a:ln w="28575">
                    <a:solidFill>
                      <a:srgbClr val="0B425E"/>
                    </a:solidFill>
                  </a:ln>
                  <a:solidFill>
                    <a:srgbClr val="8EB529"/>
                  </a:solidFill>
                  <a:latin typeface="LNTH-Hoa Nho LNTH" pitchFamily="2" charset="0"/>
                  <a:cs typeface="Arial" panose="020B0604020202020204" pitchFamily="34" charset="0"/>
                </a:rPr>
                <a:t> </a:t>
              </a:r>
              <a:r>
                <a:rPr lang="sv-SE" sz="10800" dirty="0">
                  <a:ln w="28575">
                    <a:solidFill>
                      <a:srgbClr val="0B425E"/>
                    </a:solidFill>
                  </a:ln>
                  <a:solidFill>
                    <a:srgbClr val="A375FF"/>
                  </a:solidFill>
                  <a:latin typeface="LNTH-Hoa Nho LNTH" pitchFamily="2" charset="0"/>
                  <a:cs typeface="Arial" panose="020B0604020202020204" pitchFamily="34" charset="0"/>
                </a:rPr>
                <a:t>HỘI</a:t>
              </a:r>
              <a:r>
                <a:rPr lang="sv-SE" sz="10800" dirty="0">
                  <a:ln w="28575">
                    <a:solidFill>
                      <a:srgbClr val="0B425E"/>
                    </a:solidFill>
                  </a:ln>
                  <a:solidFill>
                    <a:srgbClr val="8EB529"/>
                  </a:solidFill>
                  <a:latin typeface="LNTH-Hoa Nho LNTH" pitchFamily="2" charset="0"/>
                  <a:cs typeface="Arial" panose="020B0604020202020204" pitchFamily="34" charset="0"/>
                </a:rPr>
                <a:t> </a:t>
              </a:r>
              <a:r>
                <a:rPr lang="sv-SE" sz="10800" dirty="0">
                  <a:ln w="28575">
                    <a:solidFill>
                      <a:srgbClr val="0B425E"/>
                    </a:solidFill>
                  </a:ln>
                  <a:solidFill>
                    <a:srgbClr val="FF758C"/>
                  </a:solidFill>
                  <a:latin typeface="LNTH-Hoa Nho LNTH" pitchFamily="2" charset="0"/>
                  <a:cs typeface="Arial" panose="020B0604020202020204" pitchFamily="34" charset="0"/>
                </a:rPr>
                <a:t>AN</a:t>
              </a:r>
              <a:endParaRPr lang="sv-SE" sz="10800" dirty="0">
                <a:ln w="28575">
                  <a:solidFill>
                    <a:srgbClr val="0B425E"/>
                  </a:solidFill>
                </a:ln>
                <a:solidFill>
                  <a:srgbClr val="8EB529"/>
                </a:solidFill>
                <a:latin typeface="LNTH-Hoa Nho LNTH" pitchFamily="2" charset="0"/>
                <a:cs typeface="Arial" panose="020B0604020202020204" pitchFamily="34" charset="0"/>
              </a:endParaRPr>
            </a:p>
          </p:txBody>
        </p:sp>
      </p:grpSp>
      <p:grpSp>
        <p:nvGrpSpPr>
          <p:cNvPr id="26" name="Nhóm 25">
            <a:extLst>
              <a:ext uri="{FF2B5EF4-FFF2-40B4-BE49-F238E27FC236}">
                <a16:creationId xmlns:a16="http://schemas.microsoft.com/office/drawing/2014/main" xmlns="" id="{D2A18DF3-0726-86BA-CEC3-6795339CCE93}"/>
              </a:ext>
            </a:extLst>
          </p:cNvPr>
          <p:cNvGrpSpPr/>
          <p:nvPr/>
        </p:nvGrpSpPr>
        <p:grpSpPr>
          <a:xfrm>
            <a:off x="3786909" y="127675"/>
            <a:ext cx="8077664" cy="832870"/>
            <a:chOff x="4468161" y="218339"/>
            <a:chExt cx="7327946" cy="832870"/>
          </a:xfrm>
        </p:grpSpPr>
        <p:sp>
          <p:nvSpPr>
            <p:cNvPr id="2" name="TextBox 39">
              <a:extLst>
                <a:ext uri="{FF2B5EF4-FFF2-40B4-BE49-F238E27FC236}">
                  <a16:creationId xmlns:a16="http://schemas.microsoft.com/office/drawing/2014/main" xmlns="" id="{91FFE9C7-16CD-22B2-D369-33603A09E46D}"/>
                </a:ext>
              </a:extLst>
            </p:cNvPr>
            <p:cNvSpPr txBox="1"/>
            <p:nvPr/>
          </p:nvSpPr>
          <p:spPr>
            <a:xfrm>
              <a:off x="4468161" y="218339"/>
              <a:ext cx="7327946" cy="830997"/>
            </a:xfrm>
            <a:prstGeom prst="rect">
              <a:avLst/>
            </a:prstGeom>
            <a:noFill/>
          </p:spPr>
          <p:txBody>
            <a:bodyPr wrap="square">
              <a:spAutoFit/>
            </a:bodyPr>
            <a:lstStyle/>
            <a:p>
              <a:pPr algn="ctr"/>
              <a:r>
                <a:rPr lang="en-US" sz="4800" b="1" dirty="0" err="1">
                  <a:ln w="127000">
                    <a:solidFill>
                      <a:schemeClr val="bg1"/>
                    </a:solidFill>
                  </a:ln>
                  <a:solidFill>
                    <a:schemeClr val="bg1"/>
                  </a:solidFill>
                  <a:latin typeface="UTM Edwardian" panose="02040603050506020204" pitchFamily="18" charset="0"/>
                </a:rPr>
                <a:t>Thứ</a:t>
              </a:r>
              <a:r>
                <a:rPr lang="en-US" sz="4800" b="1" dirty="0">
                  <a:ln w="127000">
                    <a:solidFill>
                      <a:schemeClr val="bg1"/>
                    </a:solidFill>
                  </a:ln>
                  <a:solidFill>
                    <a:schemeClr val="bg1"/>
                  </a:solidFill>
                  <a:latin typeface="UTM Edwardian" panose="02040603050506020204" pitchFamily="18" charset="0"/>
                </a:rPr>
                <a:t> … </a:t>
              </a:r>
              <a:r>
                <a:rPr lang="en-US" sz="4800" b="1" dirty="0" err="1">
                  <a:ln w="127000">
                    <a:solidFill>
                      <a:schemeClr val="bg1"/>
                    </a:solidFill>
                  </a:ln>
                  <a:solidFill>
                    <a:schemeClr val="bg1"/>
                  </a:solidFill>
                  <a:latin typeface="UTM Edwardian" panose="02040603050506020204" pitchFamily="18" charset="0"/>
                </a:rPr>
                <a:t>ngày</a:t>
              </a:r>
              <a:r>
                <a:rPr lang="en-US" sz="4800" b="1" dirty="0">
                  <a:ln w="127000">
                    <a:solidFill>
                      <a:schemeClr val="bg1"/>
                    </a:solidFill>
                  </a:ln>
                  <a:solidFill>
                    <a:schemeClr val="bg1"/>
                  </a:solidFill>
                  <a:latin typeface="UTM Edwardian" panose="02040603050506020204" pitchFamily="18" charset="0"/>
                </a:rPr>
                <a:t> … </a:t>
              </a:r>
              <a:r>
                <a:rPr lang="en-US" sz="4800" b="1" dirty="0" err="1">
                  <a:ln w="127000">
                    <a:solidFill>
                      <a:schemeClr val="bg1"/>
                    </a:solidFill>
                  </a:ln>
                  <a:solidFill>
                    <a:schemeClr val="bg1"/>
                  </a:solidFill>
                  <a:latin typeface="UTM Edwardian" panose="02040603050506020204" pitchFamily="18" charset="0"/>
                </a:rPr>
                <a:t>tháng</a:t>
              </a:r>
              <a:r>
                <a:rPr lang="en-US" sz="4800" b="1" dirty="0">
                  <a:ln w="127000">
                    <a:solidFill>
                      <a:schemeClr val="bg1"/>
                    </a:solidFill>
                  </a:ln>
                  <a:solidFill>
                    <a:schemeClr val="bg1"/>
                  </a:solidFill>
                  <a:latin typeface="UTM Edwardian" panose="02040603050506020204" pitchFamily="18" charset="0"/>
                </a:rPr>
                <a:t> … </a:t>
              </a:r>
              <a:r>
                <a:rPr lang="en-US" sz="4800" b="1" dirty="0" err="1">
                  <a:ln w="127000">
                    <a:solidFill>
                      <a:schemeClr val="bg1"/>
                    </a:solidFill>
                  </a:ln>
                  <a:solidFill>
                    <a:schemeClr val="bg1"/>
                  </a:solidFill>
                  <a:latin typeface="UTM Edwardian" panose="02040603050506020204" pitchFamily="18" charset="0"/>
                </a:rPr>
                <a:t>năm</a:t>
              </a:r>
              <a:r>
                <a:rPr lang="en-US" sz="4800" b="1" dirty="0">
                  <a:ln w="127000">
                    <a:solidFill>
                      <a:schemeClr val="bg1"/>
                    </a:solidFill>
                  </a:ln>
                  <a:solidFill>
                    <a:schemeClr val="bg1"/>
                  </a:solidFill>
                  <a:latin typeface="UTM Edwardian" panose="02040603050506020204" pitchFamily="18" charset="0"/>
                </a:rPr>
                <a:t> ...</a:t>
              </a:r>
              <a:endParaRPr lang="vi-VN" sz="4800" b="1" dirty="0">
                <a:ln w="127000">
                  <a:solidFill>
                    <a:schemeClr val="bg1"/>
                  </a:solidFill>
                </a:ln>
                <a:solidFill>
                  <a:schemeClr val="bg1"/>
                </a:solidFill>
              </a:endParaRPr>
            </a:p>
          </p:txBody>
        </p:sp>
        <p:sp>
          <p:nvSpPr>
            <p:cNvPr id="13" name="TextBox 39">
              <a:extLst>
                <a:ext uri="{FF2B5EF4-FFF2-40B4-BE49-F238E27FC236}">
                  <a16:creationId xmlns:a16="http://schemas.microsoft.com/office/drawing/2014/main" xmlns="" id="{33B966EE-CD8B-A9EC-68ED-F8AB7F0FF807}"/>
                </a:ext>
              </a:extLst>
            </p:cNvPr>
            <p:cNvSpPr txBox="1"/>
            <p:nvPr/>
          </p:nvSpPr>
          <p:spPr>
            <a:xfrm>
              <a:off x="4468161" y="220212"/>
              <a:ext cx="7327946" cy="830997"/>
            </a:xfrm>
            <a:prstGeom prst="rect">
              <a:avLst/>
            </a:prstGeom>
            <a:noFill/>
          </p:spPr>
          <p:txBody>
            <a:bodyPr wrap="square">
              <a:spAutoFit/>
            </a:bodyPr>
            <a:lstStyle/>
            <a:p>
              <a:pPr algn="ctr"/>
              <a:r>
                <a:rPr lang="en-US" sz="4800" b="1" dirty="0" err="1">
                  <a:solidFill>
                    <a:schemeClr val="accent4">
                      <a:lumMod val="75000"/>
                    </a:schemeClr>
                  </a:solidFill>
                  <a:latin typeface="UTM Edwardian" panose="02040603050506020204" pitchFamily="18" charset="0"/>
                </a:rPr>
                <a:t>Thứ</a:t>
              </a:r>
              <a:r>
                <a:rPr lang="en-US" sz="4800" b="1" dirty="0">
                  <a:solidFill>
                    <a:schemeClr val="accent4">
                      <a:lumMod val="75000"/>
                    </a:schemeClr>
                  </a:solidFill>
                  <a:latin typeface="UTM Edwardian" panose="02040603050506020204" pitchFamily="18" charset="0"/>
                </a:rPr>
                <a:t> … </a:t>
              </a:r>
              <a:r>
                <a:rPr lang="en-US" sz="4800" b="1" dirty="0" err="1">
                  <a:solidFill>
                    <a:schemeClr val="accent4">
                      <a:lumMod val="75000"/>
                    </a:schemeClr>
                  </a:solidFill>
                  <a:latin typeface="UTM Edwardian" panose="02040603050506020204" pitchFamily="18" charset="0"/>
                </a:rPr>
                <a:t>ngày</a:t>
              </a:r>
              <a:r>
                <a:rPr lang="en-US" sz="4800" b="1" dirty="0">
                  <a:solidFill>
                    <a:schemeClr val="accent4">
                      <a:lumMod val="75000"/>
                    </a:schemeClr>
                  </a:solidFill>
                  <a:latin typeface="UTM Edwardian" panose="02040603050506020204" pitchFamily="18" charset="0"/>
                </a:rPr>
                <a:t> … </a:t>
              </a:r>
              <a:r>
                <a:rPr lang="en-US" sz="4800" b="1" dirty="0" err="1">
                  <a:solidFill>
                    <a:schemeClr val="accent4">
                      <a:lumMod val="75000"/>
                    </a:schemeClr>
                  </a:solidFill>
                  <a:latin typeface="UTM Edwardian" panose="02040603050506020204" pitchFamily="18" charset="0"/>
                </a:rPr>
                <a:t>tháng</a:t>
              </a:r>
              <a:r>
                <a:rPr lang="en-US" sz="4800" b="1" dirty="0">
                  <a:solidFill>
                    <a:schemeClr val="accent4">
                      <a:lumMod val="75000"/>
                    </a:schemeClr>
                  </a:solidFill>
                  <a:latin typeface="UTM Edwardian" panose="02040603050506020204" pitchFamily="18" charset="0"/>
                </a:rPr>
                <a:t> … </a:t>
              </a:r>
              <a:r>
                <a:rPr lang="en-US" sz="4800" b="1" dirty="0" err="1" smtClean="0">
                  <a:solidFill>
                    <a:schemeClr val="accent4">
                      <a:lumMod val="75000"/>
                    </a:schemeClr>
                  </a:solidFill>
                  <a:latin typeface="UTM Edwardian" panose="02040603050506020204" pitchFamily="18" charset="0"/>
                </a:rPr>
                <a:t>năm</a:t>
              </a:r>
              <a:r>
                <a:rPr lang="en-US" sz="4800" b="1" dirty="0" smtClean="0">
                  <a:solidFill>
                    <a:schemeClr val="accent4">
                      <a:lumMod val="75000"/>
                    </a:schemeClr>
                  </a:solidFill>
                  <a:latin typeface="UTM Edwardian" panose="02040603050506020204" pitchFamily="18" charset="0"/>
                </a:rPr>
                <a:t> ...</a:t>
              </a:r>
              <a:endParaRPr lang="vi-VN" sz="4800" b="1" dirty="0">
                <a:solidFill>
                  <a:schemeClr val="accent4">
                    <a:lumMod val="75000"/>
                  </a:schemeClr>
                </a:solidFill>
              </a:endParaRPr>
            </a:p>
          </p:txBody>
        </p:sp>
      </p:grpSp>
      <p:pic>
        <p:nvPicPr>
          <p:cNvPr id="27" name="Picture 21">
            <a:extLst>
              <a:ext uri="{FF2B5EF4-FFF2-40B4-BE49-F238E27FC236}">
                <a16:creationId xmlns:a16="http://schemas.microsoft.com/office/drawing/2014/main" xmlns="" id="{70AAFDF6-2B02-F610-203D-989DFDC12923}"/>
              </a:ext>
            </a:extLst>
          </p:cNvPr>
          <p:cNvPicPr>
            <a:picLocks noChangeAspect="1"/>
          </p:cNvPicPr>
          <p:nvPr/>
        </p:nvPicPr>
        <p:blipFill rotWithShape="1">
          <a:blip r:embed="rId4"/>
          <a:srcRect t="-1" b="40569"/>
          <a:stretch/>
        </p:blipFill>
        <p:spPr>
          <a:xfrm flipH="1">
            <a:off x="966843" y="2970283"/>
            <a:ext cx="3569784" cy="3887717"/>
          </a:xfrm>
          <a:prstGeom prst="rect">
            <a:avLst/>
          </a:prstGeom>
        </p:spPr>
      </p:pic>
    </p:spTree>
    <p:extLst>
      <p:ext uri="{BB962C8B-B14F-4D97-AF65-F5344CB8AC3E}">
        <p14:creationId xmlns:p14="http://schemas.microsoft.com/office/powerpoint/2010/main" val="3768518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17" presetClass="entr" presetSubtype="10" fill="hold" nodeType="withEffect">
                                      <p:stCondLst>
                                        <p:cond delay="2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par>
                                    <p:cTn id="13" presetID="53" presetClass="entr" presetSubtype="16" fill="hold" nodeType="withEffect">
                                      <p:stCondLst>
                                        <p:cond delay="3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animEffect transition="in" filter="fade">
                                          <p:cBhvr>
                                            <p:cTn id="17" dur="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6" presetClass="emph" presetSubtype="0" fill="hold" nodeType="withEffect" p14:presetBounceEnd="98000">
                                      <p:stCondLst>
                                        <p:cond delay="3250"/>
                                      </p:stCondLst>
                                      <p:childTnLst>
                                        <p:animScale p14:bounceEnd="98000">
                                          <p:cBhvr>
                                            <p:cTn id="19"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9" presetID="17" presetClass="entr" presetSubtype="10" fill="hold" nodeType="withEffect">
                                      <p:stCondLst>
                                        <p:cond delay="2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par>
                                    <p:cTn id="13" presetID="53" presetClass="entr" presetSubtype="16" fill="hold" nodeType="withEffect">
                                      <p:stCondLst>
                                        <p:cond delay="3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ppt_w</p:attrName>
                                            </p:attrNameLst>
                                          </p:cBhvr>
                                          <p:tavLst>
                                            <p:tav tm="0">
                                              <p:val>
                                                <p:fltVal val="0"/>
                                              </p:val>
                                            </p:tav>
                                            <p:tav tm="100000">
                                              <p:val>
                                                <p:strVal val="#ppt_w"/>
                                              </p:val>
                                            </p:tav>
                                          </p:tavLst>
                                        </p:anim>
                                        <p:anim calcmode="lin" valueType="num">
                                          <p:cBhvr>
                                            <p:cTn id="16" dur="250" fill="hold"/>
                                            <p:tgtEl>
                                              <p:spTgt spid="9"/>
                                            </p:tgtEl>
                                            <p:attrNameLst>
                                              <p:attrName>ppt_h</p:attrName>
                                            </p:attrNameLst>
                                          </p:cBhvr>
                                          <p:tavLst>
                                            <p:tav tm="0">
                                              <p:val>
                                                <p:fltVal val="0"/>
                                              </p:val>
                                            </p:tav>
                                            <p:tav tm="100000">
                                              <p:val>
                                                <p:strVal val="#ppt_h"/>
                                              </p:val>
                                            </p:tav>
                                          </p:tavLst>
                                        </p:anim>
                                        <p:animEffect transition="in" filter="fade">
                                          <p:cBhvr>
                                            <p:cTn id="17" dur="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7" name="chimes.wav"/>
                                            </p:tgtEl>
                                          </p:cMediaNode>
                                        </p:audio>
                                      </p:subTnLst>
                                    </p:cTn>
                                  </p:par>
                                  <p:par>
                                    <p:cTn id="18" presetID="6" presetClass="emph" presetSubtype="0" fill="hold" nodeType="withEffect">
                                      <p:stCondLst>
                                        <p:cond delay="3250"/>
                                      </p:stCondLst>
                                      <p:childTnLst>
                                        <p:animScale>
                                          <p:cBhvr>
                                            <p:cTn id="19"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4" name="Hình ảnh 3">
            <a:extLst>
              <a:ext uri="{FF2B5EF4-FFF2-40B4-BE49-F238E27FC236}">
                <a16:creationId xmlns:a16="http://schemas.microsoft.com/office/drawing/2014/main" xmlns="" id="{DE542CB0-406A-EA3E-1357-4420E49D5315}"/>
              </a:ext>
            </a:extLst>
          </p:cNvPr>
          <p:cNvPicPr>
            <a:picLocks noChangeAspect="1"/>
          </p:cNvPicPr>
          <p:nvPr/>
        </p:nvPicPr>
        <p:blipFill rotWithShape="1">
          <a:blip r:embed="rId2"/>
          <a:srcRect l="16960" t="20395" r="16307" b="16173"/>
          <a:stretch/>
        </p:blipFill>
        <p:spPr>
          <a:xfrm>
            <a:off x="4599295" y="454920"/>
            <a:ext cx="6810233" cy="3639407"/>
          </a:xfrm>
          <a:prstGeom prst="rect">
            <a:avLst/>
          </a:prstGeom>
        </p:spPr>
      </p:pic>
      <p:sp>
        <p:nvSpPr>
          <p:cNvPr id="8" name="Hộp Văn bản 7">
            <a:extLst>
              <a:ext uri="{FF2B5EF4-FFF2-40B4-BE49-F238E27FC236}">
                <a16:creationId xmlns:a16="http://schemas.microsoft.com/office/drawing/2014/main" xmlns="" id="{854E7ACF-DD31-C3A8-BFB5-CE61BBFCD3D4}"/>
              </a:ext>
            </a:extLst>
          </p:cNvPr>
          <p:cNvSpPr txBox="1"/>
          <p:nvPr/>
        </p:nvSpPr>
        <p:spPr>
          <a:xfrm>
            <a:off x="-546944" y="314882"/>
            <a:ext cx="5301347" cy="1323439"/>
          </a:xfrm>
          <a:prstGeom prst="rect">
            <a:avLst/>
          </a:prstGeom>
          <a:noFill/>
        </p:spPr>
        <p:txBody>
          <a:bodyPr wrap="square" rtlCol="0">
            <a:spAutoFit/>
          </a:bodyPr>
          <a:lstStyle/>
          <a:p>
            <a:pPr algn="ctr"/>
            <a:r>
              <a:rPr lang="en-US" sz="8000">
                <a:solidFill>
                  <a:srgbClr val="C00000"/>
                </a:solidFill>
                <a:latin typeface="UTM Edwardian" panose="02040603050506020204" pitchFamily="18" charset="0"/>
              </a:rPr>
              <a:t>Chùa Cầu </a:t>
            </a:r>
            <a:endParaRPr lang="en-US" sz="8000" dirty="0">
              <a:solidFill>
                <a:srgbClr val="C00000"/>
              </a:solidFill>
              <a:latin typeface="UTM Edwardian" panose="02040603050506020204" pitchFamily="18" charset="0"/>
            </a:endParaRPr>
          </a:p>
        </p:txBody>
      </p:sp>
      <p:sp>
        <p:nvSpPr>
          <p:cNvPr id="10" name="Hộp Văn bản 9">
            <a:extLst>
              <a:ext uri="{FF2B5EF4-FFF2-40B4-BE49-F238E27FC236}">
                <a16:creationId xmlns:a16="http://schemas.microsoft.com/office/drawing/2014/main" xmlns="" id="{EA311268-1188-81AC-C942-559E2CFBC3C9}"/>
              </a:ext>
            </a:extLst>
          </p:cNvPr>
          <p:cNvSpPr txBox="1"/>
          <p:nvPr/>
        </p:nvSpPr>
        <p:spPr>
          <a:xfrm>
            <a:off x="300068" y="1638321"/>
            <a:ext cx="3763576" cy="2554545"/>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Thế kỉ XVI</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cây cầu được dựng bởi các thương nhân người Nhật Bản</a:t>
            </a:r>
            <a:r>
              <a:rPr lang="en-US" sz="3200">
                <a:latin typeface="Calibri" panose="020F0502020204030204" pitchFamily="34" charset="0"/>
                <a:cs typeface="Calibri" panose="020F0502020204030204" pitchFamily="34" charset="0"/>
              </a:rPr>
              <a:t>, gọi là cầu Nhật Bản.</a:t>
            </a:r>
          </a:p>
        </p:txBody>
      </p:sp>
      <p:sp>
        <p:nvSpPr>
          <p:cNvPr id="12" name="Hộp Văn bản 11">
            <a:extLst>
              <a:ext uri="{FF2B5EF4-FFF2-40B4-BE49-F238E27FC236}">
                <a16:creationId xmlns:a16="http://schemas.microsoft.com/office/drawing/2014/main" xmlns="" id="{06B67F51-EE8E-7CE9-7D6E-1B5020556408}"/>
              </a:ext>
            </a:extLst>
          </p:cNvPr>
          <p:cNvSpPr txBox="1"/>
          <p:nvPr/>
        </p:nvSpPr>
        <p:spPr>
          <a:xfrm>
            <a:off x="168674" y="4219468"/>
            <a:ext cx="11854650" cy="107721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Năm 1653</a:t>
            </a:r>
            <a:r>
              <a:rPr lang="vi-VN" sz="3200">
                <a:latin typeface="Calibri" panose="020F0502020204030204" pitchFamily="34" charset="0"/>
                <a:cs typeface="Calibri" panose="020F0502020204030204" pitchFamily="34" charset="0"/>
              </a:rPr>
              <a:t>, ở sườn cầu phía bắc được dựng thêm phần chùa nên cây cầu được gọi là Chùa Cầu.</a:t>
            </a:r>
            <a:endParaRPr lang="en-US" sz="3200">
              <a:latin typeface="Calibri" panose="020F0502020204030204" pitchFamily="34" charset="0"/>
              <a:cs typeface="Calibri" panose="020F0502020204030204" pitchFamily="34" charset="0"/>
            </a:endParaRPr>
          </a:p>
        </p:txBody>
      </p:sp>
      <p:sp>
        <p:nvSpPr>
          <p:cNvPr id="14" name="Hộp Văn bản 13">
            <a:extLst>
              <a:ext uri="{FF2B5EF4-FFF2-40B4-BE49-F238E27FC236}">
                <a16:creationId xmlns:a16="http://schemas.microsoft.com/office/drawing/2014/main" xmlns="" id="{FBAB30B6-8516-8E2F-0815-56757E12F236}"/>
              </a:ext>
            </a:extLst>
          </p:cNvPr>
          <p:cNvSpPr txBox="1"/>
          <p:nvPr/>
        </p:nvSpPr>
        <p:spPr>
          <a:xfrm>
            <a:off x="168674" y="5325861"/>
            <a:ext cx="11854650" cy="107721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Năm 1719</a:t>
            </a:r>
            <a:r>
              <a:rPr lang="vi-VN" sz="3200">
                <a:latin typeface="Calibri" panose="020F0502020204030204" pitchFamily="34" charset="0"/>
                <a:cs typeface="Calibri" panose="020F0502020204030204" pitchFamily="34" charset="0"/>
              </a:rPr>
              <a:t>, chúa Nguyễn Phúc Chu thăm Hội An, đặt tên cho chiếc cầu là “Lai Viễn Kiều” với ý nghĩa là “Cầu đón khách phương xa”.</a:t>
            </a:r>
            <a:endParaRPr 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4625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Hộp Văn bản 7">
            <a:extLst>
              <a:ext uri="{FF2B5EF4-FFF2-40B4-BE49-F238E27FC236}">
                <a16:creationId xmlns:a16="http://schemas.microsoft.com/office/drawing/2014/main" xmlns="" id="{854E7ACF-DD31-C3A8-BFB5-CE61BBFCD3D4}"/>
              </a:ext>
            </a:extLst>
          </p:cNvPr>
          <p:cNvSpPr txBox="1"/>
          <p:nvPr/>
        </p:nvSpPr>
        <p:spPr>
          <a:xfrm>
            <a:off x="630687" y="213107"/>
            <a:ext cx="10509810" cy="1323439"/>
          </a:xfrm>
          <a:prstGeom prst="rect">
            <a:avLst/>
          </a:prstGeom>
          <a:noFill/>
        </p:spPr>
        <p:txBody>
          <a:bodyPr wrap="square" rtlCol="0">
            <a:spAutoFit/>
          </a:bodyPr>
          <a:lstStyle/>
          <a:p>
            <a:pPr algn="ctr"/>
            <a:r>
              <a:rPr lang="en-US" sz="8000">
                <a:solidFill>
                  <a:srgbClr val="C00000"/>
                </a:solidFill>
                <a:latin typeface="UTM Edwardian" panose="02040603050506020204" pitchFamily="18" charset="0"/>
              </a:rPr>
              <a:t>Kiến trúc Chùa Cầu </a:t>
            </a:r>
            <a:endParaRPr lang="en-US" sz="8000" dirty="0">
              <a:solidFill>
                <a:srgbClr val="C00000"/>
              </a:solidFill>
              <a:latin typeface="UTM Edwardian" panose="02040603050506020204" pitchFamily="18" charset="0"/>
            </a:endParaRPr>
          </a:p>
        </p:txBody>
      </p:sp>
      <p:sp>
        <p:nvSpPr>
          <p:cNvPr id="10" name="Hộp Văn bản 9">
            <a:extLst>
              <a:ext uri="{FF2B5EF4-FFF2-40B4-BE49-F238E27FC236}">
                <a16:creationId xmlns:a16="http://schemas.microsoft.com/office/drawing/2014/main" xmlns="" id="{EA311268-1188-81AC-C942-559E2CFBC3C9}"/>
              </a:ext>
            </a:extLst>
          </p:cNvPr>
          <p:cNvSpPr txBox="1"/>
          <p:nvPr/>
        </p:nvSpPr>
        <p:spPr>
          <a:xfrm>
            <a:off x="412749" y="1421492"/>
            <a:ext cx="10945687" cy="107721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Chùa Cầu dài khoảng 18 m, rộng khoảng 3 m; có kiến trúc pha trộn của Nhật Bản, Trung Hoa và Việt Nam. </a:t>
            </a:r>
            <a:endParaRPr lang="en-US" sz="3200">
              <a:latin typeface="Calibri" panose="020F0502020204030204" pitchFamily="34" charset="0"/>
              <a:cs typeface="Calibri" panose="020F0502020204030204" pitchFamily="34" charset="0"/>
            </a:endParaRPr>
          </a:p>
        </p:txBody>
      </p:sp>
      <p:pic>
        <p:nvPicPr>
          <p:cNvPr id="5" name="Hình ảnh 4" descr="Ảnh có chứa ngoài trời, bầu trời, cây cối, mây&#10;&#10;Mô tả được tạo tự động">
            <a:extLst>
              <a:ext uri="{FF2B5EF4-FFF2-40B4-BE49-F238E27FC236}">
                <a16:creationId xmlns:a16="http://schemas.microsoft.com/office/drawing/2014/main" xmlns="" id="{5D7A2CA6-E205-3E93-58EA-EA4EB841C0A6}"/>
              </a:ext>
            </a:extLst>
          </p:cNvPr>
          <p:cNvPicPr>
            <a:picLocks noChangeAspect="1"/>
          </p:cNvPicPr>
          <p:nvPr/>
        </p:nvPicPr>
        <p:blipFill rotWithShape="1">
          <a:blip r:embed="rId2">
            <a:extLst>
              <a:ext uri="{28A0092B-C50C-407E-A947-70E740481C1C}">
                <a14:useLocalDpi xmlns:a14="http://schemas.microsoft.com/office/drawing/2010/main" val="0"/>
              </a:ext>
            </a:extLst>
          </a:blip>
          <a:srcRect r="8553" b="21792"/>
          <a:stretch/>
        </p:blipFill>
        <p:spPr>
          <a:xfrm>
            <a:off x="5677468" y="2715539"/>
            <a:ext cx="6101783" cy="3481431"/>
          </a:xfrm>
          <a:prstGeom prst="roundRect">
            <a:avLst/>
          </a:prstGeom>
        </p:spPr>
      </p:pic>
      <p:sp>
        <p:nvSpPr>
          <p:cNvPr id="6" name="Hộp Văn bản 5">
            <a:extLst>
              <a:ext uri="{FF2B5EF4-FFF2-40B4-BE49-F238E27FC236}">
                <a16:creationId xmlns:a16="http://schemas.microsoft.com/office/drawing/2014/main" xmlns="" id="{FB6EBFAB-3CD0-207E-FF2E-1D6FC5E8FFA0}"/>
              </a:ext>
            </a:extLst>
          </p:cNvPr>
          <p:cNvSpPr txBox="1"/>
          <p:nvPr/>
        </p:nvSpPr>
        <p:spPr>
          <a:xfrm>
            <a:off x="412749" y="2598055"/>
            <a:ext cx="5176603" cy="4031873"/>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Tất cả hệ khung của công trình làm bằng gỗ, có ba hệ mái tương ứng với ba phần cầu. Mái công trình lợp ngói âm dương với những chi tiết trang trí tinh xảo. Đặc biệt có những đồ gốm men lam được khảm trên mái.</a:t>
            </a:r>
            <a:endParaRPr 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0806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Hộp Văn bản 7">
            <a:extLst>
              <a:ext uri="{FF2B5EF4-FFF2-40B4-BE49-F238E27FC236}">
                <a16:creationId xmlns:a16="http://schemas.microsoft.com/office/drawing/2014/main" xmlns="" id="{854E7ACF-DD31-C3A8-BFB5-CE61BBFCD3D4}"/>
              </a:ext>
            </a:extLst>
          </p:cNvPr>
          <p:cNvSpPr txBox="1"/>
          <p:nvPr/>
        </p:nvSpPr>
        <p:spPr>
          <a:xfrm>
            <a:off x="6558944" y="338774"/>
            <a:ext cx="5301347" cy="1323439"/>
          </a:xfrm>
          <a:prstGeom prst="rect">
            <a:avLst/>
          </a:prstGeom>
          <a:noFill/>
        </p:spPr>
        <p:txBody>
          <a:bodyPr wrap="square" rtlCol="0">
            <a:spAutoFit/>
          </a:bodyPr>
          <a:lstStyle/>
          <a:p>
            <a:pPr algn="ctr"/>
            <a:r>
              <a:rPr lang="en-US" sz="8000">
                <a:solidFill>
                  <a:srgbClr val="C00000"/>
                </a:solidFill>
                <a:latin typeface="UTM Edwardian" panose="02040603050506020204" pitchFamily="18" charset="0"/>
              </a:rPr>
              <a:t>Chùa Cầu </a:t>
            </a:r>
            <a:endParaRPr lang="en-US" sz="8000" dirty="0">
              <a:solidFill>
                <a:srgbClr val="C00000"/>
              </a:solidFill>
              <a:latin typeface="UTM Edwardian" panose="02040603050506020204" pitchFamily="18" charset="0"/>
            </a:endParaRPr>
          </a:p>
        </p:txBody>
      </p:sp>
      <p:sp>
        <p:nvSpPr>
          <p:cNvPr id="14" name="Hộp Văn bản 13">
            <a:extLst>
              <a:ext uri="{FF2B5EF4-FFF2-40B4-BE49-F238E27FC236}">
                <a16:creationId xmlns:a16="http://schemas.microsoft.com/office/drawing/2014/main" xmlns="" id="{FBAB30B6-8516-8E2F-0815-56757E12F236}"/>
              </a:ext>
            </a:extLst>
          </p:cNvPr>
          <p:cNvSpPr txBox="1"/>
          <p:nvPr/>
        </p:nvSpPr>
        <p:spPr>
          <a:xfrm>
            <a:off x="395785" y="4328616"/>
            <a:ext cx="6000130" cy="2400657"/>
          </a:xfrm>
          <a:prstGeom prst="rect">
            <a:avLst/>
          </a:prstGeom>
          <a:noFill/>
        </p:spPr>
        <p:txBody>
          <a:bodyPr wrap="square" rtlCol="0">
            <a:spAutoFit/>
          </a:bodyPr>
          <a:lstStyle/>
          <a:p>
            <a:pPr algn="just"/>
            <a:r>
              <a:rPr lang="en-US" sz="3000">
                <a:latin typeface="Calibri" panose="020F0502020204030204" pitchFamily="34" charset="0"/>
                <a:cs typeface="Calibri" panose="020F0502020204030204" pitchFamily="34" charset="0"/>
              </a:rPr>
              <a:t>	C</a:t>
            </a:r>
            <a:r>
              <a:rPr lang="vi-VN" sz="3000">
                <a:latin typeface="Calibri" panose="020F0502020204030204" pitchFamily="34" charset="0"/>
                <a:cs typeface="Calibri" panose="020F0502020204030204" pitchFamily="34" charset="0"/>
              </a:rPr>
              <a:t>hùa Cầu Hội An không thờ Phật như các ngôi chùa khác. Nơi đây thờ vị thần bảo hộ xứ sở mang niềm vui, hạnh phúc đến cho con người là Bắc Đế Trấn Võ.</a:t>
            </a:r>
            <a:endParaRPr lang="en-US" sz="3000">
              <a:latin typeface="Calibri" panose="020F0502020204030204" pitchFamily="34" charset="0"/>
              <a:cs typeface="Calibri" panose="020F0502020204030204" pitchFamily="34" charset="0"/>
            </a:endParaRPr>
          </a:p>
        </p:txBody>
      </p:sp>
      <p:pic>
        <p:nvPicPr>
          <p:cNvPr id="5" name="Hình ảnh 4" descr="Ảnh có chứa trong nhà, bàn, thiết kế nội thất, khung ảnh&#10;&#10;Mô tả được tạo tự động">
            <a:extLst>
              <a:ext uri="{FF2B5EF4-FFF2-40B4-BE49-F238E27FC236}">
                <a16:creationId xmlns:a16="http://schemas.microsoft.com/office/drawing/2014/main" xmlns="" id="{944A2A39-A939-77E8-81CD-E768865A7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38" y="401116"/>
            <a:ext cx="6028892" cy="3927500"/>
          </a:xfrm>
          <a:prstGeom prst="roundRect">
            <a:avLst/>
          </a:prstGeom>
        </p:spPr>
      </p:pic>
      <p:pic>
        <p:nvPicPr>
          <p:cNvPr id="7" name="Hình ảnh 6" descr="Ảnh có chứa văn bản, bầu trời, ngoài trời, người&#10;&#10;Mô tả được tạo tự động">
            <a:extLst>
              <a:ext uri="{FF2B5EF4-FFF2-40B4-BE49-F238E27FC236}">
                <a16:creationId xmlns:a16="http://schemas.microsoft.com/office/drawing/2014/main" xmlns="" id="{063E8A24-5395-8AE8-064B-BF2ED6E47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977" y="3036767"/>
            <a:ext cx="4975285" cy="3312119"/>
          </a:xfrm>
          <a:prstGeom prst="roundRect">
            <a:avLst/>
          </a:prstGeom>
        </p:spPr>
      </p:pic>
      <p:sp>
        <p:nvSpPr>
          <p:cNvPr id="12" name="Hộp Văn bản 11">
            <a:extLst>
              <a:ext uri="{FF2B5EF4-FFF2-40B4-BE49-F238E27FC236}">
                <a16:creationId xmlns:a16="http://schemas.microsoft.com/office/drawing/2014/main" xmlns="" id="{06B67F51-EE8E-7CE9-7D6E-1B5020556408}"/>
              </a:ext>
            </a:extLst>
          </p:cNvPr>
          <p:cNvSpPr txBox="1"/>
          <p:nvPr/>
        </p:nvSpPr>
        <p:spPr>
          <a:xfrm>
            <a:off x="6609349" y="1738185"/>
            <a:ext cx="5200539" cy="107721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Chùa Cầu phố cổ Hội An được in trên tờ tiền Việt Nam</a:t>
            </a:r>
            <a:endParaRPr 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25538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 name="Picture 123">
            <a:extLst>
              <a:ext uri="{FF2B5EF4-FFF2-40B4-BE49-F238E27FC236}">
                <a16:creationId xmlns:a16="http://schemas.microsoft.com/office/drawing/2014/main" xmlns="" id="{2DF3A38A-D26E-52DE-2538-1F22724367E8}"/>
              </a:ext>
            </a:extLst>
          </p:cNvPr>
          <p:cNvPicPr>
            <a:picLocks noChangeAspect="1"/>
          </p:cNvPicPr>
          <p:nvPr/>
        </p:nvPicPr>
        <p:blipFill>
          <a:blip r:embed="rId2"/>
          <a:stretch>
            <a:fillRect/>
          </a:stretch>
        </p:blipFill>
        <p:spPr>
          <a:xfrm>
            <a:off x="3991134" y="3150419"/>
            <a:ext cx="3850311" cy="3793819"/>
          </a:xfrm>
          <a:prstGeom prst="rect">
            <a:avLst/>
          </a:prstGeom>
        </p:spPr>
      </p:pic>
      <p:sp>
        <p:nvSpPr>
          <p:cNvPr id="5" name="TextBox 67">
            <a:extLst>
              <a:ext uri="{FF2B5EF4-FFF2-40B4-BE49-F238E27FC236}">
                <a16:creationId xmlns:a16="http://schemas.microsoft.com/office/drawing/2014/main" xmlns="" id="{A8CAF390-9560-3558-9730-E8FCD9D59AD4}"/>
              </a:ext>
            </a:extLst>
          </p:cNvPr>
          <p:cNvSpPr txBox="1"/>
          <p:nvPr/>
        </p:nvSpPr>
        <p:spPr>
          <a:xfrm>
            <a:off x="168674" y="1012951"/>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Ê</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U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Ị</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Í</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7" name="Bong bóng Lời nói: Hình chữ nhật với Góc Tròn 6">
            <a:extLst>
              <a:ext uri="{FF2B5EF4-FFF2-40B4-BE49-F238E27FC236}">
                <a16:creationId xmlns:a16="http://schemas.microsoft.com/office/drawing/2014/main" xmlns="" id="{AA1E6A1E-1249-B174-5229-76C5E560278C}"/>
              </a:ext>
            </a:extLst>
          </p:cNvPr>
          <p:cNvSpPr/>
          <p:nvPr/>
        </p:nvSpPr>
        <p:spPr>
          <a:xfrm>
            <a:off x="3299792" y="1603513"/>
            <a:ext cx="5738192" cy="1205948"/>
          </a:xfrm>
          <a:prstGeom prst="wedgeRoundRectCallout">
            <a:avLst>
              <a:gd name="adj1" fmla="val -10629"/>
              <a:gd name="adj2" fmla="val 75118"/>
              <a:gd name="adj3" fmla="val 16667"/>
            </a:avLst>
          </a:prstGeom>
          <a:solidFill>
            <a:srgbClr val="FFCCFF"/>
          </a:solidFill>
          <a:ln w="28575">
            <a:solidFill>
              <a:srgbClr val="FF00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xmlns="" id="{9D1AD271-A743-E7B8-5D5D-2F3893188BA0}"/>
              </a:ext>
            </a:extLst>
          </p:cNvPr>
          <p:cNvSpPr txBox="1"/>
          <p:nvPr/>
        </p:nvSpPr>
        <p:spPr>
          <a:xfrm>
            <a:off x="3376039" y="1603513"/>
            <a:ext cx="5585697" cy="1200329"/>
          </a:xfrm>
          <a:prstGeom prst="rect">
            <a:avLst/>
          </a:prstGeom>
          <a:noFill/>
        </p:spPr>
        <p:txBody>
          <a:bodyPr wrap="square" rtlCol="0">
            <a:spAutoFit/>
          </a:bodyPr>
          <a:lstStyle/>
          <a:p>
            <a:pPr algn="ctr"/>
            <a:r>
              <a:rPr lang="en-US" sz="3600"/>
              <a:t>Mời các bạn cùng tìm hiểu về </a:t>
            </a:r>
            <a:r>
              <a:rPr lang="en-US" sz="3600" b="1"/>
              <a:t>Hội quán Phúc Kiến </a:t>
            </a:r>
            <a:r>
              <a:rPr lang="en-US" sz="3600"/>
              <a:t>nhé!</a:t>
            </a:r>
          </a:p>
        </p:txBody>
      </p:sp>
    </p:spTree>
    <p:extLst>
      <p:ext uri="{BB962C8B-B14F-4D97-AF65-F5344CB8AC3E}">
        <p14:creationId xmlns:p14="http://schemas.microsoft.com/office/powerpoint/2010/main" val="5091893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Hộp Văn bản 7">
            <a:extLst>
              <a:ext uri="{FF2B5EF4-FFF2-40B4-BE49-F238E27FC236}">
                <a16:creationId xmlns:a16="http://schemas.microsoft.com/office/drawing/2014/main" xmlns="" id="{854E7ACF-DD31-C3A8-BFB5-CE61BBFCD3D4}"/>
              </a:ext>
            </a:extLst>
          </p:cNvPr>
          <p:cNvSpPr txBox="1"/>
          <p:nvPr/>
        </p:nvSpPr>
        <p:spPr>
          <a:xfrm>
            <a:off x="630687" y="128727"/>
            <a:ext cx="10509810" cy="1200329"/>
          </a:xfrm>
          <a:prstGeom prst="rect">
            <a:avLst/>
          </a:prstGeom>
          <a:noFill/>
        </p:spPr>
        <p:txBody>
          <a:bodyPr wrap="square" rtlCol="0">
            <a:spAutoFit/>
          </a:bodyPr>
          <a:lstStyle/>
          <a:p>
            <a:pPr algn="ctr"/>
            <a:r>
              <a:rPr lang="en-US" sz="7200">
                <a:solidFill>
                  <a:srgbClr val="C00000"/>
                </a:solidFill>
                <a:latin typeface="UTM Edwardian" panose="02040603050506020204" pitchFamily="18" charset="0"/>
              </a:rPr>
              <a:t>Hội quán Phúc Kiến</a:t>
            </a:r>
            <a:endParaRPr lang="en-US" sz="7200" dirty="0">
              <a:solidFill>
                <a:srgbClr val="C00000"/>
              </a:solidFill>
              <a:latin typeface="UTM Edwardian" panose="02040603050506020204" pitchFamily="18" charset="0"/>
            </a:endParaRPr>
          </a:p>
        </p:txBody>
      </p:sp>
      <p:sp>
        <p:nvSpPr>
          <p:cNvPr id="10" name="Hộp Văn bản 9">
            <a:extLst>
              <a:ext uri="{FF2B5EF4-FFF2-40B4-BE49-F238E27FC236}">
                <a16:creationId xmlns:a16="http://schemas.microsoft.com/office/drawing/2014/main" xmlns="" id="{EA311268-1188-81AC-C942-559E2CFBC3C9}"/>
              </a:ext>
            </a:extLst>
          </p:cNvPr>
          <p:cNvSpPr txBox="1"/>
          <p:nvPr/>
        </p:nvSpPr>
        <p:spPr>
          <a:xfrm>
            <a:off x="438287" y="1209458"/>
            <a:ext cx="11315425" cy="1815882"/>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Hội quán Phúc Kiến là nơi sinh hoạt cộng đồng của người Hoa cùng quê đến Hội An buôn bán và là nơi để thờ cúng các vị tiền hiền, các vị thần che chở cho cuộc sống của người dân địa phương. Hội quán được xây dựng theo kiểu đền miếu cổ Trung Hoa với mái lợp ngói ống.</a:t>
            </a:r>
            <a:endParaRPr lang="en-US" sz="2800">
              <a:latin typeface="Calibri" panose="020F0502020204030204" pitchFamily="34" charset="0"/>
              <a:cs typeface="Calibri" panose="020F0502020204030204" pitchFamily="34" charset="0"/>
            </a:endParaRPr>
          </a:p>
        </p:txBody>
      </p:sp>
      <p:pic>
        <p:nvPicPr>
          <p:cNvPr id="4" name="Hình ảnh 3" descr="Ảnh có chứa văn bản, ảnh chụp màn hình, bầu trời, đền thờ&#10;&#10;Mô tả được tạo tự động">
            <a:extLst>
              <a:ext uri="{FF2B5EF4-FFF2-40B4-BE49-F238E27FC236}">
                <a16:creationId xmlns:a16="http://schemas.microsoft.com/office/drawing/2014/main" xmlns="" id="{209FE66E-FB00-13F1-124E-B90758240240}"/>
              </a:ext>
            </a:extLst>
          </p:cNvPr>
          <p:cNvPicPr>
            <a:picLocks noChangeAspect="1"/>
          </p:cNvPicPr>
          <p:nvPr/>
        </p:nvPicPr>
        <p:blipFill rotWithShape="1">
          <a:blip r:embed="rId2">
            <a:extLst>
              <a:ext uri="{28A0092B-C50C-407E-A947-70E740481C1C}">
                <a14:useLocalDpi xmlns:a14="http://schemas.microsoft.com/office/drawing/2010/main" val="0"/>
              </a:ext>
            </a:extLst>
          </a:blip>
          <a:srcRect l="2615" t="39888" r="52433" b="9938"/>
          <a:stretch/>
        </p:blipFill>
        <p:spPr>
          <a:xfrm>
            <a:off x="1001747" y="3180914"/>
            <a:ext cx="4696687" cy="2950165"/>
          </a:xfrm>
          <a:prstGeom prst="rect">
            <a:avLst/>
          </a:prstGeom>
        </p:spPr>
      </p:pic>
      <p:pic>
        <p:nvPicPr>
          <p:cNvPr id="7" name="Hình ảnh 6" descr="Ảnh có chứa văn bản, ảnh chụp màn hình, bầu trời, đền thờ&#10;&#10;Mô tả được tạo tự động">
            <a:extLst>
              <a:ext uri="{FF2B5EF4-FFF2-40B4-BE49-F238E27FC236}">
                <a16:creationId xmlns:a16="http://schemas.microsoft.com/office/drawing/2014/main" xmlns="" id="{0424E758-BF19-A23A-F188-E9F43EDFF373}"/>
              </a:ext>
            </a:extLst>
          </p:cNvPr>
          <p:cNvPicPr>
            <a:picLocks noChangeAspect="1"/>
          </p:cNvPicPr>
          <p:nvPr/>
        </p:nvPicPr>
        <p:blipFill rotWithShape="1">
          <a:blip r:embed="rId2">
            <a:extLst>
              <a:ext uri="{28A0092B-C50C-407E-A947-70E740481C1C}">
                <a14:useLocalDpi xmlns:a14="http://schemas.microsoft.com/office/drawing/2010/main" val="0"/>
              </a:ext>
            </a:extLst>
          </a:blip>
          <a:srcRect l="49508" t="40758" r="5540" b="9068"/>
          <a:stretch/>
        </p:blipFill>
        <p:spPr>
          <a:xfrm>
            <a:off x="6327006" y="3152168"/>
            <a:ext cx="4696687" cy="2950165"/>
          </a:xfrm>
          <a:prstGeom prst="rect">
            <a:avLst/>
          </a:prstGeom>
        </p:spPr>
      </p:pic>
      <p:sp>
        <p:nvSpPr>
          <p:cNvPr id="11" name="Hộp Văn bản 10">
            <a:extLst>
              <a:ext uri="{FF2B5EF4-FFF2-40B4-BE49-F238E27FC236}">
                <a16:creationId xmlns:a16="http://schemas.microsoft.com/office/drawing/2014/main" xmlns="" id="{F975D2A8-F669-E2F4-01CA-1C79707E3802}"/>
              </a:ext>
            </a:extLst>
          </p:cNvPr>
          <p:cNvSpPr txBox="1"/>
          <p:nvPr/>
        </p:nvSpPr>
        <p:spPr>
          <a:xfrm>
            <a:off x="302090" y="6139820"/>
            <a:ext cx="6096000" cy="523220"/>
          </a:xfrm>
          <a:prstGeom prst="rect">
            <a:avLst/>
          </a:prstGeom>
          <a:noFill/>
        </p:spPr>
        <p:txBody>
          <a:bodyPr wrap="square">
            <a:spAutoFit/>
          </a:bodyPr>
          <a:lstStyle/>
          <a:p>
            <a:pPr algn="ctr"/>
            <a:r>
              <a:rPr lang="en-US" sz="2800" i="1"/>
              <a:t>Hình 4. Hội quán Phúc Kiến</a:t>
            </a:r>
          </a:p>
        </p:txBody>
      </p:sp>
      <p:sp>
        <p:nvSpPr>
          <p:cNvPr id="12" name="Hộp Văn bản 11">
            <a:extLst>
              <a:ext uri="{FF2B5EF4-FFF2-40B4-BE49-F238E27FC236}">
                <a16:creationId xmlns:a16="http://schemas.microsoft.com/office/drawing/2014/main" xmlns="" id="{7D1BAD92-0438-F0DE-F3C0-3A27C354DE41}"/>
              </a:ext>
            </a:extLst>
          </p:cNvPr>
          <p:cNvSpPr txBox="1"/>
          <p:nvPr/>
        </p:nvSpPr>
        <p:spPr>
          <a:xfrm>
            <a:off x="5627349" y="6144943"/>
            <a:ext cx="6096000" cy="523220"/>
          </a:xfrm>
          <a:prstGeom prst="rect">
            <a:avLst/>
          </a:prstGeom>
          <a:noFill/>
        </p:spPr>
        <p:txBody>
          <a:bodyPr wrap="square">
            <a:spAutoFit/>
          </a:bodyPr>
          <a:lstStyle/>
          <a:p>
            <a:pPr algn="ctr"/>
            <a:r>
              <a:rPr lang="en-US" sz="2800" i="1"/>
              <a:t>Hình 5. Bên trong Hội quán Phúc Kiến</a:t>
            </a:r>
          </a:p>
        </p:txBody>
      </p:sp>
    </p:spTree>
    <p:extLst>
      <p:ext uri="{BB962C8B-B14F-4D97-AF65-F5344CB8AC3E}">
        <p14:creationId xmlns:p14="http://schemas.microsoft.com/office/powerpoint/2010/main" val="3597256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800" decel="100000"/>
                                        <p:tgtEl>
                                          <p:spTgt spid="4"/>
                                        </p:tgtEl>
                                      </p:cBhvr>
                                    </p:animEffect>
                                    <p:anim calcmode="lin" valueType="num">
                                      <p:cBhvr>
                                        <p:cTn id="20" dur="800" decel="100000" fill="hold"/>
                                        <p:tgtEl>
                                          <p:spTgt spid="4"/>
                                        </p:tgtEl>
                                        <p:attrNameLst>
                                          <p:attrName>style.rotation</p:attrName>
                                        </p:attrNameLst>
                                      </p:cBhvr>
                                      <p:tavLst>
                                        <p:tav tm="0">
                                          <p:val>
                                            <p:fltVal val="-90"/>
                                          </p:val>
                                        </p:tav>
                                        <p:tav tm="100000">
                                          <p:val>
                                            <p:fltVal val="0"/>
                                          </p:val>
                                        </p:tav>
                                      </p:tavLst>
                                    </p:anim>
                                    <p:anim calcmode="lin" valueType="num">
                                      <p:cBhvr>
                                        <p:cTn id="21" dur="800" decel="100000" fill="hold"/>
                                        <p:tgtEl>
                                          <p:spTgt spid="4"/>
                                        </p:tgtEl>
                                        <p:attrNameLst>
                                          <p:attrName>ppt_x</p:attrName>
                                        </p:attrNameLst>
                                      </p:cBhvr>
                                      <p:tavLst>
                                        <p:tav tm="0">
                                          <p:val>
                                            <p:strVal val="#ppt_x+0.4"/>
                                          </p:val>
                                        </p:tav>
                                        <p:tav tm="100000">
                                          <p:val>
                                            <p:strVal val="#ppt_x-0.05"/>
                                          </p:val>
                                        </p:tav>
                                      </p:tavLst>
                                    </p:anim>
                                    <p:anim calcmode="lin" valueType="num">
                                      <p:cBhvr>
                                        <p:cTn id="22" dur="800" decel="100000" fill="hold"/>
                                        <p:tgtEl>
                                          <p:spTgt spid="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800" decel="100000"/>
                                        <p:tgtEl>
                                          <p:spTgt spid="7"/>
                                        </p:tgtEl>
                                      </p:cBhvr>
                                    </p:animEffect>
                                    <p:anim calcmode="lin" valueType="num">
                                      <p:cBhvr>
                                        <p:cTn id="38" dur="800" decel="100000" fill="hold"/>
                                        <p:tgtEl>
                                          <p:spTgt spid="7"/>
                                        </p:tgtEl>
                                        <p:attrNameLst>
                                          <p:attrName>style.rotation</p:attrName>
                                        </p:attrNameLst>
                                      </p:cBhvr>
                                      <p:tavLst>
                                        <p:tav tm="0">
                                          <p:val>
                                            <p:fltVal val="-90"/>
                                          </p:val>
                                        </p:tav>
                                        <p:tav tm="100000">
                                          <p:val>
                                            <p:fltVal val="0"/>
                                          </p:val>
                                        </p:tav>
                                      </p:tavLst>
                                    </p:anim>
                                    <p:anim calcmode="lin" valueType="num">
                                      <p:cBhvr>
                                        <p:cTn id="39" dur="800" decel="100000" fill="hold"/>
                                        <p:tgtEl>
                                          <p:spTgt spid="7"/>
                                        </p:tgtEl>
                                        <p:attrNameLst>
                                          <p:attrName>ppt_x</p:attrName>
                                        </p:attrNameLst>
                                      </p:cBhvr>
                                      <p:tavLst>
                                        <p:tav tm="0">
                                          <p:val>
                                            <p:strVal val="#ppt_x+0.4"/>
                                          </p:val>
                                        </p:tav>
                                        <p:tav tm="100000">
                                          <p:val>
                                            <p:strVal val="#ppt_x-0.05"/>
                                          </p:val>
                                        </p:tav>
                                      </p:tavLst>
                                    </p:anim>
                                    <p:anim calcmode="lin" valueType="num">
                                      <p:cBhvr>
                                        <p:cTn id="40" dur="800" decel="100000" fill="hold"/>
                                        <p:tgtEl>
                                          <p:spTgt spid="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43" presetID="3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800" decel="100000"/>
                                        <p:tgtEl>
                                          <p:spTgt spid="12"/>
                                        </p:tgtEl>
                                      </p:cBhvr>
                                    </p:animEffect>
                                    <p:anim calcmode="lin" valueType="num">
                                      <p:cBhvr>
                                        <p:cTn id="46" dur="800" decel="100000" fill="hold"/>
                                        <p:tgtEl>
                                          <p:spTgt spid="12"/>
                                        </p:tgtEl>
                                        <p:attrNameLst>
                                          <p:attrName>style.rotation</p:attrName>
                                        </p:attrNameLst>
                                      </p:cBhvr>
                                      <p:tavLst>
                                        <p:tav tm="0">
                                          <p:val>
                                            <p:fltVal val="-90"/>
                                          </p:val>
                                        </p:tav>
                                        <p:tav tm="100000">
                                          <p:val>
                                            <p:fltVal val="0"/>
                                          </p:val>
                                        </p:tav>
                                      </p:tavLst>
                                    </p:anim>
                                    <p:anim calcmode="lin" valueType="num">
                                      <p:cBhvr>
                                        <p:cTn id="47" dur="800" decel="100000" fill="hold"/>
                                        <p:tgtEl>
                                          <p:spTgt spid="12"/>
                                        </p:tgtEl>
                                        <p:attrNameLst>
                                          <p:attrName>ppt_x</p:attrName>
                                        </p:attrNameLst>
                                      </p:cBhvr>
                                      <p:tavLst>
                                        <p:tav tm="0">
                                          <p:val>
                                            <p:strVal val="#ppt_x+0.4"/>
                                          </p:val>
                                        </p:tav>
                                        <p:tav tm="100000">
                                          <p:val>
                                            <p:strVal val="#ppt_x-0.05"/>
                                          </p:val>
                                        </p:tav>
                                      </p:tavLst>
                                    </p:anim>
                                    <p:anim calcmode="lin" valueType="num">
                                      <p:cBhvr>
                                        <p:cTn id="48" dur="800" decel="100000" fill="hold"/>
                                        <p:tgtEl>
                                          <p:spTgt spid="12"/>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Hộp Văn bản 7">
            <a:extLst>
              <a:ext uri="{FF2B5EF4-FFF2-40B4-BE49-F238E27FC236}">
                <a16:creationId xmlns:a16="http://schemas.microsoft.com/office/drawing/2014/main" xmlns="" id="{854E7ACF-DD31-C3A8-BFB5-CE61BBFCD3D4}"/>
              </a:ext>
            </a:extLst>
          </p:cNvPr>
          <p:cNvSpPr txBox="1"/>
          <p:nvPr/>
        </p:nvSpPr>
        <p:spPr>
          <a:xfrm>
            <a:off x="630687" y="128727"/>
            <a:ext cx="10509810" cy="1323439"/>
          </a:xfrm>
          <a:prstGeom prst="rect">
            <a:avLst/>
          </a:prstGeom>
          <a:noFill/>
        </p:spPr>
        <p:txBody>
          <a:bodyPr wrap="square" rtlCol="0">
            <a:spAutoFit/>
          </a:bodyPr>
          <a:lstStyle/>
          <a:p>
            <a:pPr algn="ctr"/>
            <a:r>
              <a:rPr lang="en-US" sz="8000">
                <a:solidFill>
                  <a:srgbClr val="C00000"/>
                </a:solidFill>
                <a:latin typeface="UTM Edwardian" panose="02040603050506020204" pitchFamily="18" charset="0"/>
              </a:rPr>
              <a:t>Hội quán Phúc Kiến</a:t>
            </a:r>
            <a:endParaRPr lang="en-US" sz="8000" dirty="0">
              <a:solidFill>
                <a:srgbClr val="C00000"/>
              </a:solidFill>
              <a:latin typeface="UTM Edwardian" panose="02040603050506020204" pitchFamily="18" charset="0"/>
            </a:endParaRPr>
          </a:p>
        </p:txBody>
      </p:sp>
      <p:pic>
        <p:nvPicPr>
          <p:cNvPr id="5" name="Hình ảnh 4" descr="Ảnh có chứa tòa nhà, trong nhà, ban đêm, sàn&#10;&#10;Mô tả được tạo tự động">
            <a:extLst>
              <a:ext uri="{FF2B5EF4-FFF2-40B4-BE49-F238E27FC236}">
                <a16:creationId xmlns:a16="http://schemas.microsoft.com/office/drawing/2014/main" xmlns="" id="{2470F9DD-98EB-0BE8-DB06-4DCBCDAB9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94" y="1557348"/>
            <a:ext cx="5651606" cy="3399037"/>
          </a:xfrm>
          <a:prstGeom prst="roundRect">
            <a:avLst/>
          </a:prstGeom>
        </p:spPr>
      </p:pic>
      <p:pic>
        <p:nvPicPr>
          <p:cNvPr id="9" name="Hình ảnh 8" descr="Ảnh có chứa đền, đền thờ, hoa, trong nhà&#10;&#10;Mô tả được tạo tự động">
            <a:extLst>
              <a:ext uri="{FF2B5EF4-FFF2-40B4-BE49-F238E27FC236}">
                <a16:creationId xmlns:a16="http://schemas.microsoft.com/office/drawing/2014/main" xmlns="" id="{873CFF83-1806-B1DE-6A1E-D94768BC3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718" y="3602055"/>
            <a:ext cx="5056532" cy="2831658"/>
          </a:xfrm>
          <a:prstGeom prst="roundRect">
            <a:avLst/>
          </a:prstGeom>
        </p:spPr>
      </p:pic>
      <p:sp>
        <p:nvSpPr>
          <p:cNvPr id="15" name="Hộp Văn bản 14">
            <a:extLst>
              <a:ext uri="{FF2B5EF4-FFF2-40B4-BE49-F238E27FC236}">
                <a16:creationId xmlns:a16="http://schemas.microsoft.com/office/drawing/2014/main" xmlns="" id="{F07D44F7-C3BC-291A-E968-1405A7BB1FD9}"/>
              </a:ext>
            </a:extLst>
          </p:cNvPr>
          <p:cNvSpPr txBox="1"/>
          <p:nvPr/>
        </p:nvSpPr>
        <p:spPr>
          <a:xfrm>
            <a:off x="630687" y="4956385"/>
            <a:ext cx="5056532" cy="1477328"/>
          </a:xfrm>
          <a:prstGeom prst="rect">
            <a:avLst/>
          </a:prstGeom>
          <a:noFill/>
        </p:spPr>
        <p:txBody>
          <a:bodyPr wrap="square" rtlCol="0">
            <a:spAutoFit/>
          </a:bodyPr>
          <a:lstStyle/>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Khu vực dâng hương và lễ vật được bài trí rất gọn gàng, thoáng đãng.</a:t>
            </a:r>
            <a:endParaRPr lang="en-US" sz="3000">
              <a:latin typeface="Calibri" panose="020F0502020204030204" pitchFamily="34" charset="0"/>
              <a:cs typeface="Calibri" panose="020F0502020204030204" pitchFamily="34" charset="0"/>
            </a:endParaRPr>
          </a:p>
        </p:txBody>
      </p:sp>
      <p:sp>
        <p:nvSpPr>
          <p:cNvPr id="17" name="Hộp Văn bản 16">
            <a:extLst>
              <a:ext uri="{FF2B5EF4-FFF2-40B4-BE49-F238E27FC236}">
                <a16:creationId xmlns:a16="http://schemas.microsoft.com/office/drawing/2014/main" xmlns="" id="{0A23A652-8A0C-A78B-4BB2-D94B2B23BB36}"/>
              </a:ext>
            </a:extLst>
          </p:cNvPr>
          <p:cNvSpPr txBox="1"/>
          <p:nvPr/>
        </p:nvSpPr>
        <p:spPr>
          <a:xfrm>
            <a:off x="6371718" y="1605025"/>
            <a:ext cx="5056532" cy="1815882"/>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Bên trong gian chính điện có thờ Thiên hậu Thánh Mẫu, Quan Thế Âm Bồ Tát, Thần Tài, 12 bà mụ và 3 Bà Chúa Sanh Thai. </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6370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 name="Picture 123">
            <a:extLst>
              <a:ext uri="{FF2B5EF4-FFF2-40B4-BE49-F238E27FC236}">
                <a16:creationId xmlns:a16="http://schemas.microsoft.com/office/drawing/2014/main" xmlns="" id="{2DF3A38A-D26E-52DE-2538-1F22724367E8}"/>
              </a:ext>
            </a:extLst>
          </p:cNvPr>
          <p:cNvPicPr>
            <a:picLocks noChangeAspect="1"/>
          </p:cNvPicPr>
          <p:nvPr/>
        </p:nvPicPr>
        <p:blipFill>
          <a:blip r:embed="rId2"/>
          <a:stretch>
            <a:fillRect/>
          </a:stretch>
        </p:blipFill>
        <p:spPr>
          <a:xfrm>
            <a:off x="3991134" y="3150419"/>
            <a:ext cx="3850311" cy="3793819"/>
          </a:xfrm>
          <a:prstGeom prst="rect">
            <a:avLst/>
          </a:prstGeom>
        </p:spPr>
      </p:pic>
      <p:sp>
        <p:nvSpPr>
          <p:cNvPr id="5" name="TextBox 67">
            <a:extLst>
              <a:ext uri="{FF2B5EF4-FFF2-40B4-BE49-F238E27FC236}">
                <a16:creationId xmlns:a16="http://schemas.microsoft.com/office/drawing/2014/main" xmlns="" id="{A8CAF390-9560-3558-9730-E8FCD9D59AD4}"/>
              </a:ext>
            </a:extLst>
          </p:cNvPr>
          <p:cNvSpPr txBox="1"/>
          <p:nvPr/>
        </p:nvSpPr>
        <p:spPr>
          <a:xfrm>
            <a:off x="168674" y="1012951"/>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Ê</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U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Ị</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Í</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7" name="Bong bóng Lời nói: Hình chữ nhật với Góc Tròn 6">
            <a:extLst>
              <a:ext uri="{FF2B5EF4-FFF2-40B4-BE49-F238E27FC236}">
                <a16:creationId xmlns:a16="http://schemas.microsoft.com/office/drawing/2014/main" xmlns="" id="{AA1E6A1E-1249-B174-5229-76C5E560278C}"/>
              </a:ext>
            </a:extLst>
          </p:cNvPr>
          <p:cNvSpPr/>
          <p:nvPr/>
        </p:nvSpPr>
        <p:spPr>
          <a:xfrm>
            <a:off x="3299792" y="1603513"/>
            <a:ext cx="5738192" cy="1205948"/>
          </a:xfrm>
          <a:prstGeom prst="wedgeRoundRectCallout">
            <a:avLst>
              <a:gd name="adj1" fmla="val -10629"/>
              <a:gd name="adj2" fmla="val 75118"/>
              <a:gd name="adj3" fmla="val 16667"/>
            </a:avLst>
          </a:prstGeom>
          <a:solidFill>
            <a:srgbClr val="FFCCFF"/>
          </a:solidFill>
          <a:ln w="28575">
            <a:solidFill>
              <a:srgbClr val="FF00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xmlns="" id="{9D1AD271-A743-E7B8-5D5D-2F3893188BA0}"/>
              </a:ext>
            </a:extLst>
          </p:cNvPr>
          <p:cNvSpPr txBox="1"/>
          <p:nvPr/>
        </p:nvSpPr>
        <p:spPr>
          <a:xfrm>
            <a:off x="3376039" y="1603513"/>
            <a:ext cx="5585697" cy="1200329"/>
          </a:xfrm>
          <a:prstGeom prst="rect">
            <a:avLst/>
          </a:prstGeom>
          <a:noFill/>
        </p:spPr>
        <p:txBody>
          <a:bodyPr wrap="square" rtlCol="0">
            <a:spAutoFit/>
          </a:bodyPr>
          <a:lstStyle/>
          <a:p>
            <a:pPr algn="ctr"/>
            <a:r>
              <a:rPr lang="en-US" sz="3600"/>
              <a:t>Mời các bạn cùng tìm hiểu về </a:t>
            </a:r>
            <a:r>
              <a:rPr lang="vi-VN" sz="3600" b="1">
                <a:latin typeface="Calibri" panose="020F0502020204030204" pitchFamily="34" charset="0"/>
                <a:cs typeface="Calibri" panose="020F0502020204030204" pitchFamily="34" charset="0"/>
              </a:rPr>
              <a:t>Nhà cổ Phùng Hưng</a:t>
            </a:r>
            <a:r>
              <a:rPr lang="en-US" sz="3600" b="1">
                <a:latin typeface="Calibri" panose="020F0502020204030204" pitchFamily="34" charset="0"/>
                <a:cs typeface="Calibri" panose="020F0502020204030204" pitchFamily="34" charset="0"/>
              </a:rPr>
              <a:t> </a:t>
            </a:r>
            <a:r>
              <a:rPr lang="en-US" sz="3600"/>
              <a:t>nhé!</a:t>
            </a:r>
          </a:p>
        </p:txBody>
      </p:sp>
    </p:spTree>
    <p:extLst>
      <p:ext uri="{BB962C8B-B14F-4D97-AF65-F5344CB8AC3E}">
        <p14:creationId xmlns:p14="http://schemas.microsoft.com/office/powerpoint/2010/main" val="42411056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Hộp Văn bản 7">
            <a:extLst>
              <a:ext uri="{FF2B5EF4-FFF2-40B4-BE49-F238E27FC236}">
                <a16:creationId xmlns:a16="http://schemas.microsoft.com/office/drawing/2014/main" xmlns="" id="{854E7ACF-DD31-C3A8-BFB5-CE61BBFCD3D4}"/>
              </a:ext>
            </a:extLst>
          </p:cNvPr>
          <p:cNvSpPr txBox="1"/>
          <p:nvPr/>
        </p:nvSpPr>
        <p:spPr>
          <a:xfrm>
            <a:off x="630687" y="168483"/>
            <a:ext cx="10509810" cy="1200329"/>
          </a:xfrm>
          <a:prstGeom prst="rect">
            <a:avLst/>
          </a:prstGeom>
          <a:noFill/>
        </p:spPr>
        <p:txBody>
          <a:bodyPr wrap="square" rtlCol="0">
            <a:spAutoFit/>
          </a:bodyPr>
          <a:lstStyle/>
          <a:p>
            <a:pPr algn="ctr"/>
            <a:r>
              <a:rPr lang="vi-VN" sz="7200">
                <a:solidFill>
                  <a:srgbClr val="C00000"/>
                </a:solidFill>
                <a:latin typeface="UTM Edwardian" panose="02040603050506020204" pitchFamily="18" charset="0"/>
              </a:rPr>
              <a:t>Nhà cổ Phùng Hưng </a:t>
            </a:r>
            <a:endParaRPr lang="en-US" sz="7200" dirty="0">
              <a:solidFill>
                <a:srgbClr val="C00000"/>
              </a:solidFill>
              <a:latin typeface="UTM Edwardian" panose="02040603050506020204" pitchFamily="18" charset="0"/>
            </a:endParaRPr>
          </a:p>
        </p:txBody>
      </p:sp>
      <p:sp>
        <p:nvSpPr>
          <p:cNvPr id="10" name="Hộp Văn bản 9">
            <a:extLst>
              <a:ext uri="{FF2B5EF4-FFF2-40B4-BE49-F238E27FC236}">
                <a16:creationId xmlns:a16="http://schemas.microsoft.com/office/drawing/2014/main" xmlns="" id="{EA311268-1188-81AC-C942-559E2CFBC3C9}"/>
              </a:ext>
            </a:extLst>
          </p:cNvPr>
          <p:cNvSpPr txBox="1"/>
          <p:nvPr/>
        </p:nvSpPr>
        <p:spPr>
          <a:xfrm>
            <a:off x="391458" y="1374852"/>
            <a:ext cx="5445678" cy="4708981"/>
          </a:xfrm>
          <a:prstGeom prst="rect">
            <a:avLst/>
          </a:prstGeom>
          <a:noFill/>
        </p:spPr>
        <p:txBody>
          <a:bodyPr wrap="square" rtlCol="0">
            <a:spAutoFit/>
          </a:bodyPr>
          <a:lstStyle/>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Nhà cổ Phùng Hưng có kết cấu hai tầng với dạng nhà ổng, hẹp ở chiều ngang và chiều sâu khá dài. Những lớp ngói âm dương đều tăm tắp được tính toán theo thuật phong thuỷ ngũ hành tạo nên một sắc thái đặc trưng. Không gian bên trong nhà chính thiết kế rộng rãi, dành cho việc buôn bán và thờ tự.</a:t>
            </a:r>
            <a:endParaRPr lang="en-US" sz="3000">
              <a:latin typeface="Calibri" panose="020F0502020204030204" pitchFamily="34" charset="0"/>
              <a:cs typeface="Calibri" panose="020F0502020204030204" pitchFamily="34" charset="0"/>
            </a:endParaRPr>
          </a:p>
        </p:txBody>
      </p:sp>
      <p:sp>
        <p:nvSpPr>
          <p:cNvPr id="12" name="Hộp Văn bản 11">
            <a:extLst>
              <a:ext uri="{FF2B5EF4-FFF2-40B4-BE49-F238E27FC236}">
                <a16:creationId xmlns:a16="http://schemas.microsoft.com/office/drawing/2014/main" xmlns="" id="{7D1BAD92-0438-F0DE-F3C0-3A27C354DE41}"/>
              </a:ext>
            </a:extLst>
          </p:cNvPr>
          <p:cNvSpPr txBox="1"/>
          <p:nvPr/>
        </p:nvSpPr>
        <p:spPr>
          <a:xfrm>
            <a:off x="5972421" y="5776872"/>
            <a:ext cx="6096000" cy="523220"/>
          </a:xfrm>
          <a:prstGeom prst="rect">
            <a:avLst/>
          </a:prstGeom>
          <a:noFill/>
        </p:spPr>
        <p:txBody>
          <a:bodyPr wrap="square">
            <a:spAutoFit/>
          </a:bodyPr>
          <a:lstStyle/>
          <a:p>
            <a:pPr algn="ctr"/>
            <a:r>
              <a:rPr lang="vi-VN" sz="2800" i="1">
                <a:latin typeface="Calibri" panose="020F0502020204030204" pitchFamily="34" charset="0"/>
                <a:cs typeface="Calibri" panose="020F0502020204030204" pitchFamily="34" charset="0"/>
              </a:rPr>
              <a:t>Hình 6. Nhà cổ Phùng Hưng</a:t>
            </a:r>
            <a:endParaRPr lang="en-US" sz="2800" i="1">
              <a:latin typeface="Calibri" panose="020F0502020204030204" pitchFamily="34" charset="0"/>
              <a:cs typeface="Calibri" panose="020F0502020204030204" pitchFamily="34" charset="0"/>
            </a:endParaRPr>
          </a:p>
        </p:txBody>
      </p:sp>
      <p:pic>
        <p:nvPicPr>
          <p:cNvPr id="5" name="Hình ảnh 4" descr="Ảnh có chứa văn bản, ảnh chụp màn hình, ngôi nhà, ngoài trời&#10;&#10;Mô tả được tạo tự động">
            <a:extLst>
              <a:ext uri="{FF2B5EF4-FFF2-40B4-BE49-F238E27FC236}">
                <a16:creationId xmlns:a16="http://schemas.microsoft.com/office/drawing/2014/main" xmlns="" id="{E0040514-6256-3A91-A390-D9A3E1A92769}"/>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10041" r="5558" b="11876"/>
          <a:stretch/>
        </p:blipFill>
        <p:spPr>
          <a:xfrm>
            <a:off x="6059917" y="1435962"/>
            <a:ext cx="5663432" cy="4234004"/>
          </a:xfrm>
          <a:prstGeom prst="rect">
            <a:avLst/>
          </a:prstGeom>
        </p:spPr>
      </p:pic>
    </p:spTree>
    <p:extLst>
      <p:ext uri="{BB962C8B-B14F-4D97-AF65-F5344CB8AC3E}">
        <p14:creationId xmlns:p14="http://schemas.microsoft.com/office/powerpoint/2010/main" val="496534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3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800" decel="100000"/>
                                        <p:tgtEl>
                                          <p:spTgt spid="12"/>
                                        </p:tgtEl>
                                      </p:cBhvr>
                                    </p:animEffect>
                                    <p:anim calcmode="lin" valueType="num">
                                      <p:cBhvr>
                                        <p:cTn id="18" dur="800" decel="100000" fill="hold"/>
                                        <p:tgtEl>
                                          <p:spTgt spid="12"/>
                                        </p:tgtEl>
                                        <p:attrNameLst>
                                          <p:attrName>style.rotation</p:attrName>
                                        </p:attrNameLst>
                                      </p:cBhvr>
                                      <p:tavLst>
                                        <p:tav tm="0">
                                          <p:val>
                                            <p:fltVal val="-90"/>
                                          </p:val>
                                        </p:tav>
                                        <p:tav tm="100000">
                                          <p:val>
                                            <p:fltVal val="0"/>
                                          </p:val>
                                        </p:tav>
                                      </p:tavLst>
                                    </p:anim>
                                    <p:anim calcmode="lin" valueType="num">
                                      <p:cBhvr>
                                        <p:cTn id="19" dur="800" decel="100000" fill="hold"/>
                                        <p:tgtEl>
                                          <p:spTgt spid="12"/>
                                        </p:tgtEl>
                                        <p:attrNameLst>
                                          <p:attrName>ppt_x</p:attrName>
                                        </p:attrNameLst>
                                      </p:cBhvr>
                                      <p:tavLst>
                                        <p:tav tm="0">
                                          <p:val>
                                            <p:strVal val="#ppt_x+0.4"/>
                                          </p:val>
                                        </p:tav>
                                        <p:tav tm="100000">
                                          <p:val>
                                            <p:strVal val="#ppt_x-0.05"/>
                                          </p:val>
                                        </p:tav>
                                      </p:tavLst>
                                    </p:anim>
                                    <p:anim calcmode="lin" valueType="num">
                                      <p:cBhvr>
                                        <p:cTn id="20" dur="800" decel="100000" fill="hold"/>
                                        <p:tgtEl>
                                          <p:spTgt spid="12"/>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23" presetID="3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800" decel="100000"/>
                                        <p:tgtEl>
                                          <p:spTgt spid="5"/>
                                        </p:tgtEl>
                                      </p:cBhvr>
                                    </p:animEffect>
                                    <p:anim calcmode="lin" valueType="num">
                                      <p:cBhvr>
                                        <p:cTn id="26" dur="800" decel="100000" fill="hold"/>
                                        <p:tgtEl>
                                          <p:spTgt spid="5"/>
                                        </p:tgtEl>
                                        <p:attrNameLst>
                                          <p:attrName>style.rotation</p:attrName>
                                        </p:attrNameLst>
                                      </p:cBhvr>
                                      <p:tavLst>
                                        <p:tav tm="0">
                                          <p:val>
                                            <p:fltVal val="-90"/>
                                          </p:val>
                                        </p:tav>
                                        <p:tav tm="100000">
                                          <p:val>
                                            <p:fltVal val="0"/>
                                          </p:val>
                                        </p:tav>
                                      </p:tavLst>
                                    </p:anim>
                                    <p:anim calcmode="lin" valueType="num">
                                      <p:cBhvr>
                                        <p:cTn id="27" dur="800" decel="100000" fill="hold"/>
                                        <p:tgtEl>
                                          <p:spTgt spid="5"/>
                                        </p:tgtEl>
                                        <p:attrNameLst>
                                          <p:attrName>ppt_x</p:attrName>
                                        </p:attrNameLst>
                                      </p:cBhvr>
                                      <p:tavLst>
                                        <p:tav tm="0">
                                          <p:val>
                                            <p:strVal val="#ppt_x+0.4"/>
                                          </p:val>
                                        </p:tav>
                                        <p:tav tm="100000">
                                          <p:val>
                                            <p:strVal val="#ppt_x-0.05"/>
                                          </p:val>
                                        </p:tav>
                                      </p:tavLst>
                                    </p:anim>
                                    <p:anim calcmode="lin" valueType="num">
                                      <p:cBhvr>
                                        <p:cTn id="28" dur="800" decel="100000" fill="hold"/>
                                        <p:tgtEl>
                                          <p:spTgt spid="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Hộp Văn bản 7">
            <a:extLst>
              <a:ext uri="{FF2B5EF4-FFF2-40B4-BE49-F238E27FC236}">
                <a16:creationId xmlns:a16="http://schemas.microsoft.com/office/drawing/2014/main" xmlns="" id="{854E7ACF-DD31-C3A8-BFB5-CE61BBFCD3D4}"/>
              </a:ext>
            </a:extLst>
          </p:cNvPr>
          <p:cNvSpPr txBox="1"/>
          <p:nvPr/>
        </p:nvSpPr>
        <p:spPr>
          <a:xfrm>
            <a:off x="630687" y="128727"/>
            <a:ext cx="10509810" cy="1200329"/>
          </a:xfrm>
          <a:prstGeom prst="rect">
            <a:avLst/>
          </a:prstGeom>
          <a:noFill/>
        </p:spPr>
        <p:txBody>
          <a:bodyPr wrap="square" rtlCol="0">
            <a:spAutoFit/>
          </a:bodyPr>
          <a:lstStyle/>
          <a:p>
            <a:pPr algn="ctr"/>
            <a:r>
              <a:rPr lang="vi-VN" sz="7200">
                <a:solidFill>
                  <a:srgbClr val="C00000"/>
                </a:solidFill>
                <a:latin typeface="UTM Edwardian" panose="02040603050506020204" pitchFamily="18" charset="0"/>
              </a:rPr>
              <a:t>Nhà cổ Phùng Hưng </a:t>
            </a:r>
            <a:endParaRPr lang="en-US" sz="7200" dirty="0">
              <a:solidFill>
                <a:srgbClr val="C00000"/>
              </a:solidFill>
              <a:latin typeface="UTM Edwardian" panose="02040603050506020204" pitchFamily="18" charset="0"/>
            </a:endParaRPr>
          </a:p>
        </p:txBody>
      </p:sp>
      <p:sp>
        <p:nvSpPr>
          <p:cNvPr id="12" name="Hộp Văn bản 11">
            <a:extLst>
              <a:ext uri="{FF2B5EF4-FFF2-40B4-BE49-F238E27FC236}">
                <a16:creationId xmlns:a16="http://schemas.microsoft.com/office/drawing/2014/main" xmlns="" id="{7D1BAD92-0438-F0DE-F3C0-3A27C354DE41}"/>
              </a:ext>
            </a:extLst>
          </p:cNvPr>
          <p:cNvSpPr txBox="1"/>
          <p:nvPr/>
        </p:nvSpPr>
        <p:spPr>
          <a:xfrm>
            <a:off x="6035858" y="1384863"/>
            <a:ext cx="5681186" cy="1815882"/>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Từ gian ngoài vào gian trong đi qua một cửa giữa. Trên cửa có treo bức hoành phi với 4 chữ “Thế Đức Lưu Quang”</a:t>
            </a:r>
            <a:r>
              <a:rPr lang="en-US" sz="2800">
                <a:latin typeface="Calibri" panose="020F0502020204030204" pitchFamily="34" charset="0"/>
                <a:cs typeface="Calibri" panose="020F0502020204030204" pitchFamily="34" charset="0"/>
              </a:rPr>
              <a:t>.</a:t>
            </a:r>
          </a:p>
        </p:txBody>
      </p:sp>
      <p:pic>
        <p:nvPicPr>
          <p:cNvPr id="4" name="Hình ảnh 3" descr="Ảnh có chứa văn bản, tòa nhà, biển hiệu, đền thờ&#10;&#10;Mô tả được tạo tự động">
            <a:extLst>
              <a:ext uri="{FF2B5EF4-FFF2-40B4-BE49-F238E27FC236}">
                <a16:creationId xmlns:a16="http://schemas.microsoft.com/office/drawing/2014/main" xmlns="" id="{3E407BFF-C7DD-EBD2-C9A2-0E254A0DB499}"/>
              </a:ext>
            </a:extLst>
          </p:cNvPr>
          <p:cNvPicPr>
            <a:picLocks noChangeAspect="1"/>
          </p:cNvPicPr>
          <p:nvPr/>
        </p:nvPicPr>
        <p:blipFill rotWithShape="1">
          <a:blip r:embed="rId2">
            <a:extLst>
              <a:ext uri="{28A0092B-C50C-407E-A947-70E740481C1C}">
                <a14:useLocalDpi xmlns:a14="http://schemas.microsoft.com/office/drawing/2010/main" val="0"/>
              </a:ext>
            </a:extLst>
          </a:blip>
          <a:srcRect t="15609"/>
          <a:stretch/>
        </p:blipFill>
        <p:spPr>
          <a:xfrm>
            <a:off x="6096000" y="3327998"/>
            <a:ext cx="5560902" cy="3124137"/>
          </a:xfrm>
          <a:prstGeom prst="roundRect">
            <a:avLst/>
          </a:prstGeom>
        </p:spPr>
      </p:pic>
      <p:pic>
        <p:nvPicPr>
          <p:cNvPr id="7" name="Hình ảnh 6" descr="Ảnh có chứa tường, trong nhà, văn bản, tác phẩm nghệ thuật&#10;&#10;Mô tả được tạo tự động">
            <a:extLst>
              <a:ext uri="{FF2B5EF4-FFF2-40B4-BE49-F238E27FC236}">
                <a16:creationId xmlns:a16="http://schemas.microsoft.com/office/drawing/2014/main" xmlns="" id="{63FB52EB-0FF6-9C4F-73E1-9AA32929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77" y="1457605"/>
            <a:ext cx="5405678" cy="3243406"/>
          </a:xfrm>
          <a:prstGeom prst="roundRect">
            <a:avLst/>
          </a:prstGeom>
        </p:spPr>
      </p:pic>
      <p:sp>
        <p:nvSpPr>
          <p:cNvPr id="9" name="Hộp Văn bản 8">
            <a:extLst>
              <a:ext uri="{FF2B5EF4-FFF2-40B4-BE49-F238E27FC236}">
                <a16:creationId xmlns:a16="http://schemas.microsoft.com/office/drawing/2014/main" xmlns="" id="{BBC808B7-8C33-10CB-E6D1-C03E9BF7B39A}"/>
              </a:ext>
            </a:extLst>
          </p:cNvPr>
          <p:cNvSpPr txBox="1"/>
          <p:nvPr/>
        </p:nvSpPr>
        <p:spPr>
          <a:xfrm>
            <a:off x="354672" y="4829560"/>
            <a:ext cx="5560902" cy="1384995"/>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Nhà cổ Phùng Hưng đã được công nhận là Di tích Lịch sử - Văn hóa cấp Quốc gia</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2433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TextBox 67">
            <a:extLst>
              <a:ext uri="{FF2B5EF4-FFF2-40B4-BE49-F238E27FC236}">
                <a16:creationId xmlns:a16="http://schemas.microsoft.com/office/drawing/2014/main" xmlns="" id="{A8CAF390-9560-3558-9730-E8FCD9D59AD4}"/>
              </a:ext>
            </a:extLst>
          </p:cNvPr>
          <p:cNvSpPr txBox="1"/>
          <p:nvPr/>
        </p:nvSpPr>
        <p:spPr>
          <a:xfrm>
            <a:off x="168674" y="1012951"/>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Ê</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U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Ị</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Í</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Hộp Văn bản 3">
            <a:extLst>
              <a:ext uri="{FF2B5EF4-FFF2-40B4-BE49-F238E27FC236}">
                <a16:creationId xmlns:a16="http://schemas.microsoft.com/office/drawing/2014/main" xmlns="" id="{EDA64E78-68D8-95B3-072C-A0D1E07EE13C}"/>
              </a:ext>
            </a:extLst>
          </p:cNvPr>
          <p:cNvSpPr txBox="1"/>
          <p:nvPr/>
        </p:nvSpPr>
        <p:spPr>
          <a:xfrm>
            <a:off x="397567" y="1630699"/>
            <a:ext cx="11315425" cy="954107"/>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Ph</a:t>
            </a:r>
            <a:r>
              <a:rPr lang="en-US" sz="2800">
                <a:latin typeface="Calibri" panose="020F0502020204030204" pitchFamily="34" charset="0"/>
                <a:cs typeface="Calibri" panose="020F0502020204030204" pitchFamily="34" charset="0"/>
              </a:rPr>
              <a:t>ố</a:t>
            </a:r>
            <a:r>
              <a:rPr lang="vi-VN" sz="2800">
                <a:latin typeface="Calibri" panose="020F0502020204030204" pitchFamily="34" charset="0"/>
                <a:cs typeface="Calibri" panose="020F0502020204030204" pitchFamily="34" charset="0"/>
              </a:rPr>
              <a:t> có Hội An bao gồm những con đường ngắn và hẹp, cắt nhau theo hình bàn cờ với đường Trần Phú là con đường chính. </a:t>
            </a:r>
            <a:endParaRPr lang="en-US" sz="2800">
              <a:latin typeface="Calibri" panose="020F0502020204030204" pitchFamily="34" charset="0"/>
              <a:cs typeface="Calibri" panose="020F0502020204030204" pitchFamily="34" charset="0"/>
            </a:endParaRPr>
          </a:p>
        </p:txBody>
      </p:sp>
      <p:pic>
        <p:nvPicPr>
          <p:cNvPr id="9" name="Hình ảnh 8" descr="Ảnh có chứa ngoài trời, ngôi nhà, tòa nhà, mái nhà&#10;&#10;Mô tả được tạo tự động">
            <a:extLst>
              <a:ext uri="{FF2B5EF4-FFF2-40B4-BE49-F238E27FC236}">
                <a16:creationId xmlns:a16="http://schemas.microsoft.com/office/drawing/2014/main" xmlns="" id="{74BBD5B0-D4E2-75FB-6562-C2622C0F3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858" y="2582611"/>
            <a:ext cx="6280988" cy="3799998"/>
          </a:xfrm>
          <a:prstGeom prst="rect">
            <a:avLst/>
          </a:prstGeom>
        </p:spPr>
      </p:pic>
      <p:sp>
        <p:nvSpPr>
          <p:cNvPr id="10" name="Hộp Văn bản 9">
            <a:extLst>
              <a:ext uri="{FF2B5EF4-FFF2-40B4-BE49-F238E27FC236}">
                <a16:creationId xmlns:a16="http://schemas.microsoft.com/office/drawing/2014/main" xmlns="" id="{D6E53A7D-BDAB-464A-7F08-724A124BBDEF}"/>
              </a:ext>
            </a:extLst>
          </p:cNvPr>
          <p:cNvSpPr txBox="1"/>
          <p:nvPr/>
        </p:nvSpPr>
        <p:spPr>
          <a:xfrm>
            <a:off x="397567" y="2587001"/>
            <a:ext cx="4760282" cy="3539430"/>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Trên con đường này tập trung rất nhiều các công trình kiến trúc quan trọng của khu phố cổ Hội An bao gồm: hệ thống nhà cổ, các hội quán người Hoa, chùa Cầu, miếu Quan Công, Bảo tàng Lịch sử – Văn hoá Hội An,...</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51217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xmlns="" id="{0B546B98-B25F-BA68-F255-DF6923F89F21}"/>
              </a:ext>
            </a:extLst>
          </p:cNvPr>
          <p:cNvGrpSpPr/>
          <p:nvPr/>
        </p:nvGrpSpPr>
        <p:grpSpPr>
          <a:xfrm>
            <a:off x="89699" y="0"/>
            <a:ext cx="12102301" cy="4093326"/>
            <a:chOff x="89699" y="0"/>
            <a:chExt cx="12102301" cy="4093326"/>
          </a:xfrm>
        </p:grpSpPr>
        <p:pic>
          <p:nvPicPr>
            <p:cNvPr id="21" name="Picture 7">
              <a:extLst>
                <a:ext uri="{FF2B5EF4-FFF2-40B4-BE49-F238E27FC236}">
                  <a16:creationId xmlns:a16="http://schemas.microsoft.com/office/drawing/2014/main" xmlns="" id="{3E363922-DBCF-F294-986C-21FF377C2D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xmlns="" id="{7946C4C6-FA15-7E8C-4FF6-3C9625A000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xmlns="" id="{E0A7C202-C7A5-31D3-E0B8-D68FA9CE76A8}"/>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xmlns="" id="{8FE78145-46C5-EDEE-9C41-A3ECF89177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xmlns="" id="{3C821E2B-C6C1-BC7D-46AC-4D7CE9078EDC}"/>
                  </a:ext>
                </a:extLst>
              </p:cNvPr>
              <p:cNvGrpSpPr/>
              <p:nvPr/>
            </p:nvGrpSpPr>
            <p:grpSpPr>
              <a:xfrm>
                <a:off x="1071824" y="297594"/>
                <a:ext cx="10048352" cy="2171090"/>
                <a:chOff x="5250002" y="6570549"/>
                <a:chExt cx="13208091" cy="3135371"/>
              </a:xfrm>
            </p:grpSpPr>
            <p:sp>
              <p:nvSpPr>
                <p:cNvPr id="28" name="TextBox 6">
                  <a:extLst>
                    <a:ext uri="{FF2B5EF4-FFF2-40B4-BE49-F238E27FC236}">
                      <a16:creationId xmlns:a16="http://schemas.microsoft.com/office/drawing/2014/main" xmlns="" id="{57BD723D-CF4E-C08D-665D-5384C235318A}"/>
                    </a:ext>
                  </a:extLst>
                </p:cNvPr>
                <p:cNvSpPr txBox="1"/>
                <p:nvPr/>
              </p:nvSpPr>
              <p:spPr>
                <a:xfrm>
                  <a:off x="5250005" y="6585061"/>
                  <a:ext cx="13208088" cy="312085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p>
              </p:txBody>
            </p:sp>
            <p:sp>
              <p:nvSpPr>
                <p:cNvPr id="29" name="TextBox 7">
                  <a:extLst>
                    <a:ext uri="{FF2B5EF4-FFF2-40B4-BE49-F238E27FC236}">
                      <a16:creationId xmlns:a16="http://schemas.microsoft.com/office/drawing/2014/main" xmlns="" id="{23661433-D4B5-87FA-D0D6-66C0D613CBCA}"/>
                    </a:ext>
                  </a:extLst>
                </p:cNvPr>
                <p:cNvSpPr txBox="1"/>
                <p:nvPr/>
              </p:nvSpPr>
              <p:spPr>
                <a:xfrm>
                  <a:off x="5250002" y="6570549"/>
                  <a:ext cx="13208091" cy="312085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15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15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15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15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15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15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15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15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8" name="Picture 21">
            <a:extLst>
              <a:ext uri="{FF2B5EF4-FFF2-40B4-BE49-F238E27FC236}">
                <a16:creationId xmlns:a16="http://schemas.microsoft.com/office/drawing/2014/main" xmlns="" id="{B66499FD-BA9F-7EE6-0B51-14DF0EB1ED80}"/>
              </a:ext>
            </a:extLst>
          </p:cNvPr>
          <p:cNvPicPr>
            <a:picLocks noChangeAspect="1"/>
          </p:cNvPicPr>
          <p:nvPr/>
        </p:nvPicPr>
        <p:blipFill rotWithShape="1">
          <a:blip r:embed="rId8"/>
          <a:srcRect t="-1" b="40569"/>
          <a:stretch/>
        </p:blipFill>
        <p:spPr>
          <a:xfrm flipH="1">
            <a:off x="4311108" y="2969468"/>
            <a:ext cx="3569784" cy="3887717"/>
          </a:xfrm>
          <a:prstGeom prst="rect">
            <a:avLst/>
          </a:prstGeom>
        </p:spPr>
      </p:pic>
    </p:spTree>
    <p:extLst>
      <p:ext uri="{BB962C8B-B14F-4D97-AF65-F5344CB8AC3E}">
        <p14:creationId xmlns:p14="http://schemas.microsoft.com/office/powerpoint/2010/main" val="4552374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TextBox 67">
            <a:extLst>
              <a:ext uri="{FF2B5EF4-FFF2-40B4-BE49-F238E27FC236}">
                <a16:creationId xmlns:a16="http://schemas.microsoft.com/office/drawing/2014/main" xmlns="" id="{A8CAF390-9560-3558-9730-E8FCD9D59AD4}"/>
              </a:ext>
            </a:extLst>
          </p:cNvPr>
          <p:cNvSpPr txBox="1"/>
          <p:nvPr/>
        </p:nvSpPr>
        <p:spPr>
          <a:xfrm>
            <a:off x="168674" y="1012951"/>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Ê</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U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Ị</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Í</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Hộp Văn bản 3">
            <a:extLst>
              <a:ext uri="{FF2B5EF4-FFF2-40B4-BE49-F238E27FC236}">
                <a16:creationId xmlns:a16="http://schemas.microsoft.com/office/drawing/2014/main" xmlns="" id="{EDA64E78-68D8-95B3-072C-A0D1E07EE13C}"/>
              </a:ext>
            </a:extLst>
          </p:cNvPr>
          <p:cNvSpPr txBox="1"/>
          <p:nvPr/>
        </p:nvSpPr>
        <p:spPr>
          <a:xfrm>
            <a:off x="397567" y="1630699"/>
            <a:ext cx="11315425" cy="1384995"/>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Phổ cổ Hội An chính là nơi giao thoa văn hoá hài hoà, độc đáo của các công trình kiến trúc đã có tuổi đời hàng trăm năm mang đặc trưng kết cấu không gian mở và hài hoà.</a:t>
            </a:r>
            <a:endParaRPr lang="en-US" sz="2800">
              <a:latin typeface="Calibri" panose="020F0502020204030204" pitchFamily="34" charset="0"/>
              <a:cs typeface="Calibri" panose="020F0502020204030204" pitchFamily="34" charset="0"/>
            </a:endParaRPr>
          </a:p>
        </p:txBody>
      </p:sp>
      <p:pic>
        <p:nvPicPr>
          <p:cNvPr id="6" name="Hình ảnh 5" descr="Ảnh có chứa mây, ngoài trời, tòa nhà, bầu trời&#10;&#10;Mô tả được tạo tự động">
            <a:extLst>
              <a:ext uri="{FF2B5EF4-FFF2-40B4-BE49-F238E27FC236}">
                <a16:creationId xmlns:a16="http://schemas.microsoft.com/office/drawing/2014/main" xmlns="" id="{42C605AE-FADF-B724-C943-949D2FF91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59" y="3055041"/>
            <a:ext cx="5613018" cy="3450571"/>
          </a:xfrm>
          <a:prstGeom prst="roundRect">
            <a:avLst/>
          </a:prstGeom>
        </p:spPr>
      </p:pic>
      <p:pic>
        <p:nvPicPr>
          <p:cNvPr id="8" name="Hình ảnh 7" descr="Ảnh có chứa ngoài trời, tòa nhà, bầu trời, ngôi nhà&#10;&#10;Mô tả được tạo tự động">
            <a:extLst>
              <a:ext uri="{FF2B5EF4-FFF2-40B4-BE49-F238E27FC236}">
                <a16:creationId xmlns:a16="http://schemas.microsoft.com/office/drawing/2014/main" xmlns="" id="{16A6C8B3-D7DC-7C85-9E4F-FC8DEF910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321" y="3074647"/>
            <a:ext cx="4574620" cy="3430965"/>
          </a:xfrm>
          <a:prstGeom prst="roundRect">
            <a:avLst/>
          </a:prstGeom>
        </p:spPr>
      </p:pic>
    </p:spTree>
    <p:extLst>
      <p:ext uri="{BB962C8B-B14F-4D97-AF65-F5344CB8AC3E}">
        <p14:creationId xmlns:p14="http://schemas.microsoft.com/office/powerpoint/2010/main" val="1616175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 name="Hình ảnh 1">
            <a:extLst>
              <a:ext uri="{FF2B5EF4-FFF2-40B4-BE49-F238E27FC236}">
                <a16:creationId xmlns:a16="http://schemas.microsoft.com/office/drawing/2014/main" xmlns="" id="{C167390A-34EC-CD8F-43C9-D9CB1AF96E4A}"/>
              </a:ext>
            </a:extLst>
          </p:cNvPr>
          <p:cNvPicPr>
            <a:picLocks noChangeAspect="1"/>
          </p:cNvPicPr>
          <p:nvPr/>
        </p:nvPicPr>
        <p:blipFill rotWithShape="1">
          <a:blip r:embed="rId2"/>
          <a:srcRect l="8804" t="5582" r="10652" b="9158"/>
          <a:stretch/>
        </p:blipFill>
        <p:spPr>
          <a:xfrm>
            <a:off x="3511826" y="1478658"/>
            <a:ext cx="8269356" cy="4921439"/>
          </a:xfrm>
          <a:prstGeom prst="rect">
            <a:avLst/>
          </a:prstGeom>
        </p:spPr>
      </p:pic>
      <p:pic>
        <p:nvPicPr>
          <p:cNvPr id="9" name="Picture 123">
            <a:extLst>
              <a:ext uri="{FF2B5EF4-FFF2-40B4-BE49-F238E27FC236}">
                <a16:creationId xmlns:a16="http://schemas.microsoft.com/office/drawing/2014/main" xmlns="" id="{17CAEE63-C690-3896-AAEB-38E73CAD9243}"/>
              </a:ext>
            </a:extLst>
          </p:cNvPr>
          <p:cNvPicPr>
            <a:picLocks noChangeAspect="1"/>
          </p:cNvPicPr>
          <p:nvPr/>
        </p:nvPicPr>
        <p:blipFill>
          <a:blip r:embed="rId3"/>
          <a:stretch>
            <a:fillRect/>
          </a:stretch>
        </p:blipFill>
        <p:spPr>
          <a:xfrm>
            <a:off x="410818" y="3725839"/>
            <a:ext cx="3178801" cy="3132161"/>
          </a:xfrm>
          <a:prstGeom prst="rect">
            <a:avLst/>
          </a:prstGeom>
        </p:spPr>
      </p:pic>
      <p:sp>
        <p:nvSpPr>
          <p:cNvPr id="10" name="Bong bóng Lời nói: Hình chữ nhật với Góc Tròn 9">
            <a:extLst>
              <a:ext uri="{FF2B5EF4-FFF2-40B4-BE49-F238E27FC236}">
                <a16:creationId xmlns:a16="http://schemas.microsoft.com/office/drawing/2014/main" xmlns="" id="{2AF8BD92-04A3-C526-5142-54A5051736F5}"/>
              </a:ext>
            </a:extLst>
          </p:cNvPr>
          <p:cNvSpPr/>
          <p:nvPr/>
        </p:nvSpPr>
        <p:spPr>
          <a:xfrm>
            <a:off x="333025" y="1517274"/>
            <a:ext cx="3014452" cy="2009415"/>
          </a:xfrm>
          <a:prstGeom prst="wedgeRoundRectCallout">
            <a:avLst>
              <a:gd name="adj1" fmla="val -4189"/>
              <a:gd name="adj2" fmla="val 60126"/>
              <a:gd name="adj3" fmla="val 16667"/>
            </a:avLst>
          </a:prstGeom>
          <a:solidFill>
            <a:srgbClr val="FFCCFF"/>
          </a:solidFill>
          <a:ln w="28575">
            <a:solidFill>
              <a:srgbClr val="FF006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xmlns="" id="{6BDA3A34-68EE-B5D6-9681-3FA3E76A1A64}"/>
              </a:ext>
            </a:extLst>
          </p:cNvPr>
          <p:cNvSpPr txBox="1"/>
          <p:nvPr/>
        </p:nvSpPr>
        <p:spPr>
          <a:xfrm>
            <a:off x="168674" y="1587697"/>
            <a:ext cx="3178802" cy="1938992"/>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S</a:t>
            </a:r>
            <a:r>
              <a:rPr lang="vi-VN" sz="4000">
                <a:latin typeface="Calibri" panose="020F0502020204030204" pitchFamily="34" charset="0"/>
                <a:cs typeface="Calibri" panose="020F0502020204030204" pitchFamily="34" charset="0"/>
              </a:rPr>
              <a:t>ơ đồ đô thị cổ Hội An</a:t>
            </a:r>
            <a:r>
              <a:rPr lang="en-US" sz="4000" b="1">
                <a:latin typeface="Calibri" panose="020F0502020204030204" pitchFamily="34" charset="0"/>
                <a:cs typeface="Calibri" panose="020F0502020204030204" pitchFamily="34" charset="0"/>
              </a:rPr>
              <a:t> </a:t>
            </a:r>
            <a:r>
              <a:rPr lang="en-US" sz="4000"/>
              <a:t>nhé!</a:t>
            </a:r>
          </a:p>
        </p:txBody>
      </p:sp>
      <p:sp>
        <p:nvSpPr>
          <p:cNvPr id="15" name="TextBox 67">
            <a:extLst>
              <a:ext uri="{FF2B5EF4-FFF2-40B4-BE49-F238E27FC236}">
                <a16:creationId xmlns:a16="http://schemas.microsoft.com/office/drawing/2014/main" xmlns="" id="{34869B12-A7E3-F3EB-EFDF-0D3F1297442E}"/>
              </a:ext>
            </a:extLst>
          </p:cNvPr>
          <p:cNvSpPr txBox="1"/>
          <p:nvPr/>
        </p:nvSpPr>
        <p:spPr>
          <a:xfrm>
            <a:off x="168674" y="952321"/>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Ê</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U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Ị</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Í</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1423149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TextBox 67">
            <a:extLst>
              <a:ext uri="{FF2B5EF4-FFF2-40B4-BE49-F238E27FC236}">
                <a16:creationId xmlns:a16="http://schemas.microsoft.com/office/drawing/2014/main" xmlns="" id="{5DA1D2BD-0DEA-1671-2E44-C7FFC6285F95}"/>
              </a:ext>
            </a:extLst>
          </p:cNvPr>
          <p:cNvSpPr txBox="1"/>
          <p:nvPr/>
        </p:nvSpPr>
        <p:spPr>
          <a:xfrm>
            <a:off x="226311" y="886988"/>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 </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Ể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 </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Ế</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6" name="Hộp Văn bản 5">
            <a:extLst>
              <a:ext uri="{FF2B5EF4-FFF2-40B4-BE49-F238E27FC236}">
                <a16:creationId xmlns:a16="http://schemas.microsoft.com/office/drawing/2014/main" xmlns="" id="{64D2822C-A54E-E697-BDB5-B3E5CD36197D}"/>
              </a:ext>
            </a:extLst>
          </p:cNvPr>
          <p:cNvSpPr txBox="1"/>
          <p:nvPr/>
        </p:nvSpPr>
        <p:spPr>
          <a:xfrm>
            <a:off x="393482" y="2315678"/>
            <a:ext cx="11357111" cy="3539430"/>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Tương truyền, vào thời xa xưa, khu vực hội quán còn là rừng cây cối rậm rạp, dãy phổ phía trước còn là dòng sông, có một tượng Phật dạt trôi đến. Thấy trong tượng có nhiều vàng, dân địa phương lấy số vàng đó thuê người đốn gỗ xây dựng chùa thờ Phật. Qua nhiều năm tháng mưa nắng dãi dầu, chùa hư hỏng dần. Năm 1697, đó là thời kì hưng thịnh của đô thị thương cảng Hội An, thương nhân Phúc Kiến đến Hội An ngày một nhiều nên đã mua lại chùa này xây dựng hội quán làm nơi thờ tiền hiền, thần và làm nơi hội họp đồng hương.</a:t>
            </a:r>
            <a:endParaRPr lang="en-US" sz="2800">
              <a:latin typeface="Calibri" panose="020F0502020204030204" pitchFamily="34" charset="0"/>
              <a:cs typeface="Calibri" panose="020F0502020204030204" pitchFamily="34" charset="0"/>
            </a:endParaRPr>
          </a:p>
        </p:txBody>
      </p:sp>
      <p:sp>
        <p:nvSpPr>
          <p:cNvPr id="8" name="Hộp Văn bản 7">
            <a:extLst>
              <a:ext uri="{FF2B5EF4-FFF2-40B4-BE49-F238E27FC236}">
                <a16:creationId xmlns:a16="http://schemas.microsoft.com/office/drawing/2014/main" xmlns="" id="{0CBE3EA9-3B69-AF2D-354F-E8A3BB81B92D}"/>
              </a:ext>
            </a:extLst>
          </p:cNvPr>
          <p:cNvSpPr txBox="1"/>
          <p:nvPr/>
        </p:nvSpPr>
        <p:spPr>
          <a:xfrm>
            <a:off x="4465982" y="5688301"/>
            <a:ext cx="7396957" cy="954107"/>
          </a:xfrm>
          <a:prstGeom prst="rect">
            <a:avLst/>
          </a:prstGeom>
          <a:noFill/>
        </p:spPr>
        <p:txBody>
          <a:bodyPr wrap="square" rtlCol="0">
            <a:spAutoFit/>
          </a:bodyPr>
          <a:lstStyle/>
          <a:p>
            <a:pPr algn="r"/>
            <a:r>
              <a:rPr lang="en-US" sz="2800" i="1">
                <a:latin typeface="Calibri" panose="020F0502020204030204" pitchFamily="34" charset="0"/>
                <a:cs typeface="Calibri" panose="020F0502020204030204" pitchFamily="34" charset="0"/>
              </a:rPr>
              <a:t>	</a:t>
            </a:r>
            <a:r>
              <a:rPr lang="vi-VN" sz="2800" i="1">
                <a:latin typeface="Calibri" panose="020F0502020204030204" pitchFamily="34" charset="0"/>
                <a:cs typeface="Calibri" panose="020F0502020204030204" pitchFamily="34" charset="0"/>
              </a:rPr>
              <a:t>(Theo Uỷ ban nhân dân thành phố Hội An, Các hội quán của người Hoa ở Hội An, 2015)</a:t>
            </a:r>
            <a:endParaRPr lang="en-US" sz="2800" i="1">
              <a:latin typeface="Calibri" panose="020F0502020204030204" pitchFamily="34" charset="0"/>
              <a:cs typeface="Calibri" panose="020F0502020204030204" pitchFamily="34" charset="0"/>
            </a:endParaRPr>
          </a:p>
        </p:txBody>
      </p:sp>
      <p:sp>
        <p:nvSpPr>
          <p:cNvPr id="12" name="Hình chữ nhật: Góc Tròn 11">
            <a:extLst>
              <a:ext uri="{FF2B5EF4-FFF2-40B4-BE49-F238E27FC236}">
                <a16:creationId xmlns:a16="http://schemas.microsoft.com/office/drawing/2014/main" xmlns="" id="{92F223FE-C157-31F5-035C-843C75095CFF}"/>
              </a:ext>
            </a:extLst>
          </p:cNvPr>
          <p:cNvSpPr/>
          <p:nvPr/>
        </p:nvSpPr>
        <p:spPr>
          <a:xfrm>
            <a:off x="794313" y="1401278"/>
            <a:ext cx="9820678" cy="707886"/>
          </a:xfrm>
          <a:prstGeom prst="roundRect">
            <a:avLst/>
          </a:prstGeom>
          <a:solidFill>
            <a:schemeClr val="accent4">
              <a:lumMod val="40000"/>
              <a:lumOff val="60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a:extLst>
              <a:ext uri="{FF2B5EF4-FFF2-40B4-BE49-F238E27FC236}">
                <a16:creationId xmlns:a16="http://schemas.microsoft.com/office/drawing/2014/main" xmlns="" id="{A55CB5E5-4C72-41F3-C8A9-1F0CC0C4E91F}"/>
              </a:ext>
            </a:extLst>
          </p:cNvPr>
          <p:cNvPicPr>
            <a:picLocks noChangeAspect="1"/>
          </p:cNvPicPr>
          <p:nvPr/>
        </p:nvPicPr>
        <p:blipFill>
          <a:blip r:embed="rId2"/>
          <a:stretch>
            <a:fillRect/>
          </a:stretch>
        </p:blipFill>
        <p:spPr>
          <a:xfrm>
            <a:off x="286038" y="1194764"/>
            <a:ext cx="1016548" cy="1016548"/>
          </a:xfrm>
          <a:prstGeom prst="rect">
            <a:avLst/>
          </a:prstGeom>
        </p:spPr>
      </p:pic>
      <p:sp>
        <p:nvSpPr>
          <p:cNvPr id="14" name="TextBox 49">
            <a:extLst>
              <a:ext uri="{FF2B5EF4-FFF2-40B4-BE49-F238E27FC236}">
                <a16:creationId xmlns:a16="http://schemas.microsoft.com/office/drawing/2014/main" xmlns="" id="{56D7C8DF-1A84-571E-9FCF-2D13B09C02ED}"/>
              </a:ext>
            </a:extLst>
          </p:cNvPr>
          <p:cNvSpPr txBox="1"/>
          <p:nvPr/>
        </p:nvSpPr>
        <p:spPr>
          <a:xfrm>
            <a:off x="661792" y="1489337"/>
            <a:ext cx="10206418" cy="646331"/>
          </a:xfrm>
          <a:prstGeom prst="rect">
            <a:avLst/>
          </a:prstGeom>
          <a:noFill/>
        </p:spPr>
        <p:txBody>
          <a:bodyPr wrap="square">
            <a:spAutoFit/>
          </a:bodyPr>
          <a:lstStyle/>
          <a:p>
            <a:pPr algn="ctr"/>
            <a:r>
              <a:rPr lang="en-US" sz="3600" b="1">
                <a:ln w="13462">
                  <a:solidFill>
                    <a:schemeClr val="bg1"/>
                  </a:solidFill>
                  <a:prstDash val="solid"/>
                </a:ln>
                <a:solidFill>
                  <a:srgbClr val="006732"/>
                </a:solidFill>
                <a:effectLst>
                  <a:outerShdw blurRad="38100" dist="38100" dir="2700000" algn="tl">
                    <a:srgbClr val="000000">
                      <a:alpha val="43137"/>
                    </a:srgbClr>
                  </a:outerShdw>
                </a:effectLst>
                <a:latin typeface="SVN-ARCO Typography" panose="020B0603050302020204" pitchFamily="34" charset="2"/>
              </a:rPr>
              <a:t>Sự thành lập Hội quán Phúc Kiến</a:t>
            </a:r>
            <a:endParaRPr lang="vi-VN" sz="3600" b="1">
              <a:ln w="13462">
                <a:solidFill>
                  <a:schemeClr val="bg1"/>
                </a:solidFill>
                <a:prstDash val="solid"/>
              </a:ln>
              <a:solidFill>
                <a:srgbClr val="006732"/>
              </a:solidFill>
              <a:effectLst>
                <a:outerShdw blurRad="38100" dist="38100" dir="2700000" algn="tl">
                  <a:srgbClr val="000000">
                    <a:alpha val="43137"/>
                  </a:srgbClr>
                </a:outerShdw>
              </a:effectLst>
              <a:latin typeface="SVN-ARCO Typography" panose="020B0603050302020204" pitchFamily="34" charset="2"/>
            </a:endParaRPr>
          </a:p>
        </p:txBody>
      </p:sp>
    </p:spTree>
    <p:extLst>
      <p:ext uri="{BB962C8B-B14F-4D97-AF65-F5344CB8AC3E}">
        <p14:creationId xmlns:p14="http://schemas.microsoft.com/office/powerpoint/2010/main" val="25649064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TextBox 67">
            <a:extLst>
              <a:ext uri="{FF2B5EF4-FFF2-40B4-BE49-F238E27FC236}">
                <a16:creationId xmlns:a16="http://schemas.microsoft.com/office/drawing/2014/main" xmlns="" id="{5DA1D2BD-0DEA-1671-2E44-C7FFC6285F95}"/>
              </a:ext>
            </a:extLst>
          </p:cNvPr>
          <p:cNvSpPr txBox="1"/>
          <p:nvPr/>
        </p:nvSpPr>
        <p:spPr>
          <a:xfrm>
            <a:off x="226311" y="886988"/>
            <a:ext cx="11797013" cy="1569660"/>
          </a:xfrm>
          <a:prstGeom prst="rect">
            <a:avLst/>
          </a:prstGeom>
          <a:noFill/>
        </p:spPr>
        <p:txBody>
          <a:bodyPr wrap="square" rtlCol="0">
            <a:prstTxWarp prst="textArchUp">
              <a:avLst/>
            </a:prstTxWarp>
            <a:spAutoFit/>
          </a:bodyPr>
          <a:lstStyle/>
          <a:p>
            <a:pPr algn="ct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 </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Ể </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E</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 </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72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 </a:t>
            </a:r>
            <a:r>
              <a:rPr lang="en-US" sz="72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72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72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Ế</a:t>
            </a:r>
            <a:r>
              <a:rPr lang="en-US" sz="72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endParaRPr lang="en-US" sz="72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6" name="Hộp Văn bản 5">
            <a:extLst>
              <a:ext uri="{FF2B5EF4-FFF2-40B4-BE49-F238E27FC236}">
                <a16:creationId xmlns:a16="http://schemas.microsoft.com/office/drawing/2014/main" xmlns="" id="{64D2822C-A54E-E697-BDB5-B3E5CD36197D}"/>
              </a:ext>
            </a:extLst>
          </p:cNvPr>
          <p:cNvSpPr txBox="1"/>
          <p:nvPr/>
        </p:nvSpPr>
        <p:spPr>
          <a:xfrm>
            <a:off x="393482" y="2315678"/>
            <a:ext cx="11357111" cy="3323987"/>
          </a:xfrm>
          <a:prstGeom prst="rect">
            <a:avLst/>
          </a:prstGeom>
          <a:noFill/>
        </p:spPr>
        <p:txBody>
          <a:bodyPr wrap="square" rtlCol="0">
            <a:spAutoFit/>
          </a:bodyPr>
          <a:lstStyle/>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Nhà cổ Phùng Hưng được một thương nhân xây dựng. Toàn bộ khung nhà có kết cấu khá độc đáo với phần gác cao bằng gỗ và các hành lang rộng bao quanh. Đây là công trình dân dụng thể hiện rõ nét sự phát triển về kiến trúc cũng như sự giao lưu giữa các phong cách kiến trúc Á Đông tại Hội An trong các thế kỉ trước đây. Đồng thời, ngôi nhà còn chứa đựng nhiều thông tin về lối sống, nếp sống của tầng lớp thương nhân ở thương cảng Hội An xưa.</a:t>
            </a:r>
            <a:endParaRPr lang="en-US" sz="3000">
              <a:latin typeface="Calibri" panose="020F0502020204030204" pitchFamily="34" charset="0"/>
              <a:cs typeface="Calibri" panose="020F0502020204030204" pitchFamily="34" charset="0"/>
            </a:endParaRPr>
          </a:p>
        </p:txBody>
      </p:sp>
      <p:sp>
        <p:nvSpPr>
          <p:cNvPr id="8" name="Hộp Văn bản 7">
            <a:extLst>
              <a:ext uri="{FF2B5EF4-FFF2-40B4-BE49-F238E27FC236}">
                <a16:creationId xmlns:a16="http://schemas.microsoft.com/office/drawing/2014/main" xmlns="" id="{0CBE3EA9-3B69-AF2D-354F-E8A3BB81B92D}"/>
              </a:ext>
            </a:extLst>
          </p:cNvPr>
          <p:cNvSpPr txBox="1"/>
          <p:nvPr/>
        </p:nvSpPr>
        <p:spPr>
          <a:xfrm>
            <a:off x="3730784" y="5516188"/>
            <a:ext cx="8019809" cy="1015663"/>
          </a:xfrm>
          <a:prstGeom prst="rect">
            <a:avLst/>
          </a:prstGeom>
          <a:noFill/>
        </p:spPr>
        <p:txBody>
          <a:bodyPr wrap="square" rtlCol="0">
            <a:spAutoFit/>
          </a:bodyPr>
          <a:lstStyle/>
          <a:p>
            <a:pPr algn="r"/>
            <a:r>
              <a:rPr lang="en-US" sz="3000" i="1">
                <a:latin typeface="Calibri" panose="020F0502020204030204" pitchFamily="34" charset="0"/>
                <a:cs typeface="Calibri" panose="020F0502020204030204" pitchFamily="34" charset="0"/>
              </a:rPr>
              <a:t>	</a:t>
            </a:r>
            <a:r>
              <a:rPr lang="vi-VN" sz="3000" i="1">
                <a:latin typeface="Calibri" panose="020F0502020204030204" pitchFamily="34" charset="0"/>
                <a:cs typeface="Calibri" panose="020F0502020204030204" pitchFamily="34" charset="0"/>
              </a:rPr>
              <a:t>(Theo Uỷ ban nhân dân thành phố Hội An, Các hội quán của người Hoa ở Hội An, 2015)</a:t>
            </a:r>
            <a:endParaRPr lang="en-US" sz="3000" i="1">
              <a:latin typeface="Calibri" panose="020F0502020204030204" pitchFamily="34" charset="0"/>
              <a:cs typeface="Calibri" panose="020F0502020204030204" pitchFamily="34" charset="0"/>
            </a:endParaRPr>
          </a:p>
        </p:txBody>
      </p:sp>
      <p:sp>
        <p:nvSpPr>
          <p:cNvPr id="12" name="Hình chữ nhật: Góc Tròn 11">
            <a:extLst>
              <a:ext uri="{FF2B5EF4-FFF2-40B4-BE49-F238E27FC236}">
                <a16:creationId xmlns:a16="http://schemas.microsoft.com/office/drawing/2014/main" xmlns="" id="{92F223FE-C157-31F5-035C-843C75095CFF}"/>
              </a:ext>
            </a:extLst>
          </p:cNvPr>
          <p:cNvSpPr/>
          <p:nvPr/>
        </p:nvSpPr>
        <p:spPr>
          <a:xfrm>
            <a:off x="794313" y="1401278"/>
            <a:ext cx="9820678" cy="707886"/>
          </a:xfrm>
          <a:prstGeom prst="roundRect">
            <a:avLst/>
          </a:prstGeom>
          <a:solidFill>
            <a:schemeClr val="accent4">
              <a:lumMod val="40000"/>
              <a:lumOff val="60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a:extLst>
              <a:ext uri="{FF2B5EF4-FFF2-40B4-BE49-F238E27FC236}">
                <a16:creationId xmlns:a16="http://schemas.microsoft.com/office/drawing/2014/main" xmlns="" id="{A55CB5E5-4C72-41F3-C8A9-1F0CC0C4E91F}"/>
              </a:ext>
            </a:extLst>
          </p:cNvPr>
          <p:cNvPicPr>
            <a:picLocks noChangeAspect="1"/>
          </p:cNvPicPr>
          <p:nvPr/>
        </p:nvPicPr>
        <p:blipFill>
          <a:blip r:embed="rId2"/>
          <a:stretch>
            <a:fillRect/>
          </a:stretch>
        </p:blipFill>
        <p:spPr>
          <a:xfrm>
            <a:off x="286038" y="1194764"/>
            <a:ext cx="1016548" cy="1016548"/>
          </a:xfrm>
          <a:prstGeom prst="rect">
            <a:avLst/>
          </a:prstGeom>
        </p:spPr>
      </p:pic>
      <p:sp>
        <p:nvSpPr>
          <p:cNvPr id="14" name="TextBox 49">
            <a:extLst>
              <a:ext uri="{FF2B5EF4-FFF2-40B4-BE49-F238E27FC236}">
                <a16:creationId xmlns:a16="http://schemas.microsoft.com/office/drawing/2014/main" xmlns="" id="{56D7C8DF-1A84-571E-9FCF-2D13B09C02ED}"/>
              </a:ext>
            </a:extLst>
          </p:cNvPr>
          <p:cNvSpPr txBox="1"/>
          <p:nvPr/>
        </p:nvSpPr>
        <p:spPr>
          <a:xfrm>
            <a:off x="794312" y="1493785"/>
            <a:ext cx="10206418" cy="646331"/>
          </a:xfrm>
          <a:prstGeom prst="rect">
            <a:avLst/>
          </a:prstGeom>
          <a:noFill/>
        </p:spPr>
        <p:txBody>
          <a:bodyPr wrap="square">
            <a:spAutoFit/>
          </a:bodyPr>
          <a:lstStyle/>
          <a:p>
            <a:pPr algn="ctr"/>
            <a:r>
              <a:rPr lang="vi-VN" sz="3600" b="1">
                <a:ln w="13462">
                  <a:solidFill>
                    <a:schemeClr val="bg1"/>
                  </a:solidFill>
                  <a:prstDash val="solid"/>
                </a:ln>
                <a:solidFill>
                  <a:srgbClr val="006732"/>
                </a:solidFill>
                <a:effectLst>
                  <a:outerShdw blurRad="38100" dist="38100" dir="2700000" algn="tl">
                    <a:srgbClr val="000000">
                      <a:alpha val="43137"/>
                    </a:srgbClr>
                  </a:outerShdw>
                </a:effectLst>
                <a:latin typeface="SVN-ARCO Typography" panose="020B0603050302020204" pitchFamily="34" charset="2"/>
              </a:rPr>
              <a:t>Kiến trúc của Nhà cổ Phùng Hưng</a:t>
            </a:r>
          </a:p>
        </p:txBody>
      </p:sp>
    </p:spTree>
    <p:extLst>
      <p:ext uri="{BB962C8B-B14F-4D97-AF65-F5344CB8AC3E}">
        <p14:creationId xmlns:p14="http://schemas.microsoft.com/office/powerpoint/2010/main" val="2566417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3">
            <a:extLst>
              <a:ext uri="{FF2B5EF4-FFF2-40B4-BE49-F238E27FC236}">
                <a16:creationId xmlns:a16="http://schemas.microsoft.com/office/drawing/2014/main" xmlns="" id="{F252BA9F-A87F-8736-4937-2FFA5F174804}"/>
              </a:ext>
            </a:extLst>
          </p:cNvPr>
          <p:cNvPicPr>
            <a:picLocks noChangeAspect="1"/>
          </p:cNvPicPr>
          <p:nvPr/>
        </p:nvPicPr>
        <p:blipFill>
          <a:blip r:embed="rId2"/>
          <a:stretch>
            <a:fillRect/>
          </a:stretch>
        </p:blipFill>
        <p:spPr>
          <a:xfrm flipH="1">
            <a:off x="4925129" y="3558381"/>
            <a:ext cx="2693844" cy="3573792"/>
          </a:xfrm>
          <a:prstGeom prst="rect">
            <a:avLst/>
          </a:prstGeom>
        </p:spPr>
      </p:pic>
      <p:sp>
        <p:nvSpPr>
          <p:cNvPr id="7" name="Hình Bầu dục 6">
            <a:extLst>
              <a:ext uri="{FF2B5EF4-FFF2-40B4-BE49-F238E27FC236}">
                <a16:creationId xmlns:a16="http://schemas.microsoft.com/office/drawing/2014/main" xmlns="" id="{4DC78843-D6A1-8548-1963-10E3FB4D0E72}"/>
              </a:ext>
            </a:extLst>
          </p:cNvPr>
          <p:cNvSpPr/>
          <p:nvPr/>
        </p:nvSpPr>
        <p:spPr>
          <a:xfrm>
            <a:off x="5604152" y="154058"/>
            <a:ext cx="1445577" cy="1434213"/>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Nhóm 7">
            <a:extLst>
              <a:ext uri="{FF2B5EF4-FFF2-40B4-BE49-F238E27FC236}">
                <a16:creationId xmlns:a16="http://schemas.microsoft.com/office/drawing/2014/main" xmlns="" id="{DF58C6B8-60D3-1A94-B599-C5269F6567A0}"/>
              </a:ext>
            </a:extLst>
          </p:cNvPr>
          <p:cNvGrpSpPr/>
          <p:nvPr/>
        </p:nvGrpSpPr>
        <p:grpSpPr>
          <a:xfrm>
            <a:off x="-109941" y="1484244"/>
            <a:ext cx="12411881" cy="2174506"/>
            <a:chOff x="-551543" y="2235200"/>
            <a:chExt cx="13208000" cy="2174506"/>
          </a:xfrm>
        </p:grpSpPr>
        <p:sp>
          <p:nvSpPr>
            <p:cNvPr id="9" name="TextBox 13">
              <a:extLst>
                <a:ext uri="{FF2B5EF4-FFF2-40B4-BE49-F238E27FC236}">
                  <a16:creationId xmlns:a16="http://schemas.microsoft.com/office/drawing/2014/main" xmlns="" id="{9FB48BB6-7A17-4721-642D-2CFA846FC3B4}"/>
                </a:ext>
              </a:extLst>
            </p:cNvPr>
            <p:cNvSpPr txBox="1"/>
            <p:nvPr/>
          </p:nvSpPr>
          <p:spPr>
            <a:xfrm>
              <a:off x="-551543" y="2235200"/>
              <a:ext cx="13208000" cy="2174506"/>
            </a:xfrm>
            <a:prstGeom prst="rect">
              <a:avLst/>
            </a:prstGeom>
            <a:noFill/>
          </p:spPr>
          <p:txBody>
            <a:bodyPr wrap="square" rtlCol="0">
              <a:spAutoFit/>
            </a:bodyPr>
            <a:lstStyle/>
            <a:p>
              <a:pPr algn="ctr">
                <a:lnSpc>
                  <a:spcPct val="130000"/>
                </a:lnSpc>
                <a:buClrTx/>
                <a:buFontTx/>
                <a:buNone/>
              </a:pPr>
              <a:r>
                <a:rPr lang="en-US" sz="5400" b="1">
                  <a:ln w="190500">
                    <a:solidFill>
                      <a:schemeClr val="bg1"/>
                    </a:solidFill>
                    <a:prstDash val="solid"/>
                  </a:ln>
                  <a:solidFill>
                    <a:schemeClr val="bg1"/>
                  </a:solidFill>
                  <a:effectLst>
                    <a:outerShdw blurRad="12700" dist="38100" dir="2700000" algn="tl" rotWithShape="0">
                      <a:srgbClr val="5B9BD5">
                        <a:lumMod val="60000"/>
                        <a:lumOff val="40000"/>
                      </a:srgbClr>
                    </a:outerShdw>
                  </a:effectLst>
                  <a:latin typeface="iCiel Pony" panose="02000000000000000000" pitchFamily="2" charset="-93"/>
                </a:rPr>
                <a:t>MỘT SỐ BIỆN PHÁP ĐỂ BẢO TỒN VÀ PHÁT HUY GIÁ TRỊ CỦA PHỐ CỔ HỘI AN </a:t>
              </a:r>
            </a:p>
          </p:txBody>
        </p:sp>
        <p:sp>
          <p:nvSpPr>
            <p:cNvPr id="10" name="TextBox 13">
              <a:extLst>
                <a:ext uri="{FF2B5EF4-FFF2-40B4-BE49-F238E27FC236}">
                  <a16:creationId xmlns:a16="http://schemas.microsoft.com/office/drawing/2014/main" xmlns="" id="{6C47746E-C028-0F72-DFCC-71155EF8C899}"/>
                </a:ext>
              </a:extLst>
            </p:cNvPr>
            <p:cNvSpPr txBox="1"/>
            <p:nvPr/>
          </p:nvSpPr>
          <p:spPr>
            <a:xfrm>
              <a:off x="-551543" y="2235200"/>
              <a:ext cx="13208000" cy="2174506"/>
            </a:xfrm>
            <a:prstGeom prst="rect">
              <a:avLst/>
            </a:prstGeom>
            <a:noFill/>
          </p:spPr>
          <p:txBody>
            <a:bodyPr wrap="square" rtlCol="0">
              <a:spAutoFit/>
            </a:bodyPr>
            <a:lstStyle/>
            <a:p>
              <a:pPr algn="ctr">
                <a:lnSpc>
                  <a:spcPct val="130000"/>
                </a:lnSpc>
                <a:buClrTx/>
                <a:buFontTx/>
                <a:buNone/>
              </a:pP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M</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Ộ</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T </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Ố </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B</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I</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Ệ</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N </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P</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Á</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P </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Đ</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Ể </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B</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Ả</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O </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Ồ</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 </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V</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À </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P</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Á</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T </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Y </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G</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I</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Á </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R</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Ị </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Ủ</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A </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P</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Ố </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Ổ </a:t>
              </a:r>
              <a:r>
                <a:rPr lang="en-US" sz="54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Ộ</a:t>
              </a:r>
              <a:r>
                <a:rPr lang="en-US" sz="54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I </a:t>
              </a:r>
              <a:r>
                <a:rPr lang="en-US" sz="54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A</a:t>
              </a:r>
              <a:r>
                <a:rPr lang="en-US" sz="54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54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 </a:t>
              </a:r>
              <a:endParaRPr lang="en-US" sz="5400" b="1" kern="120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11" name="Hình ảnh 10" descr="Ảnh có chứa phim hoạt hình, hình mẫu, Đồ họa, minh họa&#10;&#10;Mô tả được tạo tự động">
            <a:extLst>
              <a:ext uri="{FF2B5EF4-FFF2-40B4-BE49-F238E27FC236}">
                <a16:creationId xmlns:a16="http://schemas.microsoft.com/office/drawing/2014/main" xmlns="" id="{C34A9BCC-2835-7206-2F2B-1879472F88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750" b="32850" l="71000" r="87350">
                        <a14:foregroundMark x1="82400" y1="12050" x2="76150" y2="12050"/>
                        <a14:foregroundMark x1="79800" y1="32900" x2="79800" y2="32900"/>
                        <a14:foregroundMark x1="71000" y1="28800" x2="71000" y2="28800"/>
                        <a14:foregroundMark x1="84750" y1="11400" x2="84750" y2="11400"/>
                        <a14:foregroundMark x1="78300" y1="10750" x2="78300" y2="10750"/>
                      </a14:backgroundRemoval>
                    </a14:imgEffect>
                  </a14:imgLayer>
                </a14:imgProps>
              </a:ext>
              <a:ext uri="{28A0092B-C50C-407E-A947-70E740481C1C}">
                <a14:useLocalDpi xmlns:a14="http://schemas.microsoft.com/office/drawing/2010/main" val="0"/>
              </a:ext>
            </a:extLst>
          </a:blip>
          <a:srcRect l="70143" t="9032" r="10717" b="66022"/>
          <a:stretch/>
        </p:blipFill>
        <p:spPr>
          <a:xfrm>
            <a:off x="5854991" y="253997"/>
            <a:ext cx="943897" cy="1230247"/>
          </a:xfrm>
          <a:prstGeom prst="rect">
            <a:avLst/>
          </a:prstGeom>
        </p:spPr>
      </p:pic>
    </p:spTree>
    <p:extLst>
      <p:ext uri="{BB962C8B-B14F-4D97-AF65-F5344CB8AC3E}">
        <p14:creationId xmlns:p14="http://schemas.microsoft.com/office/powerpoint/2010/main" val="11031615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10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2" name="Group 36">
            <a:extLst>
              <a:ext uri="{FF2B5EF4-FFF2-40B4-BE49-F238E27FC236}">
                <a16:creationId xmlns:a16="http://schemas.microsoft.com/office/drawing/2014/main" xmlns="" id="{58248328-2B1A-EBC7-9AA3-A6005D0395F6}"/>
              </a:ext>
            </a:extLst>
          </p:cNvPr>
          <p:cNvGrpSpPr/>
          <p:nvPr/>
        </p:nvGrpSpPr>
        <p:grpSpPr>
          <a:xfrm>
            <a:off x="594809" y="389110"/>
            <a:ext cx="11002381" cy="1186472"/>
            <a:chOff x="469923" y="178093"/>
            <a:chExt cx="11002381" cy="1186472"/>
          </a:xfrm>
        </p:grpSpPr>
        <p:grpSp>
          <p:nvGrpSpPr>
            <p:cNvPr id="5" name="Group 12">
              <a:extLst>
                <a:ext uri="{FF2B5EF4-FFF2-40B4-BE49-F238E27FC236}">
                  <a16:creationId xmlns:a16="http://schemas.microsoft.com/office/drawing/2014/main" xmlns="" id="{18016DD9-51C3-E613-1C69-80DCECEA883A}"/>
                </a:ext>
              </a:extLst>
            </p:cNvPr>
            <p:cNvGrpSpPr/>
            <p:nvPr/>
          </p:nvGrpSpPr>
          <p:grpSpPr>
            <a:xfrm>
              <a:off x="795825" y="178093"/>
              <a:ext cx="10676479" cy="1186472"/>
              <a:chOff x="795825" y="1334589"/>
              <a:chExt cx="10676479" cy="1186472"/>
            </a:xfrm>
          </p:grpSpPr>
          <p:pic>
            <p:nvPicPr>
              <p:cNvPr id="9" name="Picture 13">
                <a:extLst>
                  <a:ext uri="{FF2B5EF4-FFF2-40B4-BE49-F238E27FC236}">
                    <a16:creationId xmlns:a16="http://schemas.microsoft.com/office/drawing/2014/main" xmlns="" id="{D6E35608-4FB8-CD75-7C72-9540846A08ED}"/>
                  </a:ext>
                </a:extLst>
              </p:cNvPr>
              <p:cNvPicPr>
                <a:picLocks noChangeAspect="1"/>
              </p:cNvPicPr>
              <p:nvPr/>
            </p:nvPicPr>
            <p:blipFill>
              <a:blip r:embed="rId3">
                <a:lum/>
              </a:blip>
              <a:stretch>
                <a:fillRect/>
              </a:stretch>
            </p:blipFill>
            <p:spPr>
              <a:xfrm>
                <a:off x="795825" y="1356101"/>
                <a:ext cx="10676479" cy="1164960"/>
              </a:xfrm>
              <a:prstGeom prst="rect">
                <a:avLst/>
              </a:prstGeom>
            </p:spPr>
          </p:pic>
          <p:sp>
            <p:nvSpPr>
              <p:cNvPr id="10" name="Rectangle: Rounded Corners 14">
                <a:extLst>
                  <a:ext uri="{FF2B5EF4-FFF2-40B4-BE49-F238E27FC236}">
                    <a16:creationId xmlns:a16="http://schemas.microsoft.com/office/drawing/2014/main" xmlns="" id="{F5507047-4228-114E-18B2-0F0C0AAF0679}"/>
                  </a:ext>
                </a:extLst>
              </p:cNvPr>
              <p:cNvSpPr/>
              <p:nvPr/>
            </p:nvSpPr>
            <p:spPr>
              <a:xfrm>
                <a:off x="956704" y="1334589"/>
                <a:ext cx="10303139" cy="1164960"/>
              </a:xfrm>
              <a:custGeom>
                <a:avLst/>
                <a:gdLst>
                  <a:gd name="connsiteX0" fmla="*/ 0 w 10625574"/>
                  <a:gd name="connsiteY0" fmla="*/ 146936 h 881600"/>
                  <a:gd name="connsiteX1" fmla="*/ 146936 w 10625574"/>
                  <a:gd name="connsiteY1" fmla="*/ 0 h 881600"/>
                  <a:gd name="connsiteX2" fmla="*/ 10478638 w 10625574"/>
                  <a:gd name="connsiteY2" fmla="*/ 0 h 881600"/>
                  <a:gd name="connsiteX3" fmla="*/ 10625574 w 10625574"/>
                  <a:gd name="connsiteY3" fmla="*/ 146936 h 881600"/>
                  <a:gd name="connsiteX4" fmla="*/ 10625574 w 10625574"/>
                  <a:gd name="connsiteY4" fmla="*/ 734664 h 881600"/>
                  <a:gd name="connsiteX5" fmla="*/ 10478638 w 10625574"/>
                  <a:gd name="connsiteY5" fmla="*/ 881600 h 881600"/>
                  <a:gd name="connsiteX6" fmla="*/ 146936 w 10625574"/>
                  <a:gd name="connsiteY6" fmla="*/ 881600 h 881600"/>
                  <a:gd name="connsiteX7" fmla="*/ 0 w 10625574"/>
                  <a:gd name="connsiteY7" fmla="*/ 734664 h 881600"/>
                  <a:gd name="connsiteX8" fmla="*/ 0 w 10625574"/>
                  <a:gd name="connsiteY8" fmla="*/ 146936 h 88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5574" h="881600" extrusionOk="0">
                    <a:moveTo>
                      <a:pt x="0" y="146936"/>
                    </a:moveTo>
                    <a:cubicBezTo>
                      <a:pt x="-2714" y="56406"/>
                      <a:pt x="64930" y="692"/>
                      <a:pt x="146936" y="0"/>
                    </a:cubicBezTo>
                    <a:cubicBezTo>
                      <a:pt x="1987702" y="-95379"/>
                      <a:pt x="5951545" y="58096"/>
                      <a:pt x="10478638" y="0"/>
                    </a:cubicBezTo>
                    <a:cubicBezTo>
                      <a:pt x="10547974" y="-8317"/>
                      <a:pt x="10621906" y="63149"/>
                      <a:pt x="10625574" y="146936"/>
                    </a:cubicBezTo>
                    <a:cubicBezTo>
                      <a:pt x="10640654" y="323936"/>
                      <a:pt x="10614782" y="632062"/>
                      <a:pt x="10625574" y="734664"/>
                    </a:cubicBezTo>
                    <a:cubicBezTo>
                      <a:pt x="10627981" y="812954"/>
                      <a:pt x="10554817" y="876647"/>
                      <a:pt x="10478638" y="881600"/>
                    </a:cubicBezTo>
                    <a:cubicBezTo>
                      <a:pt x="6677031" y="821694"/>
                      <a:pt x="4309864" y="964114"/>
                      <a:pt x="146936" y="881600"/>
                    </a:cubicBezTo>
                    <a:cubicBezTo>
                      <a:pt x="63688" y="882118"/>
                      <a:pt x="-10995" y="826975"/>
                      <a:pt x="0" y="734664"/>
                    </a:cubicBezTo>
                    <a:cubicBezTo>
                      <a:pt x="51052" y="471477"/>
                      <a:pt x="-47605" y="330541"/>
                      <a:pt x="0" y="146936"/>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a:solidFill>
                      <a:schemeClr val="accent5">
                        <a:lumMod val="50000"/>
                      </a:schemeClr>
                    </a:solidFill>
                  </a:rPr>
                  <a:t>   Em hãy đề xuất một số biện pháp bảo tồn và phát huy giá trị của phố cổ Hội An.</a:t>
                </a:r>
              </a:p>
            </p:txBody>
          </p:sp>
        </p:grpSp>
        <p:pic>
          <p:nvPicPr>
            <p:cNvPr id="7" name="Picture 35">
              <a:extLst>
                <a:ext uri="{FF2B5EF4-FFF2-40B4-BE49-F238E27FC236}">
                  <a16:creationId xmlns:a16="http://schemas.microsoft.com/office/drawing/2014/main" xmlns="" id="{7770E1A7-337A-7767-C308-F3B7B1AA4E40}"/>
                </a:ext>
              </a:extLst>
            </p:cNvPr>
            <p:cNvPicPr>
              <a:picLocks noChangeAspect="1"/>
            </p:cNvPicPr>
            <p:nvPr/>
          </p:nvPicPr>
          <p:blipFill>
            <a:blip r:embed="rId4"/>
            <a:stretch>
              <a:fillRect/>
            </a:stretch>
          </p:blipFill>
          <p:spPr>
            <a:xfrm>
              <a:off x="469923" y="199604"/>
              <a:ext cx="697797" cy="697797"/>
            </a:xfrm>
            <a:prstGeom prst="rect">
              <a:avLst/>
            </a:prstGeom>
          </p:spPr>
        </p:pic>
      </p:grpSp>
      <p:grpSp>
        <p:nvGrpSpPr>
          <p:cNvPr id="19" name="Group 12">
            <a:extLst>
              <a:ext uri="{FF2B5EF4-FFF2-40B4-BE49-F238E27FC236}">
                <a16:creationId xmlns:a16="http://schemas.microsoft.com/office/drawing/2014/main" xmlns="" id="{6941F28A-16F4-630D-9832-AEE8E59C39D9}"/>
              </a:ext>
            </a:extLst>
          </p:cNvPr>
          <p:cNvGrpSpPr/>
          <p:nvPr/>
        </p:nvGrpSpPr>
        <p:grpSpPr>
          <a:xfrm>
            <a:off x="524744" y="2209380"/>
            <a:ext cx="11142512" cy="1595297"/>
            <a:chOff x="2608465" y="1819280"/>
            <a:chExt cx="8334808" cy="1595297"/>
          </a:xfrm>
        </p:grpSpPr>
        <p:sp>
          <p:nvSpPr>
            <p:cNvPr id="20" name="TextBox 67">
              <a:extLst>
                <a:ext uri="{FF2B5EF4-FFF2-40B4-BE49-F238E27FC236}">
                  <a16:creationId xmlns:a16="http://schemas.microsoft.com/office/drawing/2014/main" xmlns="" id="{06F8BA50-C090-28A7-6E23-92BD261EB697}"/>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6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6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21" name="TextBox 67">
              <a:extLst>
                <a:ext uri="{FF2B5EF4-FFF2-40B4-BE49-F238E27FC236}">
                  <a16:creationId xmlns:a16="http://schemas.microsoft.com/office/drawing/2014/main" xmlns="" id="{C9AE32BE-1D4B-4AE4-7BFB-7860350BAE2D}"/>
                </a:ext>
              </a:extLst>
            </p:cNvPr>
            <p:cNvSpPr txBox="1"/>
            <p:nvPr/>
          </p:nvSpPr>
          <p:spPr>
            <a:xfrm>
              <a:off x="2661242" y="1819280"/>
              <a:ext cx="8225833" cy="1569660"/>
            </a:xfrm>
            <a:prstGeom prst="rect">
              <a:avLst/>
            </a:prstGeom>
            <a:noFill/>
          </p:spPr>
          <p:txBody>
            <a:bodyPr wrap="square" rtlCol="0">
              <a:prstTxWarp prst="textArchUp">
                <a:avLst/>
              </a:prstTxWarp>
              <a:spAutoFit/>
            </a:bodyPr>
            <a:lstStyle/>
            <a:p>
              <a:pPr algn="ctr"/>
              <a:r>
                <a:rPr lang="en-US" sz="6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6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6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6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6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6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6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6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6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6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6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6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6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6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6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6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6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25" name="Group 44">
            <a:extLst>
              <a:ext uri="{FF2B5EF4-FFF2-40B4-BE49-F238E27FC236}">
                <a16:creationId xmlns:a16="http://schemas.microsoft.com/office/drawing/2014/main" xmlns="" id="{B544079B-CE9B-3E25-0647-648D826F44F3}"/>
              </a:ext>
            </a:extLst>
          </p:cNvPr>
          <p:cNvGrpSpPr/>
          <p:nvPr/>
        </p:nvGrpSpPr>
        <p:grpSpPr>
          <a:xfrm>
            <a:off x="3289648" y="2655032"/>
            <a:ext cx="5728805" cy="1021513"/>
            <a:chOff x="6023776" y="2131844"/>
            <a:chExt cx="6041092" cy="1052197"/>
          </a:xfrm>
        </p:grpSpPr>
        <p:pic>
          <p:nvPicPr>
            <p:cNvPr id="26" name="Picture 32">
              <a:extLst>
                <a:ext uri="{FF2B5EF4-FFF2-40B4-BE49-F238E27FC236}">
                  <a16:creationId xmlns:a16="http://schemas.microsoft.com/office/drawing/2014/main" xmlns="" id="{DAA10D68-A70C-4EB4-9855-46B9E18B6179}"/>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27" name="Picture 43">
              <a:extLst>
                <a:ext uri="{FF2B5EF4-FFF2-40B4-BE49-F238E27FC236}">
                  <a16:creationId xmlns:a16="http://schemas.microsoft.com/office/drawing/2014/main" xmlns="" id="{B6805802-C607-8D47-C717-90DA6FCAFED6}"/>
                </a:ext>
              </a:extLst>
            </p:cNvPr>
            <p:cNvPicPr>
              <a:picLocks noChangeAspect="1"/>
            </p:cNvPicPr>
            <p:nvPr/>
          </p:nvPicPr>
          <p:blipFill>
            <a:blip r:embed="rId6"/>
            <a:stretch>
              <a:fillRect/>
            </a:stretch>
          </p:blipFill>
          <p:spPr>
            <a:xfrm>
              <a:off x="10122470" y="2156991"/>
              <a:ext cx="1942398" cy="1018153"/>
            </a:xfrm>
            <a:prstGeom prst="rect">
              <a:avLst/>
            </a:prstGeom>
          </p:spPr>
        </p:pic>
      </p:grpSp>
      <p:pic>
        <p:nvPicPr>
          <p:cNvPr id="28" name="Picture 8">
            <a:extLst>
              <a:ext uri="{FF2B5EF4-FFF2-40B4-BE49-F238E27FC236}">
                <a16:creationId xmlns:a16="http://schemas.microsoft.com/office/drawing/2014/main" xmlns="" id="{45880072-38E3-D2D7-A494-A3B1D109128E}"/>
              </a:ext>
            </a:extLst>
          </p:cNvPr>
          <p:cNvPicPr>
            <a:picLocks noChangeAspect="1"/>
          </p:cNvPicPr>
          <p:nvPr/>
        </p:nvPicPr>
        <p:blipFill>
          <a:blip r:embed="rId7"/>
          <a:srcRect/>
          <a:stretch>
            <a:fillRect/>
          </a:stretch>
        </p:blipFill>
        <p:spPr>
          <a:xfrm>
            <a:off x="7406778" y="3713379"/>
            <a:ext cx="1995321" cy="2888039"/>
          </a:xfrm>
          <a:prstGeom prst="rect">
            <a:avLst/>
          </a:prstGeom>
        </p:spPr>
      </p:pic>
      <p:pic>
        <p:nvPicPr>
          <p:cNvPr id="29" name="Picture 9">
            <a:extLst>
              <a:ext uri="{FF2B5EF4-FFF2-40B4-BE49-F238E27FC236}">
                <a16:creationId xmlns:a16="http://schemas.microsoft.com/office/drawing/2014/main" xmlns="" id="{538A7C96-C192-85BD-A841-37B80B247A3A}"/>
              </a:ext>
            </a:extLst>
          </p:cNvPr>
          <p:cNvPicPr>
            <a:picLocks noChangeAspect="1"/>
          </p:cNvPicPr>
          <p:nvPr/>
        </p:nvPicPr>
        <p:blipFill>
          <a:blip r:embed="rId8"/>
          <a:srcRect/>
          <a:stretch>
            <a:fillRect/>
          </a:stretch>
        </p:blipFill>
        <p:spPr>
          <a:xfrm flipH="1">
            <a:off x="3348934" y="3781718"/>
            <a:ext cx="1747408" cy="2849482"/>
          </a:xfrm>
          <a:prstGeom prst="rect">
            <a:avLst/>
          </a:prstGeom>
        </p:spPr>
      </p:pic>
      <p:pic>
        <p:nvPicPr>
          <p:cNvPr id="30" name="Picture 10">
            <a:extLst>
              <a:ext uri="{FF2B5EF4-FFF2-40B4-BE49-F238E27FC236}">
                <a16:creationId xmlns:a16="http://schemas.microsoft.com/office/drawing/2014/main" xmlns="" id="{F00D429D-ABFA-B407-8A8E-46BE4688875E}"/>
              </a:ext>
            </a:extLst>
          </p:cNvPr>
          <p:cNvPicPr>
            <a:picLocks noChangeAspect="1"/>
          </p:cNvPicPr>
          <p:nvPr/>
        </p:nvPicPr>
        <p:blipFill>
          <a:blip r:embed="rId9"/>
          <a:srcRect/>
          <a:stretch>
            <a:fillRect/>
          </a:stretch>
        </p:blipFill>
        <p:spPr>
          <a:xfrm>
            <a:off x="5332056" y="3726519"/>
            <a:ext cx="1880017" cy="2888039"/>
          </a:xfrm>
          <a:prstGeom prst="rect">
            <a:avLst/>
          </a:prstGeom>
        </p:spPr>
      </p:pic>
    </p:spTree>
    <p:extLst>
      <p:ext uri="{BB962C8B-B14F-4D97-AF65-F5344CB8AC3E}">
        <p14:creationId xmlns:p14="http://schemas.microsoft.com/office/powerpoint/2010/main" val="6102576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5" y="606286"/>
            <a:ext cx="11854650" cy="5645427"/>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Hộp Văn bản 3">
            <a:extLst>
              <a:ext uri="{FF2B5EF4-FFF2-40B4-BE49-F238E27FC236}">
                <a16:creationId xmlns:a16="http://schemas.microsoft.com/office/drawing/2014/main" xmlns="" id="{BE043753-8E83-A4B4-FD59-452C14BE78B7}"/>
              </a:ext>
            </a:extLst>
          </p:cNvPr>
          <p:cNvSpPr txBox="1"/>
          <p:nvPr/>
        </p:nvSpPr>
        <p:spPr>
          <a:xfrm>
            <a:off x="804601" y="2483381"/>
            <a:ext cx="11218722" cy="646331"/>
          </a:xfrm>
          <a:prstGeom prst="rect">
            <a:avLst/>
          </a:prstGeom>
          <a:noFill/>
        </p:spPr>
        <p:txBody>
          <a:bodyPr wrap="square">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Có ý thức bảo vệ các công trình trong khu phố cổ</a:t>
            </a:r>
            <a:r>
              <a:rPr lang="en-US" sz="3600">
                <a:latin typeface="Calibri" panose="020F0502020204030204" pitchFamily="34" charset="0"/>
                <a:cs typeface="Calibri" panose="020F0502020204030204" pitchFamily="34" charset="0"/>
              </a:rPr>
              <a:t>.</a:t>
            </a:r>
            <a:endParaRPr lang="en-US" sz="3600" b="1" i="1">
              <a:latin typeface="Calibri" panose="020F0502020204030204" pitchFamily="34" charset="0"/>
              <a:cs typeface="Calibri" panose="020F0502020204030204" pitchFamily="34" charset="0"/>
            </a:endParaRPr>
          </a:p>
        </p:txBody>
      </p:sp>
      <p:pic>
        <p:nvPicPr>
          <p:cNvPr id="6" name="Picture 11">
            <a:extLst>
              <a:ext uri="{FF2B5EF4-FFF2-40B4-BE49-F238E27FC236}">
                <a16:creationId xmlns:a16="http://schemas.microsoft.com/office/drawing/2014/main" xmlns="" id="{DE5E6A68-391B-D82E-2C9B-107723CDE9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535331">
            <a:off x="481734" y="2349554"/>
            <a:ext cx="1299531" cy="905632"/>
          </a:xfrm>
          <a:prstGeom prst="rect">
            <a:avLst/>
          </a:prstGeom>
        </p:spPr>
      </p:pic>
      <p:sp>
        <p:nvSpPr>
          <p:cNvPr id="8" name="TextBox 67">
            <a:extLst>
              <a:ext uri="{FF2B5EF4-FFF2-40B4-BE49-F238E27FC236}">
                <a16:creationId xmlns:a16="http://schemas.microsoft.com/office/drawing/2014/main" xmlns="" id="{2A699A53-8F74-6BCC-659E-0C9FFB35DF39}"/>
              </a:ext>
            </a:extLst>
          </p:cNvPr>
          <p:cNvSpPr txBox="1"/>
          <p:nvPr/>
        </p:nvSpPr>
        <p:spPr>
          <a:xfrm>
            <a:off x="1343365" y="1757158"/>
            <a:ext cx="9687017"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MỘT SỐ BIỆN PHÁP</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4" name="Hộp Văn bản 13">
            <a:extLst>
              <a:ext uri="{FF2B5EF4-FFF2-40B4-BE49-F238E27FC236}">
                <a16:creationId xmlns:a16="http://schemas.microsoft.com/office/drawing/2014/main" xmlns="" id="{E01FE7F8-A255-844A-876C-CF21BFA44912}"/>
              </a:ext>
            </a:extLst>
          </p:cNvPr>
          <p:cNvSpPr txBox="1"/>
          <p:nvPr/>
        </p:nvSpPr>
        <p:spPr>
          <a:xfrm>
            <a:off x="804601" y="3348565"/>
            <a:ext cx="10764546" cy="1200329"/>
          </a:xfrm>
          <a:prstGeom prst="rect">
            <a:avLst/>
          </a:prstGeom>
          <a:noFill/>
        </p:spPr>
        <p:txBody>
          <a:bodyPr wrap="square">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Tiến hành trùng tu các công trình đã xuống cấp trong khu phố cổ;</a:t>
            </a:r>
            <a:endParaRPr lang="en-US" sz="3600" b="1" i="1">
              <a:latin typeface="Calibri" panose="020F0502020204030204" pitchFamily="34" charset="0"/>
              <a:cs typeface="Calibri" panose="020F0502020204030204" pitchFamily="34" charset="0"/>
            </a:endParaRPr>
          </a:p>
        </p:txBody>
      </p:sp>
      <p:pic>
        <p:nvPicPr>
          <p:cNvPr id="15" name="Picture 11">
            <a:extLst>
              <a:ext uri="{FF2B5EF4-FFF2-40B4-BE49-F238E27FC236}">
                <a16:creationId xmlns:a16="http://schemas.microsoft.com/office/drawing/2014/main" xmlns="" id="{C3CCFF92-15A7-6D99-ACCF-B8873EAE72B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535331">
            <a:off x="481734" y="3214738"/>
            <a:ext cx="1299531" cy="905632"/>
          </a:xfrm>
          <a:prstGeom prst="rect">
            <a:avLst/>
          </a:prstGeom>
        </p:spPr>
      </p:pic>
      <p:sp>
        <p:nvSpPr>
          <p:cNvPr id="16" name="Hộp Văn bản 15">
            <a:extLst>
              <a:ext uri="{FF2B5EF4-FFF2-40B4-BE49-F238E27FC236}">
                <a16:creationId xmlns:a16="http://schemas.microsoft.com/office/drawing/2014/main" xmlns="" id="{D0B5BA3A-CBA0-26A3-4FF7-9AA62172977A}"/>
              </a:ext>
            </a:extLst>
          </p:cNvPr>
          <p:cNvSpPr txBox="1"/>
          <p:nvPr/>
        </p:nvSpPr>
        <p:spPr>
          <a:xfrm>
            <a:off x="804601" y="4755766"/>
            <a:ext cx="10764546" cy="1200329"/>
          </a:xfrm>
          <a:prstGeom prst="rect">
            <a:avLst/>
          </a:prstGeom>
          <a:noFill/>
        </p:spPr>
        <p:txBody>
          <a:bodyPr wrap="square">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Tích cực tuyên truyền, quảng bá vẻ đẹp của phố cổ Hội An.</a:t>
            </a:r>
            <a:endParaRPr lang="en-US" sz="3600" b="1" i="1">
              <a:latin typeface="Calibri" panose="020F0502020204030204" pitchFamily="34" charset="0"/>
              <a:cs typeface="Calibri" panose="020F0502020204030204" pitchFamily="34" charset="0"/>
            </a:endParaRPr>
          </a:p>
        </p:txBody>
      </p:sp>
      <p:pic>
        <p:nvPicPr>
          <p:cNvPr id="17" name="Picture 11">
            <a:extLst>
              <a:ext uri="{FF2B5EF4-FFF2-40B4-BE49-F238E27FC236}">
                <a16:creationId xmlns:a16="http://schemas.microsoft.com/office/drawing/2014/main" xmlns="" id="{FB71E627-E2FF-0C02-166A-14D8DDCF695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535331">
            <a:off x="481734" y="4621939"/>
            <a:ext cx="1299531" cy="905632"/>
          </a:xfrm>
          <a:prstGeom prst="rect">
            <a:avLst/>
          </a:prstGeom>
        </p:spPr>
      </p:pic>
    </p:spTree>
    <p:extLst>
      <p:ext uri="{BB962C8B-B14F-4D97-AF65-F5344CB8AC3E}">
        <p14:creationId xmlns:p14="http://schemas.microsoft.com/office/powerpoint/2010/main" val="12444915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xmlns="" id="{0B546B98-B25F-BA68-F255-DF6923F89F21}"/>
              </a:ext>
            </a:extLst>
          </p:cNvPr>
          <p:cNvGrpSpPr/>
          <p:nvPr/>
        </p:nvGrpSpPr>
        <p:grpSpPr>
          <a:xfrm>
            <a:off x="89699" y="0"/>
            <a:ext cx="12102301" cy="4093326"/>
            <a:chOff x="89699" y="0"/>
            <a:chExt cx="12102301" cy="4093326"/>
          </a:xfrm>
        </p:grpSpPr>
        <p:pic>
          <p:nvPicPr>
            <p:cNvPr id="21" name="Picture 7">
              <a:extLst>
                <a:ext uri="{FF2B5EF4-FFF2-40B4-BE49-F238E27FC236}">
                  <a16:creationId xmlns:a16="http://schemas.microsoft.com/office/drawing/2014/main" xmlns="" id="{3E363922-DBCF-F294-986C-21FF377C2D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xmlns="" id="{7946C4C6-FA15-7E8C-4FF6-3C9625A000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xmlns="" id="{E0A7C202-C7A5-31D3-E0B8-D68FA9CE76A8}"/>
                </a:ext>
              </a:extLst>
            </p:cNvPr>
            <p:cNvGrpSpPr/>
            <p:nvPr/>
          </p:nvGrpSpPr>
          <p:grpSpPr>
            <a:xfrm>
              <a:off x="1071826" y="161237"/>
              <a:ext cx="10093199" cy="2773290"/>
              <a:chOff x="1071826" y="307642"/>
              <a:chExt cx="10093199" cy="2773290"/>
            </a:xfrm>
          </p:grpSpPr>
          <p:pic>
            <p:nvPicPr>
              <p:cNvPr id="24" name="Picture 12">
                <a:extLst>
                  <a:ext uri="{FF2B5EF4-FFF2-40B4-BE49-F238E27FC236}">
                    <a16:creationId xmlns:a16="http://schemas.microsoft.com/office/drawing/2014/main" xmlns="" id="{8FE78145-46C5-EDEE-9C41-A3ECF89177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xmlns="" id="{3C821E2B-C6C1-BC7D-46AC-4D7CE9078EDC}"/>
                  </a:ext>
                </a:extLst>
              </p:cNvPr>
              <p:cNvGrpSpPr/>
              <p:nvPr/>
            </p:nvGrpSpPr>
            <p:grpSpPr>
              <a:xfrm>
                <a:off x="1071826" y="307642"/>
                <a:ext cx="10093199" cy="2576456"/>
                <a:chOff x="5250005" y="6585061"/>
                <a:chExt cx="13267041" cy="3720779"/>
              </a:xfrm>
            </p:grpSpPr>
            <p:sp>
              <p:nvSpPr>
                <p:cNvPr id="28" name="TextBox 6">
                  <a:extLst>
                    <a:ext uri="{FF2B5EF4-FFF2-40B4-BE49-F238E27FC236}">
                      <a16:creationId xmlns:a16="http://schemas.microsoft.com/office/drawing/2014/main" xmlns="" id="{57BD723D-CF4E-C08D-665D-5384C235318A}"/>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CỦNG CỐ</a:t>
                  </a:r>
                </a:p>
              </p:txBody>
            </p:sp>
            <p:sp>
              <p:nvSpPr>
                <p:cNvPr id="29" name="TextBox 7">
                  <a:extLst>
                    <a:ext uri="{FF2B5EF4-FFF2-40B4-BE49-F238E27FC236}">
                      <a16:creationId xmlns:a16="http://schemas.microsoft.com/office/drawing/2014/main" xmlns="" id="{23661433-D4B5-87FA-D0D6-66C0D613CBCA}"/>
                    </a:ext>
                  </a:extLst>
                </p:cNvPr>
                <p:cNvSpPr txBox="1"/>
                <p:nvPr/>
              </p:nvSpPr>
              <p:spPr>
                <a:xfrm>
                  <a:off x="5308955" y="6599572"/>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138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rPr>
                    <a:t>C</a:t>
                  </a:r>
                  <a:r>
                    <a:rPr lang="en-US" sz="138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rPr>
                    <a:t>Ủ</a:t>
                  </a:r>
                  <a:r>
                    <a:rPr lang="en-US" sz="138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rPr>
                    <a:t>N</a:t>
                  </a:r>
                  <a:r>
                    <a:rPr lang="en-US" sz="138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VN Banh Mi" pitchFamily="2" charset="0"/>
                    </a:rPr>
                    <a:t>G</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C</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Ố</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endParaRPr>
                </a:p>
              </p:txBody>
            </p:sp>
          </p:grpSp>
        </p:grpSp>
      </p:grpSp>
      <p:pic>
        <p:nvPicPr>
          <p:cNvPr id="38" name="Picture 21">
            <a:extLst>
              <a:ext uri="{FF2B5EF4-FFF2-40B4-BE49-F238E27FC236}">
                <a16:creationId xmlns:a16="http://schemas.microsoft.com/office/drawing/2014/main" xmlns="" id="{B66499FD-BA9F-7EE6-0B51-14DF0EB1ED80}"/>
              </a:ext>
            </a:extLst>
          </p:cNvPr>
          <p:cNvPicPr>
            <a:picLocks noChangeAspect="1"/>
          </p:cNvPicPr>
          <p:nvPr/>
        </p:nvPicPr>
        <p:blipFill rotWithShape="1">
          <a:blip r:embed="rId8"/>
          <a:srcRect t="-1" b="40569"/>
          <a:stretch/>
        </p:blipFill>
        <p:spPr>
          <a:xfrm flipH="1">
            <a:off x="4311108" y="2969468"/>
            <a:ext cx="3569784" cy="3887717"/>
          </a:xfrm>
          <a:prstGeom prst="rect">
            <a:avLst/>
          </a:prstGeom>
        </p:spPr>
      </p:pic>
    </p:spTree>
    <p:extLst>
      <p:ext uri="{BB962C8B-B14F-4D97-AF65-F5344CB8AC3E}">
        <p14:creationId xmlns:p14="http://schemas.microsoft.com/office/powerpoint/2010/main" val="27172861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tra-loi-sai-www_tiengdong_com">
            <a:hlinkClick r:id="" action="ppaction://media"/>
            <a:extLst>
              <a:ext uri="{FF2B5EF4-FFF2-40B4-BE49-F238E27FC236}">
                <a16:creationId xmlns:a16="http://schemas.microsoft.com/office/drawing/2014/main" xmlns="" id="{3C5BDFC2-E919-A026-5850-C08199335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4" name="Tieng-tinh-tinh-www_nhacchuongvui_com">
            <a:hlinkClick r:id="" action="ppaction://media"/>
            <a:extLst>
              <a:ext uri="{FF2B5EF4-FFF2-40B4-BE49-F238E27FC236}">
                <a16:creationId xmlns:a16="http://schemas.microsoft.com/office/drawing/2014/main" xmlns="" id="{500FBAE2-CF62-3792-7A29-FF297789E49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5" name="Am-thanh-tra-loi-sai-www_tiengdong_com">
            <a:hlinkClick r:id="" action="ppaction://media"/>
            <a:extLst>
              <a:ext uri="{FF2B5EF4-FFF2-40B4-BE49-F238E27FC236}">
                <a16:creationId xmlns:a16="http://schemas.microsoft.com/office/drawing/2014/main" xmlns="" id="{38700A8A-5C5E-C474-EA47-B331E347C2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xmlns="" id="{4AE0BD54-A889-609B-40D5-7261693C3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7" name="Plaque 14">
            <a:extLst>
              <a:ext uri="{FF2B5EF4-FFF2-40B4-BE49-F238E27FC236}">
                <a16:creationId xmlns:a16="http://schemas.microsoft.com/office/drawing/2014/main" xmlns=""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Calibri" panose="020F0502020204030204"/>
                <a:ea typeface="+mn-ea"/>
                <a:cs typeface="+mn-cs"/>
              </a:rPr>
              <a:t>Phố cổ Hội An nằm ở phường Minh An, bên bờ sông Hoài – một nhánh của sông </a:t>
            </a:r>
            <a:r>
              <a:rPr lang="en-US" sz="4400" b="1">
                <a:solidFill>
                  <a:srgbClr val="0070C0"/>
                </a:solidFill>
                <a:latin typeface="Calibri" panose="020F0502020204030204"/>
              </a:rPr>
              <a:t>gì</a:t>
            </a:r>
            <a:r>
              <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rPr>
              <a:t>?</a:t>
            </a:r>
          </a:p>
        </p:txBody>
      </p:sp>
      <p:grpSp>
        <p:nvGrpSpPr>
          <p:cNvPr id="8" name="Group 18">
            <a:extLst>
              <a:ext uri="{FF2B5EF4-FFF2-40B4-BE49-F238E27FC236}">
                <a16:creationId xmlns:a16="http://schemas.microsoft.com/office/drawing/2014/main" xmlns="" id="{8E94FEC1-E87D-D371-2CBA-5E66DF1B0716}"/>
              </a:ext>
            </a:extLst>
          </p:cNvPr>
          <p:cNvGrpSpPr/>
          <p:nvPr/>
        </p:nvGrpSpPr>
        <p:grpSpPr>
          <a:xfrm>
            <a:off x="346578" y="2961441"/>
            <a:ext cx="5413796" cy="1380931"/>
            <a:chOff x="261306" y="4457700"/>
            <a:chExt cx="8120694" cy="2071397"/>
          </a:xfrm>
        </p:grpSpPr>
        <p:sp>
          <p:nvSpPr>
            <p:cNvPr id="9" name="a">
              <a:extLst>
                <a:ext uri="{FF2B5EF4-FFF2-40B4-BE49-F238E27FC236}">
                  <a16:creationId xmlns:a16="http://schemas.microsoft.com/office/drawing/2014/main" xmlns="" id="{A3926122-ACE6-C234-82F5-B4E2532E6A4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6000" b="1">
                  <a:solidFill>
                    <a:srgbClr val="FF0000"/>
                  </a:solidFill>
                  <a:latin typeface="Calibri" panose="020F0502020204030204"/>
                </a:rPr>
                <a:t>Hương</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xmlns="" id="{42CEFCBF-57E4-EB95-6256-78848FAEF7E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1306" y="4590362"/>
              <a:ext cx="1635021" cy="1811658"/>
            </a:xfrm>
            <a:prstGeom prst="rect">
              <a:avLst/>
            </a:prstGeom>
          </p:spPr>
        </p:pic>
      </p:grpSp>
      <p:grpSp>
        <p:nvGrpSpPr>
          <p:cNvPr id="11" name="Group 19">
            <a:extLst>
              <a:ext uri="{FF2B5EF4-FFF2-40B4-BE49-F238E27FC236}">
                <a16:creationId xmlns:a16="http://schemas.microsoft.com/office/drawing/2014/main" xmlns="" id="{C1F2E19C-7BE0-5548-DBDF-E9B989ACEAAA}"/>
              </a:ext>
            </a:extLst>
          </p:cNvPr>
          <p:cNvGrpSpPr/>
          <p:nvPr/>
        </p:nvGrpSpPr>
        <p:grpSpPr>
          <a:xfrm>
            <a:off x="6280832" y="2944734"/>
            <a:ext cx="5317213" cy="1380931"/>
            <a:chOff x="9092412" y="4457700"/>
            <a:chExt cx="7975819" cy="2071397"/>
          </a:xfrm>
        </p:grpSpPr>
        <p:sp>
          <p:nvSpPr>
            <p:cNvPr id="12" name="b">
              <a:extLst>
                <a:ext uri="{FF2B5EF4-FFF2-40B4-BE49-F238E27FC236}">
                  <a16:creationId xmlns:a16="http://schemas.microsoft.com/office/drawing/2014/main" xmlns="" id="{3F8D0944-5CDF-F6F0-5B67-848EAF7CAD81}"/>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Calibri" panose="020F0502020204030204"/>
                </a:rPr>
                <a:t>Huế</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1">
              <a:extLst>
                <a:ext uri="{FF2B5EF4-FFF2-40B4-BE49-F238E27FC236}">
                  <a16:creationId xmlns:a16="http://schemas.microsoft.com/office/drawing/2014/main" xmlns="" id="{E14BE921-6B66-3BBE-4C97-9B69A8E5A2B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092412" y="4674503"/>
              <a:ext cx="1510072" cy="1680192"/>
            </a:xfrm>
            <a:prstGeom prst="rect">
              <a:avLst/>
            </a:prstGeom>
          </p:spPr>
        </p:pic>
      </p:grpSp>
      <p:grpSp>
        <p:nvGrpSpPr>
          <p:cNvPr id="14" name="Group 23">
            <a:extLst>
              <a:ext uri="{FF2B5EF4-FFF2-40B4-BE49-F238E27FC236}">
                <a16:creationId xmlns:a16="http://schemas.microsoft.com/office/drawing/2014/main" xmlns="" id="{FB778B2D-F944-3E0A-B003-616D3335F87D}"/>
              </a:ext>
            </a:extLst>
          </p:cNvPr>
          <p:cNvGrpSpPr/>
          <p:nvPr/>
        </p:nvGrpSpPr>
        <p:grpSpPr>
          <a:xfrm>
            <a:off x="346578" y="4953039"/>
            <a:ext cx="5394065" cy="1380931"/>
            <a:chOff x="290902" y="7429560"/>
            <a:chExt cx="8091098" cy="2071397"/>
          </a:xfrm>
        </p:grpSpPr>
        <p:sp>
          <p:nvSpPr>
            <p:cNvPr id="15" name="c">
              <a:extLst>
                <a:ext uri="{FF2B5EF4-FFF2-40B4-BE49-F238E27FC236}">
                  <a16:creationId xmlns:a16="http://schemas.microsoft.com/office/drawing/2014/main" xmlns="" id="{945C1F57-55F3-E6E8-4A86-4980BC7DF888}"/>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Calibri" panose="020F0502020204030204"/>
                </a:rPr>
                <a:t>Thu Hoài</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6" name="Picture 12">
              <a:extLst>
                <a:ext uri="{FF2B5EF4-FFF2-40B4-BE49-F238E27FC236}">
                  <a16:creationId xmlns:a16="http://schemas.microsoft.com/office/drawing/2014/main" xmlns="" id="{32683101-F92A-AF97-41CF-4D33B044580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0902" y="7611927"/>
              <a:ext cx="1634189" cy="1783562"/>
            </a:xfrm>
            <a:prstGeom prst="rect">
              <a:avLst/>
            </a:prstGeom>
          </p:spPr>
        </p:pic>
      </p:grpSp>
      <p:grpSp>
        <p:nvGrpSpPr>
          <p:cNvPr id="17" name="Group 22">
            <a:extLst>
              <a:ext uri="{FF2B5EF4-FFF2-40B4-BE49-F238E27FC236}">
                <a16:creationId xmlns:a16="http://schemas.microsoft.com/office/drawing/2014/main" xmlns="" id="{8140D190-CA75-2419-E0EF-1B6F113F1602}"/>
              </a:ext>
            </a:extLst>
          </p:cNvPr>
          <p:cNvGrpSpPr/>
          <p:nvPr/>
        </p:nvGrpSpPr>
        <p:grpSpPr>
          <a:xfrm>
            <a:off x="6289823" y="4920397"/>
            <a:ext cx="5363155" cy="1380931"/>
            <a:chOff x="9023496" y="7429559"/>
            <a:chExt cx="8044733" cy="2071397"/>
          </a:xfrm>
        </p:grpSpPr>
        <p:sp>
          <p:nvSpPr>
            <p:cNvPr id="18" name="d">
              <a:extLst>
                <a:ext uri="{FF2B5EF4-FFF2-40B4-BE49-F238E27FC236}">
                  <a16:creationId xmlns:a16="http://schemas.microsoft.com/office/drawing/2014/main" xmlns="" id="{08ECF7FA-03D9-8EAC-F384-F1F426B8A0EF}"/>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mn-cs"/>
                </a:rPr>
                <a:t>Thu Bồn</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9" name="Picture 13">
              <a:extLst>
                <a:ext uri="{FF2B5EF4-FFF2-40B4-BE49-F238E27FC236}">
                  <a16:creationId xmlns:a16="http://schemas.microsoft.com/office/drawing/2014/main" xmlns="" id="{54F17C64-447F-B46D-6736-14AEAFF17AD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023496" y="7719196"/>
              <a:ext cx="1357830" cy="1492121"/>
            </a:xfrm>
            <a:prstGeom prst="rect">
              <a:avLst/>
            </a:prstGeom>
          </p:spPr>
        </p:pic>
      </p:grpSp>
      <p:pic>
        <p:nvPicPr>
          <p:cNvPr id="26" name="Đúng">
            <a:extLst>
              <a:ext uri="{FF2B5EF4-FFF2-40B4-BE49-F238E27FC236}">
                <a16:creationId xmlns:a16="http://schemas.microsoft.com/office/drawing/2014/main" xmlns="" id="{70BC2B3A-E2BB-FC5F-56FB-0849C0C63204}"/>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83767" y="4932892"/>
            <a:ext cx="1486303" cy="1189041"/>
          </a:xfrm>
          <a:prstGeom prst="rect">
            <a:avLst/>
          </a:prstGeom>
        </p:spPr>
      </p:pic>
    </p:spTree>
    <p:extLst>
      <p:ext uri="{BB962C8B-B14F-4D97-AF65-F5344CB8AC3E}">
        <p14:creationId xmlns:p14="http://schemas.microsoft.com/office/powerpoint/2010/main" val="36640453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2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14:bounceEnd="72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14:bounceEnd="72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6"/>
                                            </p:tgtEl>
                                          </p:cBhvr>
                                        </p:cmd>
                                      </p:childTnLst>
                                    </p:cTn>
                                  </p:par>
                                  <p:par>
                                    <p:cTn id="34" presetID="26" presetClass="emph" presetSubtype="0" fill="hold" nodeType="with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 calcmode="lin" valueType="num">
                                          <p:cBhvr>
                                            <p:cTn id="47" dur="500" fill="hold"/>
                                            <p:tgtEl>
                                              <p:spTgt spid="26"/>
                                            </p:tgtEl>
                                            <p:attrNameLst>
                                              <p:attrName>style.rotation</p:attrName>
                                            </p:attrNameLst>
                                          </p:cBhvr>
                                          <p:tavLst>
                                            <p:tav tm="0">
                                              <p:val>
                                                <p:fltVal val="360"/>
                                              </p:val>
                                            </p:tav>
                                            <p:tav tm="100000">
                                              <p:val>
                                                <p:fltVal val="0"/>
                                              </p:val>
                                            </p:tav>
                                          </p:tavLst>
                                        </p:anim>
                                        <p:animEffect transition="in" filter="fade">
                                          <p:cBhvr>
                                            <p:cTn id="48" dur="500"/>
                                            <p:tgtEl>
                                              <p:spTgt spid="26"/>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4"/>
                                            </p:tgtEl>
                                            <p:attrNameLst>
                                              <p:attrName>ppt_w</p:attrName>
                                            </p:attrNameLst>
                                          </p:cBhvr>
                                          <p:tavLst>
                                            <p:tav tm="0">
                                              <p:val>
                                                <p:strVal val="ppt_w"/>
                                              </p:val>
                                            </p:tav>
                                            <p:tav tm="100000">
                                              <p:val>
                                                <p:fltVal val="0"/>
                                              </p:val>
                                            </p:tav>
                                          </p:tavLst>
                                        </p:anim>
                                        <p:anim calcmode="lin" valueType="num">
                                          <p:cBhvr>
                                            <p:cTn id="65" dur="1000"/>
                                            <p:tgtEl>
                                              <p:spTgt spid="14"/>
                                            </p:tgtEl>
                                            <p:attrNameLst>
                                              <p:attrName>ppt_h</p:attrName>
                                            </p:attrNameLst>
                                          </p:cBhvr>
                                          <p:tavLst>
                                            <p:tav tm="0">
                                              <p:val>
                                                <p:strVal val="ppt_h"/>
                                              </p:val>
                                            </p:tav>
                                            <p:tav tm="100000">
                                              <p:val>
                                                <p:fltVal val="0"/>
                                              </p:val>
                                            </p:tav>
                                          </p:tavLst>
                                        </p:anim>
                                        <p:anim calcmode="lin" valueType="num">
                                          <p:cBhvr>
                                            <p:cTn id="66" dur="1000"/>
                                            <p:tgtEl>
                                              <p:spTgt spid="14"/>
                                            </p:tgtEl>
                                            <p:attrNameLst>
                                              <p:attrName>style.rotation</p:attrName>
                                            </p:attrNameLst>
                                          </p:cBhvr>
                                          <p:tavLst>
                                            <p:tav tm="0">
                                              <p:val>
                                                <p:fltVal val="0"/>
                                              </p:val>
                                            </p:tav>
                                            <p:tav tm="100000">
                                              <p:val>
                                                <p:fltVal val="90"/>
                                              </p:val>
                                            </p:tav>
                                          </p:tavLst>
                                        </p:anim>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5"/>
                                            </p:tgtEl>
                                          </p:cBhvr>
                                        </p:cmd>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6"/>
                                            </p:tgtEl>
                                          </p:cBhvr>
                                        </p:cmd>
                                      </p:childTnLst>
                                    </p:cTn>
                                  </p:par>
                                  <p:par>
                                    <p:cTn id="34" presetID="26" presetClass="emph" presetSubtype="0" fill="hold" nodeType="with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par>
                                    <p:cTn id="43" presetID="49" presetClass="entr" presetSubtype="0" decel="10000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 calcmode="lin" valueType="num">
                                          <p:cBhvr>
                                            <p:cTn id="47" dur="500" fill="hold"/>
                                            <p:tgtEl>
                                              <p:spTgt spid="26"/>
                                            </p:tgtEl>
                                            <p:attrNameLst>
                                              <p:attrName>style.rotation</p:attrName>
                                            </p:attrNameLst>
                                          </p:cBhvr>
                                          <p:tavLst>
                                            <p:tav tm="0">
                                              <p:val>
                                                <p:fltVal val="360"/>
                                              </p:val>
                                            </p:tav>
                                            <p:tav tm="100000">
                                              <p:val>
                                                <p:fltVal val="0"/>
                                              </p:val>
                                            </p:tav>
                                          </p:tavLst>
                                        </p:anim>
                                        <p:animEffect transition="in" filter="fade">
                                          <p:cBhvr>
                                            <p:cTn id="48" dur="500"/>
                                            <p:tgtEl>
                                              <p:spTgt spid="26"/>
                                            </p:tgtEl>
                                          </p:cBhvr>
                                        </p:animEffect>
                                      </p:childTnLst>
                                    </p:cTn>
                                  </p:par>
                                  <p:par>
                                    <p:cTn id="49" presetID="1" presetClass="mediacall" presetSubtype="0" fill="hold" nodeType="withEffect">
                                      <p:stCondLst>
                                        <p:cond delay="0"/>
                                      </p:stCondLst>
                                      <p:childTnLst>
                                        <p:cmd type="call" cmd="playFrom(0.0)">
                                          <p:cBhvr>
                                            <p:cTn id="50" dur="3448" fill="hold"/>
                                            <p:tgtEl>
                                              <p:spTgt spid="4"/>
                                            </p:tgtEl>
                                          </p:cBhvr>
                                        </p:cmd>
                                      </p:childTnLst>
                                    </p:cTn>
                                  </p:par>
                                  <p:par>
                                    <p:cTn id="51" presetID="32" presetClass="emph" presetSubtype="0" fill="hold" nodeType="withEffect">
                                      <p:stCondLst>
                                        <p:cond delay="20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14"/>
                                            </p:tgtEl>
                                            <p:attrNameLst>
                                              <p:attrName>ppt_w</p:attrName>
                                            </p:attrNameLst>
                                          </p:cBhvr>
                                          <p:tavLst>
                                            <p:tav tm="0">
                                              <p:val>
                                                <p:strVal val="ppt_w"/>
                                              </p:val>
                                            </p:tav>
                                            <p:tav tm="100000">
                                              <p:val>
                                                <p:fltVal val="0"/>
                                              </p:val>
                                            </p:tav>
                                          </p:tavLst>
                                        </p:anim>
                                        <p:anim calcmode="lin" valueType="num">
                                          <p:cBhvr>
                                            <p:cTn id="65" dur="1000"/>
                                            <p:tgtEl>
                                              <p:spTgt spid="14"/>
                                            </p:tgtEl>
                                            <p:attrNameLst>
                                              <p:attrName>ppt_h</p:attrName>
                                            </p:attrNameLst>
                                          </p:cBhvr>
                                          <p:tavLst>
                                            <p:tav tm="0">
                                              <p:val>
                                                <p:strVal val="ppt_h"/>
                                              </p:val>
                                            </p:tav>
                                            <p:tav tm="100000">
                                              <p:val>
                                                <p:fltVal val="0"/>
                                              </p:val>
                                            </p:tav>
                                          </p:tavLst>
                                        </p:anim>
                                        <p:anim calcmode="lin" valueType="num">
                                          <p:cBhvr>
                                            <p:cTn id="66" dur="1000"/>
                                            <p:tgtEl>
                                              <p:spTgt spid="14"/>
                                            </p:tgtEl>
                                            <p:attrNameLst>
                                              <p:attrName>style.rotation</p:attrName>
                                            </p:attrNameLst>
                                          </p:cBhvr>
                                          <p:tavLst>
                                            <p:tav tm="0">
                                              <p:val>
                                                <p:fltVal val="0"/>
                                              </p:val>
                                            </p:tav>
                                            <p:tav tm="100000">
                                              <p:val>
                                                <p:fltVal val="90"/>
                                              </p:val>
                                            </p:tav>
                                          </p:tavLst>
                                        </p:anim>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5"/>
                                            </p:tgtEl>
                                          </p:cBhvr>
                                        </p:cmd>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thanh-tra-loi-sai-www_tiengdong_com">
            <a:hlinkClick r:id="" action="ppaction://media"/>
            <a:extLst>
              <a:ext uri="{FF2B5EF4-FFF2-40B4-BE49-F238E27FC236}">
                <a16:creationId xmlns:a16="http://schemas.microsoft.com/office/drawing/2014/main" xmlns="" id="{C07E9C4A-7B7D-3F4C-79D7-F615B071A2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20" name="Tieng-tinh-tinh-www_nhacchuongvui_com">
            <a:hlinkClick r:id="" action="ppaction://media"/>
            <a:extLst>
              <a:ext uri="{FF2B5EF4-FFF2-40B4-BE49-F238E27FC236}">
                <a16:creationId xmlns:a16="http://schemas.microsoft.com/office/drawing/2014/main" xmlns="" id="{B9EB2D76-DB9E-D2B0-2591-1A368B02853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21" name="Am-thanh-tra-loi-sai-www_tiengdong_com">
            <a:hlinkClick r:id="" action="ppaction://media"/>
            <a:extLst>
              <a:ext uri="{FF2B5EF4-FFF2-40B4-BE49-F238E27FC236}">
                <a16:creationId xmlns:a16="http://schemas.microsoft.com/office/drawing/2014/main" xmlns="" id="{8A6DF557-9B80-4DD3-F704-90844F7A99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22" name="Am-thanh-tra-loi-sai-www_tiengdong_com">
            <a:hlinkClick r:id="" action="ppaction://media"/>
            <a:extLst>
              <a:ext uri="{FF2B5EF4-FFF2-40B4-BE49-F238E27FC236}">
                <a16:creationId xmlns:a16="http://schemas.microsoft.com/office/drawing/2014/main" xmlns="" id="{8E9651CC-85D5-0278-FDB9-E2489B228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23" name="Plaque 14">
            <a:extLst>
              <a:ext uri="{FF2B5EF4-FFF2-40B4-BE49-F238E27FC236}">
                <a16:creationId xmlns:a16="http://schemas.microsoft.com/office/drawing/2014/main" xmlns="" id="{CEA39A2D-5278-BEE5-832B-05FBAC3662B0}"/>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Địa danh nào ở</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 phố cổ Hội An được in trên tờ tiền Việt Nam</a:t>
            </a: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a:t>
            </a:r>
          </a:p>
        </p:txBody>
      </p:sp>
      <p:grpSp>
        <p:nvGrpSpPr>
          <p:cNvPr id="24" name="Group 18">
            <a:extLst>
              <a:ext uri="{FF2B5EF4-FFF2-40B4-BE49-F238E27FC236}">
                <a16:creationId xmlns:a16="http://schemas.microsoft.com/office/drawing/2014/main" xmlns="" id="{FBF9283D-B77B-306C-7ABD-748465480CE0}"/>
              </a:ext>
            </a:extLst>
          </p:cNvPr>
          <p:cNvGrpSpPr/>
          <p:nvPr/>
        </p:nvGrpSpPr>
        <p:grpSpPr>
          <a:xfrm>
            <a:off x="349875" y="2961443"/>
            <a:ext cx="5410499" cy="1380932"/>
            <a:chOff x="266252" y="4457700"/>
            <a:chExt cx="8115749" cy="2071397"/>
          </a:xfrm>
        </p:grpSpPr>
        <p:sp>
          <p:nvSpPr>
            <p:cNvPr id="25" name="a">
              <a:extLst>
                <a:ext uri="{FF2B5EF4-FFF2-40B4-BE49-F238E27FC236}">
                  <a16:creationId xmlns:a16="http://schemas.microsoft.com/office/drawing/2014/main" xmlns="" id="{6C7D755D-B80A-9637-6707-22972D72F596}"/>
                </a:ext>
              </a:extLst>
            </p:cNvPr>
            <p:cNvSpPr/>
            <p:nvPr/>
          </p:nvSpPr>
          <p:spPr>
            <a:xfrm>
              <a:off x="1078816" y="4457700"/>
              <a:ext cx="730318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rPr>
                <a:t>Hội quán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rPr>
                <a:t>Phúc Kiến</a:t>
              </a:r>
            </a:p>
          </p:txBody>
        </p:sp>
        <p:pic>
          <p:nvPicPr>
            <p:cNvPr id="27" name="Picture 4">
              <a:extLst>
                <a:ext uri="{FF2B5EF4-FFF2-40B4-BE49-F238E27FC236}">
                  <a16:creationId xmlns:a16="http://schemas.microsoft.com/office/drawing/2014/main" xmlns="" id="{ACD1CFD2-0596-5828-AB5B-62FC46E4ED8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6252" y="4699902"/>
              <a:ext cx="1279612" cy="1417853"/>
            </a:xfrm>
            <a:prstGeom prst="rect">
              <a:avLst/>
            </a:prstGeom>
          </p:spPr>
        </p:pic>
      </p:grpSp>
      <p:grpSp>
        <p:nvGrpSpPr>
          <p:cNvPr id="28" name="Group 19">
            <a:extLst>
              <a:ext uri="{FF2B5EF4-FFF2-40B4-BE49-F238E27FC236}">
                <a16:creationId xmlns:a16="http://schemas.microsoft.com/office/drawing/2014/main" xmlns="" id="{FAAC8417-7BFA-D394-EE17-0A359925BB85}"/>
              </a:ext>
            </a:extLst>
          </p:cNvPr>
          <p:cNvGrpSpPr/>
          <p:nvPr/>
        </p:nvGrpSpPr>
        <p:grpSpPr>
          <a:xfrm>
            <a:off x="6289824" y="2944734"/>
            <a:ext cx="5308220" cy="1380931"/>
            <a:chOff x="9105901" y="4457700"/>
            <a:chExt cx="7962330" cy="2071397"/>
          </a:xfrm>
        </p:grpSpPr>
        <p:sp>
          <p:nvSpPr>
            <p:cNvPr id="29" name="b">
              <a:extLst>
                <a:ext uri="{FF2B5EF4-FFF2-40B4-BE49-F238E27FC236}">
                  <a16:creationId xmlns:a16="http://schemas.microsoft.com/office/drawing/2014/main" xmlns="" id="{24C5A610-D6BB-E038-E9AA-3D39479A0CC8}"/>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libri" panose="020F0502020204030204"/>
                  <a:ea typeface="+mn-ea"/>
                  <a:cs typeface="+mn-cs"/>
                </a:rPr>
                <a:t> </a:t>
              </a:r>
              <a:r>
                <a:rPr lang="en-US" sz="4400" b="1">
                  <a:solidFill>
                    <a:srgbClr val="C00000"/>
                  </a:solidFill>
                  <a:latin typeface="Calibri" panose="020F0502020204030204"/>
                </a:rPr>
                <a:t>Chùa Cầu </a:t>
              </a:r>
            </a:p>
          </p:txBody>
        </p:sp>
        <p:pic>
          <p:nvPicPr>
            <p:cNvPr id="30" name="Picture 11">
              <a:extLst>
                <a:ext uri="{FF2B5EF4-FFF2-40B4-BE49-F238E27FC236}">
                  <a16:creationId xmlns:a16="http://schemas.microsoft.com/office/drawing/2014/main" xmlns="" id="{AC2AF3B2-609A-EDD0-4529-AA6DB06A894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105901" y="4724966"/>
              <a:ext cx="1377585" cy="1532778"/>
            </a:xfrm>
            <a:prstGeom prst="rect">
              <a:avLst/>
            </a:prstGeom>
          </p:spPr>
        </p:pic>
      </p:grpSp>
      <p:pic>
        <p:nvPicPr>
          <p:cNvPr id="31" name="Đúng">
            <a:extLst>
              <a:ext uri="{FF2B5EF4-FFF2-40B4-BE49-F238E27FC236}">
                <a16:creationId xmlns:a16="http://schemas.microsoft.com/office/drawing/2014/main" xmlns="" id="{9B9DE246-C8E8-8550-EE79-F7C0514A91BC}"/>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32" name="Group 23">
            <a:extLst>
              <a:ext uri="{FF2B5EF4-FFF2-40B4-BE49-F238E27FC236}">
                <a16:creationId xmlns:a16="http://schemas.microsoft.com/office/drawing/2014/main" xmlns="" id="{ACA211E2-8902-A721-E0FA-B45ABA1D6FD2}"/>
              </a:ext>
            </a:extLst>
          </p:cNvPr>
          <p:cNvGrpSpPr/>
          <p:nvPr/>
        </p:nvGrpSpPr>
        <p:grpSpPr>
          <a:xfrm>
            <a:off x="363313" y="4953039"/>
            <a:ext cx="5377330" cy="1380931"/>
            <a:chOff x="316005" y="7429560"/>
            <a:chExt cx="8065995" cy="2071397"/>
          </a:xfrm>
        </p:grpSpPr>
        <p:sp>
          <p:nvSpPr>
            <p:cNvPr id="33" name="c">
              <a:extLst>
                <a:ext uri="{FF2B5EF4-FFF2-40B4-BE49-F238E27FC236}">
                  <a16:creationId xmlns:a16="http://schemas.microsoft.com/office/drawing/2014/main" xmlns="" id="{D496EC53-1F57-B3FE-FB29-FBA483EBFABB}"/>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Calibri" panose="020F0502020204030204"/>
                  <a:ea typeface="+mn-ea"/>
                  <a:cs typeface="+mn-cs"/>
                </a:rPr>
                <a:t>Nhà cổ </a:t>
              </a:r>
              <a:endParaRPr kumimoji="0" lang="en-US" sz="4400" b="1"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Calibri" panose="020F0502020204030204"/>
                  <a:ea typeface="+mn-ea"/>
                  <a:cs typeface="+mn-cs"/>
                </a:rPr>
                <a:t>Phùng Hưng</a:t>
              </a:r>
            </a:p>
          </p:txBody>
        </p:sp>
        <p:pic>
          <p:nvPicPr>
            <p:cNvPr id="34" name="Picture 12">
              <a:extLst>
                <a:ext uri="{FF2B5EF4-FFF2-40B4-BE49-F238E27FC236}">
                  <a16:creationId xmlns:a16="http://schemas.microsoft.com/office/drawing/2014/main" xmlns="" id="{39E2E26A-42E2-B3AF-00D4-C56CB92135D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16005" y="7807031"/>
              <a:ext cx="1299108" cy="1417854"/>
            </a:xfrm>
            <a:prstGeom prst="rect">
              <a:avLst/>
            </a:prstGeom>
          </p:spPr>
        </p:pic>
      </p:grpSp>
      <p:grpSp>
        <p:nvGrpSpPr>
          <p:cNvPr id="35" name="Group 22">
            <a:extLst>
              <a:ext uri="{FF2B5EF4-FFF2-40B4-BE49-F238E27FC236}">
                <a16:creationId xmlns:a16="http://schemas.microsoft.com/office/drawing/2014/main" xmlns="" id="{F2BA6FEB-2DDE-50EE-122B-8DB10B6F77AA}"/>
              </a:ext>
            </a:extLst>
          </p:cNvPr>
          <p:cNvGrpSpPr/>
          <p:nvPr/>
        </p:nvGrpSpPr>
        <p:grpSpPr>
          <a:xfrm>
            <a:off x="6361297" y="4920397"/>
            <a:ext cx="5291681" cy="1380931"/>
            <a:chOff x="9130707" y="7429559"/>
            <a:chExt cx="7937522" cy="2071397"/>
          </a:xfrm>
        </p:grpSpPr>
        <p:sp>
          <p:nvSpPr>
            <p:cNvPr id="36" name="d">
              <a:extLst>
                <a:ext uri="{FF2B5EF4-FFF2-40B4-BE49-F238E27FC236}">
                  <a16:creationId xmlns:a16="http://schemas.microsoft.com/office/drawing/2014/main" xmlns="" id="{608BF530-1E66-255E-F9C8-508BAD8585DA}"/>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000" b="1">
                  <a:solidFill>
                    <a:srgbClr val="C00000"/>
                  </a:solidFill>
                  <a:latin typeface="Calibri" panose="020F0502020204030204"/>
                </a:rPr>
                <a:t>M</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iếu Quan Công</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37" name="Picture 13">
              <a:extLst>
                <a:ext uri="{FF2B5EF4-FFF2-40B4-BE49-F238E27FC236}">
                  <a16:creationId xmlns:a16="http://schemas.microsoft.com/office/drawing/2014/main" xmlns="" id="{772BDD2F-35BE-8ADF-6E20-FF2C3906C11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24957398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70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14:bounceEnd="70667">
                                          <p:cBhvr additive="base">
                                            <p:cTn id="11" dur="1000" fill="hold"/>
                                            <p:tgtEl>
                                              <p:spTgt spid="32"/>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8"/>
                                            </p:tgtEl>
                                            <p:attrNameLst>
                                              <p:attrName>style.visibility</p:attrName>
                                            </p:attrNameLst>
                                          </p:cBhvr>
                                          <p:to>
                                            <p:strVal val="visible"/>
                                          </p:to>
                                        </p:set>
                                        <p:anim calcmode="lin" valueType="num" p14:bounceEnd="70667">
                                          <p:cBhvr additive="base">
                                            <p:cTn id="15" dur="1000" fill="hold"/>
                                            <p:tgtEl>
                                              <p:spTgt spid="28"/>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35"/>
                                            </p:tgtEl>
                                            <p:attrNameLst>
                                              <p:attrName>style.visibility</p:attrName>
                                            </p:attrNameLst>
                                          </p:cBhvr>
                                          <p:to>
                                            <p:strVal val="visible"/>
                                          </p:to>
                                        </p:set>
                                        <p:anim calcmode="lin" valueType="num" p14:bounceEnd="70667">
                                          <p:cBhvr additive="base">
                                            <p:cTn id="19" dur="1000" fill="hold"/>
                                            <p:tgtEl>
                                              <p:spTgt spid="35"/>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
                                            </p:tgtEl>
                                          </p:cBhvr>
                                        </p:cmd>
                                      </p:childTnLst>
                                    </p:cTn>
                                  </p:par>
                                  <p:par>
                                    <p:cTn id="26" presetID="26" presetClass="emph" presetSubtype="0" fill="hold" nodeType="with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2"/>
                                            </p:tgtEl>
                                          </p:cBhvr>
                                        </p:cmd>
                                      </p:childTnLst>
                                    </p:cTn>
                                  </p:par>
                                  <p:par>
                                    <p:cTn id="34" presetID="26" presetClass="emph" presetSubtype="0" fill="hold" nodeType="withEffect">
                                      <p:stCondLst>
                                        <p:cond delay="0"/>
                                      </p:stCondLst>
                                      <p:childTnLst>
                                        <p:animEffect transition="out" filter="fade">
                                          <p:cBhvr>
                                            <p:cTn id="35" dur="500" tmFilter="0, 0; .2, .5; .8, .5; 1, 0"/>
                                            <p:tgtEl>
                                              <p:spTgt spid="32"/>
                                            </p:tgtEl>
                                          </p:cBhvr>
                                        </p:animEffect>
                                        <p:animScale>
                                          <p:cBhvr>
                                            <p:cTn id="36"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1"/>
                                            </p:tgtEl>
                                          </p:cBhvr>
                                        </p:cmd>
                                      </p:childTnLst>
                                    </p:cTn>
                                  </p:par>
                                  <p:par>
                                    <p:cTn id="42" presetID="26" presetClass="emph" presetSubtype="0" fill="hold" nodeType="withEffect">
                                      <p:stCondLst>
                                        <p:cond delay="0"/>
                                      </p:stCondLst>
                                      <p:childTnLst>
                                        <p:animEffect transition="out" filter="fade">
                                          <p:cBhvr>
                                            <p:cTn id="43" dur="500" tmFilter="0, 0; .2, .5; .8, .5; 1, 0"/>
                                            <p:tgtEl>
                                              <p:spTgt spid="35"/>
                                            </p:tgtEl>
                                          </p:cBhvr>
                                        </p:animEffect>
                                        <p:animScale>
                                          <p:cBhvr>
                                            <p:cTn id="44"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 calcmode="lin" valueType="num">
                                          <p:cBhvr>
                                            <p:cTn id="55" dur="500" fill="hold"/>
                                            <p:tgtEl>
                                              <p:spTgt spid="31"/>
                                            </p:tgtEl>
                                            <p:attrNameLst>
                                              <p:attrName>style.rotation</p:attrName>
                                            </p:attrNameLst>
                                          </p:cBhvr>
                                          <p:tavLst>
                                            <p:tav tm="0">
                                              <p:val>
                                                <p:fltVal val="360"/>
                                              </p:val>
                                            </p:tav>
                                            <p:tav tm="100000">
                                              <p:val>
                                                <p:fltVal val="0"/>
                                              </p:val>
                                            </p:tav>
                                          </p:tavLst>
                                        </p:anim>
                                        <p:animEffect transition="in" filter="fade">
                                          <p:cBhvr>
                                            <p:cTn id="56" dur="500"/>
                                            <p:tgtEl>
                                              <p:spTgt spid="31"/>
                                            </p:tgtEl>
                                          </p:cBhvr>
                                        </p:animEffect>
                                      </p:childTnLst>
                                    </p:cTn>
                                  </p:par>
                                  <p:par>
                                    <p:cTn id="57" presetID="1" presetClass="mediacall" presetSubtype="0" fill="hold" nodeType="withEffect">
                                      <p:stCondLst>
                                        <p:cond delay="0"/>
                                      </p:stCondLst>
                                      <p:childTnLst>
                                        <p:cmd type="call" cmd="playFrom(0.0)">
                                          <p:cBhvr>
                                            <p:cTn id="58" dur="3448" fill="hold"/>
                                            <p:tgtEl>
                                              <p:spTgt spid="20"/>
                                            </p:tgtEl>
                                          </p:cBhvr>
                                        </p:cmd>
                                      </p:childTnLst>
                                    </p:cTn>
                                  </p:par>
                                  <p:par>
                                    <p:cTn id="59" presetID="32" presetClass="emph" presetSubtype="0" fill="hold" nodeType="withEffect">
                                      <p:stCondLst>
                                        <p:cond delay="20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24"/>
                                            </p:tgtEl>
                                            <p:attrNameLst>
                                              <p:attrName>ppt_w</p:attrName>
                                            </p:attrNameLst>
                                          </p:cBhvr>
                                          <p:tavLst>
                                            <p:tav tm="0">
                                              <p:val>
                                                <p:strVal val="ppt_w"/>
                                              </p:val>
                                            </p:tav>
                                            <p:tav tm="100000">
                                              <p:val>
                                                <p:fltVal val="0"/>
                                              </p:val>
                                            </p:tav>
                                          </p:tavLst>
                                        </p:anim>
                                        <p:anim calcmode="lin" valueType="num">
                                          <p:cBhvr>
                                            <p:cTn id="67" dur="1000"/>
                                            <p:tgtEl>
                                              <p:spTgt spid="24"/>
                                            </p:tgtEl>
                                            <p:attrNameLst>
                                              <p:attrName>ppt_h</p:attrName>
                                            </p:attrNameLst>
                                          </p:cBhvr>
                                          <p:tavLst>
                                            <p:tav tm="0">
                                              <p:val>
                                                <p:strVal val="ppt_h"/>
                                              </p:val>
                                            </p:tav>
                                            <p:tav tm="100000">
                                              <p:val>
                                                <p:fltVal val="0"/>
                                              </p:val>
                                            </p:tav>
                                          </p:tavLst>
                                        </p:anim>
                                        <p:anim calcmode="lin" valueType="num">
                                          <p:cBhvr>
                                            <p:cTn id="68" dur="1000"/>
                                            <p:tgtEl>
                                              <p:spTgt spid="24"/>
                                            </p:tgtEl>
                                            <p:attrNameLst>
                                              <p:attrName>style.rotation</p:attrName>
                                            </p:attrNameLst>
                                          </p:cBhvr>
                                          <p:tavLst>
                                            <p:tav tm="0">
                                              <p:val>
                                                <p:fltVal val="0"/>
                                              </p:val>
                                            </p:tav>
                                            <p:tav tm="100000">
                                              <p:val>
                                                <p:fltVal val="90"/>
                                              </p:val>
                                            </p:tav>
                                          </p:tavLst>
                                        </p:anim>
                                        <p:animEffect transition="out" filter="fade">
                                          <p:cBhvr>
                                            <p:cTn id="69" dur="1000"/>
                                            <p:tgtEl>
                                              <p:spTgt spid="24"/>
                                            </p:tgtEl>
                                          </p:cBhvr>
                                        </p:animEffect>
                                        <p:set>
                                          <p:cBhvr>
                                            <p:cTn id="70" dur="1" fill="hold">
                                              <p:stCondLst>
                                                <p:cond delay="999"/>
                                              </p:stCondLst>
                                            </p:cTn>
                                            <p:tgtEl>
                                              <p:spTgt spid="24"/>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32"/>
                                            </p:tgtEl>
                                            <p:attrNameLst>
                                              <p:attrName>ppt_w</p:attrName>
                                            </p:attrNameLst>
                                          </p:cBhvr>
                                          <p:tavLst>
                                            <p:tav tm="0">
                                              <p:val>
                                                <p:strVal val="ppt_w"/>
                                              </p:val>
                                            </p:tav>
                                            <p:tav tm="100000">
                                              <p:val>
                                                <p:fltVal val="0"/>
                                              </p:val>
                                            </p:tav>
                                          </p:tavLst>
                                        </p:anim>
                                        <p:anim calcmode="lin" valueType="num">
                                          <p:cBhvr>
                                            <p:cTn id="73" dur="1000"/>
                                            <p:tgtEl>
                                              <p:spTgt spid="32"/>
                                            </p:tgtEl>
                                            <p:attrNameLst>
                                              <p:attrName>ppt_h</p:attrName>
                                            </p:attrNameLst>
                                          </p:cBhvr>
                                          <p:tavLst>
                                            <p:tav tm="0">
                                              <p:val>
                                                <p:strVal val="ppt_h"/>
                                              </p:val>
                                            </p:tav>
                                            <p:tav tm="100000">
                                              <p:val>
                                                <p:fltVal val="0"/>
                                              </p:val>
                                            </p:tav>
                                          </p:tavLst>
                                        </p:anim>
                                        <p:anim calcmode="lin" valueType="num">
                                          <p:cBhvr>
                                            <p:cTn id="74" dur="1000"/>
                                            <p:tgtEl>
                                              <p:spTgt spid="32"/>
                                            </p:tgtEl>
                                            <p:attrNameLst>
                                              <p:attrName>style.rotation</p:attrName>
                                            </p:attrNameLst>
                                          </p:cBhvr>
                                          <p:tavLst>
                                            <p:tav tm="0">
                                              <p:val>
                                                <p:fltVal val="0"/>
                                              </p:val>
                                            </p:tav>
                                            <p:tav tm="100000">
                                              <p:val>
                                                <p:fltVal val="90"/>
                                              </p:val>
                                            </p:tav>
                                          </p:tavLst>
                                        </p:anim>
                                        <p:animEffect transition="out" filter="fade">
                                          <p:cBhvr>
                                            <p:cTn id="75" dur="1000"/>
                                            <p:tgtEl>
                                              <p:spTgt spid="32"/>
                                            </p:tgtEl>
                                          </p:cBhvr>
                                        </p:animEffect>
                                        <p:set>
                                          <p:cBhvr>
                                            <p:cTn id="76" dur="1" fill="hold">
                                              <p:stCondLst>
                                                <p:cond delay="999"/>
                                              </p:stCondLst>
                                            </p:cTn>
                                            <p:tgtEl>
                                              <p:spTgt spid="32"/>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83" fill="hold" display="0">
                      <p:stCondLst>
                        <p:cond delay="indefinite"/>
                      </p:stCondLst>
                      <p:endCondLst>
                        <p:cond evt="onStopAudio" delay="0">
                          <p:tgtEl>
                            <p:sldTgt/>
                          </p:tgtEl>
                        </p:cond>
                      </p:endCondLst>
                    </p:cTn>
                    <p:tgtEl>
                      <p:spTgt spid="2"/>
                    </p:tgtEl>
                  </p:cMediaNode>
                </p:audio>
                <p:audio>
                  <p:cMediaNode vol="80000">
                    <p:cTn id="84" fill="hold" display="0">
                      <p:stCondLst>
                        <p:cond delay="indefinite"/>
                      </p:stCondLst>
                      <p:endCondLst>
                        <p:cond evt="onStopAudio" delay="0">
                          <p:tgtEl>
                            <p:sldTgt/>
                          </p:tgtEl>
                        </p:cond>
                      </p:endCondLst>
                    </p:cTn>
                    <p:tgtEl>
                      <p:spTgt spid="20"/>
                    </p:tgtEl>
                  </p:cMediaNode>
                </p:audio>
                <p:audio>
                  <p:cMediaNode vol="80000">
                    <p:cTn id="85" fill="hold" display="0">
                      <p:stCondLst>
                        <p:cond delay="indefinite"/>
                      </p:stCondLst>
                      <p:endCondLst>
                        <p:cond evt="onStopAudio" delay="0">
                          <p:tgtEl>
                            <p:sldTgt/>
                          </p:tgtEl>
                        </p:cond>
                      </p:endCondLst>
                    </p:cTn>
                    <p:tgtEl>
                      <p:spTgt spid="21"/>
                    </p:tgtEl>
                  </p:cMediaNode>
                </p:audio>
                <p:audio>
                  <p:cMediaNode vol="80000">
                    <p:cTn id="86" fill="hold" display="0">
                      <p:stCondLst>
                        <p:cond delay="indefinite"/>
                      </p:stCondLst>
                      <p:endCondLst>
                        <p:cond evt="onStopAudio" delay="0">
                          <p:tgtEl>
                            <p:sldTgt/>
                          </p:tgtEl>
                        </p:cond>
                      </p:endCondLst>
                    </p:cTn>
                    <p:tgtEl>
                      <p:spTgt spid="2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ppt_x"/>
                                              </p:val>
                                            </p:tav>
                                            <p:tav tm="100000">
                                              <p:val>
                                                <p:strVal val="#ppt_x"/>
                                              </p:val>
                                            </p:tav>
                                          </p:tavLst>
                                        </p:anim>
                                        <p:anim calcmode="lin" valueType="num">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ppt_x"/>
                                              </p:val>
                                            </p:tav>
                                            <p:tav tm="100000">
                                              <p:val>
                                                <p:strVal val="#ppt_x"/>
                                              </p:val>
                                            </p:tav>
                                          </p:tavLst>
                                        </p:anim>
                                        <p:anim calcmode="lin" valueType="num">
                                          <p:cBhvr additive="base">
                                            <p:cTn id="20"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2"/>
                                            </p:tgtEl>
                                          </p:cBhvr>
                                        </p:cmd>
                                      </p:childTnLst>
                                    </p:cTn>
                                  </p:par>
                                  <p:par>
                                    <p:cTn id="26" presetID="26" presetClass="emph" presetSubtype="0" fill="hold" nodeType="with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5120" fill="hold"/>
                                            <p:tgtEl>
                                              <p:spTgt spid="22"/>
                                            </p:tgtEl>
                                          </p:cBhvr>
                                        </p:cmd>
                                      </p:childTnLst>
                                    </p:cTn>
                                  </p:par>
                                  <p:par>
                                    <p:cTn id="34" presetID="26" presetClass="emph" presetSubtype="0" fill="hold" nodeType="withEffect">
                                      <p:stCondLst>
                                        <p:cond delay="0"/>
                                      </p:stCondLst>
                                      <p:childTnLst>
                                        <p:animEffect transition="out" filter="fade">
                                          <p:cBhvr>
                                            <p:cTn id="35" dur="500" tmFilter="0, 0; .2, .5; .8, .5; 1, 0"/>
                                            <p:tgtEl>
                                              <p:spTgt spid="32"/>
                                            </p:tgtEl>
                                          </p:cBhvr>
                                        </p:animEffect>
                                        <p:animScale>
                                          <p:cBhvr>
                                            <p:cTn id="36" dur="250" autoRev="1" fill="hold"/>
                                            <p:tgtEl>
                                              <p:spTgt spid="32"/>
                                            </p:tgtEl>
                                          </p:cBhvr>
                                          <p:by x="105000" y="105000"/>
                                        </p:animScale>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5120" fill="hold"/>
                                            <p:tgtEl>
                                              <p:spTgt spid="21"/>
                                            </p:tgtEl>
                                          </p:cBhvr>
                                        </p:cmd>
                                      </p:childTnLst>
                                    </p:cTn>
                                  </p:par>
                                  <p:par>
                                    <p:cTn id="42" presetID="26" presetClass="emph" presetSubtype="0" fill="hold" nodeType="withEffect">
                                      <p:stCondLst>
                                        <p:cond delay="0"/>
                                      </p:stCondLst>
                                      <p:childTnLst>
                                        <p:animEffect transition="out" filter="fade">
                                          <p:cBhvr>
                                            <p:cTn id="43" dur="500" tmFilter="0, 0; .2, .5; .8, .5; 1, 0"/>
                                            <p:tgtEl>
                                              <p:spTgt spid="35"/>
                                            </p:tgtEl>
                                          </p:cBhvr>
                                        </p:animEffect>
                                        <p:animScale>
                                          <p:cBhvr>
                                            <p:cTn id="44"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49" presetClass="entr" presetSubtype="0" decel="10000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 calcmode="lin" valueType="num">
                                          <p:cBhvr>
                                            <p:cTn id="55" dur="500" fill="hold"/>
                                            <p:tgtEl>
                                              <p:spTgt spid="31"/>
                                            </p:tgtEl>
                                            <p:attrNameLst>
                                              <p:attrName>style.rotation</p:attrName>
                                            </p:attrNameLst>
                                          </p:cBhvr>
                                          <p:tavLst>
                                            <p:tav tm="0">
                                              <p:val>
                                                <p:fltVal val="360"/>
                                              </p:val>
                                            </p:tav>
                                            <p:tav tm="100000">
                                              <p:val>
                                                <p:fltVal val="0"/>
                                              </p:val>
                                            </p:tav>
                                          </p:tavLst>
                                        </p:anim>
                                        <p:animEffect transition="in" filter="fade">
                                          <p:cBhvr>
                                            <p:cTn id="56" dur="500"/>
                                            <p:tgtEl>
                                              <p:spTgt spid="31"/>
                                            </p:tgtEl>
                                          </p:cBhvr>
                                        </p:animEffect>
                                      </p:childTnLst>
                                    </p:cTn>
                                  </p:par>
                                  <p:par>
                                    <p:cTn id="57" presetID="1" presetClass="mediacall" presetSubtype="0" fill="hold" nodeType="withEffect">
                                      <p:stCondLst>
                                        <p:cond delay="0"/>
                                      </p:stCondLst>
                                      <p:childTnLst>
                                        <p:cmd type="call" cmd="playFrom(0.0)">
                                          <p:cBhvr>
                                            <p:cTn id="58" dur="3448" fill="hold"/>
                                            <p:tgtEl>
                                              <p:spTgt spid="20"/>
                                            </p:tgtEl>
                                          </p:cBhvr>
                                        </p:cmd>
                                      </p:childTnLst>
                                    </p:cTn>
                                  </p:par>
                                  <p:par>
                                    <p:cTn id="59" presetID="32" presetClass="emph" presetSubtype="0" fill="hold" nodeType="withEffect">
                                      <p:stCondLst>
                                        <p:cond delay="20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cTn>
                                  </p:par>
                                  <p:par>
                                    <p:cTn id="65" presetID="31" presetClass="exit" presetSubtype="0" fill="hold" nodeType="withEffect">
                                      <p:stCondLst>
                                        <p:cond delay="200"/>
                                      </p:stCondLst>
                                      <p:childTnLst>
                                        <p:anim calcmode="lin" valueType="num">
                                          <p:cBhvr>
                                            <p:cTn id="66" dur="1000"/>
                                            <p:tgtEl>
                                              <p:spTgt spid="24"/>
                                            </p:tgtEl>
                                            <p:attrNameLst>
                                              <p:attrName>ppt_w</p:attrName>
                                            </p:attrNameLst>
                                          </p:cBhvr>
                                          <p:tavLst>
                                            <p:tav tm="0">
                                              <p:val>
                                                <p:strVal val="ppt_w"/>
                                              </p:val>
                                            </p:tav>
                                            <p:tav tm="100000">
                                              <p:val>
                                                <p:fltVal val="0"/>
                                              </p:val>
                                            </p:tav>
                                          </p:tavLst>
                                        </p:anim>
                                        <p:anim calcmode="lin" valueType="num">
                                          <p:cBhvr>
                                            <p:cTn id="67" dur="1000"/>
                                            <p:tgtEl>
                                              <p:spTgt spid="24"/>
                                            </p:tgtEl>
                                            <p:attrNameLst>
                                              <p:attrName>ppt_h</p:attrName>
                                            </p:attrNameLst>
                                          </p:cBhvr>
                                          <p:tavLst>
                                            <p:tav tm="0">
                                              <p:val>
                                                <p:strVal val="ppt_h"/>
                                              </p:val>
                                            </p:tav>
                                            <p:tav tm="100000">
                                              <p:val>
                                                <p:fltVal val="0"/>
                                              </p:val>
                                            </p:tav>
                                          </p:tavLst>
                                        </p:anim>
                                        <p:anim calcmode="lin" valueType="num">
                                          <p:cBhvr>
                                            <p:cTn id="68" dur="1000"/>
                                            <p:tgtEl>
                                              <p:spTgt spid="24"/>
                                            </p:tgtEl>
                                            <p:attrNameLst>
                                              <p:attrName>style.rotation</p:attrName>
                                            </p:attrNameLst>
                                          </p:cBhvr>
                                          <p:tavLst>
                                            <p:tav tm="0">
                                              <p:val>
                                                <p:fltVal val="0"/>
                                              </p:val>
                                            </p:tav>
                                            <p:tav tm="100000">
                                              <p:val>
                                                <p:fltVal val="90"/>
                                              </p:val>
                                            </p:tav>
                                          </p:tavLst>
                                        </p:anim>
                                        <p:animEffect transition="out" filter="fade">
                                          <p:cBhvr>
                                            <p:cTn id="69" dur="1000"/>
                                            <p:tgtEl>
                                              <p:spTgt spid="24"/>
                                            </p:tgtEl>
                                          </p:cBhvr>
                                        </p:animEffect>
                                        <p:set>
                                          <p:cBhvr>
                                            <p:cTn id="70" dur="1" fill="hold">
                                              <p:stCondLst>
                                                <p:cond delay="999"/>
                                              </p:stCondLst>
                                            </p:cTn>
                                            <p:tgtEl>
                                              <p:spTgt spid="24"/>
                                            </p:tgtEl>
                                            <p:attrNameLst>
                                              <p:attrName>style.visibility</p:attrName>
                                            </p:attrNameLst>
                                          </p:cBhvr>
                                          <p:to>
                                            <p:strVal val="hidden"/>
                                          </p:to>
                                        </p:set>
                                      </p:childTnLst>
                                    </p:cTn>
                                  </p:par>
                                  <p:par>
                                    <p:cTn id="71" presetID="31" presetClass="exit" presetSubtype="0" fill="hold" nodeType="withEffect">
                                      <p:stCondLst>
                                        <p:cond delay="200"/>
                                      </p:stCondLst>
                                      <p:childTnLst>
                                        <p:anim calcmode="lin" valueType="num">
                                          <p:cBhvr>
                                            <p:cTn id="72" dur="1000"/>
                                            <p:tgtEl>
                                              <p:spTgt spid="32"/>
                                            </p:tgtEl>
                                            <p:attrNameLst>
                                              <p:attrName>ppt_w</p:attrName>
                                            </p:attrNameLst>
                                          </p:cBhvr>
                                          <p:tavLst>
                                            <p:tav tm="0">
                                              <p:val>
                                                <p:strVal val="ppt_w"/>
                                              </p:val>
                                            </p:tav>
                                            <p:tav tm="100000">
                                              <p:val>
                                                <p:fltVal val="0"/>
                                              </p:val>
                                            </p:tav>
                                          </p:tavLst>
                                        </p:anim>
                                        <p:anim calcmode="lin" valueType="num">
                                          <p:cBhvr>
                                            <p:cTn id="73" dur="1000"/>
                                            <p:tgtEl>
                                              <p:spTgt spid="32"/>
                                            </p:tgtEl>
                                            <p:attrNameLst>
                                              <p:attrName>ppt_h</p:attrName>
                                            </p:attrNameLst>
                                          </p:cBhvr>
                                          <p:tavLst>
                                            <p:tav tm="0">
                                              <p:val>
                                                <p:strVal val="ppt_h"/>
                                              </p:val>
                                            </p:tav>
                                            <p:tav tm="100000">
                                              <p:val>
                                                <p:fltVal val="0"/>
                                              </p:val>
                                            </p:tav>
                                          </p:tavLst>
                                        </p:anim>
                                        <p:anim calcmode="lin" valueType="num">
                                          <p:cBhvr>
                                            <p:cTn id="74" dur="1000"/>
                                            <p:tgtEl>
                                              <p:spTgt spid="32"/>
                                            </p:tgtEl>
                                            <p:attrNameLst>
                                              <p:attrName>style.rotation</p:attrName>
                                            </p:attrNameLst>
                                          </p:cBhvr>
                                          <p:tavLst>
                                            <p:tav tm="0">
                                              <p:val>
                                                <p:fltVal val="0"/>
                                              </p:val>
                                            </p:tav>
                                            <p:tav tm="100000">
                                              <p:val>
                                                <p:fltVal val="90"/>
                                              </p:val>
                                            </p:tav>
                                          </p:tavLst>
                                        </p:anim>
                                        <p:animEffect transition="out" filter="fade">
                                          <p:cBhvr>
                                            <p:cTn id="75" dur="1000"/>
                                            <p:tgtEl>
                                              <p:spTgt spid="32"/>
                                            </p:tgtEl>
                                          </p:cBhvr>
                                        </p:animEffect>
                                        <p:set>
                                          <p:cBhvr>
                                            <p:cTn id="76" dur="1" fill="hold">
                                              <p:stCondLst>
                                                <p:cond delay="999"/>
                                              </p:stCondLst>
                                            </p:cTn>
                                            <p:tgtEl>
                                              <p:spTgt spid="32"/>
                                            </p:tgtEl>
                                            <p:attrNameLst>
                                              <p:attrName>style.visibility</p:attrName>
                                            </p:attrNameLst>
                                          </p:cBhvr>
                                          <p:to>
                                            <p:strVal val="hidden"/>
                                          </p:to>
                                        </p:set>
                                      </p:childTnLst>
                                    </p:cTn>
                                  </p:par>
                                  <p:par>
                                    <p:cTn id="77" presetID="31" presetClass="exit" presetSubtype="0" fill="hold" nodeType="withEffect">
                                      <p:stCondLst>
                                        <p:cond delay="200"/>
                                      </p:stCondLst>
                                      <p:childTnLst>
                                        <p:anim calcmode="lin" valueType="num">
                                          <p:cBhvr>
                                            <p:cTn id="78" dur="1000"/>
                                            <p:tgtEl>
                                              <p:spTgt spid="35"/>
                                            </p:tgtEl>
                                            <p:attrNameLst>
                                              <p:attrName>ppt_w</p:attrName>
                                            </p:attrNameLst>
                                          </p:cBhvr>
                                          <p:tavLst>
                                            <p:tav tm="0">
                                              <p:val>
                                                <p:strVal val="ppt_w"/>
                                              </p:val>
                                            </p:tav>
                                            <p:tav tm="100000">
                                              <p:val>
                                                <p:fltVal val="0"/>
                                              </p:val>
                                            </p:tav>
                                          </p:tavLst>
                                        </p:anim>
                                        <p:anim calcmode="lin" valueType="num">
                                          <p:cBhvr>
                                            <p:cTn id="79" dur="1000"/>
                                            <p:tgtEl>
                                              <p:spTgt spid="35"/>
                                            </p:tgtEl>
                                            <p:attrNameLst>
                                              <p:attrName>ppt_h</p:attrName>
                                            </p:attrNameLst>
                                          </p:cBhvr>
                                          <p:tavLst>
                                            <p:tav tm="0">
                                              <p:val>
                                                <p:strVal val="ppt_h"/>
                                              </p:val>
                                            </p:tav>
                                            <p:tav tm="100000">
                                              <p:val>
                                                <p:fltVal val="0"/>
                                              </p:val>
                                            </p:tav>
                                          </p:tavLst>
                                        </p:anim>
                                        <p:anim calcmode="lin" valueType="num">
                                          <p:cBhvr>
                                            <p:cTn id="80" dur="1000"/>
                                            <p:tgtEl>
                                              <p:spTgt spid="35"/>
                                            </p:tgtEl>
                                            <p:attrNameLst>
                                              <p:attrName>style.rotation</p:attrName>
                                            </p:attrNameLst>
                                          </p:cBhvr>
                                          <p:tavLst>
                                            <p:tav tm="0">
                                              <p:val>
                                                <p:fltVal val="0"/>
                                              </p:val>
                                            </p:tav>
                                            <p:tav tm="100000">
                                              <p:val>
                                                <p:fltVal val="90"/>
                                              </p:val>
                                            </p:tav>
                                          </p:tavLst>
                                        </p:anim>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83" fill="hold" display="0">
                      <p:stCondLst>
                        <p:cond delay="indefinite"/>
                      </p:stCondLst>
                      <p:endCondLst>
                        <p:cond evt="onStopAudio" delay="0">
                          <p:tgtEl>
                            <p:sldTgt/>
                          </p:tgtEl>
                        </p:cond>
                      </p:endCondLst>
                    </p:cTn>
                    <p:tgtEl>
                      <p:spTgt spid="2"/>
                    </p:tgtEl>
                  </p:cMediaNode>
                </p:audio>
                <p:audio>
                  <p:cMediaNode vol="80000">
                    <p:cTn id="84" fill="hold" display="0">
                      <p:stCondLst>
                        <p:cond delay="indefinite"/>
                      </p:stCondLst>
                      <p:endCondLst>
                        <p:cond evt="onStopAudio" delay="0">
                          <p:tgtEl>
                            <p:sldTgt/>
                          </p:tgtEl>
                        </p:cond>
                      </p:endCondLst>
                    </p:cTn>
                    <p:tgtEl>
                      <p:spTgt spid="20"/>
                    </p:tgtEl>
                  </p:cMediaNode>
                </p:audio>
                <p:audio>
                  <p:cMediaNode vol="80000">
                    <p:cTn id="85" fill="hold" display="0">
                      <p:stCondLst>
                        <p:cond delay="indefinite"/>
                      </p:stCondLst>
                      <p:endCondLst>
                        <p:cond evt="onStopAudio" delay="0">
                          <p:tgtEl>
                            <p:sldTgt/>
                          </p:tgtEl>
                        </p:cond>
                      </p:endCondLst>
                    </p:cTn>
                    <p:tgtEl>
                      <p:spTgt spid="21"/>
                    </p:tgtEl>
                  </p:cMediaNode>
                </p:audio>
                <p:audio>
                  <p:cMediaNode vol="80000">
                    <p:cTn id="86" fill="hold" display="0">
                      <p:stCondLst>
                        <p:cond delay="indefinite"/>
                      </p:stCondLst>
                      <p:endCondLst>
                        <p:cond evt="onStopAudio" delay="0">
                          <p:tgtEl>
                            <p:sldTgt/>
                          </p:tgtEl>
                        </p:cond>
                      </p:endCondLst>
                    </p:cTn>
                    <p:tgtEl>
                      <p:spTgt spid="2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356381" y="552259"/>
            <a:ext cx="11479237" cy="5753481"/>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0EE63A23-6E28-195E-EF87-CC3928A7F312}"/>
              </a:ext>
            </a:extLst>
          </p:cNvPr>
          <p:cNvGrpSpPr/>
          <p:nvPr/>
        </p:nvGrpSpPr>
        <p:grpSpPr>
          <a:xfrm>
            <a:off x="633046" y="971731"/>
            <a:ext cx="10521337" cy="1077218"/>
            <a:chOff x="628357" y="461880"/>
            <a:chExt cx="10521337" cy="1077218"/>
          </a:xfrm>
        </p:grpSpPr>
        <p:grpSp>
          <p:nvGrpSpPr>
            <p:cNvPr id="3" name="Group 41">
              <a:extLst>
                <a:ext uri="{FF2B5EF4-FFF2-40B4-BE49-F238E27FC236}">
                  <a16:creationId xmlns:a16="http://schemas.microsoft.com/office/drawing/2014/main" xmlns="" id="{EF69CED8-E21D-2190-0781-BCD79A300393}"/>
                </a:ext>
              </a:extLst>
            </p:cNvPr>
            <p:cNvGrpSpPr/>
            <p:nvPr/>
          </p:nvGrpSpPr>
          <p:grpSpPr>
            <a:xfrm>
              <a:off x="628357" y="468645"/>
              <a:ext cx="10521337" cy="1070453"/>
              <a:chOff x="472431" y="215007"/>
              <a:chExt cx="11305864" cy="1236615"/>
            </a:xfrm>
          </p:grpSpPr>
          <p:sp>
            <p:nvSpPr>
              <p:cNvPr id="4" name="a">
                <a:extLst>
                  <a:ext uri="{FF2B5EF4-FFF2-40B4-BE49-F238E27FC236}">
                    <a16:creationId xmlns:a16="http://schemas.microsoft.com/office/drawing/2014/main" xmlns="" id="{40F34B58-58B6-1224-9EF1-01D33A71DA4F}"/>
                  </a:ext>
                </a:extLst>
              </p:cNvPr>
              <p:cNvSpPr/>
              <p:nvPr/>
            </p:nvSpPr>
            <p:spPr>
              <a:xfrm>
                <a:off x="1830152" y="215007"/>
                <a:ext cx="9948143" cy="1236615"/>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pic>
            <p:nvPicPr>
              <p:cNvPr id="5" name="Picture 31">
                <a:extLst>
                  <a:ext uri="{FF2B5EF4-FFF2-40B4-BE49-F238E27FC236}">
                    <a16:creationId xmlns:a16="http://schemas.microsoft.com/office/drawing/2014/main" xmlns="" id="{746990EE-F29C-A989-A363-C5CDBFD5E284}"/>
                  </a:ext>
                </a:extLst>
              </p:cNvPr>
              <p:cNvPicPr>
                <a:picLocks noChangeAspect="1"/>
              </p:cNvPicPr>
              <p:nvPr/>
            </p:nvPicPr>
            <p:blipFill>
              <a:blip r:embed="rId2"/>
              <a:stretch>
                <a:fillRect/>
              </a:stretch>
            </p:blipFill>
            <p:spPr>
              <a:xfrm rot="20562777">
                <a:off x="472431" y="231082"/>
                <a:ext cx="1076126" cy="1076126"/>
              </a:xfrm>
              <a:prstGeom prst="rect">
                <a:avLst/>
              </a:prstGeom>
            </p:spPr>
          </p:pic>
        </p:grpSp>
        <p:sp>
          <p:nvSpPr>
            <p:cNvPr id="7" name="Hộp Văn bản 6">
              <a:extLst>
                <a:ext uri="{FF2B5EF4-FFF2-40B4-BE49-F238E27FC236}">
                  <a16:creationId xmlns:a16="http://schemas.microsoft.com/office/drawing/2014/main" xmlns="" id="{05FAA1CE-39A2-243A-3E79-7EDB4596217E}"/>
                </a:ext>
              </a:extLst>
            </p:cNvPr>
            <p:cNvSpPr txBox="1"/>
            <p:nvPr/>
          </p:nvSpPr>
          <p:spPr>
            <a:xfrm>
              <a:off x="1891864" y="461880"/>
              <a:ext cx="9257830" cy="107721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Quan sát hình 1, em hãy chọn và gọi tên di sản thế giới ở vùng Duyên hải miền Trung được UNESCO ghi danh.</a:t>
              </a:r>
              <a:endParaRPr lang="en-US" sz="3200">
                <a:latin typeface="Calibri" panose="020F0502020204030204" pitchFamily="34" charset="0"/>
                <a:cs typeface="Calibri" panose="020F0502020204030204" pitchFamily="34" charset="0"/>
              </a:endParaRPr>
            </a:p>
          </p:txBody>
        </p:sp>
      </p:grpSp>
      <p:pic>
        <p:nvPicPr>
          <p:cNvPr id="16" name="Hình ảnh 15" descr="Ảnh có chứa văn bản, ảnh chụp màn hình&#10;&#10;Mô tả được tạo tự động">
            <a:extLst>
              <a:ext uri="{FF2B5EF4-FFF2-40B4-BE49-F238E27FC236}">
                <a16:creationId xmlns:a16="http://schemas.microsoft.com/office/drawing/2014/main" xmlns="" id="{2D59F936-4DEA-BD69-EA61-F9389C0B06F4}"/>
              </a:ext>
            </a:extLst>
          </p:cNvPr>
          <p:cNvPicPr>
            <a:picLocks noChangeAspect="1"/>
          </p:cNvPicPr>
          <p:nvPr/>
        </p:nvPicPr>
        <p:blipFill rotWithShape="1">
          <a:blip r:embed="rId3">
            <a:extLst>
              <a:ext uri="{28A0092B-C50C-407E-A947-70E740481C1C}">
                <a14:useLocalDpi xmlns:a14="http://schemas.microsoft.com/office/drawing/2010/main" val="0"/>
              </a:ext>
            </a:extLst>
          </a:blip>
          <a:srcRect l="3590" t="39792" r="68997" b="20001"/>
          <a:stretch/>
        </p:blipFill>
        <p:spPr>
          <a:xfrm>
            <a:off x="623666" y="2364092"/>
            <a:ext cx="3324666" cy="2321823"/>
          </a:xfrm>
          <a:prstGeom prst="roundRect">
            <a:avLst/>
          </a:prstGeom>
        </p:spPr>
      </p:pic>
      <p:pic>
        <p:nvPicPr>
          <p:cNvPr id="17" name="Hình ảnh 16" descr="Ảnh có chứa văn bản, ảnh chụp màn hình&#10;&#10;Mô tả được tạo tự động">
            <a:extLst>
              <a:ext uri="{FF2B5EF4-FFF2-40B4-BE49-F238E27FC236}">
                <a16:creationId xmlns:a16="http://schemas.microsoft.com/office/drawing/2014/main" xmlns="" id="{769074E8-ACD9-BEFB-035A-B21BE8FC789B}"/>
              </a:ext>
            </a:extLst>
          </p:cNvPr>
          <p:cNvPicPr>
            <a:picLocks noChangeAspect="1"/>
          </p:cNvPicPr>
          <p:nvPr/>
        </p:nvPicPr>
        <p:blipFill rotWithShape="1">
          <a:blip r:embed="rId4">
            <a:extLst>
              <a:ext uri="{28A0092B-C50C-407E-A947-70E740481C1C}">
                <a14:useLocalDpi xmlns:a14="http://schemas.microsoft.com/office/drawing/2010/main" val="0"/>
              </a:ext>
            </a:extLst>
          </a:blip>
          <a:srcRect l="34064" t="40524" r="32350" b="21040"/>
          <a:stretch/>
        </p:blipFill>
        <p:spPr>
          <a:xfrm>
            <a:off x="4074937" y="2364092"/>
            <a:ext cx="4261226" cy="2321823"/>
          </a:xfrm>
          <a:prstGeom prst="roundRect">
            <a:avLst/>
          </a:prstGeom>
        </p:spPr>
      </p:pic>
      <p:pic>
        <p:nvPicPr>
          <p:cNvPr id="18" name="Hình ảnh 17" descr="Ảnh có chứa văn bản, ảnh chụp màn hình&#10;&#10;Mô tả được tạo tự động">
            <a:extLst>
              <a:ext uri="{FF2B5EF4-FFF2-40B4-BE49-F238E27FC236}">
                <a16:creationId xmlns:a16="http://schemas.microsoft.com/office/drawing/2014/main" xmlns="" id="{A452AE75-1E1C-6254-812F-7868060FF139}"/>
              </a:ext>
            </a:extLst>
          </p:cNvPr>
          <p:cNvPicPr>
            <a:picLocks noChangeAspect="1"/>
          </p:cNvPicPr>
          <p:nvPr/>
        </p:nvPicPr>
        <p:blipFill rotWithShape="1">
          <a:blip r:embed="rId3">
            <a:extLst>
              <a:ext uri="{28A0092B-C50C-407E-A947-70E740481C1C}">
                <a14:useLocalDpi xmlns:a14="http://schemas.microsoft.com/office/drawing/2010/main" val="0"/>
              </a:ext>
            </a:extLst>
          </a:blip>
          <a:srcRect l="69854" t="40490" r="4756" b="21073"/>
          <a:stretch/>
        </p:blipFill>
        <p:spPr>
          <a:xfrm>
            <a:off x="8474625" y="2364092"/>
            <a:ext cx="3221296" cy="2321823"/>
          </a:xfrm>
          <a:prstGeom prst="roundRect">
            <a:avLst/>
          </a:prstGeom>
        </p:spPr>
      </p:pic>
      <p:sp>
        <p:nvSpPr>
          <p:cNvPr id="26" name="Hộp Văn bản 25">
            <a:extLst>
              <a:ext uri="{FF2B5EF4-FFF2-40B4-BE49-F238E27FC236}">
                <a16:creationId xmlns:a16="http://schemas.microsoft.com/office/drawing/2014/main" xmlns="" id="{4EA4DBA5-5E5D-98AA-0CDA-D73CEBDB2817}"/>
              </a:ext>
            </a:extLst>
          </p:cNvPr>
          <p:cNvSpPr txBox="1"/>
          <p:nvPr/>
        </p:nvSpPr>
        <p:spPr>
          <a:xfrm>
            <a:off x="2786515" y="5446757"/>
            <a:ext cx="6838070" cy="646331"/>
          </a:xfrm>
          <a:prstGeom prst="rect">
            <a:avLst/>
          </a:prstGeom>
          <a:noFill/>
        </p:spPr>
        <p:txBody>
          <a:bodyPr wrap="square">
            <a:spAutoFit/>
          </a:bodyPr>
          <a:lstStyle/>
          <a:p>
            <a:pPr algn="ctr"/>
            <a:r>
              <a:rPr lang="en-US" sz="3600" b="1" i="1"/>
              <a:t>Hình 1. Một số di sản của Việt Nam</a:t>
            </a:r>
          </a:p>
        </p:txBody>
      </p:sp>
      <p:sp>
        <p:nvSpPr>
          <p:cNvPr id="27" name="Hộp Văn bản 26">
            <a:extLst>
              <a:ext uri="{FF2B5EF4-FFF2-40B4-BE49-F238E27FC236}">
                <a16:creationId xmlns:a16="http://schemas.microsoft.com/office/drawing/2014/main" xmlns="" id="{451BE754-9B4F-9C40-D1DF-BC918B5DBF2C}"/>
              </a:ext>
            </a:extLst>
          </p:cNvPr>
          <p:cNvSpPr txBox="1"/>
          <p:nvPr/>
        </p:nvSpPr>
        <p:spPr>
          <a:xfrm>
            <a:off x="1280157" y="4705923"/>
            <a:ext cx="2011684" cy="646331"/>
          </a:xfrm>
          <a:prstGeom prst="rect">
            <a:avLst/>
          </a:prstGeom>
          <a:noFill/>
        </p:spPr>
        <p:txBody>
          <a:bodyPr wrap="square">
            <a:spAutoFit/>
          </a:bodyPr>
          <a:lstStyle/>
          <a:p>
            <a:pPr algn="ctr"/>
            <a:r>
              <a:rPr lang="en-US" sz="3600" i="1"/>
              <a:t>a</a:t>
            </a:r>
          </a:p>
        </p:txBody>
      </p:sp>
      <p:sp>
        <p:nvSpPr>
          <p:cNvPr id="30" name="Hộp Văn bản 29">
            <a:extLst>
              <a:ext uri="{FF2B5EF4-FFF2-40B4-BE49-F238E27FC236}">
                <a16:creationId xmlns:a16="http://schemas.microsoft.com/office/drawing/2014/main" xmlns="" id="{3E83CC96-8DCC-3E76-6A11-9130BC03503C}"/>
              </a:ext>
            </a:extLst>
          </p:cNvPr>
          <p:cNvSpPr txBox="1"/>
          <p:nvPr/>
        </p:nvSpPr>
        <p:spPr>
          <a:xfrm>
            <a:off x="5199708" y="4685914"/>
            <a:ext cx="2011684" cy="646331"/>
          </a:xfrm>
          <a:prstGeom prst="rect">
            <a:avLst/>
          </a:prstGeom>
          <a:noFill/>
        </p:spPr>
        <p:txBody>
          <a:bodyPr wrap="square">
            <a:spAutoFit/>
          </a:bodyPr>
          <a:lstStyle/>
          <a:p>
            <a:pPr algn="ctr"/>
            <a:r>
              <a:rPr lang="en-US" sz="3600" i="1"/>
              <a:t>b</a:t>
            </a:r>
          </a:p>
        </p:txBody>
      </p:sp>
      <p:sp>
        <p:nvSpPr>
          <p:cNvPr id="31" name="Hộp Văn bản 30">
            <a:extLst>
              <a:ext uri="{FF2B5EF4-FFF2-40B4-BE49-F238E27FC236}">
                <a16:creationId xmlns:a16="http://schemas.microsoft.com/office/drawing/2014/main" xmlns="" id="{C2C2D775-4A20-9408-2D23-0ABBD79537E6}"/>
              </a:ext>
            </a:extLst>
          </p:cNvPr>
          <p:cNvSpPr txBox="1"/>
          <p:nvPr/>
        </p:nvSpPr>
        <p:spPr>
          <a:xfrm>
            <a:off x="9119259" y="4705923"/>
            <a:ext cx="2011684" cy="646331"/>
          </a:xfrm>
          <a:prstGeom prst="rect">
            <a:avLst/>
          </a:prstGeom>
          <a:noFill/>
        </p:spPr>
        <p:txBody>
          <a:bodyPr wrap="square">
            <a:spAutoFit/>
          </a:bodyPr>
          <a:lstStyle/>
          <a:p>
            <a:pPr algn="ctr"/>
            <a:r>
              <a:rPr lang="en-US" sz="3600" i="1"/>
              <a:t>c</a:t>
            </a:r>
          </a:p>
        </p:txBody>
      </p:sp>
    </p:spTree>
    <p:extLst>
      <p:ext uri="{BB962C8B-B14F-4D97-AF65-F5344CB8AC3E}">
        <p14:creationId xmlns:p14="http://schemas.microsoft.com/office/powerpoint/2010/main" val="1491089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50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100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par>
                                <p:cTn id="31" presetID="16" presetClass="entr" presetSubtype="21" fill="hold" grpId="0" nodeType="withEffect">
                                  <p:stCondLst>
                                    <p:cond delay="100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tra-loi-sai-www_tiengdong_com">
            <a:hlinkClick r:id="" action="ppaction://media"/>
            <a:extLst>
              <a:ext uri="{FF2B5EF4-FFF2-40B4-BE49-F238E27FC236}">
                <a16:creationId xmlns:a16="http://schemas.microsoft.com/office/drawing/2014/main" xmlns="" id="{D1906AD1-762F-C966-C93D-32B9A8715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632984"/>
            <a:ext cx="487363" cy="487363"/>
          </a:xfrm>
          <a:prstGeom prst="rect">
            <a:avLst/>
          </a:prstGeom>
        </p:spPr>
      </p:pic>
      <p:pic>
        <p:nvPicPr>
          <p:cNvPr id="4" name="Tieng-tinh-tinh-www_nhacchuongvui_com">
            <a:hlinkClick r:id="" action="ppaction://media"/>
            <a:extLst>
              <a:ext uri="{FF2B5EF4-FFF2-40B4-BE49-F238E27FC236}">
                <a16:creationId xmlns:a16="http://schemas.microsoft.com/office/drawing/2014/main" xmlns="" id="{48C58812-E23E-DAE4-C177-13FA6F3EC92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0107" y="-242118"/>
            <a:ext cx="487363" cy="487363"/>
          </a:xfrm>
          <a:prstGeom prst="rect">
            <a:avLst/>
          </a:prstGeom>
        </p:spPr>
      </p:pic>
      <p:pic>
        <p:nvPicPr>
          <p:cNvPr id="5" name="Am-thanh-tra-loi-sai-www_tiengdong_com">
            <a:hlinkClick r:id="" action="ppaction://media"/>
            <a:extLst>
              <a:ext uri="{FF2B5EF4-FFF2-40B4-BE49-F238E27FC236}">
                <a16:creationId xmlns:a16="http://schemas.microsoft.com/office/drawing/2014/main" xmlns="" id="{2B06E08A-F508-C918-5986-1E1FBCE75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1407240"/>
            <a:ext cx="487363" cy="487363"/>
          </a:xfrm>
          <a:prstGeom prst="rect">
            <a:avLst/>
          </a:prstGeom>
        </p:spPr>
      </p:pic>
      <p:pic>
        <p:nvPicPr>
          <p:cNvPr id="6" name="Am-thanh-tra-loi-sai-www_tiengdong_com">
            <a:hlinkClick r:id="" action="ppaction://media"/>
            <a:extLst>
              <a:ext uri="{FF2B5EF4-FFF2-40B4-BE49-F238E27FC236}">
                <a16:creationId xmlns:a16="http://schemas.microsoft.com/office/drawing/2014/main" xmlns="" id="{4E9AF142-1A9A-772D-A232-75A6CFA848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77" y="2181496"/>
            <a:ext cx="487363" cy="487363"/>
          </a:xfrm>
          <a:prstGeom prst="rect">
            <a:avLst/>
          </a:prstGeom>
        </p:spPr>
      </p:pic>
      <p:sp>
        <p:nvSpPr>
          <p:cNvPr id="7" name="Plaque 14">
            <a:extLst>
              <a:ext uri="{FF2B5EF4-FFF2-40B4-BE49-F238E27FC236}">
                <a16:creationId xmlns:a16="http://schemas.microsoft.com/office/drawing/2014/main" xmlns="" id="{D9EB0555-1100-E0EB-2C78-41090F19184D}"/>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Hội quán Phúc Kiến là nơi sinh hoạt cộng đồng của người</a:t>
            </a:r>
            <a:r>
              <a:rPr kumimoji="0" lang="en-US" sz="5400" b="1" i="0" u="none" strike="noStrike" kern="1200" cap="none" spc="0" normalizeH="0" baseline="0" noProof="0">
                <a:ln>
                  <a:noFill/>
                </a:ln>
                <a:solidFill>
                  <a:srgbClr val="0070C0"/>
                </a:solidFill>
                <a:effectLst/>
                <a:uLnTx/>
                <a:uFillTx/>
                <a:latin typeface="Calibri" panose="020F0502020204030204"/>
                <a:ea typeface="+mn-ea"/>
                <a:cs typeface="+mn-cs"/>
              </a:rPr>
              <a:t>:</a:t>
            </a:r>
            <a:endParaRPr kumimoji="0" lang="en-US" sz="5400" b="0" i="0" u="none" strike="noStrike" kern="1200" cap="none" spc="0" normalizeH="0" baseline="0" noProof="0">
              <a:ln>
                <a:noFill/>
              </a:ln>
              <a:solidFill>
                <a:srgbClr val="0070C0"/>
              </a:solidFill>
              <a:effectLst/>
              <a:uLnTx/>
              <a:uFillTx/>
              <a:latin typeface="Calibri" panose="020F0502020204030204"/>
              <a:ea typeface="+mn-ea"/>
              <a:cs typeface="Calibri" panose="020F0502020204030204" pitchFamily="34" charset="0"/>
            </a:endParaRPr>
          </a:p>
        </p:txBody>
      </p:sp>
      <p:grpSp>
        <p:nvGrpSpPr>
          <p:cNvPr id="8" name="Group 18">
            <a:extLst>
              <a:ext uri="{FF2B5EF4-FFF2-40B4-BE49-F238E27FC236}">
                <a16:creationId xmlns:a16="http://schemas.microsoft.com/office/drawing/2014/main" xmlns="" id="{2711B30B-87B9-44AD-0AF2-E3340BE05052}"/>
              </a:ext>
            </a:extLst>
          </p:cNvPr>
          <p:cNvGrpSpPr/>
          <p:nvPr/>
        </p:nvGrpSpPr>
        <p:grpSpPr>
          <a:xfrm>
            <a:off x="407041" y="2961441"/>
            <a:ext cx="5353333" cy="1380931"/>
            <a:chOff x="352001" y="4457700"/>
            <a:chExt cx="8029999" cy="2071397"/>
          </a:xfrm>
        </p:grpSpPr>
        <p:sp>
          <p:nvSpPr>
            <p:cNvPr id="9" name="a">
              <a:extLst>
                <a:ext uri="{FF2B5EF4-FFF2-40B4-BE49-F238E27FC236}">
                  <a16:creationId xmlns:a16="http://schemas.microsoft.com/office/drawing/2014/main" xmlns="" id="{32AA4883-FD24-6011-1A2C-EF927CE72CD1}"/>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Kinh</a:t>
              </a:r>
              <a:endParaRPr kumimoji="0" lang="en-US" sz="4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xmlns="" id="{02C75A27-B3F7-C4F7-CFB2-3AE813A76C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2001" y="4739392"/>
              <a:ext cx="1394437" cy="1545083"/>
            </a:xfrm>
            <a:prstGeom prst="rect">
              <a:avLst/>
            </a:prstGeom>
          </p:spPr>
        </p:pic>
      </p:grpSp>
      <p:grpSp>
        <p:nvGrpSpPr>
          <p:cNvPr id="11" name="Group 19">
            <a:extLst>
              <a:ext uri="{FF2B5EF4-FFF2-40B4-BE49-F238E27FC236}">
                <a16:creationId xmlns:a16="http://schemas.microsoft.com/office/drawing/2014/main" xmlns="" id="{A1D1BABD-DB65-2CBD-F0CC-A7A2F6D81CF7}"/>
              </a:ext>
            </a:extLst>
          </p:cNvPr>
          <p:cNvGrpSpPr/>
          <p:nvPr/>
        </p:nvGrpSpPr>
        <p:grpSpPr>
          <a:xfrm>
            <a:off x="6257482" y="2944737"/>
            <a:ext cx="5549113" cy="1380932"/>
            <a:chOff x="9057387" y="4457701"/>
            <a:chExt cx="8323669" cy="2071397"/>
          </a:xfrm>
        </p:grpSpPr>
        <p:sp>
          <p:nvSpPr>
            <p:cNvPr id="12" name="b">
              <a:extLst>
                <a:ext uri="{FF2B5EF4-FFF2-40B4-BE49-F238E27FC236}">
                  <a16:creationId xmlns:a16="http://schemas.microsoft.com/office/drawing/2014/main" xmlns="" id="{5F5F8164-8B24-ECA2-A7E7-E42EA3FF4695}"/>
                </a:ext>
              </a:extLst>
            </p:cNvPr>
            <p:cNvSpPr/>
            <p:nvPr/>
          </p:nvSpPr>
          <p:spPr>
            <a:xfrm>
              <a:off x="9765046" y="4457701"/>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   </a:t>
              </a:r>
              <a:r>
                <a:rPr lang="en-US" sz="4800" b="1">
                  <a:solidFill>
                    <a:srgbClr val="ED7D31">
                      <a:lumMod val="50000"/>
                    </a:srgbClr>
                  </a:solidFill>
                  <a:latin typeface="Calibri" panose="020F0502020204030204"/>
                </a:rPr>
                <a:t>Thái</a:t>
              </a:r>
              <a:endParaRPr kumimoji="0" lang="en-US" sz="8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13" name="Picture 11">
              <a:extLst>
                <a:ext uri="{FF2B5EF4-FFF2-40B4-BE49-F238E27FC236}">
                  <a16:creationId xmlns:a16="http://schemas.microsoft.com/office/drawing/2014/main" xmlns="" id="{D15C8B9E-B15C-5787-FB06-C1674C6BEA3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057387" y="4731072"/>
              <a:ext cx="1415319" cy="1574766"/>
            </a:xfrm>
            <a:prstGeom prst="rect">
              <a:avLst/>
            </a:prstGeom>
          </p:spPr>
        </p:pic>
      </p:grpSp>
      <p:grpSp>
        <p:nvGrpSpPr>
          <p:cNvPr id="14" name="Group 23">
            <a:extLst>
              <a:ext uri="{FF2B5EF4-FFF2-40B4-BE49-F238E27FC236}">
                <a16:creationId xmlns:a16="http://schemas.microsoft.com/office/drawing/2014/main" xmlns="" id="{7A7E45D5-9207-2673-2A48-81A996574D9B}"/>
              </a:ext>
            </a:extLst>
          </p:cNvPr>
          <p:cNvGrpSpPr/>
          <p:nvPr/>
        </p:nvGrpSpPr>
        <p:grpSpPr>
          <a:xfrm>
            <a:off x="342993" y="4953039"/>
            <a:ext cx="5397650" cy="1380931"/>
            <a:chOff x="285524" y="7429560"/>
            <a:chExt cx="8096476" cy="2071397"/>
          </a:xfrm>
        </p:grpSpPr>
        <p:sp>
          <p:nvSpPr>
            <p:cNvPr id="15" name="c">
              <a:extLst>
                <a:ext uri="{FF2B5EF4-FFF2-40B4-BE49-F238E27FC236}">
                  <a16:creationId xmlns:a16="http://schemas.microsoft.com/office/drawing/2014/main" xmlns="" id="{790F614D-0FFB-8940-B699-AD12F9A99330}"/>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Hoa</a:t>
              </a:r>
            </a:p>
          </p:txBody>
        </p:sp>
        <p:pic>
          <p:nvPicPr>
            <p:cNvPr id="16" name="Picture 12">
              <a:extLst>
                <a:ext uri="{FF2B5EF4-FFF2-40B4-BE49-F238E27FC236}">
                  <a16:creationId xmlns:a16="http://schemas.microsoft.com/office/drawing/2014/main" xmlns="" id="{49DD237A-8A3D-3AFA-CCD6-B7C9CAF56EE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85524" y="7690926"/>
              <a:ext cx="1406033" cy="1534551"/>
            </a:xfrm>
            <a:prstGeom prst="rect">
              <a:avLst/>
            </a:prstGeom>
          </p:spPr>
        </p:pic>
      </p:grpSp>
      <p:grpSp>
        <p:nvGrpSpPr>
          <p:cNvPr id="17" name="Group 22">
            <a:extLst>
              <a:ext uri="{FF2B5EF4-FFF2-40B4-BE49-F238E27FC236}">
                <a16:creationId xmlns:a16="http://schemas.microsoft.com/office/drawing/2014/main" xmlns="" id="{0F1B511D-9158-85D4-A030-C0F4A2A9A3A1}"/>
              </a:ext>
            </a:extLst>
          </p:cNvPr>
          <p:cNvGrpSpPr/>
          <p:nvPr/>
        </p:nvGrpSpPr>
        <p:grpSpPr>
          <a:xfrm>
            <a:off x="6328587" y="4920402"/>
            <a:ext cx="5532942" cy="1380932"/>
            <a:chOff x="9081642" y="7429560"/>
            <a:chExt cx="8299413" cy="2071397"/>
          </a:xfrm>
        </p:grpSpPr>
        <p:sp>
          <p:nvSpPr>
            <p:cNvPr id="18" name="d">
              <a:extLst>
                <a:ext uri="{FF2B5EF4-FFF2-40B4-BE49-F238E27FC236}">
                  <a16:creationId xmlns:a16="http://schemas.microsoft.com/office/drawing/2014/main" xmlns="" id="{838F94F0-38DC-2774-5B66-A78F2450CF6B}"/>
                </a:ext>
              </a:extLst>
            </p:cNvPr>
            <p:cNvSpPr/>
            <p:nvPr/>
          </p:nvSpPr>
          <p:spPr>
            <a:xfrm>
              <a:off x="9765045" y="7429560"/>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Nhật</a:t>
              </a:r>
              <a:endParaRPr kumimoji="0" lang="en-US" sz="8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19" name="Picture 13">
              <a:extLst>
                <a:ext uri="{FF2B5EF4-FFF2-40B4-BE49-F238E27FC236}">
                  <a16:creationId xmlns:a16="http://schemas.microsoft.com/office/drawing/2014/main" xmlns="" id="{C4549500-C7DB-F4B3-7074-7B4493E2662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081642" y="7772452"/>
              <a:ext cx="1366804" cy="1501983"/>
            </a:xfrm>
            <a:prstGeom prst="rect">
              <a:avLst/>
            </a:prstGeom>
          </p:spPr>
        </p:pic>
      </p:grpSp>
      <p:pic>
        <p:nvPicPr>
          <p:cNvPr id="26" name="Đúng">
            <a:extLst>
              <a:ext uri="{FF2B5EF4-FFF2-40B4-BE49-F238E27FC236}">
                <a16:creationId xmlns:a16="http://schemas.microsoft.com/office/drawing/2014/main" xmlns="" id="{BA2E3902-DD28-33D9-F587-D7589BDF5D8B}"/>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5002205"/>
            <a:ext cx="1486303" cy="1189041"/>
          </a:xfrm>
          <a:prstGeom prst="rect">
            <a:avLst/>
          </a:prstGeom>
        </p:spPr>
      </p:pic>
    </p:spTree>
    <p:extLst>
      <p:ext uri="{BB962C8B-B14F-4D97-AF65-F5344CB8AC3E}">
        <p14:creationId xmlns:p14="http://schemas.microsoft.com/office/powerpoint/2010/main" val="11636412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2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14:bounceEnd="72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14:bounceEnd="72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 calcmode="lin" valueType="num">
                                          <p:cBhvr>
                                            <p:cTn id="39" dur="500" fill="hold"/>
                                            <p:tgtEl>
                                              <p:spTgt spid="26"/>
                                            </p:tgtEl>
                                            <p:attrNameLst>
                                              <p:attrName>style.rotation</p:attrName>
                                            </p:attrNameLst>
                                          </p:cBhvr>
                                          <p:tavLst>
                                            <p:tav tm="0">
                                              <p:val>
                                                <p:fltVal val="360"/>
                                              </p:val>
                                            </p:tav>
                                            <p:tav tm="100000">
                                              <p:val>
                                                <p:fltVal val="0"/>
                                              </p:val>
                                            </p:tav>
                                          </p:tavLst>
                                        </p:anim>
                                        <p:animEffect transition="in" filter="fade">
                                          <p:cBhvr>
                                            <p:cTn id="40" dur="500"/>
                                            <p:tgtEl>
                                              <p:spTgt spid="26"/>
                                            </p:tgtEl>
                                          </p:cBhvr>
                                        </p:animEffect>
                                      </p:childTnLst>
                                    </p:cTn>
                                  </p:par>
                                  <p:par>
                                    <p:cTn id="41" presetID="1" presetClass="mediacall" presetSubtype="0" fill="hold" nodeType="withEffect">
                                      <p:stCondLst>
                                        <p:cond delay="0"/>
                                      </p:stCondLst>
                                      <p:childTnLst>
                                        <p:cmd type="call" cmd="playFrom(0.0)">
                                          <p:cBhvr>
                                            <p:cTn id="42" dur="3448" fill="hold"/>
                                            <p:tgtEl>
                                              <p:spTgt spid="4"/>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26"/>
                                            </p:tgtEl>
                                            <p:attrNameLst>
                                              <p:attrName>r</p:attrName>
                                            </p:attrNameLst>
                                          </p:cBhvr>
                                        </p:animRot>
                                        <p:animRot by="-240000">
                                          <p:cBhvr>
                                            <p:cTn id="45" dur="200" fill="hold">
                                              <p:stCondLst>
                                                <p:cond delay="200"/>
                                              </p:stCondLst>
                                            </p:cTn>
                                            <p:tgtEl>
                                              <p:spTgt spid="26"/>
                                            </p:tgtEl>
                                            <p:attrNameLst>
                                              <p:attrName>r</p:attrName>
                                            </p:attrNameLst>
                                          </p:cBhvr>
                                        </p:animRot>
                                        <p:animRot by="240000">
                                          <p:cBhvr>
                                            <p:cTn id="46" dur="200" fill="hold">
                                              <p:stCondLst>
                                                <p:cond delay="400"/>
                                              </p:stCondLst>
                                            </p:cTn>
                                            <p:tgtEl>
                                              <p:spTgt spid="26"/>
                                            </p:tgtEl>
                                            <p:attrNameLst>
                                              <p:attrName>r</p:attrName>
                                            </p:attrNameLst>
                                          </p:cBhvr>
                                        </p:animRot>
                                        <p:animRot by="-240000">
                                          <p:cBhvr>
                                            <p:cTn id="47" dur="200" fill="hold">
                                              <p:stCondLst>
                                                <p:cond delay="600"/>
                                              </p:stCondLst>
                                            </p:cTn>
                                            <p:tgtEl>
                                              <p:spTgt spid="26"/>
                                            </p:tgtEl>
                                            <p:attrNameLst>
                                              <p:attrName>r</p:attrName>
                                            </p:attrNameLst>
                                          </p:cBhvr>
                                        </p:animRot>
                                        <p:animRot by="120000">
                                          <p:cBhvr>
                                            <p:cTn id="48" dur="200" fill="hold">
                                              <p:stCondLst>
                                                <p:cond delay="800"/>
                                              </p:stCondLst>
                                            </p:cTn>
                                            <p:tgtEl>
                                              <p:spTgt spid="26"/>
                                            </p:tgtEl>
                                            <p:attrNameLst>
                                              <p:attrName>r</p:attrName>
                                            </p:attrNameLst>
                                          </p:cBhvr>
                                        </p:animRot>
                                      </p:childTnLst>
                                    </p:cTn>
                                  </p:par>
                                  <p:par>
                                    <p:cTn id="49" presetID="31" presetClass="exit" presetSubtype="0" fill="hold" nodeType="withEffect">
                                      <p:stCondLst>
                                        <p:cond delay="200"/>
                                      </p:stCondLst>
                                      <p:childTnLst>
                                        <p:anim calcmode="lin" valueType="num">
                                          <p:cBhvr>
                                            <p:cTn id="50" dur="1000"/>
                                            <p:tgtEl>
                                              <p:spTgt spid="8"/>
                                            </p:tgtEl>
                                            <p:attrNameLst>
                                              <p:attrName>ppt_w</p:attrName>
                                            </p:attrNameLst>
                                          </p:cBhvr>
                                          <p:tavLst>
                                            <p:tav tm="0">
                                              <p:val>
                                                <p:strVal val="ppt_w"/>
                                              </p:val>
                                            </p:tav>
                                            <p:tav tm="100000">
                                              <p:val>
                                                <p:fltVal val="0"/>
                                              </p:val>
                                            </p:tav>
                                          </p:tavLst>
                                        </p:anim>
                                        <p:anim calcmode="lin" valueType="num">
                                          <p:cBhvr>
                                            <p:cTn id="51" dur="1000"/>
                                            <p:tgtEl>
                                              <p:spTgt spid="8"/>
                                            </p:tgtEl>
                                            <p:attrNameLst>
                                              <p:attrName>ppt_h</p:attrName>
                                            </p:attrNameLst>
                                          </p:cBhvr>
                                          <p:tavLst>
                                            <p:tav tm="0">
                                              <p:val>
                                                <p:strVal val="ppt_h"/>
                                              </p:val>
                                            </p:tav>
                                            <p:tav tm="100000">
                                              <p:val>
                                                <p:fltVal val="0"/>
                                              </p:val>
                                            </p:tav>
                                          </p:tavLst>
                                        </p:anim>
                                        <p:anim calcmode="lin" valueType="num">
                                          <p:cBhvr>
                                            <p:cTn id="52" dur="1000"/>
                                            <p:tgtEl>
                                              <p:spTgt spid="8"/>
                                            </p:tgtEl>
                                            <p:attrNameLst>
                                              <p:attrName>style.rotation</p:attrName>
                                            </p:attrNameLst>
                                          </p:cBhvr>
                                          <p:tavLst>
                                            <p:tav tm="0">
                                              <p:val>
                                                <p:fltVal val="0"/>
                                              </p:val>
                                            </p:tav>
                                            <p:tav tm="100000">
                                              <p:val>
                                                <p:fltVal val="90"/>
                                              </p:val>
                                            </p:tav>
                                          </p:tavLst>
                                        </p:anim>
                                        <p:animEffect transition="out" filter="fade">
                                          <p:cBhvr>
                                            <p:cTn id="53" dur="1000"/>
                                            <p:tgtEl>
                                              <p:spTgt spid="8"/>
                                            </p:tgtEl>
                                          </p:cBhvr>
                                        </p:animEffect>
                                        <p:set>
                                          <p:cBhvr>
                                            <p:cTn id="54" dur="1" fill="hold">
                                              <p:stCondLst>
                                                <p:cond delay="999"/>
                                              </p:stCondLst>
                                            </p:cTn>
                                            <p:tgtEl>
                                              <p:spTgt spid="8"/>
                                            </p:tgtEl>
                                            <p:attrNameLst>
                                              <p:attrName>style.visibility</p:attrName>
                                            </p:attrNameLst>
                                          </p:cBhvr>
                                          <p:to>
                                            <p:strVal val="hidden"/>
                                          </p:to>
                                        </p:set>
                                      </p:childTnLst>
                                    </p:cTn>
                                  </p:par>
                                  <p:par>
                                    <p:cTn id="55" presetID="31" presetClass="exit" presetSubtype="0" fill="hold" nodeType="withEffect">
                                      <p:stCondLst>
                                        <p:cond delay="200"/>
                                      </p:stCondLst>
                                      <p:childTnLst>
                                        <p:anim calcmode="lin" valueType="num">
                                          <p:cBhvr>
                                            <p:cTn id="56" dur="1000"/>
                                            <p:tgtEl>
                                              <p:spTgt spid="17"/>
                                            </p:tgtEl>
                                            <p:attrNameLst>
                                              <p:attrName>ppt_w</p:attrName>
                                            </p:attrNameLst>
                                          </p:cBhvr>
                                          <p:tavLst>
                                            <p:tav tm="0">
                                              <p:val>
                                                <p:strVal val="ppt_w"/>
                                              </p:val>
                                            </p:tav>
                                            <p:tav tm="100000">
                                              <p:val>
                                                <p:fltVal val="0"/>
                                              </p:val>
                                            </p:tav>
                                          </p:tavLst>
                                        </p:anim>
                                        <p:anim calcmode="lin" valueType="num">
                                          <p:cBhvr>
                                            <p:cTn id="57" dur="1000"/>
                                            <p:tgtEl>
                                              <p:spTgt spid="17"/>
                                            </p:tgtEl>
                                            <p:attrNameLst>
                                              <p:attrName>ppt_h</p:attrName>
                                            </p:attrNameLst>
                                          </p:cBhvr>
                                          <p:tavLst>
                                            <p:tav tm="0">
                                              <p:val>
                                                <p:strVal val="ppt_h"/>
                                              </p:val>
                                            </p:tav>
                                            <p:tav tm="100000">
                                              <p:val>
                                                <p:fltVal val="0"/>
                                              </p:val>
                                            </p:tav>
                                          </p:tavLst>
                                        </p:anim>
                                        <p:anim calcmode="lin" valueType="num">
                                          <p:cBhvr>
                                            <p:cTn id="58" dur="1000"/>
                                            <p:tgtEl>
                                              <p:spTgt spid="17"/>
                                            </p:tgtEl>
                                            <p:attrNameLst>
                                              <p:attrName>style.rotation</p:attrName>
                                            </p:attrNameLst>
                                          </p:cBhvr>
                                          <p:tavLst>
                                            <p:tav tm="0">
                                              <p:val>
                                                <p:fltVal val="0"/>
                                              </p:val>
                                            </p:tav>
                                            <p:tav tm="100000">
                                              <p:val>
                                                <p:fltVal val="90"/>
                                              </p:val>
                                            </p:tav>
                                          </p:tavLst>
                                        </p:anim>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par>
                                    <p:cTn id="61" presetID="31" presetClass="exit" presetSubtype="0" fill="hold" nodeType="withEffect">
                                      <p:stCondLst>
                                        <p:cond delay="200"/>
                                      </p:stCondLst>
                                      <p:childTnLst>
                                        <p:anim calcmode="lin" valueType="num">
                                          <p:cBhvr>
                                            <p:cTn id="62" dur="1000"/>
                                            <p:tgtEl>
                                              <p:spTgt spid="11"/>
                                            </p:tgtEl>
                                            <p:attrNameLst>
                                              <p:attrName>ppt_w</p:attrName>
                                            </p:attrNameLst>
                                          </p:cBhvr>
                                          <p:tavLst>
                                            <p:tav tm="0">
                                              <p:val>
                                                <p:strVal val="ppt_w"/>
                                              </p:val>
                                            </p:tav>
                                            <p:tav tm="100000">
                                              <p:val>
                                                <p:fltVal val="0"/>
                                              </p:val>
                                            </p:tav>
                                          </p:tavLst>
                                        </p:anim>
                                        <p:anim calcmode="lin" valueType="num">
                                          <p:cBhvr>
                                            <p:cTn id="63" dur="1000"/>
                                            <p:tgtEl>
                                              <p:spTgt spid="11"/>
                                            </p:tgtEl>
                                            <p:attrNameLst>
                                              <p:attrName>ppt_h</p:attrName>
                                            </p:attrNameLst>
                                          </p:cBhvr>
                                          <p:tavLst>
                                            <p:tav tm="0">
                                              <p:val>
                                                <p:strVal val="ppt_h"/>
                                              </p:val>
                                            </p:tav>
                                            <p:tav tm="100000">
                                              <p:val>
                                                <p:fltVal val="0"/>
                                              </p:val>
                                            </p:tav>
                                          </p:tavLst>
                                        </p:anim>
                                        <p:anim calcmode="lin" valueType="num">
                                          <p:cBhvr>
                                            <p:cTn id="64" dur="1000"/>
                                            <p:tgtEl>
                                              <p:spTgt spid="11"/>
                                            </p:tgtEl>
                                            <p:attrNameLst>
                                              <p:attrName>style.rotation</p:attrName>
                                            </p:attrNameLst>
                                          </p:cBhvr>
                                          <p:tavLst>
                                            <p:tav tm="0">
                                              <p:val>
                                                <p:fltVal val="0"/>
                                              </p:val>
                                            </p:tav>
                                            <p:tav tm="100000">
                                              <p:val>
                                                <p:fltVal val="90"/>
                                              </p:val>
                                            </p:tav>
                                          </p:tavLst>
                                        </p:anim>
                                        <p:animEffect transition="out" filter="fade">
                                          <p:cBhvr>
                                            <p:cTn id="65" dur="1000"/>
                                            <p:tgtEl>
                                              <p:spTgt spid="11"/>
                                            </p:tgtEl>
                                          </p:cBhvr>
                                        </p:animEffect>
                                        <p:set>
                                          <p:cBhvr>
                                            <p:cTn id="6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5"/>
                                            </p:tgtEl>
                                          </p:cBhvr>
                                        </p:cmd>
                                      </p:childTnLst>
                                    </p:cTn>
                                  </p:par>
                                  <p:par>
                                    <p:cTn id="72" presetID="26" presetClass="emph" presetSubtype="0" fill="hold" nodeType="withEffect">
                                      <p:stCondLst>
                                        <p:cond delay="0"/>
                                      </p:stCondLst>
                                      <p:childTnLst>
                                        <p:animEffect transition="out" filter="fade">
                                          <p:cBhvr>
                                            <p:cTn id="73" dur="500" tmFilter="0, 0; .2, .5; .8, .5; 1, 0"/>
                                            <p:tgtEl>
                                              <p:spTgt spid="17"/>
                                            </p:tgtEl>
                                          </p:cBhvr>
                                        </p:animEffect>
                                        <p:animScale>
                                          <p:cBhvr>
                                            <p:cTn id="74"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5120" fill="hold"/>
                                            <p:tgtEl>
                                              <p:spTgt spid="3"/>
                                            </p:tgtEl>
                                          </p:cBhvr>
                                        </p:cmd>
                                      </p:childTnLst>
                                    </p:cTn>
                                  </p:par>
                                  <p:par>
                                    <p:cTn id="26" presetID="26" presetClass="emph" presetSubtype="0" fill="hold" nodeType="with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 calcmode="lin" valueType="num">
                                          <p:cBhvr>
                                            <p:cTn id="39" dur="500" fill="hold"/>
                                            <p:tgtEl>
                                              <p:spTgt spid="26"/>
                                            </p:tgtEl>
                                            <p:attrNameLst>
                                              <p:attrName>style.rotation</p:attrName>
                                            </p:attrNameLst>
                                          </p:cBhvr>
                                          <p:tavLst>
                                            <p:tav tm="0">
                                              <p:val>
                                                <p:fltVal val="360"/>
                                              </p:val>
                                            </p:tav>
                                            <p:tav tm="100000">
                                              <p:val>
                                                <p:fltVal val="0"/>
                                              </p:val>
                                            </p:tav>
                                          </p:tavLst>
                                        </p:anim>
                                        <p:animEffect transition="in" filter="fade">
                                          <p:cBhvr>
                                            <p:cTn id="40" dur="500"/>
                                            <p:tgtEl>
                                              <p:spTgt spid="26"/>
                                            </p:tgtEl>
                                          </p:cBhvr>
                                        </p:animEffect>
                                      </p:childTnLst>
                                    </p:cTn>
                                  </p:par>
                                  <p:par>
                                    <p:cTn id="41" presetID="1" presetClass="mediacall" presetSubtype="0" fill="hold" nodeType="withEffect">
                                      <p:stCondLst>
                                        <p:cond delay="0"/>
                                      </p:stCondLst>
                                      <p:childTnLst>
                                        <p:cmd type="call" cmd="playFrom(0.0)">
                                          <p:cBhvr>
                                            <p:cTn id="42" dur="3448" fill="hold"/>
                                            <p:tgtEl>
                                              <p:spTgt spid="4"/>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26"/>
                                            </p:tgtEl>
                                            <p:attrNameLst>
                                              <p:attrName>r</p:attrName>
                                            </p:attrNameLst>
                                          </p:cBhvr>
                                        </p:animRot>
                                        <p:animRot by="-240000">
                                          <p:cBhvr>
                                            <p:cTn id="45" dur="200" fill="hold">
                                              <p:stCondLst>
                                                <p:cond delay="200"/>
                                              </p:stCondLst>
                                            </p:cTn>
                                            <p:tgtEl>
                                              <p:spTgt spid="26"/>
                                            </p:tgtEl>
                                            <p:attrNameLst>
                                              <p:attrName>r</p:attrName>
                                            </p:attrNameLst>
                                          </p:cBhvr>
                                        </p:animRot>
                                        <p:animRot by="240000">
                                          <p:cBhvr>
                                            <p:cTn id="46" dur="200" fill="hold">
                                              <p:stCondLst>
                                                <p:cond delay="400"/>
                                              </p:stCondLst>
                                            </p:cTn>
                                            <p:tgtEl>
                                              <p:spTgt spid="26"/>
                                            </p:tgtEl>
                                            <p:attrNameLst>
                                              <p:attrName>r</p:attrName>
                                            </p:attrNameLst>
                                          </p:cBhvr>
                                        </p:animRot>
                                        <p:animRot by="-240000">
                                          <p:cBhvr>
                                            <p:cTn id="47" dur="200" fill="hold">
                                              <p:stCondLst>
                                                <p:cond delay="600"/>
                                              </p:stCondLst>
                                            </p:cTn>
                                            <p:tgtEl>
                                              <p:spTgt spid="26"/>
                                            </p:tgtEl>
                                            <p:attrNameLst>
                                              <p:attrName>r</p:attrName>
                                            </p:attrNameLst>
                                          </p:cBhvr>
                                        </p:animRot>
                                        <p:animRot by="120000">
                                          <p:cBhvr>
                                            <p:cTn id="48" dur="200" fill="hold">
                                              <p:stCondLst>
                                                <p:cond delay="800"/>
                                              </p:stCondLst>
                                            </p:cTn>
                                            <p:tgtEl>
                                              <p:spTgt spid="26"/>
                                            </p:tgtEl>
                                            <p:attrNameLst>
                                              <p:attrName>r</p:attrName>
                                            </p:attrNameLst>
                                          </p:cBhvr>
                                        </p:animRot>
                                      </p:childTnLst>
                                    </p:cTn>
                                  </p:par>
                                  <p:par>
                                    <p:cTn id="49" presetID="31" presetClass="exit" presetSubtype="0" fill="hold" nodeType="withEffect">
                                      <p:stCondLst>
                                        <p:cond delay="200"/>
                                      </p:stCondLst>
                                      <p:childTnLst>
                                        <p:anim calcmode="lin" valueType="num">
                                          <p:cBhvr>
                                            <p:cTn id="50" dur="1000"/>
                                            <p:tgtEl>
                                              <p:spTgt spid="8"/>
                                            </p:tgtEl>
                                            <p:attrNameLst>
                                              <p:attrName>ppt_w</p:attrName>
                                            </p:attrNameLst>
                                          </p:cBhvr>
                                          <p:tavLst>
                                            <p:tav tm="0">
                                              <p:val>
                                                <p:strVal val="ppt_w"/>
                                              </p:val>
                                            </p:tav>
                                            <p:tav tm="100000">
                                              <p:val>
                                                <p:fltVal val="0"/>
                                              </p:val>
                                            </p:tav>
                                          </p:tavLst>
                                        </p:anim>
                                        <p:anim calcmode="lin" valueType="num">
                                          <p:cBhvr>
                                            <p:cTn id="51" dur="1000"/>
                                            <p:tgtEl>
                                              <p:spTgt spid="8"/>
                                            </p:tgtEl>
                                            <p:attrNameLst>
                                              <p:attrName>ppt_h</p:attrName>
                                            </p:attrNameLst>
                                          </p:cBhvr>
                                          <p:tavLst>
                                            <p:tav tm="0">
                                              <p:val>
                                                <p:strVal val="ppt_h"/>
                                              </p:val>
                                            </p:tav>
                                            <p:tav tm="100000">
                                              <p:val>
                                                <p:fltVal val="0"/>
                                              </p:val>
                                            </p:tav>
                                          </p:tavLst>
                                        </p:anim>
                                        <p:anim calcmode="lin" valueType="num">
                                          <p:cBhvr>
                                            <p:cTn id="52" dur="1000"/>
                                            <p:tgtEl>
                                              <p:spTgt spid="8"/>
                                            </p:tgtEl>
                                            <p:attrNameLst>
                                              <p:attrName>style.rotation</p:attrName>
                                            </p:attrNameLst>
                                          </p:cBhvr>
                                          <p:tavLst>
                                            <p:tav tm="0">
                                              <p:val>
                                                <p:fltVal val="0"/>
                                              </p:val>
                                            </p:tav>
                                            <p:tav tm="100000">
                                              <p:val>
                                                <p:fltVal val="90"/>
                                              </p:val>
                                            </p:tav>
                                          </p:tavLst>
                                        </p:anim>
                                        <p:animEffect transition="out" filter="fade">
                                          <p:cBhvr>
                                            <p:cTn id="53" dur="1000"/>
                                            <p:tgtEl>
                                              <p:spTgt spid="8"/>
                                            </p:tgtEl>
                                          </p:cBhvr>
                                        </p:animEffect>
                                        <p:set>
                                          <p:cBhvr>
                                            <p:cTn id="54" dur="1" fill="hold">
                                              <p:stCondLst>
                                                <p:cond delay="999"/>
                                              </p:stCondLst>
                                            </p:cTn>
                                            <p:tgtEl>
                                              <p:spTgt spid="8"/>
                                            </p:tgtEl>
                                            <p:attrNameLst>
                                              <p:attrName>style.visibility</p:attrName>
                                            </p:attrNameLst>
                                          </p:cBhvr>
                                          <p:to>
                                            <p:strVal val="hidden"/>
                                          </p:to>
                                        </p:set>
                                      </p:childTnLst>
                                    </p:cTn>
                                  </p:par>
                                  <p:par>
                                    <p:cTn id="55" presetID="31" presetClass="exit" presetSubtype="0" fill="hold" nodeType="withEffect">
                                      <p:stCondLst>
                                        <p:cond delay="200"/>
                                      </p:stCondLst>
                                      <p:childTnLst>
                                        <p:anim calcmode="lin" valueType="num">
                                          <p:cBhvr>
                                            <p:cTn id="56" dur="1000"/>
                                            <p:tgtEl>
                                              <p:spTgt spid="17"/>
                                            </p:tgtEl>
                                            <p:attrNameLst>
                                              <p:attrName>ppt_w</p:attrName>
                                            </p:attrNameLst>
                                          </p:cBhvr>
                                          <p:tavLst>
                                            <p:tav tm="0">
                                              <p:val>
                                                <p:strVal val="ppt_w"/>
                                              </p:val>
                                            </p:tav>
                                            <p:tav tm="100000">
                                              <p:val>
                                                <p:fltVal val="0"/>
                                              </p:val>
                                            </p:tav>
                                          </p:tavLst>
                                        </p:anim>
                                        <p:anim calcmode="lin" valueType="num">
                                          <p:cBhvr>
                                            <p:cTn id="57" dur="1000"/>
                                            <p:tgtEl>
                                              <p:spTgt spid="17"/>
                                            </p:tgtEl>
                                            <p:attrNameLst>
                                              <p:attrName>ppt_h</p:attrName>
                                            </p:attrNameLst>
                                          </p:cBhvr>
                                          <p:tavLst>
                                            <p:tav tm="0">
                                              <p:val>
                                                <p:strVal val="ppt_h"/>
                                              </p:val>
                                            </p:tav>
                                            <p:tav tm="100000">
                                              <p:val>
                                                <p:fltVal val="0"/>
                                              </p:val>
                                            </p:tav>
                                          </p:tavLst>
                                        </p:anim>
                                        <p:anim calcmode="lin" valueType="num">
                                          <p:cBhvr>
                                            <p:cTn id="58" dur="1000"/>
                                            <p:tgtEl>
                                              <p:spTgt spid="17"/>
                                            </p:tgtEl>
                                            <p:attrNameLst>
                                              <p:attrName>style.rotation</p:attrName>
                                            </p:attrNameLst>
                                          </p:cBhvr>
                                          <p:tavLst>
                                            <p:tav tm="0">
                                              <p:val>
                                                <p:fltVal val="0"/>
                                              </p:val>
                                            </p:tav>
                                            <p:tav tm="100000">
                                              <p:val>
                                                <p:fltVal val="90"/>
                                              </p:val>
                                            </p:tav>
                                          </p:tavLst>
                                        </p:anim>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par>
                                    <p:cTn id="61" presetID="31" presetClass="exit" presetSubtype="0" fill="hold" nodeType="withEffect">
                                      <p:stCondLst>
                                        <p:cond delay="200"/>
                                      </p:stCondLst>
                                      <p:childTnLst>
                                        <p:anim calcmode="lin" valueType="num">
                                          <p:cBhvr>
                                            <p:cTn id="62" dur="1000"/>
                                            <p:tgtEl>
                                              <p:spTgt spid="11"/>
                                            </p:tgtEl>
                                            <p:attrNameLst>
                                              <p:attrName>ppt_w</p:attrName>
                                            </p:attrNameLst>
                                          </p:cBhvr>
                                          <p:tavLst>
                                            <p:tav tm="0">
                                              <p:val>
                                                <p:strVal val="ppt_w"/>
                                              </p:val>
                                            </p:tav>
                                            <p:tav tm="100000">
                                              <p:val>
                                                <p:fltVal val="0"/>
                                              </p:val>
                                            </p:tav>
                                          </p:tavLst>
                                        </p:anim>
                                        <p:anim calcmode="lin" valueType="num">
                                          <p:cBhvr>
                                            <p:cTn id="63" dur="1000"/>
                                            <p:tgtEl>
                                              <p:spTgt spid="11"/>
                                            </p:tgtEl>
                                            <p:attrNameLst>
                                              <p:attrName>ppt_h</p:attrName>
                                            </p:attrNameLst>
                                          </p:cBhvr>
                                          <p:tavLst>
                                            <p:tav tm="0">
                                              <p:val>
                                                <p:strVal val="ppt_h"/>
                                              </p:val>
                                            </p:tav>
                                            <p:tav tm="100000">
                                              <p:val>
                                                <p:fltVal val="0"/>
                                              </p:val>
                                            </p:tav>
                                          </p:tavLst>
                                        </p:anim>
                                        <p:anim calcmode="lin" valueType="num">
                                          <p:cBhvr>
                                            <p:cTn id="64" dur="1000"/>
                                            <p:tgtEl>
                                              <p:spTgt spid="11"/>
                                            </p:tgtEl>
                                            <p:attrNameLst>
                                              <p:attrName>style.rotation</p:attrName>
                                            </p:attrNameLst>
                                          </p:cBhvr>
                                          <p:tavLst>
                                            <p:tav tm="0">
                                              <p:val>
                                                <p:fltVal val="0"/>
                                              </p:val>
                                            </p:tav>
                                            <p:tav tm="100000">
                                              <p:val>
                                                <p:fltVal val="90"/>
                                              </p:val>
                                            </p:tav>
                                          </p:tavLst>
                                        </p:anim>
                                        <p:animEffect transition="out" filter="fade">
                                          <p:cBhvr>
                                            <p:cTn id="65" dur="1000"/>
                                            <p:tgtEl>
                                              <p:spTgt spid="11"/>
                                            </p:tgtEl>
                                          </p:cBhvr>
                                        </p:animEffect>
                                        <p:set>
                                          <p:cBhvr>
                                            <p:cTn id="6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5120" fill="hold"/>
                                            <p:tgtEl>
                                              <p:spTgt spid="5"/>
                                            </p:tgtEl>
                                          </p:cBhvr>
                                        </p:cmd>
                                      </p:childTnLst>
                                    </p:cTn>
                                  </p:par>
                                  <p:par>
                                    <p:cTn id="72" presetID="26" presetClass="emph" presetSubtype="0" fill="hold" nodeType="withEffect">
                                      <p:stCondLst>
                                        <p:cond delay="0"/>
                                      </p:stCondLst>
                                      <p:childTnLst>
                                        <p:animEffect transition="out" filter="fade">
                                          <p:cBhvr>
                                            <p:cTn id="73" dur="500" tmFilter="0, 0; .2, .5; .8, .5; 1, 0"/>
                                            <p:tgtEl>
                                              <p:spTgt spid="17"/>
                                            </p:tgtEl>
                                          </p:cBhvr>
                                        </p:animEffect>
                                        <p:animScale>
                                          <p:cBhvr>
                                            <p:cTn id="74"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6"/>
                                            </p:tgtEl>
                                          </p:cBhvr>
                                        </p:cmd>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audio>
                  <p:cMediaNode vol="80000">
                    <p:cTn id="86"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xmlns="" id="{70AAFDF6-2B02-F610-203D-989DFDC12923}"/>
              </a:ext>
            </a:extLst>
          </p:cNvPr>
          <p:cNvPicPr>
            <a:picLocks noChangeAspect="1"/>
          </p:cNvPicPr>
          <p:nvPr/>
        </p:nvPicPr>
        <p:blipFill rotWithShape="1">
          <a:blip r:embed="rId3"/>
          <a:srcRect t="-1" b="40569"/>
          <a:stretch/>
        </p:blipFill>
        <p:spPr>
          <a:xfrm flipH="1">
            <a:off x="966843" y="2970283"/>
            <a:ext cx="3569784" cy="3887717"/>
          </a:xfrm>
          <a:prstGeom prst="rect">
            <a:avLst/>
          </a:prstGeom>
        </p:spPr>
      </p:pic>
      <p:grpSp>
        <p:nvGrpSpPr>
          <p:cNvPr id="5" name="Group 13">
            <a:extLst>
              <a:ext uri="{FF2B5EF4-FFF2-40B4-BE49-F238E27FC236}">
                <a16:creationId xmlns:a16="http://schemas.microsoft.com/office/drawing/2014/main" xmlns="" id="{0F4B8CBF-A84B-4A7C-B3EE-73A5AD1CEB87}"/>
              </a:ext>
            </a:extLst>
          </p:cNvPr>
          <p:cNvGrpSpPr/>
          <p:nvPr/>
        </p:nvGrpSpPr>
        <p:grpSpPr>
          <a:xfrm>
            <a:off x="4269676" y="743222"/>
            <a:ext cx="7336752" cy="3383729"/>
            <a:chOff x="4133327" y="8204395"/>
            <a:chExt cx="7210038" cy="3383729"/>
          </a:xfrm>
        </p:grpSpPr>
        <p:sp>
          <p:nvSpPr>
            <p:cNvPr id="7" name="TextBox 24">
              <a:extLst>
                <a:ext uri="{FF2B5EF4-FFF2-40B4-BE49-F238E27FC236}">
                  <a16:creationId xmlns:a16="http://schemas.microsoft.com/office/drawing/2014/main" xmlns="" id="{AA9A1618-833A-1D0A-A614-EAF19482164B}"/>
                </a:ext>
              </a:extLst>
            </p:cNvPr>
            <p:cNvSpPr txBox="1"/>
            <p:nvPr/>
          </p:nvSpPr>
          <p:spPr>
            <a:xfrm>
              <a:off x="4149463" y="8204395"/>
              <a:ext cx="7193902" cy="33713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rPr>
                <a:t>TẠM BIỆT VÀ HẸN GẶP LẠI</a:t>
              </a:r>
            </a:p>
          </p:txBody>
        </p:sp>
        <p:sp>
          <p:nvSpPr>
            <p:cNvPr id="14" name="TextBox 29">
              <a:extLst>
                <a:ext uri="{FF2B5EF4-FFF2-40B4-BE49-F238E27FC236}">
                  <a16:creationId xmlns:a16="http://schemas.microsoft.com/office/drawing/2014/main" xmlns="" id="{0628A775-FD9E-1547-B044-54F03EDD9337}"/>
                </a:ext>
              </a:extLst>
            </p:cNvPr>
            <p:cNvSpPr txBox="1"/>
            <p:nvPr/>
          </p:nvSpPr>
          <p:spPr>
            <a:xfrm>
              <a:off x="4133327" y="8216752"/>
              <a:ext cx="7193902" cy="33713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rPr>
                <a:t>T</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rPr>
                <a:t>Ạ</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rPr>
                <a:t>M</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rPr>
                <a:t>B</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rPr>
                <a:t>I</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rPr>
                <a:t>Ệ</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rPr>
                <a:t>T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rPr>
                <a:t>V</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rPr>
                <a:t>À</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rPr>
                <a:t> </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rPr>
                <a:t>H</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rPr>
                <a:t>Ẹ</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rPr>
                <a:t>N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rPr>
                <a:t>G</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rPr>
                <a:t>Ặ</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rPr>
                <a:t>P</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rPr>
                <a:t>L</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rPr>
                <a:t>Ạ</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rPr>
                <a:t>I </a:t>
              </a:r>
            </a:p>
          </p:txBody>
        </p:sp>
      </p:grpSp>
    </p:spTree>
    <p:extLst>
      <p:ext uri="{BB962C8B-B14F-4D97-AF65-F5344CB8AC3E}">
        <p14:creationId xmlns:p14="http://schemas.microsoft.com/office/powerpoint/2010/main" val="2280477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356381" y="341195"/>
            <a:ext cx="11479237" cy="6237026"/>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0EE63A23-6E28-195E-EF87-CC3928A7F312}"/>
              </a:ext>
            </a:extLst>
          </p:cNvPr>
          <p:cNvGrpSpPr/>
          <p:nvPr/>
        </p:nvGrpSpPr>
        <p:grpSpPr>
          <a:xfrm>
            <a:off x="661133" y="766032"/>
            <a:ext cx="10521337" cy="1077218"/>
            <a:chOff x="628357" y="461880"/>
            <a:chExt cx="10521337" cy="1077218"/>
          </a:xfrm>
        </p:grpSpPr>
        <p:grpSp>
          <p:nvGrpSpPr>
            <p:cNvPr id="3" name="Group 41">
              <a:extLst>
                <a:ext uri="{FF2B5EF4-FFF2-40B4-BE49-F238E27FC236}">
                  <a16:creationId xmlns:a16="http://schemas.microsoft.com/office/drawing/2014/main" xmlns="" id="{EF69CED8-E21D-2190-0781-BCD79A300393}"/>
                </a:ext>
              </a:extLst>
            </p:cNvPr>
            <p:cNvGrpSpPr/>
            <p:nvPr/>
          </p:nvGrpSpPr>
          <p:grpSpPr>
            <a:xfrm>
              <a:off x="628357" y="468645"/>
              <a:ext cx="10521337" cy="1070453"/>
              <a:chOff x="472431" y="215007"/>
              <a:chExt cx="11305864" cy="1236615"/>
            </a:xfrm>
          </p:grpSpPr>
          <p:sp>
            <p:nvSpPr>
              <p:cNvPr id="4" name="a">
                <a:extLst>
                  <a:ext uri="{FF2B5EF4-FFF2-40B4-BE49-F238E27FC236}">
                    <a16:creationId xmlns:a16="http://schemas.microsoft.com/office/drawing/2014/main" xmlns="" id="{40F34B58-58B6-1224-9EF1-01D33A71DA4F}"/>
                  </a:ext>
                </a:extLst>
              </p:cNvPr>
              <p:cNvSpPr/>
              <p:nvPr/>
            </p:nvSpPr>
            <p:spPr>
              <a:xfrm>
                <a:off x="1830152" y="215007"/>
                <a:ext cx="9948143" cy="1236615"/>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pic>
            <p:nvPicPr>
              <p:cNvPr id="5" name="Picture 31">
                <a:extLst>
                  <a:ext uri="{FF2B5EF4-FFF2-40B4-BE49-F238E27FC236}">
                    <a16:creationId xmlns:a16="http://schemas.microsoft.com/office/drawing/2014/main" xmlns="" id="{746990EE-F29C-A989-A363-C5CDBFD5E284}"/>
                  </a:ext>
                </a:extLst>
              </p:cNvPr>
              <p:cNvPicPr>
                <a:picLocks noChangeAspect="1"/>
              </p:cNvPicPr>
              <p:nvPr/>
            </p:nvPicPr>
            <p:blipFill>
              <a:blip r:embed="rId3"/>
              <a:stretch>
                <a:fillRect/>
              </a:stretch>
            </p:blipFill>
            <p:spPr>
              <a:xfrm rot="20562777">
                <a:off x="472431" y="231082"/>
                <a:ext cx="1076126" cy="1076126"/>
              </a:xfrm>
              <a:prstGeom prst="rect">
                <a:avLst/>
              </a:prstGeom>
            </p:spPr>
          </p:pic>
        </p:grpSp>
        <p:sp>
          <p:nvSpPr>
            <p:cNvPr id="7" name="Hộp Văn bản 6">
              <a:extLst>
                <a:ext uri="{FF2B5EF4-FFF2-40B4-BE49-F238E27FC236}">
                  <a16:creationId xmlns:a16="http://schemas.microsoft.com/office/drawing/2014/main" xmlns="" id="{05FAA1CE-39A2-243A-3E79-7EDB4596217E}"/>
                </a:ext>
              </a:extLst>
            </p:cNvPr>
            <p:cNvSpPr txBox="1"/>
            <p:nvPr/>
          </p:nvSpPr>
          <p:spPr>
            <a:xfrm>
              <a:off x="1891864" y="461880"/>
              <a:ext cx="9257830" cy="107721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Quan sát hình 1, em hãy chọn và gọi tên di sản thế giới ở vùng Duyên hải miền Trung được UNESCO ghi danh.</a:t>
              </a:r>
              <a:endParaRPr lang="en-US" sz="3200">
                <a:latin typeface="Calibri" panose="020F0502020204030204" pitchFamily="34" charset="0"/>
                <a:cs typeface="Calibri" panose="020F0502020204030204" pitchFamily="34" charset="0"/>
              </a:endParaRPr>
            </a:p>
          </p:txBody>
        </p:sp>
      </p:grpSp>
      <p:pic>
        <p:nvPicPr>
          <p:cNvPr id="16" name="Hình ảnh 15" descr="Ảnh có chứa văn bản, ảnh chụp màn hình&#10;&#10;Mô tả được tạo tự động">
            <a:extLst>
              <a:ext uri="{FF2B5EF4-FFF2-40B4-BE49-F238E27FC236}">
                <a16:creationId xmlns:a16="http://schemas.microsoft.com/office/drawing/2014/main" xmlns="" id="{2D59F936-4DEA-BD69-EA61-F9389C0B06F4}"/>
              </a:ext>
            </a:extLst>
          </p:cNvPr>
          <p:cNvPicPr>
            <a:picLocks noChangeAspect="1"/>
          </p:cNvPicPr>
          <p:nvPr/>
        </p:nvPicPr>
        <p:blipFill rotWithShape="1">
          <a:blip r:embed="rId4">
            <a:extLst>
              <a:ext uri="{28A0092B-C50C-407E-A947-70E740481C1C}">
                <a14:useLocalDpi xmlns:a14="http://schemas.microsoft.com/office/drawing/2010/main" val="0"/>
              </a:ext>
            </a:extLst>
          </a:blip>
          <a:srcRect l="3590" t="39792" r="68997" b="20001"/>
          <a:stretch/>
        </p:blipFill>
        <p:spPr>
          <a:xfrm>
            <a:off x="1859331" y="2127035"/>
            <a:ext cx="4985564" cy="3481732"/>
          </a:xfrm>
          <a:prstGeom prst="roundRect">
            <a:avLst/>
          </a:prstGeom>
        </p:spPr>
      </p:pic>
      <p:sp>
        <p:nvSpPr>
          <p:cNvPr id="31" name="Hộp Văn bản 30">
            <a:extLst>
              <a:ext uri="{FF2B5EF4-FFF2-40B4-BE49-F238E27FC236}">
                <a16:creationId xmlns:a16="http://schemas.microsoft.com/office/drawing/2014/main" xmlns="" id="{C2C2D775-4A20-9408-2D23-0ABBD79537E6}"/>
              </a:ext>
            </a:extLst>
          </p:cNvPr>
          <p:cNvSpPr txBox="1"/>
          <p:nvPr/>
        </p:nvSpPr>
        <p:spPr>
          <a:xfrm>
            <a:off x="975124" y="5768802"/>
            <a:ext cx="7032709" cy="646331"/>
          </a:xfrm>
          <a:prstGeom prst="rect">
            <a:avLst/>
          </a:prstGeom>
          <a:noFill/>
        </p:spPr>
        <p:txBody>
          <a:bodyPr wrap="square">
            <a:spAutoFit/>
          </a:bodyPr>
          <a:lstStyle/>
          <a:p>
            <a:pPr algn="ctr"/>
            <a:r>
              <a:rPr lang="en-US" sz="3600" b="1" i="1"/>
              <a:t>Hoàng thành Thăng Long </a:t>
            </a:r>
            <a:r>
              <a:rPr lang="en-US" sz="3600" i="1"/>
              <a:t>(Hà Nội) </a:t>
            </a:r>
          </a:p>
        </p:txBody>
      </p:sp>
      <p:pic>
        <p:nvPicPr>
          <p:cNvPr id="6" name="Picture 18">
            <a:extLst>
              <a:ext uri="{FF2B5EF4-FFF2-40B4-BE49-F238E27FC236}">
                <a16:creationId xmlns:a16="http://schemas.microsoft.com/office/drawing/2014/main" xmlns="" id="{7A35CF61-150C-75B1-C1A1-C356E5987284}"/>
              </a:ext>
            </a:extLst>
          </p:cNvPr>
          <p:cNvPicPr>
            <a:picLocks noChangeAspect="1"/>
          </p:cNvPicPr>
          <p:nvPr/>
        </p:nvPicPr>
        <p:blipFill>
          <a:blip r:embed="rId5"/>
          <a:srcRect/>
          <a:stretch>
            <a:fillRect/>
          </a:stretch>
        </p:blipFill>
        <p:spPr>
          <a:xfrm>
            <a:off x="8217143" y="1850015"/>
            <a:ext cx="2783661" cy="4572545"/>
          </a:xfrm>
          <a:prstGeom prst="rect">
            <a:avLst/>
          </a:prstGeom>
        </p:spPr>
      </p:pic>
    </p:spTree>
    <p:extLst>
      <p:ext uri="{BB962C8B-B14F-4D97-AF65-F5344CB8AC3E}">
        <p14:creationId xmlns:p14="http://schemas.microsoft.com/office/powerpoint/2010/main" val="42899796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212035" y="172278"/>
            <a:ext cx="11781182" cy="6559825"/>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0EE63A23-6E28-195E-EF87-CC3928A7F312}"/>
              </a:ext>
            </a:extLst>
          </p:cNvPr>
          <p:cNvGrpSpPr/>
          <p:nvPr/>
        </p:nvGrpSpPr>
        <p:grpSpPr>
          <a:xfrm>
            <a:off x="661133" y="529493"/>
            <a:ext cx="10521337" cy="1077218"/>
            <a:chOff x="628357" y="461880"/>
            <a:chExt cx="10521337" cy="1077218"/>
          </a:xfrm>
        </p:grpSpPr>
        <p:grpSp>
          <p:nvGrpSpPr>
            <p:cNvPr id="3" name="Group 41">
              <a:extLst>
                <a:ext uri="{FF2B5EF4-FFF2-40B4-BE49-F238E27FC236}">
                  <a16:creationId xmlns:a16="http://schemas.microsoft.com/office/drawing/2014/main" xmlns="" id="{EF69CED8-E21D-2190-0781-BCD79A300393}"/>
                </a:ext>
              </a:extLst>
            </p:cNvPr>
            <p:cNvGrpSpPr/>
            <p:nvPr/>
          </p:nvGrpSpPr>
          <p:grpSpPr>
            <a:xfrm>
              <a:off x="628357" y="468645"/>
              <a:ext cx="10521337" cy="1070453"/>
              <a:chOff x="472431" y="215007"/>
              <a:chExt cx="11305864" cy="1236615"/>
            </a:xfrm>
          </p:grpSpPr>
          <p:sp>
            <p:nvSpPr>
              <p:cNvPr id="4" name="a">
                <a:extLst>
                  <a:ext uri="{FF2B5EF4-FFF2-40B4-BE49-F238E27FC236}">
                    <a16:creationId xmlns:a16="http://schemas.microsoft.com/office/drawing/2014/main" xmlns="" id="{40F34B58-58B6-1224-9EF1-01D33A71DA4F}"/>
                  </a:ext>
                </a:extLst>
              </p:cNvPr>
              <p:cNvSpPr/>
              <p:nvPr/>
            </p:nvSpPr>
            <p:spPr>
              <a:xfrm>
                <a:off x="1830152" y="215007"/>
                <a:ext cx="9948143" cy="1236615"/>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pic>
            <p:nvPicPr>
              <p:cNvPr id="5" name="Picture 31">
                <a:extLst>
                  <a:ext uri="{FF2B5EF4-FFF2-40B4-BE49-F238E27FC236}">
                    <a16:creationId xmlns:a16="http://schemas.microsoft.com/office/drawing/2014/main" xmlns="" id="{746990EE-F29C-A989-A363-C5CDBFD5E284}"/>
                  </a:ext>
                </a:extLst>
              </p:cNvPr>
              <p:cNvPicPr>
                <a:picLocks noChangeAspect="1"/>
              </p:cNvPicPr>
              <p:nvPr/>
            </p:nvPicPr>
            <p:blipFill>
              <a:blip r:embed="rId3"/>
              <a:stretch>
                <a:fillRect/>
              </a:stretch>
            </p:blipFill>
            <p:spPr>
              <a:xfrm rot="20562777">
                <a:off x="472431" y="231082"/>
                <a:ext cx="1076126" cy="1076126"/>
              </a:xfrm>
              <a:prstGeom prst="rect">
                <a:avLst/>
              </a:prstGeom>
            </p:spPr>
          </p:pic>
        </p:grpSp>
        <p:sp>
          <p:nvSpPr>
            <p:cNvPr id="7" name="Hộp Văn bản 6">
              <a:extLst>
                <a:ext uri="{FF2B5EF4-FFF2-40B4-BE49-F238E27FC236}">
                  <a16:creationId xmlns:a16="http://schemas.microsoft.com/office/drawing/2014/main" xmlns="" id="{05FAA1CE-39A2-243A-3E79-7EDB4596217E}"/>
                </a:ext>
              </a:extLst>
            </p:cNvPr>
            <p:cNvSpPr txBox="1"/>
            <p:nvPr/>
          </p:nvSpPr>
          <p:spPr>
            <a:xfrm>
              <a:off x="1891864" y="461880"/>
              <a:ext cx="9257830" cy="107721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Quan sát hình 1, em hãy chọn và gọi tên di sản thế giới ở vùng Duyên hải miền Trung được UNESCO ghi danh.</a:t>
              </a:r>
              <a:endParaRPr lang="en-US" sz="3200">
                <a:latin typeface="Calibri" panose="020F0502020204030204" pitchFamily="34" charset="0"/>
                <a:cs typeface="Calibri" panose="020F0502020204030204" pitchFamily="34" charset="0"/>
              </a:endParaRPr>
            </a:p>
          </p:txBody>
        </p:sp>
      </p:grpSp>
      <p:pic>
        <p:nvPicPr>
          <p:cNvPr id="16" name="Hình ảnh 15" descr="Ảnh có chứa văn bản, ảnh chụp màn hình&#10;&#10;Mô tả được tạo tự động">
            <a:extLst>
              <a:ext uri="{FF2B5EF4-FFF2-40B4-BE49-F238E27FC236}">
                <a16:creationId xmlns:a16="http://schemas.microsoft.com/office/drawing/2014/main" xmlns="" id="{2D59F936-4DEA-BD69-EA61-F9389C0B06F4}"/>
              </a:ext>
            </a:extLst>
          </p:cNvPr>
          <p:cNvPicPr>
            <a:picLocks noChangeAspect="1"/>
          </p:cNvPicPr>
          <p:nvPr/>
        </p:nvPicPr>
        <p:blipFill rotWithShape="1">
          <a:blip r:embed="rId4">
            <a:extLst>
              <a:ext uri="{28A0092B-C50C-407E-A947-70E740481C1C}">
                <a14:useLocalDpi xmlns:a14="http://schemas.microsoft.com/office/drawing/2010/main" val="0"/>
              </a:ext>
            </a:extLst>
          </a:blip>
          <a:srcRect l="33457" t="39689" r="31584" b="20104"/>
          <a:stretch/>
        </p:blipFill>
        <p:spPr>
          <a:xfrm>
            <a:off x="1035683" y="1865389"/>
            <a:ext cx="6357812" cy="3481732"/>
          </a:xfrm>
          <a:prstGeom prst="roundRect">
            <a:avLst/>
          </a:prstGeom>
        </p:spPr>
      </p:pic>
      <p:sp>
        <p:nvSpPr>
          <p:cNvPr id="31" name="Hộp Văn bản 30">
            <a:extLst>
              <a:ext uri="{FF2B5EF4-FFF2-40B4-BE49-F238E27FC236}">
                <a16:creationId xmlns:a16="http://schemas.microsoft.com/office/drawing/2014/main" xmlns="" id="{C2C2D775-4A20-9408-2D23-0ABBD79537E6}"/>
              </a:ext>
            </a:extLst>
          </p:cNvPr>
          <p:cNvSpPr txBox="1"/>
          <p:nvPr/>
        </p:nvSpPr>
        <p:spPr>
          <a:xfrm>
            <a:off x="378690" y="5489102"/>
            <a:ext cx="7671798" cy="1077218"/>
          </a:xfrm>
          <a:prstGeom prst="rect">
            <a:avLst/>
          </a:prstGeom>
          <a:noFill/>
        </p:spPr>
        <p:txBody>
          <a:bodyPr wrap="square">
            <a:spAutoFit/>
          </a:bodyPr>
          <a:lstStyle/>
          <a:p>
            <a:pPr algn="ctr"/>
            <a:r>
              <a:rPr lang="en-US" sz="3200" b="1" i="1"/>
              <a:t>Phố cổ Hội An </a:t>
            </a:r>
            <a:r>
              <a:rPr lang="en-US" sz="3200" i="1"/>
              <a:t>(Quảng Nam) </a:t>
            </a:r>
            <a:r>
              <a:rPr lang="en-US" sz="3200"/>
              <a:t>là di sản thế giới thuộc vùng Duyên hải miền Trung.</a:t>
            </a:r>
          </a:p>
        </p:txBody>
      </p:sp>
      <p:pic>
        <p:nvPicPr>
          <p:cNvPr id="6" name="Picture 18">
            <a:extLst>
              <a:ext uri="{FF2B5EF4-FFF2-40B4-BE49-F238E27FC236}">
                <a16:creationId xmlns:a16="http://schemas.microsoft.com/office/drawing/2014/main" xmlns="" id="{7A35CF61-150C-75B1-C1A1-C356E5987284}"/>
              </a:ext>
            </a:extLst>
          </p:cNvPr>
          <p:cNvPicPr>
            <a:picLocks noChangeAspect="1"/>
          </p:cNvPicPr>
          <p:nvPr/>
        </p:nvPicPr>
        <p:blipFill>
          <a:blip r:embed="rId5"/>
          <a:srcRect/>
          <a:stretch>
            <a:fillRect/>
          </a:stretch>
        </p:blipFill>
        <p:spPr>
          <a:xfrm>
            <a:off x="8217143" y="1850015"/>
            <a:ext cx="2783661" cy="4572545"/>
          </a:xfrm>
          <a:prstGeom prst="rect">
            <a:avLst/>
          </a:prstGeom>
        </p:spPr>
      </p:pic>
    </p:spTree>
    <p:extLst>
      <p:ext uri="{BB962C8B-B14F-4D97-AF65-F5344CB8AC3E}">
        <p14:creationId xmlns:p14="http://schemas.microsoft.com/office/powerpoint/2010/main" val="6219633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356381" y="341195"/>
            <a:ext cx="11479237" cy="6237026"/>
          </a:xfrm>
          <a:prstGeom prst="round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0EE63A23-6E28-195E-EF87-CC3928A7F312}"/>
              </a:ext>
            </a:extLst>
          </p:cNvPr>
          <p:cNvGrpSpPr/>
          <p:nvPr/>
        </p:nvGrpSpPr>
        <p:grpSpPr>
          <a:xfrm>
            <a:off x="661133" y="766032"/>
            <a:ext cx="10521337" cy="1077218"/>
            <a:chOff x="628357" y="461880"/>
            <a:chExt cx="10521337" cy="1077218"/>
          </a:xfrm>
        </p:grpSpPr>
        <p:grpSp>
          <p:nvGrpSpPr>
            <p:cNvPr id="3" name="Group 41">
              <a:extLst>
                <a:ext uri="{FF2B5EF4-FFF2-40B4-BE49-F238E27FC236}">
                  <a16:creationId xmlns:a16="http://schemas.microsoft.com/office/drawing/2014/main" xmlns="" id="{EF69CED8-E21D-2190-0781-BCD79A300393}"/>
                </a:ext>
              </a:extLst>
            </p:cNvPr>
            <p:cNvGrpSpPr/>
            <p:nvPr/>
          </p:nvGrpSpPr>
          <p:grpSpPr>
            <a:xfrm>
              <a:off x="628357" y="468645"/>
              <a:ext cx="10521337" cy="1070453"/>
              <a:chOff x="472431" y="215007"/>
              <a:chExt cx="11305864" cy="1236615"/>
            </a:xfrm>
          </p:grpSpPr>
          <p:sp>
            <p:nvSpPr>
              <p:cNvPr id="4" name="a">
                <a:extLst>
                  <a:ext uri="{FF2B5EF4-FFF2-40B4-BE49-F238E27FC236}">
                    <a16:creationId xmlns:a16="http://schemas.microsoft.com/office/drawing/2014/main" xmlns="" id="{40F34B58-58B6-1224-9EF1-01D33A71DA4F}"/>
                  </a:ext>
                </a:extLst>
              </p:cNvPr>
              <p:cNvSpPr/>
              <p:nvPr/>
            </p:nvSpPr>
            <p:spPr>
              <a:xfrm>
                <a:off x="1830152" y="215007"/>
                <a:ext cx="9948143" cy="1236615"/>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pic>
            <p:nvPicPr>
              <p:cNvPr id="5" name="Picture 31">
                <a:extLst>
                  <a:ext uri="{FF2B5EF4-FFF2-40B4-BE49-F238E27FC236}">
                    <a16:creationId xmlns:a16="http://schemas.microsoft.com/office/drawing/2014/main" xmlns="" id="{746990EE-F29C-A989-A363-C5CDBFD5E284}"/>
                  </a:ext>
                </a:extLst>
              </p:cNvPr>
              <p:cNvPicPr>
                <a:picLocks noChangeAspect="1"/>
              </p:cNvPicPr>
              <p:nvPr/>
            </p:nvPicPr>
            <p:blipFill>
              <a:blip r:embed="rId3"/>
              <a:stretch>
                <a:fillRect/>
              </a:stretch>
            </p:blipFill>
            <p:spPr>
              <a:xfrm rot="20562777">
                <a:off x="472431" y="231082"/>
                <a:ext cx="1076126" cy="1076126"/>
              </a:xfrm>
              <a:prstGeom prst="rect">
                <a:avLst/>
              </a:prstGeom>
            </p:spPr>
          </p:pic>
        </p:grpSp>
        <p:sp>
          <p:nvSpPr>
            <p:cNvPr id="7" name="Hộp Văn bản 6">
              <a:extLst>
                <a:ext uri="{FF2B5EF4-FFF2-40B4-BE49-F238E27FC236}">
                  <a16:creationId xmlns:a16="http://schemas.microsoft.com/office/drawing/2014/main" xmlns="" id="{05FAA1CE-39A2-243A-3E79-7EDB4596217E}"/>
                </a:ext>
              </a:extLst>
            </p:cNvPr>
            <p:cNvSpPr txBox="1"/>
            <p:nvPr/>
          </p:nvSpPr>
          <p:spPr>
            <a:xfrm>
              <a:off x="1891864" y="461880"/>
              <a:ext cx="9257830" cy="1077218"/>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Quan sát hình 1, em hãy chọn và gọi tên di sản thế giới ở vùng Duyên hải miền Trung được UNESCO ghi danh.</a:t>
              </a:r>
              <a:endParaRPr lang="en-US" sz="3200">
                <a:latin typeface="Calibri" panose="020F0502020204030204" pitchFamily="34" charset="0"/>
                <a:cs typeface="Calibri" panose="020F0502020204030204" pitchFamily="34" charset="0"/>
              </a:endParaRPr>
            </a:p>
          </p:txBody>
        </p:sp>
      </p:grpSp>
      <p:pic>
        <p:nvPicPr>
          <p:cNvPr id="16" name="Hình ảnh 15" descr="Ảnh có chứa văn bản, ảnh chụp màn hình&#10;&#10;Mô tả được tạo tự động">
            <a:extLst>
              <a:ext uri="{FF2B5EF4-FFF2-40B4-BE49-F238E27FC236}">
                <a16:creationId xmlns:a16="http://schemas.microsoft.com/office/drawing/2014/main" xmlns="" id="{2D59F936-4DEA-BD69-EA61-F9389C0B06F4}"/>
              </a:ext>
            </a:extLst>
          </p:cNvPr>
          <p:cNvPicPr>
            <a:picLocks noChangeAspect="1"/>
          </p:cNvPicPr>
          <p:nvPr/>
        </p:nvPicPr>
        <p:blipFill rotWithShape="1">
          <a:blip r:embed="rId4">
            <a:extLst>
              <a:ext uri="{28A0092B-C50C-407E-A947-70E740481C1C}">
                <a14:useLocalDpi xmlns:a14="http://schemas.microsoft.com/office/drawing/2010/main" val="0"/>
              </a:ext>
            </a:extLst>
          </a:blip>
          <a:srcRect l="70200" t="39705" r="5061" b="20088"/>
          <a:stretch/>
        </p:blipFill>
        <p:spPr>
          <a:xfrm>
            <a:off x="2241848" y="2123982"/>
            <a:ext cx="4499260" cy="3481732"/>
          </a:xfrm>
          <a:prstGeom prst="roundRect">
            <a:avLst/>
          </a:prstGeom>
        </p:spPr>
      </p:pic>
      <p:sp>
        <p:nvSpPr>
          <p:cNvPr id="31" name="Hộp Văn bản 30">
            <a:extLst>
              <a:ext uri="{FF2B5EF4-FFF2-40B4-BE49-F238E27FC236}">
                <a16:creationId xmlns:a16="http://schemas.microsoft.com/office/drawing/2014/main" xmlns="" id="{C2C2D775-4A20-9408-2D23-0ABBD79537E6}"/>
              </a:ext>
            </a:extLst>
          </p:cNvPr>
          <p:cNvSpPr txBox="1"/>
          <p:nvPr/>
        </p:nvSpPr>
        <p:spPr>
          <a:xfrm>
            <a:off x="975124" y="5768802"/>
            <a:ext cx="7032709" cy="646331"/>
          </a:xfrm>
          <a:prstGeom prst="rect">
            <a:avLst/>
          </a:prstGeom>
          <a:noFill/>
        </p:spPr>
        <p:txBody>
          <a:bodyPr wrap="square">
            <a:spAutoFit/>
          </a:bodyPr>
          <a:lstStyle/>
          <a:p>
            <a:pPr algn="ctr"/>
            <a:r>
              <a:rPr lang="en-US" sz="3600" b="1" i="1"/>
              <a:t>Vịnh Hạ Long </a:t>
            </a:r>
            <a:r>
              <a:rPr lang="en-US" sz="3600" i="1"/>
              <a:t>(Quảng Ninh)</a:t>
            </a:r>
          </a:p>
        </p:txBody>
      </p:sp>
      <p:pic>
        <p:nvPicPr>
          <p:cNvPr id="6" name="Picture 18">
            <a:extLst>
              <a:ext uri="{FF2B5EF4-FFF2-40B4-BE49-F238E27FC236}">
                <a16:creationId xmlns:a16="http://schemas.microsoft.com/office/drawing/2014/main" xmlns="" id="{7A35CF61-150C-75B1-C1A1-C356E5987284}"/>
              </a:ext>
            </a:extLst>
          </p:cNvPr>
          <p:cNvPicPr>
            <a:picLocks noChangeAspect="1"/>
          </p:cNvPicPr>
          <p:nvPr/>
        </p:nvPicPr>
        <p:blipFill>
          <a:blip r:embed="rId5"/>
          <a:srcRect/>
          <a:stretch>
            <a:fillRect/>
          </a:stretch>
        </p:blipFill>
        <p:spPr>
          <a:xfrm>
            <a:off x="8217143" y="1850015"/>
            <a:ext cx="2783661" cy="4572545"/>
          </a:xfrm>
          <a:prstGeom prst="rect">
            <a:avLst/>
          </a:prstGeom>
        </p:spPr>
      </p:pic>
    </p:spTree>
    <p:extLst>
      <p:ext uri="{BB962C8B-B14F-4D97-AF65-F5344CB8AC3E}">
        <p14:creationId xmlns:p14="http://schemas.microsoft.com/office/powerpoint/2010/main" val="23465851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17">
            <a:extLst>
              <a:ext uri="{FF2B5EF4-FFF2-40B4-BE49-F238E27FC236}">
                <a16:creationId xmlns:a16="http://schemas.microsoft.com/office/drawing/2014/main" xmlns="" id="{EF82431D-38C4-3535-C8BF-E5A895D5AC47}"/>
              </a:ext>
            </a:extLst>
          </p:cNvPr>
          <p:cNvGrpSpPr/>
          <p:nvPr/>
        </p:nvGrpSpPr>
        <p:grpSpPr>
          <a:xfrm>
            <a:off x="356381" y="2034515"/>
            <a:ext cx="11479237" cy="4109880"/>
            <a:chOff x="379827" y="1909992"/>
            <a:chExt cx="11479237" cy="3227279"/>
          </a:xfrm>
        </p:grpSpPr>
        <p:sp>
          <p:nvSpPr>
            <p:cNvPr id="34" name="Rectangle: Rounded Corners 16">
              <a:extLst>
                <a:ext uri="{FF2B5EF4-FFF2-40B4-BE49-F238E27FC236}">
                  <a16:creationId xmlns:a16="http://schemas.microsoft.com/office/drawing/2014/main" xmlns="" id="{F1154813-4A48-D635-F9E0-654F48AA71B4}"/>
                </a:ext>
              </a:extLst>
            </p:cNvPr>
            <p:cNvSpPr/>
            <p:nvPr/>
          </p:nvSpPr>
          <p:spPr>
            <a:xfrm>
              <a:off x="379827" y="1909992"/>
              <a:ext cx="11479237" cy="3227279"/>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5" name="Group 7">
              <a:extLst>
                <a:ext uri="{FF2B5EF4-FFF2-40B4-BE49-F238E27FC236}">
                  <a16:creationId xmlns:a16="http://schemas.microsoft.com/office/drawing/2014/main" xmlns="" id="{61E99E7C-7C02-FF03-B271-27CC10299CF5}"/>
                </a:ext>
              </a:extLst>
            </p:cNvPr>
            <p:cNvGrpSpPr/>
            <p:nvPr/>
          </p:nvGrpSpPr>
          <p:grpSpPr>
            <a:xfrm>
              <a:off x="534968" y="1922910"/>
              <a:ext cx="11066094" cy="3214360"/>
              <a:chOff x="511640" y="1267999"/>
              <a:chExt cx="11066094" cy="3214360"/>
            </a:xfrm>
          </p:grpSpPr>
          <p:sp>
            <p:nvSpPr>
              <p:cNvPr id="36" name="TextBox 8">
                <a:extLst>
                  <a:ext uri="{FF2B5EF4-FFF2-40B4-BE49-F238E27FC236}">
                    <a16:creationId xmlns:a16="http://schemas.microsoft.com/office/drawing/2014/main" xmlns="" id="{A9A839E8-CEAA-1B33-E5C7-40E0335D39D2}"/>
                  </a:ext>
                </a:extLst>
              </p:cNvPr>
              <p:cNvSpPr txBox="1"/>
              <p:nvPr/>
            </p:nvSpPr>
            <p:spPr>
              <a:xfrm>
                <a:off x="567610" y="1267999"/>
                <a:ext cx="11010124" cy="3214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Sau khi học xong bài này, em sẽ:</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Xác định được vị trí địa lí của phố cổ Hội An trên bản đồ hoặc lược đồ.</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Mô tả được một số công trình kiến trúc tiêu biểu ở phố cổ Hội An (ví dụ: Nhà cổ, Hội quán của người Hoa, Chùa Cầu Nhật Bản,...) có sử dụng tư liệu (tranh ảnh, câu chuyện,...).</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Đề xuất được một số biện pháp để bảo tồn và phát huy giá trị của phố cổ Hội An.</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2">
                <a:extLst>
                  <a:ext uri="{FF2B5EF4-FFF2-40B4-BE49-F238E27FC236}">
                    <a16:creationId xmlns:a16="http://schemas.microsoft.com/office/drawing/2014/main" xmlns="" id="{E5CE4342-C566-0B52-5068-D4EBB1B51D79}"/>
                  </a:ext>
                </a:extLst>
              </p:cNvPr>
              <p:cNvPicPr>
                <a:picLocks noChangeAspect="1"/>
              </p:cNvPicPr>
              <p:nvPr/>
            </p:nvPicPr>
            <p:blipFill>
              <a:blip r:embed="rId3"/>
              <a:stretch>
                <a:fillRect/>
              </a:stretch>
            </p:blipFill>
            <p:spPr>
              <a:xfrm>
                <a:off x="567610" y="1367915"/>
                <a:ext cx="447933" cy="331917"/>
              </a:xfrm>
              <a:prstGeom prst="rect">
                <a:avLst/>
              </a:prstGeom>
            </p:spPr>
          </p:pic>
          <p:pic>
            <p:nvPicPr>
              <p:cNvPr id="38" name="Picture 10">
                <a:extLst>
                  <a:ext uri="{FF2B5EF4-FFF2-40B4-BE49-F238E27FC236}">
                    <a16:creationId xmlns:a16="http://schemas.microsoft.com/office/drawing/2014/main" xmlns="" id="{6B19251F-0F2D-4BD5-F69A-DB7D6E44A7E7}"/>
                  </a:ext>
                </a:extLst>
              </p:cNvPr>
              <p:cNvPicPr>
                <a:picLocks noChangeAspect="1"/>
              </p:cNvPicPr>
              <p:nvPr/>
            </p:nvPicPr>
            <p:blipFill>
              <a:blip r:embed="rId4"/>
              <a:stretch>
                <a:fillRect/>
              </a:stretch>
            </p:blipFill>
            <p:spPr>
              <a:xfrm>
                <a:off x="544496" y="1722776"/>
                <a:ext cx="471047" cy="366524"/>
              </a:xfrm>
              <a:prstGeom prst="rect">
                <a:avLst/>
              </a:prstGeom>
            </p:spPr>
          </p:pic>
          <p:pic>
            <p:nvPicPr>
              <p:cNvPr id="39" name="Picture 10">
                <a:extLst>
                  <a:ext uri="{FF2B5EF4-FFF2-40B4-BE49-F238E27FC236}">
                    <a16:creationId xmlns:a16="http://schemas.microsoft.com/office/drawing/2014/main" xmlns="" id="{5A362BA3-B58A-C4D3-9803-8764ED75332C}"/>
                  </a:ext>
                </a:extLst>
              </p:cNvPr>
              <p:cNvPicPr>
                <a:picLocks noChangeAspect="1"/>
              </p:cNvPicPr>
              <p:nvPr/>
            </p:nvPicPr>
            <p:blipFill>
              <a:blip r:embed="rId4"/>
              <a:stretch>
                <a:fillRect/>
              </a:stretch>
            </p:blipFill>
            <p:spPr>
              <a:xfrm>
                <a:off x="511640" y="2544077"/>
                <a:ext cx="471047" cy="366524"/>
              </a:xfrm>
              <a:prstGeom prst="rect">
                <a:avLst/>
              </a:prstGeom>
            </p:spPr>
          </p:pic>
          <p:pic>
            <p:nvPicPr>
              <p:cNvPr id="40" name="Picture 10">
                <a:extLst>
                  <a:ext uri="{FF2B5EF4-FFF2-40B4-BE49-F238E27FC236}">
                    <a16:creationId xmlns:a16="http://schemas.microsoft.com/office/drawing/2014/main" xmlns="" id="{3E820FB4-B72D-93D9-EAF5-E0569B4D4536}"/>
                  </a:ext>
                </a:extLst>
              </p:cNvPr>
              <p:cNvPicPr>
                <a:picLocks noChangeAspect="1"/>
              </p:cNvPicPr>
              <p:nvPr/>
            </p:nvPicPr>
            <p:blipFill>
              <a:blip r:embed="rId4"/>
              <a:stretch>
                <a:fillRect/>
              </a:stretch>
            </p:blipFill>
            <p:spPr>
              <a:xfrm>
                <a:off x="511640" y="3682670"/>
                <a:ext cx="471047" cy="366524"/>
              </a:xfrm>
              <a:prstGeom prst="rect">
                <a:avLst/>
              </a:prstGeom>
            </p:spPr>
          </p:pic>
        </p:grpSp>
      </p:grpSp>
      <p:grpSp>
        <p:nvGrpSpPr>
          <p:cNvPr id="42" name="Group 4">
            <a:extLst>
              <a:ext uri="{FF2B5EF4-FFF2-40B4-BE49-F238E27FC236}">
                <a16:creationId xmlns:a16="http://schemas.microsoft.com/office/drawing/2014/main" xmlns="" id="{D2875867-EA5D-49F5-E5B3-C91D59AA708A}"/>
              </a:ext>
            </a:extLst>
          </p:cNvPr>
          <p:cNvGrpSpPr/>
          <p:nvPr/>
        </p:nvGrpSpPr>
        <p:grpSpPr>
          <a:xfrm>
            <a:off x="3580377" y="1248482"/>
            <a:ext cx="5003491" cy="1844752"/>
            <a:chOff x="4091700" y="8189696"/>
            <a:chExt cx="6537454" cy="1844752"/>
          </a:xfrm>
        </p:grpSpPr>
        <p:sp>
          <p:nvSpPr>
            <p:cNvPr id="43" name="TextBox 5">
              <a:extLst>
                <a:ext uri="{FF2B5EF4-FFF2-40B4-BE49-F238E27FC236}">
                  <a16:creationId xmlns:a16="http://schemas.microsoft.com/office/drawing/2014/main" xmlns="" id="{43759066-395E-10E1-6F4E-FDE9ECD1D7EE}"/>
                </a:ext>
              </a:extLst>
            </p:cNvPr>
            <p:cNvSpPr txBox="1"/>
            <p:nvPr/>
          </p:nvSpPr>
          <p:spPr>
            <a:xfrm>
              <a:off x="4091700" y="8204395"/>
              <a:ext cx="6536995" cy="183005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MỤC TIÊU</a:t>
              </a:r>
              <a:endParaRPr kumimoji="0" lang="en-US" sz="96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44" name="TextBox 6">
              <a:extLst>
                <a:ext uri="{FF2B5EF4-FFF2-40B4-BE49-F238E27FC236}">
                  <a16:creationId xmlns:a16="http://schemas.microsoft.com/office/drawing/2014/main" xmlns="" id="{8D99E4FD-E0FB-1C95-7F5A-09492D88C3BE}"/>
                </a:ext>
              </a:extLst>
            </p:cNvPr>
            <p:cNvSpPr txBox="1"/>
            <p:nvPr/>
          </p:nvSpPr>
          <p:spPr>
            <a:xfrm>
              <a:off x="4092158" y="8189696"/>
              <a:ext cx="6536996" cy="183005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Ụ</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9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I</a:t>
              </a:r>
              <a:r>
                <a:rPr kumimoji="0" lang="en-US" sz="9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Ê</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U</a:t>
              </a:r>
              <a:endParaRPr kumimoji="0" lang="en-US" sz="96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2987917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Right)">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xmlns="" id="{0B546B98-B25F-BA68-F255-DF6923F89F21}"/>
              </a:ext>
            </a:extLst>
          </p:cNvPr>
          <p:cNvGrpSpPr/>
          <p:nvPr/>
        </p:nvGrpSpPr>
        <p:grpSpPr>
          <a:xfrm>
            <a:off x="89699" y="0"/>
            <a:ext cx="12102301" cy="4093326"/>
            <a:chOff x="89699" y="0"/>
            <a:chExt cx="12102301" cy="4093326"/>
          </a:xfrm>
        </p:grpSpPr>
        <p:pic>
          <p:nvPicPr>
            <p:cNvPr id="21" name="Picture 7">
              <a:extLst>
                <a:ext uri="{FF2B5EF4-FFF2-40B4-BE49-F238E27FC236}">
                  <a16:creationId xmlns:a16="http://schemas.microsoft.com/office/drawing/2014/main" xmlns="" id="{3E363922-DBCF-F294-986C-21FF377C2D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xmlns="" id="{7946C4C6-FA15-7E8C-4FF6-3C9625A000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xmlns="" id="{E0A7C202-C7A5-31D3-E0B8-D68FA9CE76A8}"/>
                </a:ext>
              </a:extLst>
            </p:cNvPr>
            <p:cNvGrpSpPr/>
            <p:nvPr/>
          </p:nvGrpSpPr>
          <p:grpSpPr>
            <a:xfrm>
              <a:off x="1071822" y="161237"/>
              <a:ext cx="10048354" cy="2773290"/>
              <a:chOff x="1071822" y="307642"/>
              <a:chExt cx="10048354" cy="2773290"/>
            </a:xfrm>
          </p:grpSpPr>
          <p:pic>
            <p:nvPicPr>
              <p:cNvPr id="24" name="Picture 12">
                <a:extLst>
                  <a:ext uri="{FF2B5EF4-FFF2-40B4-BE49-F238E27FC236}">
                    <a16:creationId xmlns:a16="http://schemas.microsoft.com/office/drawing/2014/main" xmlns="" id="{8FE78145-46C5-EDEE-9C41-A3ECF891770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xmlns="" id="{3C821E2B-C6C1-BC7D-46AC-4D7CE9078EDC}"/>
                  </a:ext>
                </a:extLst>
              </p:cNvPr>
              <p:cNvGrpSpPr/>
              <p:nvPr/>
            </p:nvGrpSpPr>
            <p:grpSpPr>
              <a:xfrm>
                <a:off x="1071822" y="307642"/>
                <a:ext cx="10048354" cy="2610780"/>
                <a:chOff x="5249999" y="6585061"/>
                <a:chExt cx="13208094" cy="3770348"/>
              </a:xfrm>
            </p:grpSpPr>
            <p:sp>
              <p:nvSpPr>
                <p:cNvPr id="28" name="TextBox 6">
                  <a:extLst>
                    <a:ext uri="{FF2B5EF4-FFF2-40B4-BE49-F238E27FC236}">
                      <a16:creationId xmlns:a16="http://schemas.microsoft.com/office/drawing/2014/main" xmlns="" id="{57BD723D-CF4E-C08D-665D-5384C235318A}"/>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KHÁM PHÁ</a:t>
                  </a:r>
                </a:p>
              </p:txBody>
            </p:sp>
            <p:sp>
              <p:nvSpPr>
                <p:cNvPr id="29" name="TextBox 7">
                  <a:extLst>
                    <a:ext uri="{FF2B5EF4-FFF2-40B4-BE49-F238E27FC236}">
                      <a16:creationId xmlns:a16="http://schemas.microsoft.com/office/drawing/2014/main" xmlns="" id="{23661433-D4B5-87FA-D0D6-66C0D613CBCA}"/>
                    </a:ext>
                  </a:extLst>
                </p:cNvPr>
                <p:cNvSpPr txBox="1"/>
                <p:nvPr/>
              </p:nvSpPr>
              <p:spPr>
                <a:xfrm>
                  <a:off x="5249999" y="6649141"/>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lang="en-US" sz="138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rPr>
                    <a:t>Á</a:t>
                  </a:r>
                  <a:r>
                    <a:rPr lang="en-US" sz="138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VN Banh Mi" pitchFamily="2" charset="0"/>
                    </a:rPr>
                    <a:t>M</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lang="en-US" sz="138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rPr>
                    <a:t>P</a:t>
                  </a:r>
                  <a:r>
                    <a:rPr lang="en-US" sz="138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rPr>
                    <a:t>H</a:t>
                  </a:r>
                  <a:r>
                    <a:rPr lang="en-US" sz="138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rPr>
                    <a:t>Á</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endParaRPr>
                </a:p>
              </p:txBody>
            </p:sp>
          </p:grpSp>
        </p:grpSp>
      </p:grpSp>
      <p:pic>
        <p:nvPicPr>
          <p:cNvPr id="38" name="Picture 21">
            <a:extLst>
              <a:ext uri="{FF2B5EF4-FFF2-40B4-BE49-F238E27FC236}">
                <a16:creationId xmlns:a16="http://schemas.microsoft.com/office/drawing/2014/main" xmlns="" id="{B66499FD-BA9F-7EE6-0B51-14DF0EB1ED80}"/>
              </a:ext>
            </a:extLst>
          </p:cNvPr>
          <p:cNvPicPr>
            <a:picLocks noChangeAspect="1"/>
          </p:cNvPicPr>
          <p:nvPr/>
        </p:nvPicPr>
        <p:blipFill rotWithShape="1">
          <a:blip r:embed="rId8"/>
          <a:srcRect t="-1" b="40569"/>
          <a:stretch/>
        </p:blipFill>
        <p:spPr>
          <a:xfrm flipH="1">
            <a:off x="4311108" y="2969468"/>
            <a:ext cx="3569784" cy="3887717"/>
          </a:xfrm>
          <a:prstGeom prst="rect">
            <a:avLst/>
          </a:prstGeom>
        </p:spPr>
      </p:pic>
    </p:spTree>
    <p:extLst>
      <p:ext uri="{BB962C8B-B14F-4D97-AF65-F5344CB8AC3E}">
        <p14:creationId xmlns:p14="http://schemas.microsoft.com/office/powerpoint/2010/main" val="1034948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922</Words>
  <Application>Microsoft Office PowerPoint</Application>
  <PresentationFormat>Widescreen</PresentationFormat>
  <Paragraphs>129</Paragraphs>
  <Slides>41</Slides>
  <Notes>0</Notes>
  <HiddenSlides>0</HiddenSlides>
  <MMClips>12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LNTH-LuoLuoNotangYuanTi 1</vt:lpstr>
      <vt:lpstr>Arial</vt:lpstr>
      <vt:lpstr>Calibri</vt:lpstr>
      <vt:lpstr>Calibri Light</vt:lpstr>
      <vt:lpstr>iCiel Pony</vt:lpstr>
      <vt:lpstr>LNTH-Hoa Nho LNTH</vt:lpstr>
      <vt:lpstr>Roboto</vt:lpstr>
      <vt:lpstr>SVN-ARCO Typography</vt:lpstr>
      <vt:lpstr>SVN-Gretoon</vt:lpstr>
      <vt:lpstr>UTM Duepuntozero</vt:lpstr>
      <vt:lpstr>UTM Edwardian</vt:lpstr>
      <vt:lpstr>UTM Mother</vt:lpstr>
      <vt:lpstr>UTM Showcard</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2024-03-02T14:15:46Z</dcterms:created>
  <dcterms:modified xsi:type="dcterms:W3CDTF">2024-03-02T14:16:02Z</dcterms:modified>
</cp:coreProperties>
</file>