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86" r:id="rId2"/>
    <p:sldId id="285" r:id="rId3"/>
    <p:sldId id="259" r:id="rId4"/>
    <p:sldId id="287" r:id="rId5"/>
    <p:sldId id="262" r:id="rId6"/>
    <p:sldId id="283" r:id="rId7"/>
    <p:sldId id="265" r:id="rId8"/>
    <p:sldId id="284" r:id="rId9"/>
    <p:sldId id="282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0066"/>
    <a:srgbClr val="FEFCA2"/>
    <a:srgbClr val="F3FBA3"/>
    <a:srgbClr val="009900"/>
    <a:srgbClr val="FF0000"/>
    <a:srgbClr val="EBB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235" autoAdjust="0"/>
    <p:restoredTop sz="94607" autoAdjust="0"/>
  </p:normalViewPr>
  <p:slideViewPr>
    <p:cSldViewPr>
      <p:cViewPr varScale="1">
        <p:scale>
          <a:sx n="98" d="100"/>
          <a:sy n="98" d="100"/>
        </p:scale>
        <p:origin x="229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DE313-8BBA-80F2-DE31-38F87FB3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17248-2A4F-3573-87A2-EF294716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F847F-B89A-A97C-0F11-DDA20EE27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40AC5-F7F8-4461-AA11-18CB32C5BA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49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65177-AE55-F324-9F4A-F59FF0D1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5B086-C1E3-7A47-1DDC-6BECC859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E0E0D-1822-AAFF-3192-8B32E70E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5C665-5992-44EA-92E9-D9BD3036AF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03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3AD5E-266C-2F84-98DB-CED731645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7760B-DB29-763C-D0B0-EC0E6943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BEFAE-EEDD-78BC-2E6E-EA9E7822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DC257-4C5C-4539-94E3-5C51A1D1BE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25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B7376-92DD-F4FE-74DF-A07D11D2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7E16E-0246-FFBF-E9C4-0D7EA92C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AFBE4-1CAF-5AFE-E4E3-124F2BBFF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669B9-B1F1-4CA7-B47B-8D02629FE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66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649E8-F795-F929-AAE5-CC52F82C8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8924A-1C59-C689-0DC4-2C4B49898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3074C-77B4-E532-6E6F-4B196BB3A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5F909-F0EA-421B-A118-9CC597E92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61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016F6A-25A8-3FC3-6D55-58CBCD212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B23A57-8A93-F415-ECDC-95B50BB6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7ED5DC-0D6F-1F89-5BE5-54F6A5D03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27FEF-20CE-4159-8A6C-7C68C48DFC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83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AB0BD51-17BC-A2DD-4ABE-6B8B559AF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2D25ACF-B903-45B0-C2EF-E86A8F4B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5E0FFE-C862-4DF8-053B-EC10CF84A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0C311-C860-4CD2-AB66-46B93293F8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51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FD6CD97-A290-B2F7-B0AA-18C1BA9D8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2902EB1-0B28-EE8A-3967-77ED4A2EB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1395C9C-709E-B405-4563-7F6C41A4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38C6E-B178-4700-863C-FD99EE869A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79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E02E552-2B27-78E4-2DEC-814F5FF7E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10C53A8-2EE8-410E-DAA3-880F60D0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CFA68E-71EE-9C7C-C04F-5768E71E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1AC99-9951-4307-9A27-DD105EF58F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31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3AD4C3-0478-5320-37AA-43DCE57D2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ABBC11-478D-CD03-2EFD-032127B9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C15BDE-A2F5-BA22-785D-58DF2A1C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71104-C133-496B-B99D-CAB1CA6E13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8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548008-984E-A3EA-6CCC-E3212EC92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B66216-F95A-2979-FBD8-1BC51E732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171C8C-A6B9-14C3-E210-9E28D1D8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12ADF-6D60-41C2-BE24-3C6E30C82F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13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E583207-629C-BA8D-EC85-D301376CC3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3DE462E-FE58-1BC8-C9BF-E750DDF240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08985-D56D-A6D7-4832-F8D326CE3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04140-E142-347B-FFD5-7CEF4C94D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D6D26-D24A-5486-4048-969EEE74D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92BCED4-831D-49F9-A296-462E225B2B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11" Type="http://schemas.openxmlformats.org/officeDocument/2006/relationships/image" Target="../media/image9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gif"/><Relationship Id="rId7" Type="http://schemas.openxmlformats.org/officeDocument/2006/relationships/image" Target="../media/image16.gif"/><Relationship Id="rId12" Type="http://schemas.openxmlformats.org/officeDocument/2006/relationships/image" Target="../media/image2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20.png"/><Relationship Id="rId5" Type="http://schemas.openxmlformats.org/officeDocument/2006/relationships/image" Target="../media/image14.wmf"/><Relationship Id="rId10" Type="http://schemas.openxmlformats.org/officeDocument/2006/relationships/image" Target="../media/image19.gi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>
            <a:extLst>
              <a:ext uri="{FF2B5EF4-FFF2-40B4-BE49-F238E27FC236}">
                <a16:creationId xmlns:a16="http://schemas.microsoft.com/office/drawing/2014/main" id="{118DB933-EAC8-741E-84BF-E6A27C1C8E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1066800"/>
            <a:ext cx="4038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  <p:sp>
        <p:nvSpPr>
          <p:cNvPr id="2051" name="WordArt 3">
            <a:extLst>
              <a:ext uri="{FF2B5EF4-FFF2-40B4-BE49-F238E27FC236}">
                <a16:creationId xmlns:a16="http://schemas.microsoft.com/office/drawing/2014/main" id="{A8A7C23A-C84B-D942-6682-933A533B2C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3276600"/>
            <a:ext cx="54102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 MỘT SỐ THẬP PHÂN </a:t>
            </a:r>
          </a:p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 10, 100, 1000…</a:t>
            </a:r>
          </a:p>
        </p:txBody>
      </p:sp>
      <p:grpSp>
        <p:nvGrpSpPr>
          <p:cNvPr id="2052" name="Group 18">
            <a:extLst>
              <a:ext uri="{FF2B5EF4-FFF2-40B4-BE49-F238E27FC236}">
                <a16:creationId xmlns:a16="http://schemas.microsoft.com/office/drawing/2014/main" id="{8E36FAF2-E50D-764B-A32C-9AD7B18980CC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914400"/>
            <a:ext cx="2362200" cy="2227263"/>
            <a:chOff x="5225" y="9335"/>
            <a:chExt cx="2520" cy="1750"/>
          </a:xfrm>
        </p:grpSpPr>
        <p:sp>
          <p:nvSpPr>
            <p:cNvPr id="2061" name="AutoShape 27" descr="2">
              <a:extLst>
                <a:ext uri="{FF2B5EF4-FFF2-40B4-BE49-F238E27FC236}">
                  <a16:creationId xmlns:a16="http://schemas.microsoft.com/office/drawing/2014/main" id="{4DD86633-FA93-879F-EC28-E68C6A06A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2062" name="Picture 26" descr="cosmoS">
              <a:extLst>
                <a:ext uri="{FF2B5EF4-FFF2-40B4-BE49-F238E27FC236}">
                  <a16:creationId xmlns:a16="http://schemas.microsoft.com/office/drawing/2014/main" id="{6A8C344E-D123-D9E0-E613-827FEA56AC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5" descr="BOOK2">
              <a:extLst>
                <a:ext uri="{FF2B5EF4-FFF2-40B4-BE49-F238E27FC236}">
                  <a16:creationId xmlns:a16="http://schemas.microsoft.com/office/drawing/2014/main" id="{518A041B-AB06-9318-F5F7-8FC0A7AC4B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24" descr="BOOK1">
              <a:extLst>
                <a:ext uri="{FF2B5EF4-FFF2-40B4-BE49-F238E27FC236}">
                  <a16:creationId xmlns:a16="http://schemas.microsoft.com/office/drawing/2014/main" id="{3AD14022-DA7B-1F47-2626-ED8D2E991F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23" descr="QUILLPEN">
              <a:extLst>
                <a:ext uri="{FF2B5EF4-FFF2-40B4-BE49-F238E27FC236}">
                  <a16:creationId xmlns:a16="http://schemas.microsoft.com/office/drawing/2014/main" id="{3DE3757B-C8A1-D41D-3EE6-70CF731707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6" name="Text Box 22">
              <a:extLst>
                <a:ext uri="{FF2B5EF4-FFF2-40B4-BE49-F238E27FC236}">
                  <a16:creationId xmlns:a16="http://schemas.microsoft.com/office/drawing/2014/main" id="{0FF5AF5E-E522-3053-4BE7-309E846FB9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4800" b="1" u="sng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" name="Text Box 21">
              <a:extLst>
                <a:ext uri="{FF2B5EF4-FFF2-40B4-BE49-F238E27FC236}">
                  <a16:creationId xmlns:a16="http://schemas.microsoft.com/office/drawing/2014/main" id="{906521F3-755D-9A7C-0528-DFC79C846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800" b="1" u="sng">
                <a:latin typeface="Times New Roman" panose="02020603050405020304" pitchFamily="18" charset="0"/>
              </a:endParaRPr>
            </a:p>
          </p:txBody>
        </p:sp>
        <p:sp>
          <p:nvSpPr>
            <p:cNvPr id="2068" name="WordArt 20">
              <a:extLst>
                <a:ext uri="{FF2B5EF4-FFF2-40B4-BE49-F238E27FC236}">
                  <a16:creationId xmlns:a16="http://schemas.microsoft.com/office/drawing/2014/main" id="{E0DCF49D-6BEC-842D-E2AC-8B4946CBB67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vi-VN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069" name="Text Box 19">
              <a:extLst>
                <a:ext uri="{FF2B5EF4-FFF2-40B4-BE49-F238E27FC236}">
                  <a16:creationId xmlns:a16="http://schemas.microsoft.com/office/drawing/2014/main" id="{410A1DCB-209A-D26A-BFFF-2060BE9C1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800" b="1" u="sng">
                <a:latin typeface="Times New Roman" panose="02020603050405020304" pitchFamily="18" charset="0"/>
              </a:endParaRPr>
            </a:p>
          </p:txBody>
        </p:sp>
      </p:grpSp>
      <p:sp>
        <p:nvSpPr>
          <p:cNvPr id="2053" name="WordArt 16">
            <a:extLst>
              <a:ext uri="{FF2B5EF4-FFF2-40B4-BE49-F238E27FC236}">
                <a16:creationId xmlns:a16="http://schemas.microsoft.com/office/drawing/2014/main" id="{12839B1D-876C-D548-1330-83EB9F8ABA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152400"/>
            <a:ext cx="6867525" cy="525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TAM ĐÔNG</a:t>
            </a:r>
          </a:p>
        </p:txBody>
      </p:sp>
      <p:pic>
        <p:nvPicPr>
          <p:cNvPr id="2054" name="Picture 3" descr="WhitecornerFlower">
            <a:extLst>
              <a:ext uri="{FF2B5EF4-FFF2-40B4-BE49-F238E27FC236}">
                <a16:creationId xmlns:a16="http://schemas.microsoft.com/office/drawing/2014/main" id="{CC22704E-AA97-31A6-08CE-735F4B9D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WhitecornerFlower">
            <a:extLst>
              <a:ext uri="{FF2B5EF4-FFF2-40B4-BE49-F238E27FC236}">
                <a16:creationId xmlns:a16="http://schemas.microsoft.com/office/drawing/2014/main" id="{894D37EF-03B5-B99E-0471-EF800EAFA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9">
            <a:extLst>
              <a:ext uri="{FF2B5EF4-FFF2-40B4-BE49-F238E27FC236}">
                <a16:creationId xmlns:a16="http://schemas.microsoft.com/office/drawing/2014/main" id="{DAAAF17F-F304-0767-4465-46C7E9785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5400"/>
            <a:ext cx="68262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">
            <a:extLst>
              <a:ext uri="{FF2B5EF4-FFF2-40B4-BE49-F238E27FC236}">
                <a16:creationId xmlns:a16="http://schemas.microsoft.com/office/drawing/2014/main" id="{7F984E9C-2882-6FC0-6677-8558639B3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63500"/>
            <a:ext cx="68262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8" name="Object 1">
            <a:extLst>
              <a:ext uri="{FF2B5EF4-FFF2-40B4-BE49-F238E27FC236}">
                <a16:creationId xmlns:a16="http://schemas.microsoft.com/office/drawing/2014/main" id="{52F6CEFA-CFC3-B389-110E-E3D9155309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2713038"/>
          <a:ext cx="3286125" cy="277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2191817" imgH="1424635" progId="MS_ClipArt_Gallery.2">
                  <p:embed/>
                </p:oleObj>
              </mc:Choice>
              <mc:Fallback>
                <p:oleObj name="Clip" r:id="rId10" imgW="2191817" imgH="1424635" progId="MS_ClipArt_Gallery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713038"/>
                        <a:ext cx="3286125" cy="277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Rectangle 36">
            <a:extLst>
              <a:ext uri="{FF2B5EF4-FFF2-40B4-BE49-F238E27FC236}">
                <a16:creationId xmlns:a16="http://schemas.microsoft.com/office/drawing/2014/main" id="{2D9FFB42-C1CC-B888-9D02-5FE166C00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2060" name="WordArt 4">
            <a:extLst>
              <a:ext uri="{FF2B5EF4-FFF2-40B4-BE49-F238E27FC236}">
                <a16:creationId xmlns:a16="http://schemas.microsoft.com/office/drawing/2014/main" id="{998455A8-00D5-1BD0-9080-5EA2CCBC9F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0100" y="6019800"/>
            <a:ext cx="6858000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Thao.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4" name="Text Box 14">
            <a:extLst>
              <a:ext uri="{FF2B5EF4-FFF2-40B4-BE49-F238E27FC236}">
                <a16:creationId xmlns:a16="http://schemas.microsoft.com/office/drawing/2014/main" id="{D2FC7D2E-4938-ED00-CD0E-0B3CC451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14600"/>
            <a:ext cx="7467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Muốn nhân một số thập phân cho một số tự nhiên ta làm như thế nào?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6" descr="Cau hoi">
            <a:extLst>
              <a:ext uri="{FF2B5EF4-FFF2-40B4-BE49-F238E27FC236}">
                <a16:creationId xmlns:a16="http://schemas.microsoft.com/office/drawing/2014/main" id="{2DA520A0-6ABC-C31E-713B-20E40497A1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1066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3">
            <a:extLst>
              <a:ext uri="{FF2B5EF4-FFF2-40B4-BE49-F238E27FC236}">
                <a16:creationId xmlns:a16="http://schemas.microsoft.com/office/drawing/2014/main" id="{9DABF44F-1471-7591-9E90-1CCAB023D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85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vi-VN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  </a:t>
            </a:r>
            <a:r>
              <a:rPr lang="vi-VN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tháng  1</a:t>
            </a:r>
            <a:r>
              <a:rPr lang="vi-VN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năm  20</a:t>
            </a:r>
            <a:r>
              <a:rPr lang="vi-VN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77" name="Text Box 13">
            <a:extLst>
              <a:ext uri="{FF2B5EF4-FFF2-40B4-BE49-F238E27FC236}">
                <a16:creationId xmlns:a16="http://schemas.microsoft.com/office/drawing/2014/main" id="{C01BD224-A261-9631-2D3E-F66EDBCA7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03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7" name="WordArt 4">
            <a:extLst>
              <a:ext uri="{FF2B5EF4-FFF2-40B4-BE49-F238E27FC236}">
                <a16:creationId xmlns:a16="http://schemas.microsoft.com/office/drawing/2014/main" id="{95EC7A7D-45F5-FD5A-3DFA-FB2E8FAF22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1308100"/>
            <a:ext cx="4200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CŨ.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017B9DEF-5ECF-7C9F-8B83-EF3D12BE5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938588"/>
            <a:ext cx="205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3,5 x 4 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0D2794A0-CF4F-A79D-080D-B4A9A5460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938588"/>
            <a:ext cx="205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3,18 x 5 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4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6">
            <a:extLst>
              <a:ext uri="{FF2B5EF4-FFF2-40B4-BE49-F238E27FC236}">
                <a16:creationId xmlns:a16="http://schemas.microsoft.com/office/drawing/2014/main" id="{3C202425-39A1-D68B-A529-776BCC1CB1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457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3889155-7216-5B82-1BAF-25BBFFD873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229600" cy="457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i="1">
                <a:solidFill>
                  <a:srgbClr val="0000FF"/>
                </a:solidFill>
                <a:latin typeface="Times New Roman" pitchFamily="18" charset="0"/>
              </a:rPr>
              <a:t>a. Ví dụ 1:            27,867 </a:t>
            </a:r>
            <a:r>
              <a:rPr lang="en-US" sz="2000" i="1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sz="2800" i="1">
                <a:solidFill>
                  <a:srgbClr val="0000FF"/>
                </a:solidFill>
                <a:latin typeface="Times New Roman" pitchFamily="18" charset="0"/>
              </a:rPr>
              <a:t> 10 = ?.</a:t>
            </a:r>
          </a:p>
        </p:txBody>
      </p:sp>
      <p:sp>
        <p:nvSpPr>
          <p:cNvPr id="52230" name="Text Box 6">
            <a:extLst>
              <a:ext uri="{FF2B5EF4-FFF2-40B4-BE49-F238E27FC236}">
                <a16:creationId xmlns:a16="http://schemas.microsoft.com/office/drawing/2014/main" id="{90E05DBD-C797-7096-86E7-73977A850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Nhân một số thập phân với 10, 100, 1000,…</a:t>
            </a:r>
          </a:p>
        </p:txBody>
      </p:sp>
      <p:sp>
        <p:nvSpPr>
          <p:cNvPr id="52233" name="Text Box 9">
            <a:extLst>
              <a:ext uri="{FF2B5EF4-FFF2-40B4-BE49-F238E27FC236}">
                <a16:creationId xmlns:a16="http://schemas.microsoft.com/office/drawing/2014/main" id="{9E4F4346-D132-12A4-8BE4-CF9A6AC07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716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27,867</a:t>
            </a:r>
          </a:p>
        </p:txBody>
      </p:sp>
      <p:sp>
        <p:nvSpPr>
          <p:cNvPr id="52234" name="Text Box 10">
            <a:extLst>
              <a:ext uri="{FF2B5EF4-FFF2-40B4-BE49-F238E27FC236}">
                <a16:creationId xmlns:a16="http://schemas.microsoft.com/office/drawing/2014/main" id="{F0C776EA-8CAB-F4B2-202C-6C66E59F5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288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52235" name="Line 11">
            <a:extLst>
              <a:ext uri="{FF2B5EF4-FFF2-40B4-BE49-F238E27FC236}">
                <a16:creationId xmlns:a16="http://schemas.microsoft.com/office/drawing/2014/main" id="{3380E6E3-99D7-BB04-1A73-11E2A255C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2286000"/>
            <a:ext cx="1219200" cy="0"/>
          </a:xfrm>
          <a:prstGeom prst="line">
            <a:avLst/>
          </a:prstGeom>
          <a:noFill/>
          <a:ln w="28575" cap="sq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2236" name="Text Box 12">
            <a:extLst>
              <a:ext uri="{FF2B5EF4-FFF2-40B4-BE49-F238E27FC236}">
                <a16:creationId xmlns:a16="http://schemas.microsoft.com/office/drawing/2014/main" id="{896FDA12-27C3-0E1D-0B56-1371037DB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396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2237" name="Text Box 13">
            <a:extLst>
              <a:ext uri="{FF2B5EF4-FFF2-40B4-BE49-F238E27FC236}">
                <a16:creationId xmlns:a16="http://schemas.microsoft.com/office/drawing/2014/main" id="{109EB038-818B-9AD8-1B70-1D851AE41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06638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  <a:latin typeface="Times New Roman" panose="02020603050405020304" pitchFamily="18" charset="0"/>
              </a:rPr>
              <a:t>278,670</a:t>
            </a:r>
          </a:p>
        </p:txBody>
      </p:sp>
      <p:sp>
        <p:nvSpPr>
          <p:cNvPr id="52239" name="Text Box 15">
            <a:extLst>
              <a:ext uri="{FF2B5EF4-FFF2-40B4-BE49-F238E27FC236}">
                <a16:creationId xmlns:a16="http://schemas.microsoft.com/office/drawing/2014/main" id="{7321AFE2-4C54-9336-8807-B017967AE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371600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Nếu ta chuyển dấu phẩy của số 27,867 sang bên phải một chữ số ta cũng được 278,67.</a:t>
            </a:r>
          </a:p>
        </p:txBody>
      </p:sp>
      <p:sp>
        <p:nvSpPr>
          <p:cNvPr id="52240" name="Text Box 16">
            <a:extLst>
              <a:ext uri="{FF2B5EF4-FFF2-40B4-BE49-F238E27FC236}">
                <a16:creationId xmlns:a16="http://schemas.microsoft.com/office/drawing/2014/main" id="{1CA398B6-8DC5-354C-57B9-F673B53D9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209800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  <a:latin typeface="Times New Roman" panose="02020603050405020304" pitchFamily="18" charset="0"/>
              </a:rPr>
              <a:t>27,867 </a:t>
            </a:r>
            <a:r>
              <a:rPr lang="en-US" altLang="en-US" sz="2000" i="1">
                <a:solidFill>
                  <a:srgbClr val="FF0000"/>
                </a:solidFill>
                <a:latin typeface="Times New Roman" panose="02020603050405020304" pitchFamily="18" charset="0"/>
              </a:rPr>
              <a:t>X </a:t>
            </a:r>
            <a:r>
              <a:rPr lang="en-US" altLang="en-US" sz="2800" i="1">
                <a:solidFill>
                  <a:srgbClr val="FF0000"/>
                </a:solidFill>
                <a:latin typeface="Times New Roman" panose="02020603050405020304" pitchFamily="18" charset="0"/>
              </a:rPr>
              <a:t>10 = 278,67</a:t>
            </a:r>
          </a:p>
        </p:txBody>
      </p:sp>
      <p:sp>
        <p:nvSpPr>
          <p:cNvPr id="52241" name="Text Box 17">
            <a:extLst>
              <a:ext uri="{FF2B5EF4-FFF2-40B4-BE49-F238E27FC236}">
                <a16:creationId xmlns:a16="http://schemas.microsoft.com/office/drawing/2014/main" id="{1676B167-C967-9891-B381-16C0C386A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67000"/>
            <a:ext cx="876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         Muốn nhân một số thập phân với 10, ta chỉ việc chuyển dấu phẩy của số đó sang bên phải một chữ số.</a:t>
            </a:r>
          </a:p>
        </p:txBody>
      </p:sp>
      <p:sp>
        <p:nvSpPr>
          <p:cNvPr id="52252" name="Rectangle 28">
            <a:extLst>
              <a:ext uri="{FF2B5EF4-FFF2-40B4-BE49-F238E27FC236}">
                <a16:creationId xmlns:a16="http://schemas.microsoft.com/office/drawing/2014/main" id="{1FF70255-54DA-DE01-2741-4A74581DA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3528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b. Ví dụ 2:          53,286 </a:t>
            </a:r>
            <a:r>
              <a:rPr lang="en-US" altLang="en-US" sz="2000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 100 = ?.</a:t>
            </a:r>
          </a:p>
        </p:txBody>
      </p:sp>
      <p:sp>
        <p:nvSpPr>
          <p:cNvPr id="52253" name="Text Box 29">
            <a:extLst>
              <a:ext uri="{FF2B5EF4-FFF2-40B4-BE49-F238E27FC236}">
                <a16:creationId xmlns:a16="http://schemas.microsoft.com/office/drawing/2014/main" id="{8757B99E-C46F-6E08-440E-14BBE4660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7338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53,286</a:t>
            </a: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2254" name="Text Box 30">
            <a:extLst>
              <a:ext uri="{FF2B5EF4-FFF2-40B4-BE49-F238E27FC236}">
                <a16:creationId xmlns:a16="http://schemas.microsoft.com/office/drawing/2014/main" id="{112A4AB1-6AB4-CBC4-D4E9-67C25D473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052888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52255" name="Text Box 31">
            <a:extLst>
              <a:ext uri="{FF2B5EF4-FFF2-40B4-BE49-F238E27FC236}">
                <a16:creationId xmlns:a16="http://schemas.microsoft.com/office/drawing/2014/main" id="{C672FE74-1C32-75EB-C4B7-C5542A095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148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2256" name="Line 32">
            <a:extLst>
              <a:ext uri="{FF2B5EF4-FFF2-40B4-BE49-F238E27FC236}">
                <a16:creationId xmlns:a16="http://schemas.microsoft.com/office/drawing/2014/main" id="{A2C6DE9D-C173-C6AA-457D-2E18FADA92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4495800"/>
            <a:ext cx="1219200" cy="0"/>
          </a:xfrm>
          <a:prstGeom prst="line">
            <a:avLst/>
          </a:prstGeom>
          <a:noFill/>
          <a:ln w="28575" cap="sq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2257" name="Text Box 33">
            <a:extLst>
              <a:ext uri="{FF2B5EF4-FFF2-40B4-BE49-F238E27FC236}">
                <a16:creationId xmlns:a16="http://schemas.microsoft.com/office/drawing/2014/main" id="{4320D80B-4759-197F-9D96-3BDF0D49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33888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  <a:latin typeface="Times New Roman" panose="02020603050405020304" pitchFamily="18" charset="0"/>
              </a:rPr>
              <a:t>5328,600</a:t>
            </a:r>
          </a:p>
        </p:txBody>
      </p:sp>
      <p:sp>
        <p:nvSpPr>
          <p:cNvPr id="52258" name="Rectangle 34">
            <a:extLst>
              <a:ext uri="{FF2B5EF4-FFF2-40B4-BE49-F238E27FC236}">
                <a16:creationId xmlns:a16="http://schemas.microsoft.com/office/drawing/2014/main" id="{00701CFE-2B07-948B-FF30-C380991A3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733800"/>
            <a:ext cx="701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400" i="1">
                <a:latin typeface="Times New Roman" panose="02020603050405020304" pitchFamily="18" charset="0"/>
              </a:rPr>
              <a:t>Nếu ta chuyển dấu phẩy của số 53,286 sang bên phải hai chữ số ta cũng được 5328,6.</a:t>
            </a:r>
          </a:p>
        </p:txBody>
      </p:sp>
      <p:sp>
        <p:nvSpPr>
          <p:cNvPr id="52259" name="Text Box 35">
            <a:extLst>
              <a:ext uri="{FF2B5EF4-FFF2-40B4-BE49-F238E27FC236}">
                <a16:creationId xmlns:a16="http://schemas.microsoft.com/office/drawing/2014/main" id="{B204A7E3-7D23-D499-6CC0-A9F3F8376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419600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  <a:latin typeface="Times New Roman" panose="02020603050405020304" pitchFamily="18" charset="0"/>
              </a:rPr>
              <a:t>53,286 </a:t>
            </a:r>
            <a:r>
              <a:rPr lang="en-US" altLang="en-US" sz="2000" i="1">
                <a:solidFill>
                  <a:srgbClr val="FF0000"/>
                </a:solidFill>
                <a:latin typeface="Times New Roman" panose="02020603050405020304" pitchFamily="18" charset="0"/>
              </a:rPr>
              <a:t>X </a:t>
            </a:r>
            <a:r>
              <a:rPr lang="en-US" altLang="en-US" sz="2800" i="1">
                <a:solidFill>
                  <a:srgbClr val="FF0000"/>
                </a:solidFill>
                <a:latin typeface="Times New Roman" panose="02020603050405020304" pitchFamily="18" charset="0"/>
              </a:rPr>
              <a:t>100 = 5328,6</a:t>
            </a:r>
          </a:p>
        </p:txBody>
      </p:sp>
      <p:sp>
        <p:nvSpPr>
          <p:cNvPr id="52260" name="Rectangle 36">
            <a:extLst>
              <a:ext uri="{FF2B5EF4-FFF2-40B4-BE49-F238E27FC236}">
                <a16:creationId xmlns:a16="http://schemas.microsoft.com/office/drawing/2014/main" id="{03CACF4D-73FB-4B68-B8CA-1E37D024F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8006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           Muốn nhân một số thập phân với 100, ta chỉ việc chuyển dấu phẩy của số đó sang bên phải hai chữ số.</a:t>
            </a:r>
          </a:p>
        </p:txBody>
      </p:sp>
      <p:sp>
        <p:nvSpPr>
          <p:cNvPr id="5142" name="Rectangle 37">
            <a:extLst>
              <a:ext uri="{FF2B5EF4-FFF2-40B4-BE49-F238E27FC236}">
                <a16:creationId xmlns:a16="http://schemas.microsoft.com/office/drawing/2014/main" id="{9C45C412-0A7A-53BE-A316-4C996D29E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72138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400" b="1" i="1">
                <a:latin typeface="Times New Roman" panose="02020603050405020304" pitchFamily="18" charset="0"/>
              </a:rPr>
              <a:t>Muốn nhân một số thập phân với 10, 100, 1000,…ta chỉ việc chuyển dấu phẩy của số đó lần lượt sang bên phải một, hai, ba,…chữ số. </a:t>
            </a:r>
          </a:p>
        </p:txBody>
      </p:sp>
      <p:sp>
        <p:nvSpPr>
          <p:cNvPr id="4119" name="Rectangle 36">
            <a:extLst>
              <a:ext uri="{FF2B5EF4-FFF2-40B4-BE49-F238E27FC236}">
                <a16:creationId xmlns:a16="http://schemas.microsoft.com/office/drawing/2014/main" id="{F0B0B660-CCE2-0F40-5464-89E07EC86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2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/>
      <p:bldP spid="52234" grpId="0"/>
      <p:bldP spid="52236" grpId="0"/>
      <p:bldP spid="52237" grpId="0"/>
      <p:bldP spid="52239" grpId="0"/>
      <p:bldP spid="52240" grpId="0"/>
      <p:bldP spid="52241" grpId="0"/>
      <p:bldP spid="52253" grpId="0"/>
      <p:bldP spid="52254" grpId="0"/>
      <p:bldP spid="52255" grpId="0"/>
      <p:bldP spid="52257" grpId="0"/>
      <p:bldP spid="52258" grpId="0"/>
      <p:bldP spid="52259" grpId="0"/>
      <p:bldP spid="52260" grpId="0"/>
      <p:bldP spid="51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98615-FCCA-1226-A502-C5ED41A6D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1200"/>
            <a:ext cx="822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b="1" u="sng">
                <a:latin typeface="Times New Roman" panose="02020603050405020304" pitchFamily="18" charset="0"/>
              </a:rPr>
              <a:t>Ví dụ1</a:t>
            </a:r>
            <a:r>
              <a:rPr lang="en-US" altLang="en-US" sz="2800" b="1">
                <a:latin typeface="Times New Roman" panose="02020603050405020304" pitchFamily="18" charset="0"/>
              </a:rPr>
              <a:t> : 27,867  ×  10  =   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    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         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47BBF2-DD35-215C-2CBA-3803221CD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14600" y="49530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hlink"/>
                </a:solidFill>
                <a:latin typeface="Arial" panose="020B0604020202020204" pitchFamily="34" charset="0"/>
              </a:rPr>
              <a:t>278,670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D1ADA5-ABA9-9DE7-CDC1-12A0C9075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7800" y="4267200"/>
            <a:ext cx="1116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×</a:t>
            </a:r>
            <a:r>
              <a:rPr lang="en-US" altLang="en-US" sz="2800" dirty="0">
                <a:latin typeface="Arial" panose="020B0604020202020204" pitchFamily="34" charset="0"/>
              </a:rPr>
              <a:t> 10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4C2AD2A-3D4D-FA6E-B864-7D85A468E0CF}"/>
              </a:ext>
            </a:extLst>
          </p:cNvPr>
          <p:cNvSpPr>
            <a:spLocks noChangeArrowheads="1"/>
          </p:cNvSpPr>
          <p:nvPr/>
        </p:nvSpPr>
        <p:spPr bwMode="auto">
          <a:xfrm rot="10743885" flipV="1">
            <a:off x="-3505200" y="6597650"/>
            <a:ext cx="411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27,867 × 10   =278,67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4016E4B-4009-C173-DD92-DC7E3108B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4763" y="3581400"/>
            <a:ext cx="1274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27,867</a:t>
            </a: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9FEAD742-CFE8-7B02-B177-472FA8A09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-2133600" y="4876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B5355BB0-AB2B-3185-DFFD-08ECE77BE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908300"/>
            <a:ext cx="4876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Nếu ta chuyển dấu phẩy của số 27,867sang bên phải một chữ số ta cũng được 278,67</a:t>
            </a:r>
            <a:r>
              <a:rPr lang="en-US" altLang="en-US" sz="28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3EAF309A-D492-E831-F604-EC8B11EEF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6858000"/>
            <a:ext cx="3668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Nhận xét thừa số thứ nhất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và tích tìm được ?</a:t>
            </a:r>
            <a:r>
              <a:rPr lang="en-US" altLang="en-US" sz="1800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EBC449B0-6C81-453D-42BA-D1ECBCAB7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5800" y="6858000"/>
            <a:ext cx="4351338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Khi nhân một số thập phân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với 10 ta có thể tìm ngay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kết quả bằng cách nào ?</a:t>
            </a:r>
            <a:r>
              <a:rPr lang="en-US" altLang="en-US" sz="2800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3EFE92E6-E546-5994-4C97-F08FE1F9F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538" y="6819900"/>
            <a:ext cx="51355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Khi nhân một số thập phân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với 10 ta chỉ việc chuyển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dấu phẩy của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số đó sang bên phải một chữ số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62 -0.12662 C 0.17847 -0.12407 0.2875 -0.12152 0.3309 -0.12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5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22 -0.14884 C 0.19705 -0.14768 0.32187 -0.14629 0.37222 -0.145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12731 C 0.19149 -0.13032 0.34982 -0.13333 0.41302 -0.1333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6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-0.12662 C 0.17066 -0.12662 0.37066 -0.12662 0.45052 -0.126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32 -0.15696 C 0.10834 -0.2166 0.35834 -0.276 0.45799 -0.2993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83" y="-7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552 -0.1944 C 0.05382 -0.41585 0.13316 -0.63707 0.16546 -0.725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-26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-0.1001 C 0.03455 -0.1773 0.07378 -0.25428 0.08941 -0.285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9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4 -0.1595 C 0.02744 -0.22861 0.02501 -0.29773 0.02396 -0.325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8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6" name="Text Box 10">
            <a:extLst>
              <a:ext uri="{FF2B5EF4-FFF2-40B4-BE49-F238E27FC236}">
                <a16:creationId xmlns:a16="http://schemas.microsoft.com/office/drawing/2014/main" id="{15B354B6-509A-B809-9BE4-0E448BC6F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0020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a. 1,4 x 10 =</a:t>
            </a: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5307" name="Text Box 11">
            <a:extLst>
              <a:ext uri="{FF2B5EF4-FFF2-40B4-BE49-F238E27FC236}">
                <a16:creationId xmlns:a16="http://schemas.microsoft.com/office/drawing/2014/main" id="{6BB0F8D8-42D0-E386-37F7-17B570EE2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14488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55308" name="Text Box 12">
            <a:extLst>
              <a:ext uri="{FF2B5EF4-FFF2-40B4-BE49-F238E27FC236}">
                <a16:creationId xmlns:a16="http://schemas.microsoft.com/office/drawing/2014/main" id="{867CCEBF-E2EF-D39B-72AB-9D0EA92E7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24088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2,1 x 100 =</a:t>
            </a:r>
          </a:p>
        </p:txBody>
      </p:sp>
      <p:sp>
        <p:nvSpPr>
          <p:cNvPr id="55309" name="Text Box 13">
            <a:extLst>
              <a:ext uri="{FF2B5EF4-FFF2-40B4-BE49-F238E27FC236}">
                <a16:creationId xmlns:a16="http://schemas.microsoft.com/office/drawing/2014/main" id="{44F1B88E-B2EB-75DC-A072-21EFD297C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24088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210</a:t>
            </a:r>
          </a:p>
        </p:txBody>
      </p:sp>
      <p:sp>
        <p:nvSpPr>
          <p:cNvPr id="55310" name="Text Box 14">
            <a:extLst>
              <a:ext uri="{FF2B5EF4-FFF2-40B4-BE49-F238E27FC236}">
                <a16:creationId xmlns:a16="http://schemas.microsoft.com/office/drawing/2014/main" id="{72A06C03-8E9A-C689-3ED1-F277FDF68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3200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7,2 x 1000 =</a:t>
            </a:r>
          </a:p>
        </p:txBody>
      </p:sp>
      <p:sp>
        <p:nvSpPr>
          <p:cNvPr id="55311" name="Text Box 15">
            <a:extLst>
              <a:ext uri="{FF2B5EF4-FFF2-40B4-BE49-F238E27FC236}">
                <a16:creationId xmlns:a16="http://schemas.microsoft.com/office/drawing/2014/main" id="{8E2617CB-96C0-DDDA-8AF4-A62B388B1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743200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7200</a:t>
            </a:r>
          </a:p>
        </p:txBody>
      </p:sp>
      <p:sp>
        <p:nvSpPr>
          <p:cNvPr id="55312" name="Text Box 16">
            <a:extLst>
              <a:ext uri="{FF2B5EF4-FFF2-40B4-BE49-F238E27FC236}">
                <a16:creationId xmlns:a16="http://schemas.microsoft.com/office/drawing/2014/main" id="{768EE1D6-A4B4-D409-AB37-DA921B84B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14488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b. 9,63 x 10 =</a:t>
            </a: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5313" name="Text Box 17">
            <a:extLst>
              <a:ext uri="{FF2B5EF4-FFF2-40B4-BE49-F238E27FC236}">
                <a16:creationId xmlns:a16="http://schemas.microsoft.com/office/drawing/2014/main" id="{7DAD926D-2FEF-2AA1-B72C-A7C51F3BF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600200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96,3</a:t>
            </a:r>
          </a:p>
        </p:txBody>
      </p:sp>
      <p:sp>
        <p:nvSpPr>
          <p:cNvPr id="55314" name="Text Box 18">
            <a:extLst>
              <a:ext uri="{FF2B5EF4-FFF2-40B4-BE49-F238E27FC236}">
                <a16:creationId xmlns:a16="http://schemas.microsoft.com/office/drawing/2014/main" id="{A93A3C2A-EA06-0778-321B-7338CE1DE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0980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25,08 x 100 =</a:t>
            </a: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5315" name="Text Box 19">
            <a:extLst>
              <a:ext uri="{FF2B5EF4-FFF2-40B4-BE49-F238E27FC236}">
                <a16:creationId xmlns:a16="http://schemas.microsoft.com/office/drawing/2014/main" id="{0D787D29-8E00-05FD-9B5C-76696B703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2098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2508</a:t>
            </a:r>
          </a:p>
        </p:txBody>
      </p:sp>
      <p:sp>
        <p:nvSpPr>
          <p:cNvPr id="55316" name="Text Box 20">
            <a:extLst>
              <a:ext uri="{FF2B5EF4-FFF2-40B4-BE49-F238E27FC236}">
                <a16:creationId xmlns:a16="http://schemas.microsoft.com/office/drawing/2014/main" id="{EE42EDD4-C52C-6146-AC80-FE0747F85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757488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5,32 x 1000 =</a:t>
            </a: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5317" name="Text Box 21">
            <a:extLst>
              <a:ext uri="{FF2B5EF4-FFF2-40B4-BE49-F238E27FC236}">
                <a16:creationId xmlns:a16="http://schemas.microsoft.com/office/drawing/2014/main" id="{45D828C1-DE87-D8BC-4A3C-A8F449390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743200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5320</a:t>
            </a:r>
          </a:p>
        </p:txBody>
      </p:sp>
      <p:sp>
        <p:nvSpPr>
          <p:cNvPr id="55318" name="Text Box 22">
            <a:extLst>
              <a:ext uri="{FF2B5EF4-FFF2-40B4-BE49-F238E27FC236}">
                <a16:creationId xmlns:a16="http://schemas.microsoft.com/office/drawing/2014/main" id="{BA3AE361-F321-566F-8053-D8A4C4015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614488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c. 5,328 x 10 =</a:t>
            </a: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5319" name="Text Box 23">
            <a:extLst>
              <a:ext uri="{FF2B5EF4-FFF2-40B4-BE49-F238E27FC236}">
                <a16:creationId xmlns:a16="http://schemas.microsoft.com/office/drawing/2014/main" id="{7318CDBE-7A3F-19D2-70F4-2AE5F520E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1614488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53,28</a:t>
            </a:r>
          </a:p>
        </p:txBody>
      </p:sp>
      <p:sp>
        <p:nvSpPr>
          <p:cNvPr id="55320" name="Text Box 24">
            <a:extLst>
              <a:ext uri="{FF2B5EF4-FFF2-40B4-BE49-F238E27FC236}">
                <a16:creationId xmlns:a16="http://schemas.microsoft.com/office/drawing/2014/main" id="{C796F79A-EB6A-B075-9F99-06407A82C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147888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4,061 x 100 =</a:t>
            </a:r>
          </a:p>
        </p:txBody>
      </p:sp>
      <p:sp>
        <p:nvSpPr>
          <p:cNvPr id="55321" name="Text Box 25">
            <a:extLst>
              <a:ext uri="{FF2B5EF4-FFF2-40B4-BE49-F238E27FC236}">
                <a16:creationId xmlns:a16="http://schemas.microsoft.com/office/drawing/2014/main" id="{6F212B8E-CA33-C751-0E47-4FA0E47A7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1336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406,1</a:t>
            </a:r>
          </a:p>
        </p:txBody>
      </p:sp>
      <p:sp>
        <p:nvSpPr>
          <p:cNvPr id="55322" name="Text Box 26">
            <a:extLst>
              <a:ext uri="{FF2B5EF4-FFF2-40B4-BE49-F238E27FC236}">
                <a16:creationId xmlns:a16="http://schemas.microsoft.com/office/drawing/2014/main" id="{0E6795C1-AD11-F54B-3445-377B70174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7432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0,894 x 1000 =</a:t>
            </a:r>
          </a:p>
        </p:txBody>
      </p:sp>
      <p:sp>
        <p:nvSpPr>
          <p:cNvPr id="55323" name="Text Box 27">
            <a:extLst>
              <a:ext uri="{FF2B5EF4-FFF2-40B4-BE49-F238E27FC236}">
                <a16:creationId xmlns:a16="http://schemas.microsoft.com/office/drawing/2014/main" id="{C530145B-24CC-16AB-61CD-43931E6A3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7432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894</a:t>
            </a:r>
          </a:p>
        </p:txBody>
      </p:sp>
      <p:sp>
        <p:nvSpPr>
          <p:cNvPr id="55328" name="Rectangle 32">
            <a:extLst>
              <a:ext uri="{FF2B5EF4-FFF2-40B4-BE49-F238E27FC236}">
                <a16:creationId xmlns:a16="http://schemas.microsoft.com/office/drawing/2014/main" id="{F6077AF4-A629-269B-6090-EECE326AD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144000" cy="3124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2</a:t>
            </a:r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/57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.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xăng-ti-mét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                         10,4 dm  = 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                          12,6 m   =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                         0,856 m  =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                         5,75 dm  = </a:t>
            </a:r>
          </a:p>
        </p:txBody>
      </p:sp>
      <p:sp>
        <p:nvSpPr>
          <p:cNvPr id="55329" name="Text Box 33">
            <a:extLst>
              <a:ext uri="{FF2B5EF4-FFF2-40B4-BE49-F238E27FC236}">
                <a16:creationId xmlns:a16="http://schemas.microsoft.com/office/drawing/2014/main" id="{14D1AC3E-1A04-8884-3E29-EC8293DB0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433888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104 cm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5330" name="Text Box 34">
            <a:extLst>
              <a:ext uri="{FF2B5EF4-FFF2-40B4-BE49-F238E27FC236}">
                <a16:creationId xmlns:a16="http://schemas.microsoft.com/office/drawing/2014/main" id="{D29677AF-3725-B610-3911-56C0C7159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967288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1260 cm</a:t>
            </a:r>
          </a:p>
        </p:txBody>
      </p:sp>
      <p:sp>
        <p:nvSpPr>
          <p:cNvPr id="55331" name="Text Box 35">
            <a:extLst>
              <a:ext uri="{FF2B5EF4-FFF2-40B4-BE49-F238E27FC236}">
                <a16:creationId xmlns:a16="http://schemas.microsoft.com/office/drawing/2014/main" id="{651945AF-BECC-F83D-CF70-2EE47E5FB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24488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85,6 cm</a:t>
            </a:r>
          </a:p>
        </p:txBody>
      </p:sp>
      <p:sp>
        <p:nvSpPr>
          <p:cNvPr id="55332" name="Text Box 36">
            <a:extLst>
              <a:ext uri="{FF2B5EF4-FFF2-40B4-BE49-F238E27FC236}">
                <a16:creationId xmlns:a16="http://schemas.microsoft.com/office/drawing/2014/main" id="{971B0209-3335-8137-C485-3DB6EEBDF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957888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57,5 cm</a:t>
            </a:r>
          </a:p>
        </p:txBody>
      </p:sp>
      <p:sp>
        <p:nvSpPr>
          <p:cNvPr id="6169" name="TextBox 3">
            <a:extLst>
              <a:ext uri="{FF2B5EF4-FFF2-40B4-BE49-F238E27FC236}">
                <a16:creationId xmlns:a16="http://schemas.microsoft.com/office/drawing/2014/main" id="{402B97F5-78CB-D21B-E492-67EBA5707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152525"/>
            <a:ext cx="396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1</a:t>
            </a:r>
            <a:r>
              <a:rPr lang="vi-VN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/57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.Nhân nhẩm:                         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70" name="Rectangle 36">
            <a:extLst>
              <a:ext uri="{FF2B5EF4-FFF2-40B4-BE49-F238E27FC236}">
                <a16:creationId xmlns:a16="http://schemas.microsoft.com/office/drawing/2014/main" id="{F86BDC59-4BC5-A7AE-FEEF-FC9EE85D9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5147" name="Rectangle 26">
            <a:extLst>
              <a:ext uri="{FF2B5EF4-FFF2-40B4-BE49-F238E27FC236}">
                <a16:creationId xmlns:a16="http://schemas.microsoft.com/office/drawing/2014/main" id="{01D6F8E3-8299-E96B-559F-A107EABD9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95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Toán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</a:p>
        </p:txBody>
      </p:sp>
      <p:sp>
        <p:nvSpPr>
          <p:cNvPr id="6172" name="Text Box 6">
            <a:extLst>
              <a:ext uri="{FF2B5EF4-FFF2-40B4-BE49-F238E27FC236}">
                <a16:creationId xmlns:a16="http://schemas.microsoft.com/office/drawing/2014/main" id="{08D15218-6E7A-B52A-8EE3-C9048A12D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Nhân một số thập phân với 10, 100, 1000,…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5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5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5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5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5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5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5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5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5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/>
      <p:bldP spid="55308" grpId="0"/>
      <p:bldP spid="55310" grpId="0"/>
      <p:bldP spid="55312" grpId="0"/>
      <p:bldP spid="55314" grpId="0"/>
      <p:bldP spid="55316" grpId="0"/>
      <p:bldP spid="55318" grpId="0"/>
      <p:bldP spid="55320" grpId="0"/>
      <p:bldP spid="55322" grpId="0"/>
      <p:bldP spid="55329" grpId="0"/>
      <p:bldP spid="55330" grpId="0"/>
      <p:bldP spid="55331" grpId="0"/>
      <p:bldP spid="553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153F5803-12CF-90B7-1725-A22E402BF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57338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Bài 3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/57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Một can nhựa chứa 10 l dầu hoả. Biết một lít dầu hoả cân nặng 0,8kg, can rỗng cân nặng 1,3kg. Hỏi can dầu hoả đó cân nặng bao nhiêu ki-lô-gam?</a:t>
            </a:r>
          </a:p>
        </p:txBody>
      </p:sp>
      <p:sp>
        <p:nvSpPr>
          <p:cNvPr id="104458" name="Rectangle 10">
            <a:extLst>
              <a:ext uri="{FF2B5EF4-FFF2-40B4-BE49-F238E27FC236}">
                <a16:creationId xmlns:a16="http://schemas.microsoft.com/office/drawing/2014/main" id="{8A31DB3E-A8C5-7F0D-1121-9B5A8BA98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967038"/>
            <a:ext cx="1338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104459" name="Rectangle 11">
            <a:extLst>
              <a:ext uri="{FF2B5EF4-FFF2-40B4-BE49-F238E27FC236}">
                <a16:creationId xmlns:a16="http://schemas.microsoft.com/office/drawing/2014/main" id="{4EA8A490-0E74-689A-4133-FEA565304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043238"/>
            <a:ext cx="2797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1 lít dầu hỏa   : 0,8kg</a:t>
            </a:r>
          </a:p>
        </p:txBody>
      </p:sp>
      <p:sp>
        <p:nvSpPr>
          <p:cNvPr id="104460" name="Rectangle 12">
            <a:extLst>
              <a:ext uri="{FF2B5EF4-FFF2-40B4-BE49-F238E27FC236}">
                <a16:creationId xmlns:a16="http://schemas.microsoft.com/office/drawing/2014/main" id="{CD6AB534-0B8C-14A3-18F4-91946E508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424238"/>
            <a:ext cx="3163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10 lít dầu hỏa</a:t>
            </a:r>
            <a:r>
              <a:rPr lang="en-US" altLang="en-US" sz="2400">
                <a:latin typeface="Times New Roman" panose="02020603050405020304" pitchFamily="18" charset="0"/>
              </a:rPr>
              <a:t>  :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….kg?</a:t>
            </a:r>
            <a:r>
              <a:rPr lang="en-US" altLang="en-US" sz="240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04461" name="Rectangle 13">
            <a:extLst>
              <a:ext uri="{FF2B5EF4-FFF2-40B4-BE49-F238E27FC236}">
                <a16:creationId xmlns:a16="http://schemas.microsoft.com/office/drawing/2014/main" id="{76CCEC0A-1BD8-2828-1B48-46845F8AC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05238"/>
            <a:ext cx="302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Can rỗng         :   1,3kg</a:t>
            </a:r>
          </a:p>
        </p:txBody>
      </p:sp>
      <p:sp>
        <p:nvSpPr>
          <p:cNvPr id="30737" name="Rectangle 17">
            <a:extLst>
              <a:ext uri="{FF2B5EF4-FFF2-40B4-BE49-F238E27FC236}">
                <a16:creationId xmlns:a16="http://schemas.microsoft.com/office/drawing/2014/main" id="{85F46242-AB58-D166-6BE0-20485D512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200400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…kg ?</a:t>
            </a:r>
          </a:p>
        </p:txBody>
      </p:sp>
      <p:sp>
        <p:nvSpPr>
          <p:cNvPr id="30732" name="AutoShape 12">
            <a:extLst>
              <a:ext uri="{FF2B5EF4-FFF2-40B4-BE49-F238E27FC236}">
                <a16:creationId xmlns:a16="http://schemas.microsoft.com/office/drawing/2014/main" id="{74BB1E4A-C0B3-3615-5EFF-A0280EC4CE43}"/>
              </a:ext>
            </a:extLst>
          </p:cNvPr>
          <p:cNvSpPr>
            <a:spLocks noChangeAspect="1"/>
          </p:cNvSpPr>
          <p:nvPr/>
        </p:nvSpPr>
        <p:spPr bwMode="auto">
          <a:xfrm rot="10768252" flipH="1">
            <a:off x="4854575" y="3117850"/>
            <a:ext cx="244475" cy="1223963"/>
          </a:xfrm>
          <a:prstGeom prst="rightBrace">
            <a:avLst>
              <a:gd name="adj1" fmla="val 41721"/>
              <a:gd name="adj2" fmla="val 51204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sz="1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65" name="Rectangle 17">
            <a:extLst>
              <a:ext uri="{FF2B5EF4-FFF2-40B4-BE49-F238E27FC236}">
                <a16:creationId xmlns:a16="http://schemas.microsoft.com/office/drawing/2014/main" id="{E20A0199-1B18-5C81-CCAC-BF807A99C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321175"/>
            <a:ext cx="6553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Bài giải: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10 lít dầu hoả cân nặng số ki-lô-gam là:                                     		            0,8 x 10  =  8 (kg)		Can dầu hoả </a:t>
            </a: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cân nặng số ki-lô-gam là:             		</a:t>
            </a:r>
            <a:r>
              <a:rPr lang="en-CA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8  +  1,3  =  9,3 (kg)		                           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Đáp số: 9,3 kg</a:t>
            </a:r>
            <a:endParaRPr lang="en-CA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8" grpId="0"/>
      <p:bldP spid="104459" grpId="0"/>
      <p:bldP spid="104460" grpId="0"/>
      <p:bldP spid="104461" grpId="0"/>
      <p:bldP spid="30737" grpId="0"/>
      <p:bldP spid="30732" grpId="0" animBg="1"/>
      <p:bldP spid="1044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Text Box 5">
            <a:extLst>
              <a:ext uri="{FF2B5EF4-FFF2-40B4-BE49-F238E27FC236}">
                <a16:creationId xmlns:a16="http://schemas.microsoft.com/office/drawing/2014/main" id="{5F03FDD0-B0A7-B00A-96E6-DAF0AE42E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33600"/>
            <a:ext cx="9144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Muốn nhân một số thập phân với 10, 100, 1000,…ta chỉ việc: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a.Chuyển dấu phẩy của số đó lần lượt sang bên phải một, hai, ba,… chữ số.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b.Chuyển dấu phẩy của số đó lần lượt sang bên trái một, hai, ba,… chữ số.</a:t>
            </a:r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A30243A4-A115-E035-2B78-B4D588442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352800"/>
            <a:ext cx="304800" cy="381000"/>
          </a:xfrm>
          <a:prstGeom prst="rect">
            <a:avLst/>
          </a:prstGeom>
          <a:noFill/>
          <a:ln w="28575" cap="sq">
            <a:solidFill>
              <a:srgbClr val="0066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93192" name="Rectangle 8">
            <a:extLst>
              <a:ext uri="{FF2B5EF4-FFF2-40B4-BE49-F238E27FC236}">
                <a16:creationId xmlns:a16="http://schemas.microsoft.com/office/drawing/2014/main" id="{D494248F-DA8E-6C84-1991-23C4D85A1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419600"/>
            <a:ext cx="304800" cy="381000"/>
          </a:xfrm>
          <a:prstGeom prst="rect">
            <a:avLst/>
          </a:prstGeom>
          <a:noFill/>
          <a:ln w="28575" cap="sq">
            <a:solidFill>
              <a:srgbClr val="0066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93193" name="Text Box 9">
            <a:extLst>
              <a:ext uri="{FF2B5EF4-FFF2-40B4-BE49-F238E27FC236}">
                <a16:creationId xmlns:a16="http://schemas.microsoft.com/office/drawing/2014/main" id="{F7B01DC7-E43B-4A17-6D9D-97382036F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44196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93194" name="Text Box 10">
            <a:extLst>
              <a:ext uri="{FF2B5EF4-FFF2-40B4-BE49-F238E27FC236}">
                <a16:creationId xmlns:a16="http://schemas.microsoft.com/office/drawing/2014/main" id="{E08912CB-C790-056E-FF7F-8669870F1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53340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93195" name="Rectangle 11">
            <a:extLst>
              <a:ext uri="{FF2B5EF4-FFF2-40B4-BE49-F238E27FC236}">
                <a16:creationId xmlns:a16="http://schemas.microsoft.com/office/drawing/2014/main" id="{D94FC4A9-9717-A0BD-FA08-A1493EFD4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81600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0,25 X 10 = 2,5</a:t>
            </a:r>
          </a:p>
        </p:txBody>
      </p:sp>
      <p:sp>
        <p:nvSpPr>
          <p:cNvPr id="93196" name="Rectangle 12">
            <a:extLst>
              <a:ext uri="{FF2B5EF4-FFF2-40B4-BE49-F238E27FC236}">
                <a16:creationId xmlns:a16="http://schemas.microsoft.com/office/drawing/2014/main" id="{7851909A-BD27-08C8-3A4E-6CBFA989E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257800"/>
            <a:ext cx="5334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93197" name="Text Box 13">
            <a:extLst>
              <a:ext uri="{FF2B5EF4-FFF2-40B4-BE49-F238E27FC236}">
                <a16:creationId xmlns:a16="http://schemas.microsoft.com/office/drawing/2014/main" id="{84C9C635-6EAB-6E11-94F6-6A698FD93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2713" y="53070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93198" name="Rectangle 14">
            <a:extLst>
              <a:ext uri="{FF2B5EF4-FFF2-40B4-BE49-F238E27FC236}">
                <a16:creationId xmlns:a16="http://schemas.microsoft.com/office/drawing/2014/main" id="{E5A794F8-78EE-FDC7-9AEB-1C60A4420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181600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1,36 X 100 = 136</a:t>
            </a:r>
          </a:p>
        </p:txBody>
      </p:sp>
      <p:sp>
        <p:nvSpPr>
          <p:cNvPr id="93199" name="Rectangle 15">
            <a:extLst>
              <a:ext uri="{FF2B5EF4-FFF2-40B4-BE49-F238E27FC236}">
                <a16:creationId xmlns:a16="http://schemas.microsoft.com/office/drawing/2014/main" id="{ADC4F54D-1FA4-B309-156D-0D58F7A35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5181600"/>
            <a:ext cx="5334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93200" name="Text Box 16">
            <a:extLst>
              <a:ext uri="{FF2B5EF4-FFF2-40B4-BE49-F238E27FC236}">
                <a16:creationId xmlns:a16="http://schemas.microsoft.com/office/drawing/2014/main" id="{B509035F-BB34-FE19-FAB3-C9B4C812B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0613" y="51816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93201" name="Rectangle 17">
            <a:extLst>
              <a:ext uri="{FF2B5EF4-FFF2-40B4-BE49-F238E27FC236}">
                <a16:creationId xmlns:a16="http://schemas.microsoft.com/office/drawing/2014/main" id="{6FCD105B-F162-4F83-F92E-19B801717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0,0030 X 100 = 30 </a:t>
            </a:r>
          </a:p>
        </p:txBody>
      </p:sp>
      <p:sp>
        <p:nvSpPr>
          <p:cNvPr id="93202" name="Rectangle 18">
            <a:extLst>
              <a:ext uri="{FF2B5EF4-FFF2-40B4-BE49-F238E27FC236}">
                <a16:creationId xmlns:a16="http://schemas.microsoft.com/office/drawing/2014/main" id="{7241841F-5B35-0C99-8052-C7D57508F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943600"/>
            <a:ext cx="5334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93203" name="Rectangle 19">
            <a:extLst>
              <a:ext uri="{FF2B5EF4-FFF2-40B4-BE49-F238E27FC236}">
                <a16:creationId xmlns:a16="http://schemas.microsoft.com/office/drawing/2014/main" id="{EF510C3D-4B55-3196-2F99-AD8B35B29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943600"/>
            <a:ext cx="43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93204" name="Rectangle 20">
            <a:extLst>
              <a:ext uri="{FF2B5EF4-FFF2-40B4-BE49-F238E27FC236}">
                <a16:creationId xmlns:a16="http://schemas.microsoft.com/office/drawing/2014/main" id="{663E142B-69E0-9DAE-934E-45AE7CFFA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943600"/>
            <a:ext cx="388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0,009 X 1000 = 9   </a:t>
            </a:r>
          </a:p>
        </p:txBody>
      </p:sp>
      <p:sp>
        <p:nvSpPr>
          <p:cNvPr id="93209" name="Rectangle 25">
            <a:extLst>
              <a:ext uri="{FF2B5EF4-FFF2-40B4-BE49-F238E27FC236}">
                <a16:creationId xmlns:a16="http://schemas.microsoft.com/office/drawing/2014/main" id="{C8CA9589-A8EC-CA26-5D7F-E08C5C847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6019800"/>
            <a:ext cx="533400" cy="442913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93210" name="Rectangle 26">
            <a:extLst>
              <a:ext uri="{FF2B5EF4-FFF2-40B4-BE49-F238E27FC236}">
                <a16:creationId xmlns:a16="http://schemas.microsoft.com/office/drawing/2014/main" id="{E32DDC01-3B65-78EF-86B9-FBB78241C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350" y="6019800"/>
            <a:ext cx="349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8211" name="Rectangle 28">
            <a:extLst>
              <a:ext uri="{FF2B5EF4-FFF2-40B4-BE49-F238E27FC236}">
                <a16:creationId xmlns:a16="http://schemas.microsoft.com/office/drawing/2014/main" id="{C4EDC28C-4CDA-748B-0441-E10DD5A96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112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Đúng điền Đ, sai điền S vào ô trống: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15538 L -0.77083 -0.1597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9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14867 L -0.75417 -0.1375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58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3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3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3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  <p:bldP spid="93192" grpId="0" animBg="1"/>
      <p:bldP spid="93193" grpId="0"/>
      <p:bldP spid="93194" grpId="0"/>
      <p:bldP spid="93196" grpId="0" animBg="1"/>
      <p:bldP spid="93197" grpId="0"/>
      <p:bldP spid="93198" grpId="0"/>
      <p:bldP spid="93199" grpId="0" animBg="1"/>
      <p:bldP spid="93201" grpId="0"/>
      <p:bldP spid="93202" grpId="0" animBg="1"/>
      <p:bldP spid="93203" grpId="0"/>
      <p:bldP spid="93204" grpId="0"/>
      <p:bldP spid="932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muare">
            <a:extLst>
              <a:ext uri="{FF2B5EF4-FFF2-40B4-BE49-F238E27FC236}">
                <a16:creationId xmlns:a16="http://schemas.microsoft.com/office/drawing/2014/main" id="{D9FAC6FF-D3BE-A0BD-7F7D-B03C76E1D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WordArt 5">
            <a:extLst>
              <a:ext uri="{FF2B5EF4-FFF2-40B4-BE49-F238E27FC236}">
                <a16:creationId xmlns:a16="http://schemas.microsoft.com/office/drawing/2014/main" id="{4B542F32-8961-4FC4-D22B-98EE0FC82C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1981200"/>
            <a:ext cx="5638800" cy="2743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Củng cố - Dặn dò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05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6B513F7-8145-62BD-36DD-BF9C3B47B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C7E3571-0688-0181-BB29-5E4D6EE8E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0244" name="Picture 4" descr="imagesCAQC80JG">
            <a:extLst>
              <a:ext uri="{FF2B5EF4-FFF2-40B4-BE49-F238E27FC236}">
                <a16:creationId xmlns:a16="http://schemas.microsoft.com/office/drawing/2014/main" id="{FD09A3CA-927A-587C-BBB9-DF3CBF6CE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dandelions_butterfly_hb">
            <a:extLst>
              <a:ext uri="{FF2B5EF4-FFF2-40B4-BE49-F238E27FC236}">
                <a16:creationId xmlns:a16="http://schemas.microsoft.com/office/drawing/2014/main" id="{026A588A-9D47-287D-B54C-08ECB663B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4840288"/>
            <a:ext cx="1905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6" name="Object 6">
            <a:extLst>
              <a:ext uri="{FF2B5EF4-FFF2-40B4-BE49-F238E27FC236}">
                <a16:creationId xmlns:a16="http://schemas.microsoft.com/office/drawing/2014/main" id="{52E7E093-7857-7D26-2250-ECD8BEF95D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4462463"/>
          <a:ext cx="1766888" cy="239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60704" imgH="1335024" progId="MS_ClipArt_Gallery.2">
                  <p:embed/>
                </p:oleObj>
              </mc:Choice>
              <mc:Fallback>
                <p:oleObj r:id="rId4" imgW="1060704" imgH="1335024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62463"/>
                        <a:ext cx="1766888" cy="239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7" name="Picture 7" descr="92946cxn8xmvkw5">
            <a:extLst>
              <a:ext uri="{FF2B5EF4-FFF2-40B4-BE49-F238E27FC236}">
                <a16:creationId xmlns:a16="http://schemas.microsoft.com/office/drawing/2014/main" id="{34EAB6E1-1E79-B143-8FED-8368E5E68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2235200"/>
            <a:ext cx="17145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92946cxn8xmvkw5">
            <a:extLst>
              <a:ext uri="{FF2B5EF4-FFF2-40B4-BE49-F238E27FC236}">
                <a16:creationId xmlns:a16="http://schemas.microsoft.com/office/drawing/2014/main" id="{2879925F-940C-9708-6295-4B821FA34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5938"/>
            <a:ext cx="17145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92946cxn8xmvkw5">
            <a:extLst>
              <a:ext uri="{FF2B5EF4-FFF2-40B4-BE49-F238E27FC236}">
                <a16:creationId xmlns:a16="http://schemas.microsoft.com/office/drawing/2014/main" id="{C1059F13-582E-441D-0FE2-7075818C5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171450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92946cxn8xmvkw5">
            <a:extLst>
              <a:ext uri="{FF2B5EF4-FFF2-40B4-BE49-F238E27FC236}">
                <a16:creationId xmlns:a16="http://schemas.microsoft.com/office/drawing/2014/main" id="{20B8D01D-356A-5308-6DE3-6B88992F5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40188"/>
            <a:ext cx="17145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WordArt 11">
            <a:extLst>
              <a:ext uri="{FF2B5EF4-FFF2-40B4-BE49-F238E27FC236}">
                <a16:creationId xmlns:a16="http://schemas.microsoft.com/office/drawing/2014/main" id="{09F6BA61-AC25-FDC8-6515-52833543C9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1906588"/>
            <a:ext cx="6781800" cy="2284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66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Cảm ơn các em </a:t>
            </a:r>
          </a:p>
        </p:txBody>
      </p:sp>
      <p:pic>
        <p:nvPicPr>
          <p:cNvPr id="10252" name="Picture 12" descr="92946cxn8xmvkw5">
            <a:extLst>
              <a:ext uri="{FF2B5EF4-FFF2-40B4-BE49-F238E27FC236}">
                <a16:creationId xmlns:a16="http://schemas.microsoft.com/office/drawing/2014/main" id="{AD03FADB-7B89-8AB6-BC66-15AC29886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70388"/>
            <a:ext cx="17145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3d butterfly">
            <a:extLst>
              <a:ext uri="{FF2B5EF4-FFF2-40B4-BE49-F238E27FC236}">
                <a16:creationId xmlns:a16="http://schemas.microsoft.com/office/drawing/2014/main" id="{A5D39266-2A94-5369-A595-19A384970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40363"/>
            <a:ext cx="12954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k-hanay">
            <a:extLst>
              <a:ext uri="{FF2B5EF4-FFF2-40B4-BE49-F238E27FC236}">
                <a16:creationId xmlns:a16="http://schemas.microsoft.com/office/drawing/2014/main" id="{DAB769C4-360F-7085-7CE4-D24A44973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4370388"/>
            <a:ext cx="48101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k-hanay">
            <a:extLst>
              <a:ext uri="{FF2B5EF4-FFF2-40B4-BE49-F238E27FC236}">
                <a16:creationId xmlns:a16="http://schemas.microsoft.com/office/drawing/2014/main" id="{919F2343-C8A9-F8F0-FACF-AF4C4DBDF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19738"/>
            <a:ext cx="4762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6" descr="k-hanap">
            <a:extLst>
              <a:ext uri="{FF2B5EF4-FFF2-40B4-BE49-F238E27FC236}">
                <a16:creationId xmlns:a16="http://schemas.microsoft.com/office/drawing/2014/main" id="{C9142926-7EAD-1156-EDDF-E347B2BFE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602288"/>
            <a:ext cx="4762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" descr="love-sun">
            <a:extLst>
              <a:ext uri="{FF2B5EF4-FFF2-40B4-BE49-F238E27FC236}">
                <a16:creationId xmlns:a16="http://schemas.microsoft.com/office/drawing/2014/main" id="{927AC7B4-93AF-F30F-E389-F0E68AA44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72088"/>
            <a:ext cx="4095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 descr="k-hanab">
            <a:extLst>
              <a:ext uri="{FF2B5EF4-FFF2-40B4-BE49-F238E27FC236}">
                <a16:creationId xmlns:a16="http://schemas.microsoft.com/office/drawing/2014/main" id="{692CD6EF-B30A-A410-C084-1626453F6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767388"/>
            <a:ext cx="4762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 descr="k-hanay">
            <a:extLst>
              <a:ext uri="{FF2B5EF4-FFF2-40B4-BE49-F238E27FC236}">
                <a16:creationId xmlns:a16="http://schemas.microsoft.com/office/drawing/2014/main" id="{211F460F-3EAC-72A3-A2A8-ECCDB18CD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440363"/>
            <a:ext cx="476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0" descr="k-hanap">
            <a:extLst>
              <a:ext uri="{FF2B5EF4-FFF2-40B4-BE49-F238E27FC236}">
                <a16:creationId xmlns:a16="http://schemas.microsoft.com/office/drawing/2014/main" id="{6141E21E-8617-2DAC-F06D-91010FE6D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5110163"/>
            <a:ext cx="476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1" descr="love-sun">
            <a:extLst>
              <a:ext uri="{FF2B5EF4-FFF2-40B4-BE49-F238E27FC236}">
                <a16:creationId xmlns:a16="http://schemas.microsoft.com/office/drawing/2014/main" id="{636E62CC-BD49-1FF4-9643-B6FDDEDE6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37188"/>
            <a:ext cx="4095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2" name="Freeform 22">
            <a:extLst>
              <a:ext uri="{FF2B5EF4-FFF2-40B4-BE49-F238E27FC236}">
                <a16:creationId xmlns:a16="http://schemas.microsoft.com/office/drawing/2014/main" id="{6F0EEB66-B247-78E7-85EC-C8FE5C387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06363"/>
            <a:ext cx="5410200" cy="1722437"/>
          </a:xfrm>
          <a:custGeom>
            <a:avLst/>
            <a:gdLst>
              <a:gd name="T0" fmla="*/ 2147483646 w 1720"/>
              <a:gd name="T1" fmla="*/ 2147483646 h 842"/>
              <a:gd name="T2" fmla="*/ 2147483646 w 1720"/>
              <a:gd name="T3" fmla="*/ 2147483646 h 842"/>
              <a:gd name="T4" fmla="*/ 2147483646 w 1720"/>
              <a:gd name="T5" fmla="*/ 0 h 842"/>
              <a:gd name="T6" fmla="*/ 2147483646 w 1720"/>
              <a:gd name="T7" fmla="*/ 2147483646 h 842"/>
              <a:gd name="T8" fmla="*/ 2147483646 w 1720"/>
              <a:gd name="T9" fmla="*/ 2147483646 h 842"/>
              <a:gd name="T10" fmla="*/ 2147483646 w 1720"/>
              <a:gd name="T11" fmla="*/ 2147483646 h 842"/>
              <a:gd name="T12" fmla="*/ 2147483646 w 1720"/>
              <a:gd name="T13" fmla="*/ 2147483646 h 842"/>
              <a:gd name="T14" fmla="*/ 2147483646 w 1720"/>
              <a:gd name="T15" fmla="*/ 2147483646 h 842"/>
              <a:gd name="T16" fmla="*/ 2147483646 w 1720"/>
              <a:gd name="T17" fmla="*/ 2147483646 h 842"/>
              <a:gd name="T18" fmla="*/ 2147483646 w 1720"/>
              <a:gd name="T19" fmla="*/ 2147483646 h 842"/>
              <a:gd name="T20" fmla="*/ 2147483646 w 1720"/>
              <a:gd name="T21" fmla="*/ 2147483646 h 842"/>
              <a:gd name="T22" fmla="*/ 2147483646 w 1720"/>
              <a:gd name="T23" fmla="*/ 2147483646 h 842"/>
              <a:gd name="T24" fmla="*/ 2147483646 w 1720"/>
              <a:gd name="T25" fmla="*/ 2147483646 h 842"/>
              <a:gd name="T26" fmla="*/ 2147483646 w 1720"/>
              <a:gd name="T27" fmla="*/ 2147483646 h 842"/>
              <a:gd name="T28" fmla="*/ 2147483646 w 1720"/>
              <a:gd name="T29" fmla="*/ 2147483646 h 842"/>
              <a:gd name="T30" fmla="*/ 2147483646 w 1720"/>
              <a:gd name="T31" fmla="*/ 2147483646 h 842"/>
              <a:gd name="T32" fmla="*/ 2147483646 w 1720"/>
              <a:gd name="T33" fmla="*/ 2147483646 h 842"/>
              <a:gd name="T34" fmla="*/ 2147483646 w 1720"/>
              <a:gd name="T35" fmla="*/ 2147483646 h 842"/>
              <a:gd name="T36" fmla="*/ 2147483646 w 1720"/>
              <a:gd name="T37" fmla="*/ 2147483646 h 842"/>
              <a:gd name="T38" fmla="*/ 2147483646 w 1720"/>
              <a:gd name="T39" fmla="*/ 2147483646 h 842"/>
              <a:gd name="T40" fmla="*/ 2147483646 w 1720"/>
              <a:gd name="T41" fmla="*/ 2147483646 h 842"/>
              <a:gd name="T42" fmla="*/ 2147483646 w 1720"/>
              <a:gd name="T43" fmla="*/ 2147483646 h 842"/>
              <a:gd name="T44" fmla="*/ 2147483646 w 1720"/>
              <a:gd name="T45" fmla="*/ 2147483646 h 842"/>
              <a:gd name="T46" fmla="*/ 2147483646 w 1720"/>
              <a:gd name="T47" fmla="*/ 2147483646 h 842"/>
              <a:gd name="T48" fmla="*/ 2147483646 w 1720"/>
              <a:gd name="T49" fmla="*/ 2147483646 h 842"/>
              <a:gd name="T50" fmla="*/ 2147483646 w 1720"/>
              <a:gd name="T51" fmla="*/ 2147483646 h 842"/>
              <a:gd name="T52" fmla="*/ 2147483646 w 1720"/>
              <a:gd name="T53" fmla="*/ 2147483646 h 842"/>
              <a:gd name="T54" fmla="*/ 2147483646 w 1720"/>
              <a:gd name="T55" fmla="*/ 2147483646 h 842"/>
              <a:gd name="T56" fmla="*/ 2147483646 w 1720"/>
              <a:gd name="T57" fmla="*/ 2147483646 h 842"/>
              <a:gd name="T58" fmla="*/ 2147483646 w 1720"/>
              <a:gd name="T59" fmla="*/ 2147483646 h 842"/>
              <a:gd name="T60" fmla="*/ 2147483646 w 1720"/>
              <a:gd name="T61" fmla="*/ 2147483646 h 842"/>
              <a:gd name="T62" fmla="*/ 2147483646 w 1720"/>
              <a:gd name="T63" fmla="*/ 2147483646 h 842"/>
              <a:gd name="T64" fmla="*/ 2147483646 w 1720"/>
              <a:gd name="T65" fmla="*/ 2147483646 h 842"/>
              <a:gd name="T66" fmla="*/ 2147483646 w 1720"/>
              <a:gd name="T67" fmla="*/ 2147483646 h 842"/>
              <a:gd name="T68" fmla="*/ 2147483646 w 1720"/>
              <a:gd name="T69" fmla="*/ 2147483646 h 842"/>
              <a:gd name="T70" fmla="*/ 2147483646 w 1720"/>
              <a:gd name="T71" fmla="*/ 2147483646 h 842"/>
              <a:gd name="T72" fmla="*/ 2147483646 w 1720"/>
              <a:gd name="T73" fmla="*/ 2147483646 h 842"/>
              <a:gd name="T74" fmla="*/ 2147483646 w 1720"/>
              <a:gd name="T75" fmla="*/ 2147483646 h 842"/>
              <a:gd name="T76" fmla="*/ 2147483646 w 1720"/>
              <a:gd name="T77" fmla="*/ 2147483646 h 84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20"/>
              <a:gd name="T118" fmla="*/ 0 h 842"/>
              <a:gd name="T119" fmla="*/ 1720 w 1720"/>
              <a:gd name="T120" fmla="*/ 842 h 84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endParaRPr lang="vi-VN"/>
          </a:p>
        </p:txBody>
      </p:sp>
      <p:pic>
        <p:nvPicPr>
          <p:cNvPr id="9239" name="Picture 23" descr="sun14[1]">
            <a:extLst>
              <a:ext uri="{FF2B5EF4-FFF2-40B4-BE49-F238E27FC236}">
                <a16:creationId xmlns:a16="http://schemas.microsoft.com/office/drawing/2014/main" id="{0B6DAD26-A1DB-E0B7-94B1-28CA43F82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90488"/>
            <a:ext cx="199072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4" name="Freeform 24">
            <a:extLst>
              <a:ext uri="{FF2B5EF4-FFF2-40B4-BE49-F238E27FC236}">
                <a16:creationId xmlns:a16="http://schemas.microsoft.com/office/drawing/2014/main" id="{EB4F2167-A552-5979-8392-B12A66199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8588"/>
            <a:ext cx="3124200" cy="1395412"/>
          </a:xfrm>
          <a:custGeom>
            <a:avLst/>
            <a:gdLst>
              <a:gd name="T0" fmla="*/ 2147483646 w 1576"/>
              <a:gd name="T1" fmla="*/ 2147483646 h 815"/>
              <a:gd name="T2" fmla="*/ 2147483646 w 1576"/>
              <a:gd name="T3" fmla="*/ 2147483646 h 815"/>
              <a:gd name="T4" fmla="*/ 2147483646 w 1576"/>
              <a:gd name="T5" fmla="*/ 2147483646 h 815"/>
              <a:gd name="T6" fmla="*/ 2147483646 w 1576"/>
              <a:gd name="T7" fmla="*/ 2147483646 h 815"/>
              <a:gd name="T8" fmla="*/ 2147483646 w 1576"/>
              <a:gd name="T9" fmla="*/ 2147483646 h 815"/>
              <a:gd name="T10" fmla="*/ 2147483646 w 1576"/>
              <a:gd name="T11" fmla="*/ 2147483646 h 815"/>
              <a:gd name="T12" fmla="*/ 2147483646 w 1576"/>
              <a:gd name="T13" fmla="*/ 2147483646 h 815"/>
              <a:gd name="T14" fmla="*/ 2147483646 w 1576"/>
              <a:gd name="T15" fmla="*/ 2147483646 h 815"/>
              <a:gd name="T16" fmla="*/ 2147483646 w 1576"/>
              <a:gd name="T17" fmla="*/ 2147483646 h 815"/>
              <a:gd name="T18" fmla="*/ 2147483646 w 1576"/>
              <a:gd name="T19" fmla="*/ 2147483646 h 815"/>
              <a:gd name="T20" fmla="*/ 2147483646 w 1576"/>
              <a:gd name="T21" fmla="*/ 2147483646 h 815"/>
              <a:gd name="T22" fmla="*/ 2147483646 w 1576"/>
              <a:gd name="T23" fmla="*/ 2147483646 h 815"/>
              <a:gd name="T24" fmla="*/ 2147483646 w 1576"/>
              <a:gd name="T25" fmla="*/ 2147483646 h 815"/>
              <a:gd name="T26" fmla="*/ 2147483646 w 1576"/>
              <a:gd name="T27" fmla="*/ 2147483646 h 815"/>
              <a:gd name="T28" fmla="*/ 2147483646 w 1576"/>
              <a:gd name="T29" fmla="*/ 2147483646 h 815"/>
              <a:gd name="T30" fmla="*/ 2147483646 w 1576"/>
              <a:gd name="T31" fmla="*/ 2147483646 h 815"/>
              <a:gd name="T32" fmla="*/ 2147483646 w 1576"/>
              <a:gd name="T33" fmla="*/ 2147483646 h 815"/>
              <a:gd name="T34" fmla="*/ 2147483646 w 1576"/>
              <a:gd name="T35" fmla="*/ 2147483646 h 815"/>
              <a:gd name="T36" fmla="*/ 2147483646 w 1576"/>
              <a:gd name="T37" fmla="*/ 2147483646 h 815"/>
              <a:gd name="T38" fmla="*/ 2147483646 w 1576"/>
              <a:gd name="T39" fmla="*/ 2147483646 h 815"/>
              <a:gd name="T40" fmla="*/ 2147483646 w 1576"/>
              <a:gd name="T41" fmla="*/ 2147483646 h 815"/>
              <a:gd name="T42" fmla="*/ 2147483646 w 1576"/>
              <a:gd name="T43" fmla="*/ 2147483646 h 815"/>
              <a:gd name="T44" fmla="*/ 2147483646 w 1576"/>
              <a:gd name="T45" fmla="*/ 2147483646 h 815"/>
              <a:gd name="T46" fmla="*/ 2147483646 w 1576"/>
              <a:gd name="T47" fmla="*/ 2147483646 h 815"/>
              <a:gd name="T48" fmla="*/ 0 w 1576"/>
              <a:gd name="T49" fmla="*/ 2147483646 h 815"/>
              <a:gd name="T50" fmla="*/ 2147483646 w 1576"/>
              <a:gd name="T51" fmla="*/ 2147483646 h 815"/>
              <a:gd name="T52" fmla="*/ 2147483646 w 1576"/>
              <a:gd name="T53" fmla="*/ 2147483646 h 815"/>
              <a:gd name="T54" fmla="*/ 2147483646 w 1576"/>
              <a:gd name="T55" fmla="*/ 2147483646 h 815"/>
              <a:gd name="T56" fmla="*/ 2147483646 w 1576"/>
              <a:gd name="T57" fmla="*/ 2147483646 h 815"/>
              <a:gd name="T58" fmla="*/ 2147483646 w 1576"/>
              <a:gd name="T59" fmla="*/ 2147483646 h 81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576"/>
              <a:gd name="T91" fmla="*/ 0 h 815"/>
              <a:gd name="T92" fmla="*/ 1576 w 1576"/>
              <a:gd name="T93" fmla="*/ 815 h 81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576" h="815">
                <a:moveTo>
                  <a:pt x="170" y="4"/>
                </a:moveTo>
                <a:cubicBezTo>
                  <a:pt x="343" y="26"/>
                  <a:pt x="518" y="5"/>
                  <a:pt x="693" y="15"/>
                </a:cubicBezTo>
                <a:cubicBezTo>
                  <a:pt x="760" y="24"/>
                  <a:pt x="819" y="42"/>
                  <a:pt x="885" y="57"/>
                </a:cubicBezTo>
                <a:cubicBezTo>
                  <a:pt x="920" y="94"/>
                  <a:pt x="931" y="70"/>
                  <a:pt x="949" y="121"/>
                </a:cubicBezTo>
                <a:cubicBezTo>
                  <a:pt x="935" y="177"/>
                  <a:pt x="919" y="220"/>
                  <a:pt x="864" y="239"/>
                </a:cubicBezTo>
                <a:cubicBezTo>
                  <a:pt x="934" y="285"/>
                  <a:pt x="1016" y="283"/>
                  <a:pt x="1098" y="292"/>
                </a:cubicBezTo>
                <a:cubicBezTo>
                  <a:pt x="1174" y="317"/>
                  <a:pt x="1149" y="294"/>
                  <a:pt x="1184" y="345"/>
                </a:cubicBezTo>
                <a:cubicBezTo>
                  <a:pt x="1191" y="366"/>
                  <a:pt x="1198" y="388"/>
                  <a:pt x="1205" y="409"/>
                </a:cubicBezTo>
                <a:cubicBezTo>
                  <a:pt x="1209" y="420"/>
                  <a:pt x="1183" y="439"/>
                  <a:pt x="1194" y="441"/>
                </a:cubicBezTo>
                <a:cubicBezTo>
                  <a:pt x="1216" y="446"/>
                  <a:pt x="1258" y="420"/>
                  <a:pt x="1258" y="420"/>
                </a:cubicBezTo>
                <a:cubicBezTo>
                  <a:pt x="1308" y="433"/>
                  <a:pt x="1359" y="438"/>
                  <a:pt x="1408" y="452"/>
                </a:cubicBezTo>
                <a:cubicBezTo>
                  <a:pt x="1443" y="462"/>
                  <a:pt x="1469" y="483"/>
                  <a:pt x="1504" y="495"/>
                </a:cubicBezTo>
                <a:cubicBezTo>
                  <a:pt x="1515" y="506"/>
                  <a:pt x="1529" y="513"/>
                  <a:pt x="1536" y="527"/>
                </a:cubicBezTo>
                <a:cubicBezTo>
                  <a:pt x="1576" y="608"/>
                  <a:pt x="1497" y="676"/>
                  <a:pt x="1429" y="697"/>
                </a:cubicBezTo>
                <a:cubicBezTo>
                  <a:pt x="1370" y="759"/>
                  <a:pt x="1288" y="770"/>
                  <a:pt x="1205" y="783"/>
                </a:cubicBezTo>
                <a:cubicBezTo>
                  <a:pt x="1095" y="800"/>
                  <a:pt x="1000" y="808"/>
                  <a:pt x="885" y="815"/>
                </a:cubicBezTo>
                <a:cubicBezTo>
                  <a:pt x="592" y="807"/>
                  <a:pt x="583" y="806"/>
                  <a:pt x="384" y="783"/>
                </a:cubicBezTo>
                <a:cubicBezTo>
                  <a:pt x="305" y="756"/>
                  <a:pt x="205" y="741"/>
                  <a:pt x="138" y="687"/>
                </a:cubicBezTo>
                <a:cubicBezTo>
                  <a:pt x="124" y="675"/>
                  <a:pt x="103" y="649"/>
                  <a:pt x="96" y="633"/>
                </a:cubicBezTo>
                <a:cubicBezTo>
                  <a:pt x="87" y="612"/>
                  <a:pt x="74" y="569"/>
                  <a:pt x="74" y="569"/>
                </a:cubicBezTo>
                <a:cubicBezTo>
                  <a:pt x="78" y="544"/>
                  <a:pt x="77" y="519"/>
                  <a:pt x="85" y="495"/>
                </a:cubicBezTo>
                <a:cubicBezTo>
                  <a:pt x="88" y="485"/>
                  <a:pt x="104" y="483"/>
                  <a:pt x="106" y="473"/>
                </a:cubicBezTo>
                <a:cubicBezTo>
                  <a:pt x="113" y="437"/>
                  <a:pt x="86" y="438"/>
                  <a:pt x="64" y="431"/>
                </a:cubicBezTo>
                <a:cubicBezTo>
                  <a:pt x="46" y="413"/>
                  <a:pt x="32" y="402"/>
                  <a:pt x="21" y="377"/>
                </a:cubicBezTo>
                <a:cubicBezTo>
                  <a:pt x="12" y="356"/>
                  <a:pt x="0" y="313"/>
                  <a:pt x="0" y="313"/>
                </a:cubicBezTo>
                <a:cubicBezTo>
                  <a:pt x="24" y="217"/>
                  <a:pt x="23" y="144"/>
                  <a:pt x="128" y="111"/>
                </a:cubicBezTo>
                <a:cubicBezTo>
                  <a:pt x="135" y="104"/>
                  <a:pt x="145" y="98"/>
                  <a:pt x="149" y="89"/>
                </a:cubicBezTo>
                <a:cubicBezTo>
                  <a:pt x="159" y="69"/>
                  <a:pt x="148" y="30"/>
                  <a:pt x="170" y="25"/>
                </a:cubicBezTo>
                <a:cubicBezTo>
                  <a:pt x="184" y="22"/>
                  <a:pt x="213" y="30"/>
                  <a:pt x="213" y="15"/>
                </a:cubicBezTo>
                <a:cubicBezTo>
                  <a:pt x="213" y="0"/>
                  <a:pt x="184" y="8"/>
                  <a:pt x="170" y="4"/>
                </a:cubicBezTo>
                <a:close/>
              </a:path>
            </a:pathLst>
          </a:cu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endParaRPr lang="vi-VN"/>
          </a:p>
        </p:txBody>
      </p:sp>
      <p:pic>
        <p:nvPicPr>
          <p:cNvPr id="10265" name="Picture 26" descr="92946cxn8xmvkw5">
            <a:extLst>
              <a:ext uri="{FF2B5EF4-FFF2-40B4-BE49-F238E27FC236}">
                <a16:creationId xmlns:a16="http://schemas.microsoft.com/office/drawing/2014/main" id="{9B14E53A-06D0-D0CC-7503-F6B66B938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67200"/>
            <a:ext cx="171450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1716</TotalTime>
  <Words>693</Words>
  <Application>Microsoft Office PowerPoint</Application>
  <PresentationFormat>Trình chiếu Trên màn hình (4:3)</PresentationFormat>
  <Paragraphs>106</Paragraphs>
  <Slides>9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7" baseType="lpstr">
      <vt:lpstr>Arial</vt:lpstr>
      <vt:lpstr>Calibri</vt:lpstr>
      <vt:lpstr>Times New Roman</vt:lpstr>
      <vt:lpstr>Arial Unicode MS</vt:lpstr>
      <vt:lpstr>Wingdings</vt:lpstr>
      <vt:lpstr>Office Theme</vt:lpstr>
      <vt:lpstr>Clip</vt:lpstr>
      <vt:lpstr>MS_ClipArt_Gallery.2</vt:lpstr>
      <vt:lpstr>Bản trình bày PowerPoint</vt:lpstr>
      <vt:lpstr>Bản trình bày PowerPoint</vt:lpstr>
      <vt:lpstr>Toán   </vt:lpstr>
      <vt:lpstr>Bản trình bày PowerPoint</vt:lpstr>
      <vt:lpstr>Toán   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Windows 11</cp:lastModifiedBy>
  <cp:revision>156</cp:revision>
  <dcterms:created xsi:type="dcterms:W3CDTF">2009-02-21T14:13:51Z</dcterms:created>
  <dcterms:modified xsi:type="dcterms:W3CDTF">2024-03-12T08:18:05Z</dcterms:modified>
</cp:coreProperties>
</file>