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0" r:id="rId2"/>
    <p:sldId id="338" r:id="rId3"/>
    <p:sldId id="340" r:id="rId4"/>
    <p:sldId id="384" r:id="rId5"/>
    <p:sldId id="382" r:id="rId6"/>
    <p:sldId id="379" r:id="rId7"/>
    <p:sldId id="354" r:id="rId8"/>
    <p:sldId id="324" r:id="rId9"/>
    <p:sldId id="291" r:id="rId10"/>
    <p:sldId id="383" r:id="rId11"/>
    <p:sldId id="355" r:id="rId12"/>
    <p:sldId id="364" r:id="rId13"/>
    <p:sldId id="350" r:id="rId14"/>
    <p:sldId id="375" r:id="rId15"/>
    <p:sldId id="351" r:id="rId16"/>
    <p:sldId id="376" r:id="rId17"/>
    <p:sldId id="352" r:id="rId18"/>
    <p:sldId id="400" r:id="rId19"/>
    <p:sldId id="35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mbria Math" panose="02040503050406030204" pitchFamily="18" charset="0"/>
      <p:regular r:id="rId28"/>
    </p:embeddedFont>
    <p:embeddedFont>
      <p:font typeface="SimSun" panose="02010600030101010101" pitchFamily="2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8">
          <p15:clr>
            <a:srgbClr val="A4A3A4"/>
          </p15:clr>
        </p15:guide>
        <p15:guide id="2" pos="28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60"/>
  </p:normalViewPr>
  <p:slideViewPr>
    <p:cSldViewPr>
      <p:cViewPr varScale="1">
        <p:scale>
          <a:sx n="94" d="100"/>
          <a:sy n="94" d="100"/>
        </p:scale>
        <p:origin x="684" y="90"/>
      </p:cViewPr>
      <p:guideLst>
        <p:guide orient="horz" pos="1568"/>
        <p:guide pos="28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slide" Target="slide15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GIF"/><Relationship Id="rId2" Type="http://schemas.openxmlformats.org/officeDocument/2006/relationships/audio" Target="../media/media2.wav"/><Relationship Id="rId16" Type="http://schemas.openxmlformats.org/officeDocument/2006/relationships/image" Target="../media/image24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emf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GIF"/><Relationship Id="rId2" Type="http://schemas.openxmlformats.org/officeDocument/2006/relationships/audio" Target="../media/media2.wav"/><Relationship Id="rId16" Type="http://schemas.openxmlformats.org/officeDocument/2006/relationships/image" Target="../media/image24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emf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media2.wav"/><Relationship Id="rId16" Type="http://schemas.openxmlformats.org/officeDocument/2006/relationships/image" Target="../media/image25.GI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emf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GI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57002" y="943778"/>
            <a:ext cx="503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ỦY BAN </a:t>
            </a:r>
            <a:r>
              <a:rPr lang="en-US" altLang="zh-C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NHÂN </a:t>
            </a:r>
            <a:r>
              <a:rPr lang="en-US" altLang="zh-C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DÂN HÓC MÔN</a:t>
            </a:r>
            <a:endParaRPr lang="en-US" altLang="zh-C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PHÒNG GIÁO DỤC VÀ </a:t>
            </a:r>
            <a:r>
              <a:rPr lang="en-US" altLang="zh-C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ĐÀO </a:t>
            </a:r>
            <a:r>
              <a:rPr lang="en-US" altLang="zh-C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TẠO HÓC MÔN </a:t>
            </a:r>
            <a:endParaRPr lang="en-US" altLang="zh-CN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194" y="1707654"/>
            <a:ext cx="4082580" cy="4834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47925" y="2350025"/>
            <a:ext cx="4607607" cy="1031915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MÔN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TOÁN</a:t>
            </a: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LỚP 3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235"/>
            <a:ext cx="5226304" cy="1389265"/>
          </a:xfrm>
          <a:prstGeom prst="rect">
            <a:avLst/>
          </a:prstGeom>
        </p:spPr>
      </p:pic>
      <p:pic>
        <p:nvPicPr>
          <p:cNvPr id="2" name="5c6abf33189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4648" y="256943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9484" y="354888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GIÁO VIÊN: </a:t>
            </a:r>
            <a:r>
              <a:rPr lang="en-US" smtClean="0">
                <a:solidFill>
                  <a:srgbClr val="002060"/>
                </a:solidFill>
              </a:rPr>
              <a:t>NGUYỄN TRỌNG QUANG </a:t>
            </a:r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18" grpId="1"/>
      <p:bldP spid="2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88679" y="771550"/>
                <a:ext cx="7704856" cy="1512168"/>
              </a:xfrm>
              <a:prstGeom prst="rect">
                <a:avLst/>
              </a:prstGeom>
            </p:spPr>
            <p:txBody>
              <a:bodyPr vert="horz" lIns="68580" tIns="34290" rIns="68580" bIns="3429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zh-C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r>
                  <a:rPr lang="vi-VN" alt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.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Đã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tô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màu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vào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𝟔</m:t>
                        </m:r>
                      </m:den>
                    </m:f>
                    <m:r>
                      <a:rPr lang="en-US" altLang="zh-CN" sz="3200" b="1" i="1" smtClean="0">
                        <a:latin typeface="Cambria Math" panose="02040503050406030204"/>
                        <a:ea typeface="新蒂小丸子" panose="03000600000000000000" pitchFamily="66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của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hình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nào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?</a:t>
                </a:r>
                <a:endParaRPr lang="en-US" altLang="zh-CN" sz="3200" b="1" dirty="0">
                  <a:latin typeface="Times New Roman" panose="02020603050405020304" pitchFamily="18" charset="0"/>
                  <a:ea typeface="新蒂小丸子" panose="03000600000000000000" pitchFamily="66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79" y="771550"/>
                <a:ext cx="7704856" cy="1512168"/>
              </a:xfrm>
              <a:prstGeom prst="rect">
                <a:avLst/>
              </a:prstGeom>
              <a:blipFill rotWithShape="1">
                <a:blip r:embed="rId3"/>
                <a:stretch>
                  <a:fillRect l="-5" t="-2" r="2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75831" y="2468969"/>
            <a:ext cx="2088232" cy="1736926"/>
            <a:chOff x="3203848" y="1788396"/>
            <a:chExt cx="2808312" cy="2016224"/>
          </a:xfrm>
        </p:grpSpPr>
        <p:sp>
          <p:nvSpPr>
            <p:cNvPr id="6" name="Rectangle 5"/>
            <p:cNvSpPr/>
            <p:nvPr/>
          </p:nvSpPr>
          <p:spPr>
            <a:xfrm>
              <a:off x="3203848" y="1788396"/>
              <a:ext cx="936104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39952" y="1788396"/>
              <a:ext cx="936104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6056" y="1788396"/>
              <a:ext cx="936104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15893" y="4215398"/>
            <a:ext cx="1097660" cy="3289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  </a:t>
            </a:r>
            <a:endParaRPr lang="en-US" altLang="zh-CN" sz="20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42772" y="2477703"/>
            <a:ext cx="2531185" cy="1739208"/>
            <a:chOff x="3203848" y="1788396"/>
            <a:chExt cx="2783516" cy="2016224"/>
          </a:xfrm>
        </p:grpSpPr>
        <p:sp>
          <p:nvSpPr>
            <p:cNvPr id="11" name="Rectangle 10"/>
            <p:cNvSpPr/>
            <p:nvPr/>
          </p:nvSpPr>
          <p:spPr>
            <a:xfrm>
              <a:off x="3203848" y="1788396"/>
              <a:ext cx="468052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47104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5156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83208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51260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19312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025916" y="4306858"/>
            <a:ext cx="1342347" cy="28111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2</a:t>
            </a:r>
            <a:endParaRPr lang="en-US" altLang="zh-CN" sz="20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30042" y="2477703"/>
            <a:ext cx="1836204" cy="1728192"/>
            <a:chOff x="3203848" y="1635646"/>
            <a:chExt cx="2376264" cy="2286788"/>
          </a:xfrm>
        </p:grpSpPr>
        <p:sp>
          <p:nvSpPr>
            <p:cNvPr id="19" name="Rectangle 18"/>
            <p:cNvSpPr/>
            <p:nvPr/>
          </p:nvSpPr>
          <p:spPr>
            <a:xfrm>
              <a:off x="3995936" y="1635646"/>
              <a:ext cx="792088" cy="1143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03848" y="1635646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88024" y="1635646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03848" y="2779040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95936" y="2779040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88024" y="2779040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987691" y="4298082"/>
            <a:ext cx="1140672" cy="24628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3</a:t>
            </a:r>
            <a:endParaRPr lang="en-US" altLang="zh-CN" sz="20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Rectangles 3"/>
          <p:cNvSpPr/>
          <p:nvPr/>
        </p:nvSpPr>
        <p:spPr>
          <a:xfrm>
            <a:off x="3491865" y="519254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9902"/>
            <a:ext cx="2040938" cy="15311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03648" y="1359307"/>
            <a:ext cx="6060408" cy="2081028"/>
            <a:chOff x="1679944" y="-39334"/>
            <a:chExt cx="6060408" cy="2081028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79944" y="1229164"/>
              <a:ext cx="6060408" cy="81253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3600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Trò</a:t>
              </a:r>
              <a:r>
                <a:rPr lang="en-US" altLang="zh-CN" sz="3600" kern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chơi</a:t>
              </a:r>
              <a:r>
                <a:rPr lang="en-US" altLang="zh-CN" sz="3600" kern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: </a:t>
              </a:r>
              <a:r>
                <a:rPr lang="en-US" altLang="zh-CN" sz="3600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Vườn</a:t>
              </a:r>
              <a:r>
                <a:rPr lang="en-US" altLang="zh-CN" sz="3600" kern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hoa</a:t>
              </a:r>
              <a:r>
                <a:rPr lang="en-US" altLang="zh-CN" sz="3600" kern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bí</a:t>
              </a:r>
              <a:r>
                <a:rPr lang="en-US" altLang="zh-CN" sz="3600" kern="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rPr>
                <a:t>ẩn</a:t>
              </a:r>
              <a:endParaRPr lang="zh-CN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3921666"/>
            <a:ext cx="2040938" cy="15311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04821"/>
            <a:ext cx="2040938" cy="1531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169"/>
            <a:ext cx="3769146" cy="26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74" y="688726"/>
            <a:ext cx="521855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5" y="2715765"/>
            <a:ext cx="3731945" cy="229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5108" y="843186"/>
                <a:ext cx="706046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r>
                  <a:rPr lang="vi-V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.</a:t>
                </a:r>
                <a:r>
                  <a:rPr lang="en-US" altLang="zh-CN" sz="2800" b="1" dirty="0">
                    <a:solidFill>
                      <a:srgbClr val="FF5050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Đã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tô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màu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vào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𝟔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/>
                        <a:ea typeface="新蒂小丸子" panose="03000600000000000000" pitchFamily="66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của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hình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1 ?</a:t>
                </a:r>
                <a:endParaRPr lang="en-US" altLang="zh-CN" sz="2800" b="1" dirty="0">
                  <a:latin typeface="Times New Roman" panose="02020603050405020304" pitchFamily="18" charset="0"/>
                  <a:ea typeface="新蒂小丸子" panose="03000600000000000000" pitchFamily="66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" y="843186"/>
                <a:ext cx="7060462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1" t="-76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49588" y="1718940"/>
            <a:ext cx="2046312" cy="1356866"/>
            <a:chOff x="3203848" y="1788396"/>
            <a:chExt cx="2808312" cy="2016224"/>
          </a:xfrm>
        </p:grpSpPr>
        <p:sp>
          <p:nvSpPr>
            <p:cNvPr id="6" name="Rectangle 5"/>
            <p:cNvSpPr/>
            <p:nvPr/>
          </p:nvSpPr>
          <p:spPr>
            <a:xfrm>
              <a:off x="3203848" y="1788396"/>
              <a:ext cx="936104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39952" y="1788396"/>
              <a:ext cx="936104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6056" y="1788396"/>
              <a:ext cx="936104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29168" y="3089435"/>
            <a:ext cx="1476164" cy="38186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</a:t>
            </a:r>
            <a:endParaRPr lang="en-US" altLang="zh-CN" sz="20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ectangles 3"/>
          <p:cNvSpPr/>
          <p:nvPr/>
        </p:nvSpPr>
        <p:spPr>
          <a:xfrm>
            <a:off x="3491865" y="-20955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Oval 9"/>
          <p:cNvSpPr/>
          <p:nvPr/>
        </p:nvSpPr>
        <p:spPr>
          <a:xfrm>
            <a:off x="3166523" y="4227934"/>
            <a:ext cx="1296655" cy="5077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66523" y="3526070"/>
            <a:ext cx="1259396" cy="5154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59694" y="4208770"/>
            <a:ext cx="149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6396" y="3511192"/>
            <a:ext cx="10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3872" y="4155350"/>
            <a:ext cx="723900" cy="542925"/>
          </a:xfrm>
          <a:prstGeom prst="rect">
            <a:avLst/>
          </a:prstGeom>
        </p:spPr>
      </p:pic>
      <p:pic>
        <p:nvPicPr>
          <p:cNvPr id="17" name="Picture 16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13872" y="3641447"/>
            <a:ext cx="533400" cy="400050"/>
          </a:xfrm>
          <a:prstGeom prst="rect">
            <a:avLst/>
          </a:prstGeom>
        </p:spPr>
      </p:pic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388424" y="4698275"/>
            <a:ext cx="648072" cy="445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74" y="688726"/>
            <a:ext cx="521855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5" y="2715765"/>
            <a:ext cx="3731945" cy="229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169"/>
            <a:ext cx="3769146" cy="26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218" y="1077114"/>
                <a:ext cx="706046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r>
                  <a:rPr lang="vi-V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.</a:t>
                </a:r>
                <a:r>
                  <a:rPr lang="en-US" altLang="zh-CN" sz="2800" b="1" dirty="0">
                    <a:solidFill>
                      <a:srgbClr val="FF5050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Đã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tô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màu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vào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𝟔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/>
                        <a:ea typeface="新蒂小丸子" panose="03000600000000000000" pitchFamily="66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của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hình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2 ?</a:t>
                </a:r>
                <a:endParaRPr lang="en-US" altLang="zh-CN" sz="2800" b="1" dirty="0">
                  <a:latin typeface="Times New Roman" panose="02020603050405020304" pitchFamily="18" charset="0"/>
                  <a:ea typeface="新蒂小丸子" panose="03000600000000000000" pitchFamily="66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18" y="1077114"/>
                <a:ext cx="7060462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1" t="-22" b="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668481" y="1890832"/>
            <a:ext cx="1947359" cy="1514451"/>
            <a:chOff x="3203848" y="1788396"/>
            <a:chExt cx="2783516" cy="2016224"/>
          </a:xfrm>
        </p:grpSpPr>
        <p:sp>
          <p:nvSpPr>
            <p:cNvPr id="7" name="Rectangle 6"/>
            <p:cNvSpPr/>
            <p:nvPr/>
          </p:nvSpPr>
          <p:spPr>
            <a:xfrm>
              <a:off x="3203848" y="1788396"/>
              <a:ext cx="468052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47104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5156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3208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51260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19312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069449" y="3435846"/>
            <a:ext cx="1075195" cy="2574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2</a:t>
            </a:r>
            <a:endParaRPr lang="en-US" altLang="zh-CN" sz="20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Rectangles 3"/>
          <p:cNvSpPr/>
          <p:nvPr/>
        </p:nvSpPr>
        <p:spPr>
          <a:xfrm>
            <a:off x="3491865" y="22520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Oval 15"/>
          <p:cNvSpPr/>
          <p:nvPr/>
        </p:nvSpPr>
        <p:spPr>
          <a:xfrm>
            <a:off x="3411978" y="3809548"/>
            <a:ext cx="1296655" cy="5803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11979" y="4424712"/>
            <a:ext cx="1259396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60187" y="3799145"/>
            <a:ext cx="149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4203" y="4447217"/>
            <a:ext cx="10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5861" y="3765945"/>
            <a:ext cx="723900" cy="542925"/>
          </a:xfrm>
          <a:prstGeom prst="rect">
            <a:avLst/>
          </a:prstGeom>
        </p:spPr>
      </p:pic>
      <p:pic>
        <p:nvPicPr>
          <p:cNvPr id="21" name="Picture 20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1111" y="4541648"/>
            <a:ext cx="533400" cy="400050"/>
          </a:xfrm>
          <a:prstGeom prst="rect">
            <a:avLst/>
          </a:prstGeom>
        </p:spPr>
      </p:pic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316416" y="4681887"/>
            <a:ext cx="683568" cy="494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5" y="2715765"/>
            <a:ext cx="3731945" cy="229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74" y="483518"/>
            <a:ext cx="5218550" cy="452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0715" y="1229246"/>
                <a:ext cx="706046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4.</a:t>
                </a:r>
                <a:r>
                  <a:rPr lang="en-US" altLang="zh-CN" sz="2800" b="1" dirty="0">
                    <a:solidFill>
                      <a:srgbClr val="FF5050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Đã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tô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màu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vào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 panose="02040503050406030204" pitchFamily="18" charset="0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𝟔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/>
                        <a:ea typeface="新蒂小丸子" panose="03000600000000000000" pitchFamily="66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của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hình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3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?</a:t>
                </a:r>
                <a:endParaRPr lang="en-US" altLang="zh-CN" sz="2800" b="1" dirty="0">
                  <a:latin typeface="Times New Roman" panose="02020603050405020304" pitchFamily="18" charset="0"/>
                  <a:ea typeface="新蒂小丸子" panose="03000600000000000000" pitchFamily="66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5" y="1229246"/>
                <a:ext cx="7060462" cy="714683"/>
              </a:xfrm>
              <a:prstGeom prst="rect">
                <a:avLst/>
              </a:prstGeom>
              <a:blipFill rotWithShape="1">
                <a:blip r:embed="rId5"/>
                <a:stretch>
                  <a:fillRect t="-73" r="8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426452" y="2082984"/>
            <a:ext cx="1730102" cy="1566708"/>
            <a:chOff x="3203848" y="1635646"/>
            <a:chExt cx="2376264" cy="2286788"/>
          </a:xfrm>
        </p:grpSpPr>
        <p:sp>
          <p:nvSpPr>
            <p:cNvPr id="6" name="Rectangle 5"/>
            <p:cNvSpPr/>
            <p:nvPr/>
          </p:nvSpPr>
          <p:spPr>
            <a:xfrm>
              <a:off x="3995936" y="1635646"/>
              <a:ext cx="792088" cy="1143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3848" y="1635646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88024" y="1635646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3848" y="2779040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5936" y="2779040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8024" y="2779040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714802" y="3742397"/>
            <a:ext cx="1074760" cy="2232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3</a:t>
            </a:r>
            <a:endParaRPr lang="en-US" altLang="zh-CN" sz="20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Rectangles 3"/>
          <p:cNvSpPr/>
          <p:nvPr/>
        </p:nvSpPr>
        <p:spPr>
          <a:xfrm>
            <a:off x="3491865" y="123478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5" name="Oval 14"/>
          <p:cNvSpPr/>
          <p:nvPr/>
        </p:nvSpPr>
        <p:spPr>
          <a:xfrm>
            <a:off x="3228296" y="3973761"/>
            <a:ext cx="1296655" cy="5803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28297" y="4588925"/>
            <a:ext cx="1259396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76505" y="3963358"/>
            <a:ext cx="149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0521" y="4611430"/>
            <a:ext cx="10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52179" y="3930158"/>
            <a:ext cx="723900" cy="542925"/>
          </a:xfrm>
          <a:prstGeom prst="rect">
            <a:avLst/>
          </a:prstGeom>
        </p:spPr>
      </p:pic>
      <p:pic>
        <p:nvPicPr>
          <p:cNvPr id="20" name="Picture 19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7429" y="4705861"/>
            <a:ext cx="53340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88679" y="771550"/>
                <a:ext cx="7704856" cy="1512168"/>
              </a:xfrm>
              <a:prstGeom prst="rect">
                <a:avLst/>
              </a:prstGeom>
            </p:spPr>
            <p:txBody>
              <a:bodyPr vert="horz" lIns="68580" tIns="34290" rIns="68580" bIns="3429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zh-C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r>
                  <a:rPr lang="vi-VN" alt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.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Đã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tô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màu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vào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 panose="02040503050406030204"/>
                            <a:ea typeface="新蒂小丸子" panose="03000600000000000000" pitchFamily="66" charset="-122"/>
                            <a:cs typeface="Times New Roman" panose="02020603050405020304" pitchFamily="18" charset="0"/>
                            <a:sym typeface="+mn-lt"/>
                          </a:rPr>
                          <m:t>𝟔</m:t>
                        </m:r>
                      </m:den>
                    </m:f>
                    <m:r>
                      <a:rPr lang="en-US" altLang="zh-CN" sz="3200" b="1" i="1" smtClean="0">
                        <a:latin typeface="Cambria Math" panose="02040503050406030204"/>
                        <a:ea typeface="新蒂小丸子" panose="03000600000000000000" pitchFamily="66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của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hình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dirty="0" err="1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nào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ea typeface="新蒂小丸子" panose="03000600000000000000" pitchFamily="66" charset="-122"/>
                    <a:cs typeface="Times New Roman" panose="02020603050405020304" pitchFamily="18" charset="0"/>
                    <a:sym typeface="+mn-lt"/>
                  </a:rPr>
                  <a:t> ?</a:t>
                </a:r>
                <a:endParaRPr lang="en-US" altLang="zh-CN" sz="3200" b="1" dirty="0">
                  <a:latin typeface="Times New Roman" panose="02020603050405020304" pitchFamily="18" charset="0"/>
                  <a:ea typeface="新蒂小丸子" panose="03000600000000000000" pitchFamily="66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79" y="771550"/>
                <a:ext cx="7704856" cy="1512168"/>
              </a:xfrm>
              <a:prstGeom prst="rect">
                <a:avLst/>
              </a:prstGeom>
              <a:blipFill rotWithShape="1">
                <a:blip r:embed="rId3"/>
                <a:stretch>
                  <a:fillRect l="-5" t="-2" r="2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75831" y="2468969"/>
            <a:ext cx="2088232" cy="1736926"/>
            <a:chOff x="3203848" y="1788396"/>
            <a:chExt cx="2808312" cy="2016224"/>
          </a:xfrm>
        </p:grpSpPr>
        <p:sp>
          <p:nvSpPr>
            <p:cNvPr id="6" name="Rectangle 5"/>
            <p:cNvSpPr/>
            <p:nvPr/>
          </p:nvSpPr>
          <p:spPr>
            <a:xfrm>
              <a:off x="3203848" y="1788396"/>
              <a:ext cx="936104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39952" y="1788396"/>
              <a:ext cx="936104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6056" y="1788396"/>
              <a:ext cx="936104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15893" y="4215398"/>
            <a:ext cx="1097660" cy="32896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  </a:t>
            </a:r>
            <a:endParaRPr lang="en-US" altLang="zh-CN" sz="20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42772" y="2477703"/>
            <a:ext cx="2531185" cy="1739208"/>
            <a:chOff x="3203848" y="1788396"/>
            <a:chExt cx="2783516" cy="2016224"/>
          </a:xfrm>
        </p:grpSpPr>
        <p:sp>
          <p:nvSpPr>
            <p:cNvPr id="11" name="Rectangle 10"/>
            <p:cNvSpPr/>
            <p:nvPr/>
          </p:nvSpPr>
          <p:spPr>
            <a:xfrm>
              <a:off x="3203848" y="1788396"/>
              <a:ext cx="468052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47104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5156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83208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51260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19312" y="1788396"/>
              <a:ext cx="468052" cy="20162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025916" y="4306858"/>
            <a:ext cx="1342347" cy="28111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2</a:t>
            </a:r>
            <a:endParaRPr lang="en-US" altLang="zh-CN" sz="20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30042" y="2477703"/>
            <a:ext cx="1836204" cy="1728192"/>
            <a:chOff x="3203848" y="1635646"/>
            <a:chExt cx="2376264" cy="2286788"/>
          </a:xfrm>
        </p:grpSpPr>
        <p:sp>
          <p:nvSpPr>
            <p:cNvPr id="19" name="Rectangle 18"/>
            <p:cNvSpPr/>
            <p:nvPr/>
          </p:nvSpPr>
          <p:spPr>
            <a:xfrm>
              <a:off x="3995936" y="1635646"/>
              <a:ext cx="792088" cy="1143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03848" y="1635646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88024" y="1635646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03848" y="2779040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95936" y="2779040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88024" y="2779040"/>
              <a:ext cx="792088" cy="11433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987691" y="4298082"/>
            <a:ext cx="1140672" cy="24628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0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3</a:t>
            </a:r>
            <a:endParaRPr lang="en-US" altLang="zh-CN" sz="20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Rectangles 3"/>
          <p:cNvSpPr/>
          <p:nvPr/>
        </p:nvSpPr>
        <p:spPr>
          <a:xfrm>
            <a:off x="3491865" y="519254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Oval 1"/>
          <p:cNvSpPr/>
          <p:nvPr/>
        </p:nvSpPr>
        <p:spPr>
          <a:xfrm>
            <a:off x="4092575" y="4097020"/>
            <a:ext cx="1224280" cy="6483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939280" y="4055110"/>
            <a:ext cx="1224280" cy="6483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287" y="1419622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alt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Dặn dò</a:t>
            </a:r>
          </a:p>
          <a:p>
            <a:r>
              <a:rPr lang="en-US" altLang="zh-CN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Ch</a:t>
            </a:r>
            <a:r>
              <a:rPr lang="vi-VN" alt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uẩn bị bài: Tìm một trong các phần</a:t>
            </a:r>
            <a:r>
              <a:rPr lang="en-US" alt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en-U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bằng nhau của một số</a:t>
            </a:r>
          </a:p>
        </p:txBody>
      </p:sp>
      <p:sp>
        <p:nvSpPr>
          <p:cNvPr id="5" name="Rectangles 4"/>
          <p:cNvSpPr/>
          <p:nvPr/>
        </p:nvSpPr>
        <p:spPr>
          <a:xfrm>
            <a:off x="3536487" y="210336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398"/>
            <a:ext cx="9151502" cy="6535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5" y="675563"/>
            <a:ext cx="2890299" cy="3976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5" y="444639"/>
            <a:ext cx="5315000" cy="1749283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3" y="2375046"/>
            <a:ext cx="1470605" cy="557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7" y="3070578"/>
            <a:ext cx="1046315" cy="717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8" y="3622012"/>
            <a:ext cx="1470605" cy="440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3" y="3070578"/>
            <a:ext cx="1046315" cy="717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5" y="3622012"/>
            <a:ext cx="1470605" cy="440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8" y="3795737"/>
            <a:ext cx="1046315" cy="7171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0" y="4347171"/>
            <a:ext cx="1470605" cy="440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4436755"/>
            <a:ext cx="571962" cy="5747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1" y="3776631"/>
            <a:ext cx="1046315" cy="7171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3" y="4328065"/>
            <a:ext cx="1470605" cy="44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38931"/>
            <a:ext cx="9144000" cy="4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58" y="1962416"/>
            <a:ext cx="2467011" cy="3064978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3446770" y="2942931"/>
            <a:ext cx="2384213" cy="932957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3446769" y="1958599"/>
            <a:ext cx="2384213" cy="919988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6 </a:t>
                </a:r>
                <a:r>
                  <a:rPr lang="en-US" sz="45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7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64329"/>
              <a:ext cx="909211" cy="1046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27346" y="3305943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20951" y="2084348"/>
            <a:ext cx="365522" cy="365522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1" y="973746"/>
            <a:ext cx="470917" cy="470917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31997" y="1527749"/>
            <a:ext cx="1587615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433005" y="2646256"/>
            <a:ext cx="1356782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912" y="20843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12429" y="2996512"/>
            <a:ext cx="157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42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1658" y="2047589"/>
            <a:ext cx="157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36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3446770" y="3977818"/>
            <a:ext cx="2384213" cy="1034918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12429" y="4079778"/>
            <a:ext cx="157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48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2836" y="2582043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07" y="1982845"/>
            <a:ext cx="2467011" cy="3064978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3203849" y="2978018"/>
            <a:ext cx="2384213" cy="932957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3203848" y="1993686"/>
            <a:ext cx="2384213" cy="919988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6364" y="119285"/>
            <a:ext cx="8345605" cy="150705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30 : 6 = 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64329"/>
              <a:ext cx="909211" cy="1046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27346" y="3305943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20951" y="2084348"/>
            <a:ext cx="365522" cy="365522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11" y="973746"/>
            <a:ext cx="470917" cy="470917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511" y="370416"/>
            <a:ext cx="470917" cy="470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31997" y="1527749"/>
            <a:ext cx="1587615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433005" y="2646256"/>
            <a:ext cx="1356782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912" y="20843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41516" y="3031599"/>
            <a:ext cx="157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7823" y="2023487"/>
            <a:ext cx="157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3203849" y="4012905"/>
            <a:ext cx="2384213" cy="1034918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7823" y="4114865"/>
            <a:ext cx="157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64540" y="2715260"/>
            <a:ext cx="135128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3" y="-1393287"/>
            <a:ext cx="9151502" cy="6536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87928"/>
            <a:ext cx="9144000" cy="6531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502" y="-1393849"/>
            <a:ext cx="9151502" cy="65359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78871"/>
            <a:ext cx="2019809" cy="252752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78509" y="2025974"/>
            <a:ext cx="6553730" cy="2778023"/>
            <a:chOff x="150127" y="102542"/>
            <a:chExt cx="11127474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7" y="359923"/>
                <a:ext cx="9698330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7761" y="-55092"/>
              <a:ext cx="2009400" cy="232466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75879"/>
              <a:ext cx="909210" cy="6233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317603"/>
            <a:ext cx="996114" cy="99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45083" y="317603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30966" y="192845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15823" y="2631598"/>
            <a:ext cx="365522" cy="3655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82913" y="2433251"/>
            <a:ext cx="2026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82913" y="2433251"/>
            <a:ext cx="2026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4" name="Picture 18" descr="Entertainment-02-june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67516" y="249846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: Rounded Corners 37"/>
          <p:cNvSpPr/>
          <p:nvPr/>
        </p:nvSpPr>
        <p:spPr>
          <a:xfrm>
            <a:off x="1331640" y="2723443"/>
            <a:ext cx="5400599" cy="1383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Thỏ</a:t>
            </a:r>
            <a:r>
              <a:rPr lang="en-US" sz="4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4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sz="4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endParaRPr lang="en-US" sz="45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9445" y="2355726"/>
            <a:ext cx="1744283" cy="39228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a)  6 x 6 = </a:t>
            </a:r>
          </a:p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99992" y="1980698"/>
            <a:ext cx="2088232" cy="3592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6 x 7 =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660232" y="1923678"/>
            <a:ext cx="2088232" cy="40691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6 x 8 =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0" y="3398143"/>
            <a:ext cx="2088232" cy="48991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60 : 6 = </a:t>
            </a:r>
          </a:p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04248" y="3087705"/>
            <a:ext cx="2088232" cy="42014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: 6 =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548680" y="1059582"/>
            <a:ext cx="5576080" cy="80962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.</a:t>
            </a:r>
            <a:r>
              <a:rPr lang="en-US" altLang="zh-CN" sz="28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nhẩm</a:t>
            </a:r>
            <a:r>
              <a:rPr lang="vi-VN" alt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36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36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3347849" y="267494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79445" y="3075806"/>
            <a:ext cx="2088232" cy="4147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b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) 24 : 6 =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699791" y="1983386"/>
            <a:ext cx="1685351" cy="7545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449311" y="2322514"/>
            <a:ext cx="2088232" cy="4248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6 x 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9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= </a:t>
            </a:r>
          </a:p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916395" y="1797199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36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916396" y="2211710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1988404" y="2931790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4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1988404" y="3381375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24</a:t>
            </a: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3995936" y="1797199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54</a:t>
            </a: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3995936" y="2229247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9</a:t>
            </a: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2449311" y="2135786"/>
            <a:ext cx="2088232" cy="78332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3999734" y="2949327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3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3959932" y="3395515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18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6012160" y="1779662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42</a:t>
            </a: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6012160" y="2229247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7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6092860" y="2931790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10</a:t>
            </a: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6092860" y="3381375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60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8164818" y="1779661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48</a:t>
            </a: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8109084" y="2179391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8</a:t>
            </a: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8109084" y="2949327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</a:t>
            </a: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8109084" y="3363838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6</a:t>
            </a: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>
          <a:xfrm>
            <a:off x="2339752" y="3090005"/>
            <a:ext cx="2088232" cy="41784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18 : 6 = 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5610" y="896402"/>
            <a:ext cx="1752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539552" y="2205491"/>
            <a:ext cx="2088232" cy="78332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95536" y="2452242"/>
            <a:ext cx="2088232" cy="3355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36 : 6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915816" y="2004454"/>
            <a:ext cx="2088232" cy="78332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54 : 6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4524134" y="2355726"/>
            <a:ext cx="2088232" cy="4502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</a:t>
            </a:r>
          </a:p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42 : 6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660232" y="2355726"/>
            <a:ext cx="2088232" cy="3916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48 : 6 = 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971600" y="3548242"/>
            <a:ext cx="2088232" cy="3916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4 x 6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2987824" y="3562382"/>
            <a:ext cx="2088232" cy="3916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x 3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040" y="3430822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x 10 =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6792574" y="3518806"/>
            <a:ext cx="2088232" cy="3916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x 1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" name="Picture 18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6966" y="47784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3" grpId="0"/>
      <p:bldP spid="13" grpId="1"/>
      <p:bldP spid="13" grpId="2"/>
      <p:bldP spid="14" grpId="0"/>
      <p:bldP spid="14" grpId="1"/>
      <p:bldP spid="14" grpId="2"/>
      <p:bldP spid="3" grpId="0"/>
      <p:bldP spid="3" grpId="1"/>
      <p:bldP spid="3" grpId="2"/>
      <p:bldP spid="20" grpId="0"/>
      <p:bldP spid="20" grpId="1"/>
      <p:bldP spid="20" grpId="2"/>
      <p:bldP spid="22" grpId="0"/>
      <p:bldP spid="22" grpId="1"/>
      <p:bldP spid="22" grpId="2"/>
      <p:bldP spid="35" grpId="0"/>
      <p:bldP spid="36" grpId="0"/>
      <p:bldP spid="52" grpId="0"/>
      <p:bldP spid="53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1" grpId="0"/>
      <p:bldP spid="71" grpId="1"/>
      <p:bldP spid="71" grpId="2"/>
      <p:bldP spid="2" grpId="0"/>
      <p:bldP spid="33" grpId="0"/>
      <p:bldP spid="33" grpId="1"/>
      <p:bldP spid="33" grpId="2"/>
      <p:bldP spid="34" grpId="0"/>
      <p:bldP spid="34" grpId="1"/>
      <p:bldP spid="34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6" grpId="0"/>
      <p:bldP spid="6" grpId="1"/>
      <p:bldP spid="6" grpId="2"/>
      <p:bldP spid="42" grpId="0"/>
      <p:bldP spid="42" grpId="1"/>
      <p:bldP spid="4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loud Callout 36"/>
          <p:cNvSpPr/>
          <p:nvPr/>
        </p:nvSpPr>
        <p:spPr>
          <a:xfrm>
            <a:off x="431540" y="1591594"/>
            <a:ext cx="8496944" cy="244827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"/>
          <p:cNvSpPr/>
          <p:nvPr/>
        </p:nvSpPr>
        <p:spPr>
          <a:xfrm>
            <a:off x="1300723" y="2209410"/>
            <a:ext cx="6408712" cy="121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ta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lấy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chia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thừa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này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ta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thừa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kia</a:t>
            </a:r>
            <a:r>
              <a:rPr lang="en-US" altLang="zh-CN" sz="2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Rectangles 3"/>
          <p:cNvSpPr/>
          <p:nvPr/>
        </p:nvSpPr>
        <p:spPr>
          <a:xfrm>
            <a:off x="3493892" y="480113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7" y="3395508"/>
            <a:ext cx="1264367" cy="194063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004080" y="1131198"/>
            <a:ext cx="5576080" cy="80962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.</a:t>
            </a:r>
            <a:r>
              <a:rPr lang="en-US" altLang="zh-CN" sz="28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nhẩm</a:t>
            </a:r>
            <a:r>
              <a:rPr lang="vi-VN" alt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36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36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7794" y="2108082"/>
            <a:ext cx="2088232" cy="3916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16 : 4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03848" y="2066142"/>
            <a:ext cx="2088232" cy="4336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18 : 3 = </a:t>
            </a:r>
            <a:endParaRPr lang="en-US" altLang="zh-CN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84168" y="2108082"/>
            <a:ext cx="2088232" cy="3916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24 : 6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2" name="Rectangles 1"/>
          <p:cNvSpPr/>
          <p:nvPr/>
        </p:nvSpPr>
        <p:spPr>
          <a:xfrm>
            <a:off x="3491864" y="411510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85535" y="1940823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4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6170" y="2373263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8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6170" y="2787774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2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58523" y="1933022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49831" y="2373263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3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649831" y="2797118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3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533020" y="1932934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4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7532822" y="2365070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533020" y="2805311"/>
            <a:ext cx="783396" cy="5585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7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31709" y="2538578"/>
            <a:ext cx="2088232" cy="3916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16 : 2 = </a:t>
            </a:r>
            <a:endParaRPr lang="en-US" altLang="zh-CN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39552" y="2859782"/>
            <a:ext cx="2088232" cy="49520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altLang="zh-CN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12 : 6 =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203848" y="2900733"/>
            <a:ext cx="2088232" cy="46310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15 : 5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203848" y="2540130"/>
            <a:ext cx="2088232" cy="3916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18 : 6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084168" y="2900213"/>
            <a:ext cx="2088232" cy="46362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35 : 5 =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084868" y="2427734"/>
            <a:ext cx="2088232" cy="50405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24 : 4 =</a:t>
            </a:r>
            <a:endParaRPr lang="en-US" altLang="zh-CN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Picture 18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6966" y="12991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2"/>
      <p:bldP spid="18" grpId="3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3524"/>
            <a:ext cx="8928546" cy="261937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91108" y="0"/>
            <a:ext cx="8305800" cy="15119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3</a:t>
            </a:r>
            <a:r>
              <a:rPr lang="vi-V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.</a:t>
            </a:r>
            <a:r>
              <a:rPr lang="en-US" altLang="zh-CN" sz="28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May 6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quần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áo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nhau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hết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18m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. </a:t>
            </a:r>
            <a:endParaRPr lang="en-US" altLang="zh-CN" sz="28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63995" y="1491630"/>
            <a:ext cx="5328285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4449" y="2264554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Tóm</a:t>
            </a:r>
            <a:r>
              <a:rPr lang="en-US" altLang="zh-CN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tắt</a:t>
            </a:r>
            <a:r>
              <a:rPr lang="en-US" altLang="zh-CN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800" b="1" i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sz="2800" i="1" dirty="0"/>
          </a:p>
        </p:txBody>
      </p:sp>
      <p:sp>
        <p:nvSpPr>
          <p:cNvPr id="18" name="Rectangle 17"/>
          <p:cNvSpPr/>
          <p:nvPr/>
        </p:nvSpPr>
        <p:spPr>
          <a:xfrm>
            <a:off x="35496" y="2715766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 18m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endParaRPr lang="en-US" sz="2800" b="1" dirty="0" smtClean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627784" y="2355726"/>
            <a:ext cx="0" cy="187220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44008" y="2264554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giải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42895" y="2715766"/>
            <a:ext cx="59791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mét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may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quần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áo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hết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3995936" y="3147814"/>
            <a:ext cx="22172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18 : 6 = 3 (m)</a:t>
            </a:r>
          </a:p>
          <a:p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4572000" y="3633867"/>
            <a:ext cx="26500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 3m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endParaRPr lang="en-US" sz="2800" b="1" dirty="0" smtClean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  <a:p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29614" y="3147814"/>
            <a:ext cx="2520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 …m </a:t>
            </a:r>
            <a:r>
              <a:rPr lang="en-US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r>
              <a:rPr lang="en-US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?</a:t>
            </a:r>
            <a:endParaRPr lang="en-US" sz="2800" b="1" dirty="0"/>
          </a:p>
        </p:txBody>
      </p:sp>
      <p:cxnSp>
        <p:nvCxnSpPr>
          <p:cNvPr id="2" name="Straight Connector 1"/>
          <p:cNvCxnSpPr/>
          <p:nvPr/>
        </p:nvCxnSpPr>
        <p:spPr>
          <a:xfrm flipV="1">
            <a:off x="1835696" y="1982351"/>
            <a:ext cx="4895969" cy="13335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s 3"/>
          <p:cNvSpPr/>
          <p:nvPr/>
        </p:nvSpPr>
        <p:spPr>
          <a:xfrm>
            <a:off x="3546133" y="123478"/>
            <a:ext cx="244792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449" y="1485963"/>
            <a:ext cx="6752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may </a:t>
            </a:r>
            <a:r>
              <a:rPr lang="en-US" altLang="zh-CN" sz="2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quần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áo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hết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mấy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mét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r>
              <a:rPr lang="en-US" altLang="zh-CN" sz="2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?</a:t>
            </a:r>
            <a:endParaRPr lang="en-US" altLang="zh-CN" sz="28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Picture 18" descr="Entertainment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6966" y="12991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voltage.wav"/>
          </p:stSnd>
        </p:sndAc>
      </p:transition>
    </mc:Choice>
    <mc:Fallback xmlns="">
      <p:transition>
        <p:sndAc>
          <p:stSnd>
            <p:snd r:embed="rId9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8" grpId="0"/>
      <p:bldP spid="22" grpId="0"/>
      <p:bldP spid="24" grpId="0"/>
      <p:bldP spid="25" grpId="0"/>
      <p:bldP spid="26" grpId="0"/>
      <p:bldP spid="27" grpId="0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EDE4052-934C-4262-951B-18932A5FA0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蝉视频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472</Words>
  <Application>Microsoft Office PowerPoint</Application>
  <PresentationFormat>On-screen Show (16:9)</PresentationFormat>
  <Paragraphs>148</Paragraphs>
  <Slides>19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华康方圆体W7</vt:lpstr>
      <vt:lpstr>Tahoma</vt:lpstr>
      <vt:lpstr>Cambria Math</vt:lpstr>
      <vt:lpstr>Times New Roman</vt:lpstr>
      <vt:lpstr>Arial</vt:lpstr>
      <vt:lpstr>.黑体-日本语</vt:lpstr>
      <vt:lpstr>SimSun</vt:lpstr>
      <vt:lpstr>新蒂小丸子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蝉视频</dc:title>
  <dc:creator>Administrator</dc:creator>
  <cp:lastModifiedBy>Asus</cp:lastModifiedBy>
  <cp:revision>139</cp:revision>
  <dcterms:created xsi:type="dcterms:W3CDTF">2015-10-27T02:40:00Z</dcterms:created>
  <dcterms:modified xsi:type="dcterms:W3CDTF">2021-10-19T13:20:32Z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816DACB6DA184AD094D0CB793EB382DA</vt:lpwstr>
  </property>
</Properties>
</file>