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58" r:id="rId4"/>
    <p:sldId id="259" r:id="rId5"/>
    <p:sldId id="268" r:id="rId6"/>
    <p:sldId id="269" r:id="rId7"/>
    <p:sldId id="270" r:id="rId8"/>
    <p:sldId id="271" r:id="rId9"/>
    <p:sldId id="272" r:id="rId10"/>
    <p:sldId id="273" r:id="rId11"/>
    <p:sldId id="274" r:id="rId12"/>
    <p:sldId id="275" r:id="rId13"/>
    <p:sldId id="276" r:id="rId14"/>
    <p:sldId id="277" r:id="rId15"/>
    <p:sldId id="279" r:id="rId16"/>
    <p:sldId id="280" r:id="rId17"/>
    <p:sldId id="260" r:id="rId18"/>
    <p:sldId id="281" r:id="rId19"/>
    <p:sldId id="282" r:id="rId20"/>
    <p:sldId id="265"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929"/>
    <a:srgbClr val="F1008C"/>
    <a:srgbClr val="39AED9"/>
    <a:srgbClr val="048EA3"/>
    <a:srgbClr val="F8AE2B"/>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E0019-2FCA-45AB-A5D4-F5BF2CDB21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7FD8604-6B00-4279-8BE9-46AD7C20A13A}">
      <dgm:prSet/>
      <dgm:spPr/>
      <dgm:t>
        <a:bodyPr/>
        <a:lstStyle/>
        <a:p>
          <a:endParaRPr lang="en-US" dirty="0"/>
        </a:p>
      </dgm:t>
    </dgm:pt>
    <dgm:pt modelId="{01B10863-EFF8-4B8F-8EEF-1028348B14E8}" type="parTrans" cxnId="{10D30546-0390-497C-ACAE-A8251623DBDD}">
      <dgm:prSet/>
      <dgm:spPr/>
      <dgm:t>
        <a:bodyPr/>
        <a:lstStyle/>
        <a:p>
          <a:endParaRPr lang="en-US"/>
        </a:p>
      </dgm:t>
    </dgm:pt>
    <dgm:pt modelId="{230F74F0-B472-4CFC-B726-81FB584F6E9A}" type="sibTrans" cxnId="{10D30546-0390-497C-ACAE-A8251623DBDD}">
      <dgm:prSet/>
      <dgm:spPr/>
      <dgm:t>
        <a:bodyPr/>
        <a:lstStyle/>
        <a:p>
          <a:endParaRPr lang="en-US"/>
        </a:p>
      </dgm:t>
    </dgm:pt>
    <dgm:pt modelId="{BB9B2F59-59E2-4C29-81A6-55067A5453DF}" type="pres">
      <dgm:prSet presAssocID="{608E0019-2FCA-45AB-A5D4-F5BF2CDB2102}" presName="linear" presStyleCnt="0">
        <dgm:presLayoutVars>
          <dgm:animLvl val="lvl"/>
          <dgm:resizeHandles val="exact"/>
        </dgm:presLayoutVars>
      </dgm:prSet>
      <dgm:spPr/>
      <dgm:t>
        <a:bodyPr/>
        <a:lstStyle/>
        <a:p>
          <a:endParaRPr lang="en-US"/>
        </a:p>
      </dgm:t>
    </dgm:pt>
    <dgm:pt modelId="{9F587890-C6DB-45B2-BEF2-1138CAE01E3F}" type="pres">
      <dgm:prSet presAssocID="{67FD8604-6B00-4279-8BE9-46AD7C20A13A}" presName="parentText" presStyleLbl="node1" presStyleIdx="0" presStyleCnt="1" custScaleY="189704">
        <dgm:presLayoutVars>
          <dgm:chMax val="0"/>
          <dgm:bulletEnabled val="1"/>
        </dgm:presLayoutVars>
      </dgm:prSet>
      <dgm:spPr/>
      <dgm:t>
        <a:bodyPr/>
        <a:lstStyle/>
        <a:p>
          <a:endParaRPr lang="en-US"/>
        </a:p>
      </dgm:t>
    </dgm:pt>
  </dgm:ptLst>
  <dgm:cxnLst>
    <dgm:cxn modelId="{10D30546-0390-497C-ACAE-A8251623DBDD}" srcId="{608E0019-2FCA-45AB-A5D4-F5BF2CDB2102}" destId="{67FD8604-6B00-4279-8BE9-46AD7C20A13A}" srcOrd="0" destOrd="0" parTransId="{01B10863-EFF8-4B8F-8EEF-1028348B14E8}" sibTransId="{230F74F0-B472-4CFC-B726-81FB584F6E9A}"/>
    <dgm:cxn modelId="{8A0965D5-8EEC-4225-92EB-E3D15D8F71D3}" type="presOf" srcId="{67FD8604-6B00-4279-8BE9-46AD7C20A13A}" destId="{9F587890-C6DB-45B2-BEF2-1138CAE01E3F}" srcOrd="0" destOrd="0" presId="urn:microsoft.com/office/officeart/2005/8/layout/vList2"/>
    <dgm:cxn modelId="{9EB574BF-E460-4C7D-92FC-6D5041504851}" type="presOf" srcId="{608E0019-2FCA-45AB-A5D4-F5BF2CDB2102}" destId="{BB9B2F59-59E2-4C29-81A6-55067A5453DF}" srcOrd="0" destOrd="0" presId="urn:microsoft.com/office/officeart/2005/8/layout/vList2"/>
    <dgm:cxn modelId="{9576805D-383D-4352-8F34-2875C8D15740}" type="presParOf" srcId="{BB9B2F59-59E2-4C29-81A6-55067A5453DF}" destId="{9F587890-C6DB-45B2-BEF2-1138CAE01E3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66D11C-E63B-4175-92D6-E9AEDA6FDEA9}" type="doc">
      <dgm:prSet loTypeId="urn:microsoft.com/office/officeart/2005/8/layout/vList2" loCatId="list" qsTypeId="urn:microsoft.com/office/officeart/2005/8/quickstyle/3d3" qsCatId="3D" csTypeId="urn:microsoft.com/office/officeart/2005/8/colors/colorful2" csCatId="colorful"/>
      <dgm:spPr/>
      <dgm:t>
        <a:bodyPr/>
        <a:lstStyle/>
        <a:p>
          <a:endParaRPr lang="en-US"/>
        </a:p>
      </dgm:t>
    </dgm:pt>
    <dgm:pt modelId="{93A99788-A5A6-4133-86AE-F2EA6484DE1F}">
      <dgm:prSet/>
      <dgm:spPr/>
      <dgm:t>
        <a:bodyPr/>
        <a:lstStyle/>
        <a:p>
          <a:pPr algn="just"/>
          <a:r>
            <a:rPr lang="vi-VN">
              <a:latin typeface="+mj-lt"/>
            </a:rPr>
            <a:t>Quan sát và cho biết bạn của em (hay người thân của em) đã thực hiện đúng thao tác gõ phím hay chưa.</a:t>
          </a:r>
          <a:endParaRPr lang="en-US">
            <a:latin typeface="+mj-lt"/>
          </a:endParaRPr>
        </a:p>
      </dgm:t>
    </dgm:pt>
    <dgm:pt modelId="{98B27129-B3E0-40CF-8E9C-B0342E3190F1}" type="parTrans" cxnId="{13E38173-D6E5-457D-980C-DDD6B2801BD7}">
      <dgm:prSet/>
      <dgm:spPr/>
      <dgm:t>
        <a:bodyPr/>
        <a:lstStyle/>
        <a:p>
          <a:endParaRPr lang="en-US"/>
        </a:p>
      </dgm:t>
    </dgm:pt>
    <dgm:pt modelId="{8572E8F7-E719-4741-871A-0B18F8ED6298}" type="sibTrans" cxnId="{13E38173-D6E5-457D-980C-DDD6B2801BD7}">
      <dgm:prSet/>
      <dgm:spPr/>
      <dgm:t>
        <a:bodyPr/>
        <a:lstStyle/>
        <a:p>
          <a:endParaRPr lang="en-US"/>
        </a:p>
      </dgm:t>
    </dgm:pt>
    <dgm:pt modelId="{87648792-6DBF-4D38-8596-066DD1B53678}" type="pres">
      <dgm:prSet presAssocID="{8D66D11C-E63B-4175-92D6-E9AEDA6FDEA9}" presName="linear" presStyleCnt="0">
        <dgm:presLayoutVars>
          <dgm:animLvl val="lvl"/>
          <dgm:resizeHandles val="exact"/>
        </dgm:presLayoutVars>
      </dgm:prSet>
      <dgm:spPr/>
      <dgm:t>
        <a:bodyPr/>
        <a:lstStyle/>
        <a:p>
          <a:endParaRPr lang="en-US"/>
        </a:p>
      </dgm:t>
    </dgm:pt>
    <dgm:pt modelId="{4C68CD94-20E3-4FA0-8395-9DC28A1378B5}" type="pres">
      <dgm:prSet presAssocID="{93A99788-A5A6-4133-86AE-F2EA6484DE1F}" presName="parentText" presStyleLbl="node1" presStyleIdx="0" presStyleCnt="1">
        <dgm:presLayoutVars>
          <dgm:chMax val="0"/>
          <dgm:bulletEnabled val="1"/>
        </dgm:presLayoutVars>
      </dgm:prSet>
      <dgm:spPr/>
      <dgm:t>
        <a:bodyPr/>
        <a:lstStyle/>
        <a:p>
          <a:endParaRPr lang="en-US"/>
        </a:p>
      </dgm:t>
    </dgm:pt>
  </dgm:ptLst>
  <dgm:cxnLst>
    <dgm:cxn modelId="{A7808F79-2EC2-41F4-B3C9-6765D09F4F29}" type="presOf" srcId="{93A99788-A5A6-4133-86AE-F2EA6484DE1F}" destId="{4C68CD94-20E3-4FA0-8395-9DC28A1378B5}" srcOrd="0" destOrd="0" presId="urn:microsoft.com/office/officeart/2005/8/layout/vList2"/>
    <dgm:cxn modelId="{13E38173-D6E5-457D-980C-DDD6B2801BD7}" srcId="{8D66D11C-E63B-4175-92D6-E9AEDA6FDEA9}" destId="{93A99788-A5A6-4133-86AE-F2EA6484DE1F}" srcOrd="0" destOrd="0" parTransId="{98B27129-B3E0-40CF-8E9C-B0342E3190F1}" sibTransId="{8572E8F7-E719-4741-871A-0B18F8ED6298}"/>
    <dgm:cxn modelId="{377A7C94-760F-4B86-81B8-5D4D8455F792}" type="presOf" srcId="{8D66D11C-E63B-4175-92D6-E9AEDA6FDEA9}" destId="{87648792-6DBF-4D38-8596-066DD1B53678}" srcOrd="0" destOrd="0" presId="urn:microsoft.com/office/officeart/2005/8/layout/vList2"/>
    <dgm:cxn modelId="{AE2D73C1-4B48-4AB5-AC0C-3B6D23000C2C}" type="presParOf" srcId="{87648792-6DBF-4D38-8596-066DD1B53678}" destId="{4C68CD94-20E3-4FA0-8395-9DC28A1378B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08E0019-2FCA-45AB-A5D4-F5BF2CDB21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BB9B2F59-59E2-4C29-81A6-55067A5453DF}" type="pres">
      <dgm:prSet presAssocID="{608E0019-2FCA-45AB-A5D4-F5BF2CDB2102}" presName="linear" presStyleCnt="0">
        <dgm:presLayoutVars>
          <dgm:animLvl val="lvl"/>
          <dgm:resizeHandles val="exact"/>
        </dgm:presLayoutVars>
      </dgm:prSet>
      <dgm:spPr/>
      <dgm:t>
        <a:bodyPr/>
        <a:lstStyle/>
        <a:p>
          <a:endParaRPr lang="en-US"/>
        </a:p>
      </dgm:t>
    </dgm:pt>
  </dgm:ptLst>
  <dgm:cxnLst>
    <dgm:cxn modelId="{9EB574BF-E460-4C7D-92FC-6D5041504851}" type="presOf" srcId="{608E0019-2FCA-45AB-A5D4-F5BF2CDB2102}" destId="{BB9B2F59-59E2-4C29-81A6-55067A5453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E0019-2FCA-45AB-A5D4-F5BF2CDB21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BB9B2F59-59E2-4C29-81A6-55067A5453DF}" type="pres">
      <dgm:prSet presAssocID="{608E0019-2FCA-45AB-A5D4-F5BF2CDB2102}" presName="linear" presStyleCnt="0">
        <dgm:presLayoutVars>
          <dgm:animLvl val="lvl"/>
          <dgm:resizeHandles val="exact"/>
        </dgm:presLayoutVars>
      </dgm:prSet>
      <dgm:spPr/>
      <dgm:t>
        <a:bodyPr/>
        <a:lstStyle/>
        <a:p>
          <a:endParaRPr lang="en-US"/>
        </a:p>
      </dgm:t>
    </dgm:pt>
  </dgm:ptLst>
  <dgm:cxnLst>
    <dgm:cxn modelId="{9EB574BF-E460-4C7D-92FC-6D5041504851}" type="presOf" srcId="{608E0019-2FCA-45AB-A5D4-F5BF2CDB2102}" destId="{BB9B2F59-59E2-4C29-81A6-55067A5453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0CA0A7-F8B3-468B-BBAC-49C9E95C22B5}"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6247B27E-5BF0-4678-97B0-3460BB8F44E7}">
      <dgm:prSet/>
      <dgm:spPr/>
      <dgm: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Khu vực chính của bàn phím có năm hàng phím: hàng phím số, hàng phím trên,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hàng phím cơ sở, hàng phím dưới, hàng phím chứa dấu cách.</a:t>
          </a:r>
          <a:endParaRPr lang="en-US" dirty="0">
            <a:latin typeface="Times New Roman" panose="02020603050405020304" pitchFamily="18" charset="0"/>
            <a:cs typeface="Times New Roman" panose="02020603050405020304" pitchFamily="18" charset="0"/>
          </a:endParaRPr>
        </a:p>
      </dgm:t>
    </dgm:pt>
    <dgm:pt modelId="{5AD02517-ACF7-4898-8D9D-49D46F93B6C7}" type="parTrans" cxnId="{E78A4DD3-65DB-4FDA-A02F-BF6F4D5CC2CB}">
      <dgm:prSet/>
      <dgm:spPr/>
      <dgm:t>
        <a:bodyPr/>
        <a:lstStyle/>
        <a:p>
          <a:endParaRPr lang="en-US"/>
        </a:p>
      </dgm:t>
    </dgm:pt>
    <dgm:pt modelId="{5BD17A0E-25AD-410B-9E54-7978DBCEE997}" type="sibTrans" cxnId="{E78A4DD3-65DB-4FDA-A02F-BF6F4D5CC2CB}">
      <dgm:prSet/>
      <dgm:spPr/>
      <dgm:t>
        <a:bodyPr/>
        <a:lstStyle/>
        <a:p>
          <a:endParaRPr lang="en-US"/>
        </a:p>
      </dgm:t>
    </dgm:pt>
    <dgm:pt modelId="{C28F7916-A8B5-4EB4-8E1A-0D732C35DD43}" type="pres">
      <dgm:prSet presAssocID="{050CA0A7-F8B3-468B-BBAC-49C9E95C22B5}" presName="linear" presStyleCnt="0">
        <dgm:presLayoutVars>
          <dgm:animLvl val="lvl"/>
          <dgm:resizeHandles val="exact"/>
        </dgm:presLayoutVars>
      </dgm:prSet>
      <dgm:spPr/>
      <dgm:t>
        <a:bodyPr/>
        <a:lstStyle/>
        <a:p>
          <a:endParaRPr lang="en-US"/>
        </a:p>
      </dgm:t>
    </dgm:pt>
    <dgm:pt modelId="{074C8075-DBD1-444C-9A23-CDA01D4931BC}" type="pres">
      <dgm:prSet presAssocID="{6247B27E-5BF0-4678-97B0-3460BB8F44E7}" presName="parentText" presStyleLbl="node1" presStyleIdx="0" presStyleCnt="1" custLinFactNeighborX="1235" custLinFactNeighborY="41655">
        <dgm:presLayoutVars>
          <dgm:chMax val="0"/>
          <dgm:bulletEnabled val="1"/>
        </dgm:presLayoutVars>
      </dgm:prSet>
      <dgm:spPr/>
      <dgm:t>
        <a:bodyPr/>
        <a:lstStyle/>
        <a:p>
          <a:endParaRPr lang="en-US"/>
        </a:p>
      </dgm:t>
    </dgm:pt>
  </dgm:ptLst>
  <dgm:cxnLst>
    <dgm:cxn modelId="{C08BF483-0CF7-4F20-B717-45035E282AE5}" type="presOf" srcId="{050CA0A7-F8B3-468B-BBAC-49C9E95C22B5}" destId="{C28F7916-A8B5-4EB4-8E1A-0D732C35DD43}" srcOrd="0" destOrd="0" presId="urn:microsoft.com/office/officeart/2005/8/layout/vList2"/>
    <dgm:cxn modelId="{161D058E-3E9E-4055-8AC0-85D619EF456C}" type="presOf" srcId="{6247B27E-5BF0-4678-97B0-3460BB8F44E7}" destId="{074C8075-DBD1-444C-9A23-CDA01D4931BC}" srcOrd="0" destOrd="0" presId="urn:microsoft.com/office/officeart/2005/8/layout/vList2"/>
    <dgm:cxn modelId="{E78A4DD3-65DB-4FDA-A02F-BF6F4D5CC2CB}" srcId="{050CA0A7-F8B3-468B-BBAC-49C9E95C22B5}" destId="{6247B27E-5BF0-4678-97B0-3460BB8F44E7}" srcOrd="0" destOrd="0" parTransId="{5AD02517-ACF7-4898-8D9D-49D46F93B6C7}" sibTransId="{5BD17A0E-25AD-410B-9E54-7978DBCEE997}"/>
    <dgm:cxn modelId="{42416661-0792-4998-B980-96751F52E119}" type="presParOf" srcId="{C28F7916-A8B5-4EB4-8E1A-0D732C35DD43}" destId="{074C8075-DBD1-444C-9A23-CDA01D4931BC}"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8E0019-2FCA-45AB-A5D4-F5BF2CDB21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BB9B2F59-59E2-4C29-81A6-55067A5453DF}" type="pres">
      <dgm:prSet presAssocID="{608E0019-2FCA-45AB-A5D4-F5BF2CDB2102}" presName="linear" presStyleCnt="0">
        <dgm:presLayoutVars>
          <dgm:animLvl val="lvl"/>
          <dgm:resizeHandles val="exact"/>
        </dgm:presLayoutVars>
      </dgm:prSet>
      <dgm:spPr/>
      <dgm:t>
        <a:bodyPr/>
        <a:lstStyle/>
        <a:p>
          <a:endParaRPr lang="en-US"/>
        </a:p>
      </dgm:t>
    </dgm:pt>
  </dgm:ptLst>
  <dgm:cxnLst>
    <dgm:cxn modelId="{9EB574BF-E460-4C7D-92FC-6D5041504851}" type="presOf" srcId="{608E0019-2FCA-45AB-A5D4-F5BF2CDB2102}" destId="{BB9B2F59-59E2-4C29-81A6-55067A5453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0CA0A7-F8B3-468B-BBAC-49C9E95C22B5}"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6247B27E-5BF0-4678-97B0-3460BB8F44E7}">
      <dgm:prSet/>
      <dgm:spPr/>
      <dgm: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Đặt ngón tay lên các phím xuất phát tại hàng</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phím cơ sở. Hai tay thả lỏng trên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phím</a:t>
          </a:r>
          <a:r>
            <a:rPr lang="en-US" dirty="0">
              <a:latin typeface="Times New Roman" panose="02020603050405020304" pitchFamily="18" charset="0"/>
              <a:cs typeface="Times New Roman" panose="02020603050405020304" pitchFamily="18" charset="0"/>
            </a:rPr>
            <a:t>.</a:t>
          </a:r>
        </a:p>
      </dgm:t>
    </dgm:pt>
    <dgm:pt modelId="{5AD02517-ACF7-4898-8D9D-49D46F93B6C7}" type="parTrans" cxnId="{E78A4DD3-65DB-4FDA-A02F-BF6F4D5CC2CB}">
      <dgm:prSet/>
      <dgm:spPr/>
      <dgm:t>
        <a:bodyPr/>
        <a:lstStyle/>
        <a:p>
          <a:endParaRPr lang="en-US"/>
        </a:p>
      </dgm:t>
    </dgm:pt>
    <dgm:pt modelId="{5BD17A0E-25AD-410B-9E54-7978DBCEE997}" type="sibTrans" cxnId="{E78A4DD3-65DB-4FDA-A02F-BF6F4D5CC2CB}">
      <dgm:prSet/>
      <dgm:spPr/>
      <dgm:t>
        <a:bodyPr/>
        <a:lstStyle/>
        <a:p>
          <a:endParaRPr lang="en-US"/>
        </a:p>
      </dgm:t>
    </dgm:pt>
    <dgm:pt modelId="{C28F7916-A8B5-4EB4-8E1A-0D732C35DD43}" type="pres">
      <dgm:prSet presAssocID="{050CA0A7-F8B3-468B-BBAC-49C9E95C22B5}" presName="linear" presStyleCnt="0">
        <dgm:presLayoutVars>
          <dgm:animLvl val="lvl"/>
          <dgm:resizeHandles val="exact"/>
        </dgm:presLayoutVars>
      </dgm:prSet>
      <dgm:spPr/>
      <dgm:t>
        <a:bodyPr/>
        <a:lstStyle/>
        <a:p>
          <a:endParaRPr lang="en-US"/>
        </a:p>
      </dgm:t>
    </dgm:pt>
    <dgm:pt modelId="{074C8075-DBD1-444C-9A23-CDA01D4931BC}" type="pres">
      <dgm:prSet presAssocID="{6247B27E-5BF0-4678-97B0-3460BB8F44E7}" presName="parentText" presStyleLbl="node1" presStyleIdx="0" presStyleCnt="1" custLinFactNeighborX="-380" custLinFactNeighborY="812">
        <dgm:presLayoutVars>
          <dgm:chMax val="0"/>
          <dgm:bulletEnabled val="1"/>
        </dgm:presLayoutVars>
      </dgm:prSet>
      <dgm:spPr/>
      <dgm:t>
        <a:bodyPr/>
        <a:lstStyle/>
        <a:p>
          <a:endParaRPr lang="en-US"/>
        </a:p>
      </dgm:t>
    </dgm:pt>
  </dgm:ptLst>
  <dgm:cxnLst>
    <dgm:cxn modelId="{C08BF483-0CF7-4F20-B717-45035E282AE5}" type="presOf" srcId="{050CA0A7-F8B3-468B-BBAC-49C9E95C22B5}" destId="{C28F7916-A8B5-4EB4-8E1A-0D732C35DD43}" srcOrd="0" destOrd="0" presId="urn:microsoft.com/office/officeart/2005/8/layout/vList2"/>
    <dgm:cxn modelId="{161D058E-3E9E-4055-8AC0-85D619EF456C}" type="presOf" srcId="{6247B27E-5BF0-4678-97B0-3460BB8F44E7}" destId="{074C8075-DBD1-444C-9A23-CDA01D4931BC}" srcOrd="0" destOrd="0" presId="urn:microsoft.com/office/officeart/2005/8/layout/vList2"/>
    <dgm:cxn modelId="{E78A4DD3-65DB-4FDA-A02F-BF6F4D5CC2CB}" srcId="{050CA0A7-F8B3-468B-BBAC-49C9E95C22B5}" destId="{6247B27E-5BF0-4678-97B0-3460BB8F44E7}" srcOrd="0" destOrd="0" parTransId="{5AD02517-ACF7-4898-8D9D-49D46F93B6C7}" sibTransId="{5BD17A0E-25AD-410B-9E54-7978DBCEE997}"/>
    <dgm:cxn modelId="{42416661-0792-4998-B980-96751F52E119}" type="presParOf" srcId="{C28F7916-A8B5-4EB4-8E1A-0D732C35DD43}" destId="{074C8075-DBD1-444C-9A23-CDA01D4931B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0CA0A7-F8B3-468B-BBAC-49C9E95C22B5}"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6247B27E-5BF0-4678-97B0-3460BB8F44E7}">
      <dgm:prSet/>
      <dgm:spPr/>
      <dgm: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Ngón tay phụ trách phím nào thì gõ phím đó. Vươn ngón tay để gõ phím ngoài phím xuất phát, sau đó đưa ngón tay về phím xuất phát. Gõ nhẹ, dứt khoát.</a:t>
          </a:r>
          <a:endParaRPr lang="en-US" dirty="0">
            <a:latin typeface="Times New Roman" panose="02020603050405020304" pitchFamily="18" charset="0"/>
            <a:cs typeface="Times New Roman" panose="02020603050405020304" pitchFamily="18" charset="0"/>
          </a:endParaRPr>
        </a:p>
      </dgm:t>
    </dgm:pt>
    <dgm:pt modelId="{5AD02517-ACF7-4898-8D9D-49D46F93B6C7}" type="parTrans" cxnId="{E78A4DD3-65DB-4FDA-A02F-BF6F4D5CC2CB}">
      <dgm:prSet/>
      <dgm:spPr/>
      <dgm:t>
        <a:bodyPr/>
        <a:lstStyle/>
        <a:p>
          <a:endParaRPr lang="en-US"/>
        </a:p>
      </dgm:t>
    </dgm:pt>
    <dgm:pt modelId="{5BD17A0E-25AD-410B-9E54-7978DBCEE997}" type="sibTrans" cxnId="{E78A4DD3-65DB-4FDA-A02F-BF6F4D5CC2CB}">
      <dgm:prSet/>
      <dgm:spPr/>
      <dgm:t>
        <a:bodyPr/>
        <a:lstStyle/>
        <a:p>
          <a:endParaRPr lang="en-US"/>
        </a:p>
      </dgm:t>
    </dgm:pt>
    <dgm:pt modelId="{C28F7916-A8B5-4EB4-8E1A-0D732C35DD43}" type="pres">
      <dgm:prSet presAssocID="{050CA0A7-F8B3-468B-BBAC-49C9E95C22B5}" presName="linear" presStyleCnt="0">
        <dgm:presLayoutVars>
          <dgm:animLvl val="lvl"/>
          <dgm:resizeHandles val="exact"/>
        </dgm:presLayoutVars>
      </dgm:prSet>
      <dgm:spPr/>
      <dgm:t>
        <a:bodyPr/>
        <a:lstStyle/>
        <a:p>
          <a:endParaRPr lang="en-US"/>
        </a:p>
      </dgm:t>
    </dgm:pt>
    <dgm:pt modelId="{074C8075-DBD1-444C-9A23-CDA01D4931BC}" type="pres">
      <dgm:prSet presAssocID="{6247B27E-5BF0-4678-97B0-3460BB8F44E7}" presName="parentText" presStyleLbl="node1" presStyleIdx="0" presStyleCnt="1" custLinFactNeighborY="-5167">
        <dgm:presLayoutVars>
          <dgm:chMax val="0"/>
          <dgm:bulletEnabled val="1"/>
        </dgm:presLayoutVars>
      </dgm:prSet>
      <dgm:spPr/>
      <dgm:t>
        <a:bodyPr/>
        <a:lstStyle/>
        <a:p>
          <a:endParaRPr lang="en-US"/>
        </a:p>
      </dgm:t>
    </dgm:pt>
  </dgm:ptLst>
  <dgm:cxnLst>
    <dgm:cxn modelId="{C08BF483-0CF7-4F20-B717-45035E282AE5}" type="presOf" srcId="{050CA0A7-F8B3-468B-BBAC-49C9E95C22B5}" destId="{C28F7916-A8B5-4EB4-8E1A-0D732C35DD43}" srcOrd="0" destOrd="0" presId="urn:microsoft.com/office/officeart/2005/8/layout/vList2"/>
    <dgm:cxn modelId="{161D058E-3E9E-4055-8AC0-85D619EF456C}" type="presOf" srcId="{6247B27E-5BF0-4678-97B0-3460BB8F44E7}" destId="{074C8075-DBD1-444C-9A23-CDA01D4931BC}" srcOrd="0" destOrd="0" presId="urn:microsoft.com/office/officeart/2005/8/layout/vList2"/>
    <dgm:cxn modelId="{E78A4DD3-65DB-4FDA-A02F-BF6F4D5CC2CB}" srcId="{050CA0A7-F8B3-468B-BBAC-49C9E95C22B5}" destId="{6247B27E-5BF0-4678-97B0-3460BB8F44E7}" srcOrd="0" destOrd="0" parTransId="{5AD02517-ACF7-4898-8D9D-49D46F93B6C7}" sibTransId="{5BD17A0E-25AD-410B-9E54-7978DBCEE997}"/>
    <dgm:cxn modelId="{42416661-0792-4998-B980-96751F52E119}" type="presParOf" srcId="{C28F7916-A8B5-4EB4-8E1A-0D732C35DD43}" destId="{074C8075-DBD1-444C-9A23-CDA01D4931BC}"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0CA0A7-F8B3-468B-BBAC-49C9E95C22B5}"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6247B27E-5BF0-4678-97B0-3460BB8F44E7}">
      <dgm:prSet/>
      <dgm:spPr/>
      <dgm:t>
        <a:bodyPr/>
        <a:lstStyle/>
        <a:p>
          <a:r>
            <a:rPr lang="en-US" dirty="0">
              <a:latin typeface="Times New Roman" panose="02020603050405020304" pitchFamily="18" charset="0"/>
              <a:cs typeface="Times New Roman" panose="02020603050405020304" pitchFamily="18" charset="0"/>
            </a:rPr>
            <a:t>	• </a:t>
          </a:r>
          <a:r>
            <a:rPr lang="vi-VN" dirty="0">
              <a:latin typeface="Times New Roman" panose="02020603050405020304" pitchFamily="18" charset="0"/>
              <a:cs typeface="Times New Roman" panose="02020603050405020304" pitchFamily="18" charset="0"/>
            </a:rPr>
            <a:t>Ngón tay phụ trách phím nào thì thực hiện gõ phím đó.</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a:t>
          </a:r>
          <a:r>
            <a:rPr lang="vi-VN" dirty="0">
              <a:latin typeface="Times New Roman" panose="02020603050405020304" pitchFamily="18" charset="0"/>
              <a:cs typeface="Times New Roman" panose="02020603050405020304" pitchFamily="18" charset="0"/>
            </a:rPr>
            <a:t>Ngón tay vươn ra để gõ các phím ở hàng trên và co ngón tay để gõ các phím ở hàng dưới, rồi đưa về phím xuất phát.</a:t>
          </a:r>
          <a:endParaRPr lang="en-US" dirty="0">
            <a:latin typeface="Times New Roman" panose="02020603050405020304" pitchFamily="18" charset="0"/>
            <a:cs typeface="Times New Roman" panose="02020603050405020304" pitchFamily="18" charset="0"/>
          </a:endParaRPr>
        </a:p>
      </dgm:t>
    </dgm:pt>
    <dgm:pt modelId="{5AD02517-ACF7-4898-8D9D-49D46F93B6C7}" type="parTrans" cxnId="{E78A4DD3-65DB-4FDA-A02F-BF6F4D5CC2CB}">
      <dgm:prSet/>
      <dgm:spPr/>
      <dgm:t>
        <a:bodyPr/>
        <a:lstStyle/>
        <a:p>
          <a:endParaRPr lang="en-US"/>
        </a:p>
      </dgm:t>
    </dgm:pt>
    <dgm:pt modelId="{5BD17A0E-25AD-410B-9E54-7978DBCEE997}" type="sibTrans" cxnId="{E78A4DD3-65DB-4FDA-A02F-BF6F4D5CC2CB}">
      <dgm:prSet/>
      <dgm:spPr/>
      <dgm:t>
        <a:bodyPr/>
        <a:lstStyle/>
        <a:p>
          <a:endParaRPr lang="en-US"/>
        </a:p>
      </dgm:t>
    </dgm:pt>
    <dgm:pt modelId="{C28F7916-A8B5-4EB4-8E1A-0D732C35DD43}" type="pres">
      <dgm:prSet presAssocID="{050CA0A7-F8B3-468B-BBAC-49C9E95C22B5}" presName="linear" presStyleCnt="0">
        <dgm:presLayoutVars>
          <dgm:animLvl val="lvl"/>
          <dgm:resizeHandles val="exact"/>
        </dgm:presLayoutVars>
      </dgm:prSet>
      <dgm:spPr/>
      <dgm:t>
        <a:bodyPr/>
        <a:lstStyle/>
        <a:p>
          <a:endParaRPr lang="en-US"/>
        </a:p>
      </dgm:t>
    </dgm:pt>
    <dgm:pt modelId="{074C8075-DBD1-444C-9A23-CDA01D4931BC}" type="pres">
      <dgm:prSet presAssocID="{6247B27E-5BF0-4678-97B0-3460BB8F44E7}" presName="parentText" presStyleLbl="node1" presStyleIdx="0" presStyleCnt="1" custLinFactNeighborX="665" custLinFactNeighborY="-91648">
        <dgm:presLayoutVars>
          <dgm:chMax val="0"/>
          <dgm:bulletEnabled val="1"/>
        </dgm:presLayoutVars>
      </dgm:prSet>
      <dgm:spPr/>
      <dgm:t>
        <a:bodyPr/>
        <a:lstStyle/>
        <a:p>
          <a:endParaRPr lang="en-US"/>
        </a:p>
      </dgm:t>
    </dgm:pt>
  </dgm:ptLst>
  <dgm:cxnLst>
    <dgm:cxn modelId="{C08BF483-0CF7-4F20-B717-45035E282AE5}" type="presOf" srcId="{050CA0A7-F8B3-468B-BBAC-49C9E95C22B5}" destId="{C28F7916-A8B5-4EB4-8E1A-0D732C35DD43}" srcOrd="0" destOrd="0" presId="urn:microsoft.com/office/officeart/2005/8/layout/vList2"/>
    <dgm:cxn modelId="{161D058E-3E9E-4055-8AC0-85D619EF456C}" type="presOf" srcId="{6247B27E-5BF0-4678-97B0-3460BB8F44E7}" destId="{074C8075-DBD1-444C-9A23-CDA01D4931BC}" srcOrd="0" destOrd="0" presId="urn:microsoft.com/office/officeart/2005/8/layout/vList2"/>
    <dgm:cxn modelId="{E78A4DD3-65DB-4FDA-A02F-BF6F4D5CC2CB}" srcId="{050CA0A7-F8B3-468B-BBAC-49C9E95C22B5}" destId="{6247B27E-5BF0-4678-97B0-3460BB8F44E7}" srcOrd="0" destOrd="0" parTransId="{5AD02517-ACF7-4898-8D9D-49D46F93B6C7}" sibTransId="{5BD17A0E-25AD-410B-9E54-7978DBCEE997}"/>
    <dgm:cxn modelId="{42416661-0792-4998-B980-96751F52E119}" type="presParOf" srcId="{C28F7916-A8B5-4EB4-8E1A-0D732C35DD43}" destId="{074C8075-DBD1-444C-9A23-CDA01D4931BC}"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2F77BB-E2EB-4241-90A9-4E38F37C00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98B2C3-23D1-49F7-8467-131FDFCE66EE}">
      <dgm:prSet phldrT="[Text]"/>
      <dgm:spPr/>
      <dgm:t>
        <a:bodyPr/>
        <a:lstStyle/>
        <a:p>
          <a:r>
            <a:rPr lang="en-US" dirty="0" err="1"/>
            <a:t>Bước</a:t>
          </a:r>
          <a:r>
            <a:rPr lang="en-US" dirty="0"/>
            <a:t> 1</a:t>
          </a:r>
        </a:p>
      </dgm:t>
    </dgm:pt>
    <dgm:pt modelId="{102B5FBA-579A-4291-A5FE-8988C831BF56}" type="parTrans" cxnId="{76A73FB2-4C73-4431-A0FC-640F4CEEF6C5}">
      <dgm:prSet/>
      <dgm:spPr/>
      <dgm:t>
        <a:bodyPr/>
        <a:lstStyle/>
        <a:p>
          <a:endParaRPr lang="en-US"/>
        </a:p>
      </dgm:t>
    </dgm:pt>
    <dgm:pt modelId="{AC5A7A97-7AF8-4CAB-A690-428CAED68100}" type="sibTrans" cxnId="{76A73FB2-4C73-4431-A0FC-640F4CEEF6C5}">
      <dgm:prSet/>
      <dgm:spPr/>
      <dgm:t>
        <a:bodyPr/>
        <a:lstStyle/>
        <a:p>
          <a:endParaRPr lang="en-US"/>
        </a:p>
      </dgm:t>
    </dgm:pt>
    <dgm:pt modelId="{C08AD3CD-D2D3-40F5-A675-C5947976A8B2}">
      <dgm:prSet phldrT="[Tex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RapidTyping</a:t>
          </a:r>
          <a:endParaRPr lang="en-US" dirty="0">
            <a:latin typeface="Times New Roman" panose="02020603050405020304" pitchFamily="18" charset="0"/>
            <a:cs typeface="Times New Roman" panose="02020603050405020304" pitchFamily="18" charset="0"/>
          </a:endParaRPr>
        </a:p>
      </dgm:t>
    </dgm:pt>
    <dgm:pt modelId="{970007CD-5365-42AC-A2B2-1283B07420A4}" type="parTrans" cxnId="{66E25C5D-469A-43F7-B9BA-315B89C3DB1C}">
      <dgm:prSet/>
      <dgm:spPr/>
      <dgm:t>
        <a:bodyPr/>
        <a:lstStyle/>
        <a:p>
          <a:endParaRPr lang="en-US"/>
        </a:p>
      </dgm:t>
    </dgm:pt>
    <dgm:pt modelId="{8D4C7BC4-7E18-4F32-9927-A70831CBBBAD}" type="sibTrans" cxnId="{66E25C5D-469A-43F7-B9BA-315B89C3DB1C}">
      <dgm:prSet/>
      <dgm:spPr/>
      <dgm:t>
        <a:bodyPr/>
        <a:lstStyle/>
        <a:p>
          <a:endParaRPr lang="en-US"/>
        </a:p>
      </dgm:t>
    </dgm:pt>
    <dgm:pt modelId="{72BA3329-38D9-43B1-B582-37F95119FDD1}">
      <dgm:prSet phldrT="[Text]"/>
      <dgm:spPr/>
      <dgm:t>
        <a:bodyPr/>
        <a:lstStyle/>
        <a:p>
          <a:r>
            <a:rPr lang="en-US" dirty="0" err="1"/>
            <a:t>Bước</a:t>
          </a:r>
          <a:r>
            <a:rPr lang="en-US" dirty="0"/>
            <a:t> 2</a:t>
          </a:r>
        </a:p>
      </dgm:t>
    </dgm:pt>
    <dgm:pt modelId="{CF859ECF-98DE-44B4-A6B7-58C156EBB4E8}" type="parTrans" cxnId="{1919BD70-66E9-4BED-AD9F-9205D9A9A8F5}">
      <dgm:prSet/>
      <dgm:spPr/>
      <dgm:t>
        <a:bodyPr/>
        <a:lstStyle/>
        <a:p>
          <a:endParaRPr lang="en-US"/>
        </a:p>
      </dgm:t>
    </dgm:pt>
    <dgm:pt modelId="{1BF57351-744F-4668-844C-9C1AADFBC5EF}" type="sibTrans" cxnId="{1919BD70-66E9-4BED-AD9F-9205D9A9A8F5}">
      <dgm:prSet/>
      <dgm:spPr/>
      <dgm:t>
        <a:bodyPr/>
        <a:lstStyle/>
        <a:p>
          <a:endParaRPr lang="en-US"/>
        </a:p>
      </dgm:t>
    </dgm:pt>
    <dgm:pt modelId="{878910CA-F093-403C-93BD-4628D759CCC0}">
      <dgm:prSet phldrT="[Text]"/>
      <dgm:spPr/>
      <dgm:t>
        <a:bodyPr/>
        <a:lstStyle/>
        <a:p>
          <a:pPr>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RapidTyping</a:t>
          </a:r>
          <a:endParaRPr lang="en-US" dirty="0">
            <a:latin typeface="Times New Roman" panose="02020603050405020304" pitchFamily="18" charset="0"/>
            <a:cs typeface="Times New Roman" panose="02020603050405020304" pitchFamily="18" charset="0"/>
          </a:endParaRPr>
        </a:p>
      </dgm:t>
    </dgm:pt>
    <dgm:pt modelId="{0C2BF703-1DE6-4F2F-A4D3-7185B0AA93B6}" type="parTrans" cxnId="{2516414D-15D5-47FA-82F6-8D40E50571A7}">
      <dgm:prSet/>
      <dgm:spPr/>
      <dgm:t>
        <a:bodyPr/>
        <a:lstStyle/>
        <a:p>
          <a:endParaRPr lang="en-US"/>
        </a:p>
      </dgm:t>
    </dgm:pt>
    <dgm:pt modelId="{4E0E7778-AC17-4EC4-A12B-684284C5DC66}" type="sibTrans" cxnId="{2516414D-15D5-47FA-82F6-8D40E50571A7}">
      <dgm:prSet/>
      <dgm:spPr/>
      <dgm:t>
        <a:bodyPr/>
        <a:lstStyle/>
        <a:p>
          <a:endParaRPr lang="en-US"/>
        </a:p>
      </dgm:t>
    </dgm:pt>
    <dgm:pt modelId="{CF5360BD-B949-4BCE-9765-7BE7B15DF039}" type="pres">
      <dgm:prSet presAssocID="{EB2F77BB-E2EB-4241-90A9-4E38F37C0081}" presName="linearFlow" presStyleCnt="0">
        <dgm:presLayoutVars>
          <dgm:dir/>
          <dgm:animLvl val="lvl"/>
          <dgm:resizeHandles val="exact"/>
        </dgm:presLayoutVars>
      </dgm:prSet>
      <dgm:spPr/>
      <dgm:t>
        <a:bodyPr/>
        <a:lstStyle/>
        <a:p>
          <a:endParaRPr lang="en-US"/>
        </a:p>
      </dgm:t>
    </dgm:pt>
    <dgm:pt modelId="{49E36CDA-51BC-42A5-B81E-F3443A080CE6}" type="pres">
      <dgm:prSet presAssocID="{CF98B2C3-23D1-49F7-8467-131FDFCE66EE}" presName="composite" presStyleCnt="0"/>
      <dgm:spPr/>
    </dgm:pt>
    <dgm:pt modelId="{E370E53F-5570-423B-BECF-042DDEAA0DFD}" type="pres">
      <dgm:prSet presAssocID="{CF98B2C3-23D1-49F7-8467-131FDFCE66EE}" presName="parentText" presStyleLbl="alignNode1" presStyleIdx="0" presStyleCnt="2">
        <dgm:presLayoutVars>
          <dgm:chMax val="1"/>
          <dgm:bulletEnabled val="1"/>
        </dgm:presLayoutVars>
      </dgm:prSet>
      <dgm:spPr/>
      <dgm:t>
        <a:bodyPr/>
        <a:lstStyle/>
        <a:p>
          <a:endParaRPr lang="en-US"/>
        </a:p>
      </dgm:t>
    </dgm:pt>
    <dgm:pt modelId="{D4BC7F23-2F4C-4F9E-9C95-126F012FEE58}" type="pres">
      <dgm:prSet presAssocID="{CF98B2C3-23D1-49F7-8467-131FDFCE66EE}" presName="descendantText" presStyleLbl="alignAcc1" presStyleIdx="0" presStyleCnt="2" custLinFactNeighborY="0">
        <dgm:presLayoutVars>
          <dgm:bulletEnabled val="1"/>
        </dgm:presLayoutVars>
      </dgm:prSet>
      <dgm:spPr/>
      <dgm:t>
        <a:bodyPr/>
        <a:lstStyle/>
        <a:p>
          <a:endParaRPr lang="en-US"/>
        </a:p>
      </dgm:t>
    </dgm:pt>
    <dgm:pt modelId="{B59DC271-50BB-4F68-AC0A-229309BCD860}" type="pres">
      <dgm:prSet presAssocID="{AC5A7A97-7AF8-4CAB-A690-428CAED68100}" presName="sp" presStyleCnt="0"/>
      <dgm:spPr/>
    </dgm:pt>
    <dgm:pt modelId="{0FECAC81-CB67-4096-8C46-BFFC73068376}" type="pres">
      <dgm:prSet presAssocID="{72BA3329-38D9-43B1-B582-37F95119FDD1}" presName="composite" presStyleCnt="0"/>
      <dgm:spPr/>
    </dgm:pt>
    <dgm:pt modelId="{569239D1-2CC0-4E8D-BE0E-38D9625DED3E}" type="pres">
      <dgm:prSet presAssocID="{72BA3329-38D9-43B1-B582-37F95119FDD1}" presName="parentText" presStyleLbl="alignNode1" presStyleIdx="1" presStyleCnt="2">
        <dgm:presLayoutVars>
          <dgm:chMax val="1"/>
          <dgm:bulletEnabled val="1"/>
        </dgm:presLayoutVars>
      </dgm:prSet>
      <dgm:spPr/>
      <dgm:t>
        <a:bodyPr/>
        <a:lstStyle/>
        <a:p>
          <a:endParaRPr lang="en-US"/>
        </a:p>
      </dgm:t>
    </dgm:pt>
    <dgm:pt modelId="{158B25DA-7F0A-438B-8064-CA724D3F71D2}" type="pres">
      <dgm:prSet presAssocID="{72BA3329-38D9-43B1-B582-37F95119FDD1}" presName="descendantText" presStyleLbl="alignAcc1" presStyleIdx="1" presStyleCnt="2" custLinFactNeighborY="0">
        <dgm:presLayoutVars>
          <dgm:bulletEnabled val="1"/>
        </dgm:presLayoutVars>
      </dgm:prSet>
      <dgm:spPr/>
      <dgm:t>
        <a:bodyPr/>
        <a:lstStyle/>
        <a:p>
          <a:endParaRPr lang="en-US"/>
        </a:p>
      </dgm:t>
    </dgm:pt>
  </dgm:ptLst>
  <dgm:cxnLst>
    <dgm:cxn modelId="{4B8ADB3C-2EC8-48B7-88A5-B0EAA650C5AC}" type="presOf" srcId="{878910CA-F093-403C-93BD-4628D759CCC0}" destId="{158B25DA-7F0A-438B-8064-CA724D3F71D2}" srcOrd="0" destOrd="0" presId="urn:microsoft.com/office/officeart/2005/8/layout/chevron2"/>
    <dgm:cxn modelId="{A0326314-5598-49D4-BF38-1D34BC09FE5A}" type="presOf" srcId="{C08AD3CD-D2D3-40F5-A675-C5947976A8B2}" destId="{D4BC7F23-2F4C-4F9E-9C95-126F012FEE58}" srcOrd="0" destOrd="0" presId="urn:microsoft.com/office/officeart/2005/8/layout/chevron2"/>
    <dgm:cxn modelId="{1919BD70-66E9-4BED-AD9F-9205D9A9A8F5}" srcId="{EB2F77BB-E2EB-4241-90A9-4E38F37C0081}" destId="{72BA3329-38D9-43B1-B582-37F95119FDD1}" srcOrd="1" destOrd="0" parTransId="{CF859ECF-98DE-44B4-A6B7-58C156EBB4E8}" sibTransId="{1BF57351-744F-4668-844C-9C1AADFBC5EF}"/>
    <dgm:cxn modelId="{60069224-03B2-4BB8-BE60-ECBD7E9B7442}" type="presOf" srcId="{CF98B2C3-23D1-49F7-8467-131FDFCE66EE}" destId="{E370E53F-5570-423B-BECF-042DDEAA0DFD}" srcOrd="0" destOrd="0" presId="urn:microsoft.com/office/officeart/2005/8/layout/chevron2"/>
    <dgm:cxn modelId="{13B9AB61-EF6C-42A8-83BC-B432F8F0BB62}" type="presOf" srcId="{EB2F77BB-E2EB-4241-90A9-4E38F37C0081}" destId="{CF5360BD-B949-4BCE-9765-7BE7B15DF039}" srcOrd="0" destOrd="0" presId="urn:microsoft.com/office/officeart/2005/8/layout/chevron2"/>
    <dgm:cxn modelId="{66E25C5D-469A-43F7-B9BA-315B89C3DB1C}" srcId="{CF98B2C3-23D1-49F7-8467-131FDFCE66EE}" destId="{C08AD3CD-D2D3-40F5-A675-C5947976A8B2}" srcOrd="0" destOrd="0" parTransId="{970007CD-5365-42AC-A2B2-1283B07420A4}" sibTransId="{8D4C7BC4-7E18-4F32-9927-A70831CBBBAD}"/>
    <dgm:cxn modelId="{76A73FB2-4C73-4431-A0FC-640F4CEEF6C5}" srcId="{EB2F77BB-E2EB-4241-90A9-4E38F37C0081}" destId="{CF98B2C3-23D1-49F7-8467-131FDFCE66EE}" srcOrd="0" destOrd="0" parTransId="{102B5FBA-579A-4291-A5FE-8988C831BF56}" sibTransId="{AC5A7A97-7AF8-4CAB-A690-428CAED68100}"/>
    <dgm:cxn modelId="{73D1C472-DBB7-4B23-82A9-D496F9307917}" type="presOf" srcId="{72BA3329-38D9-43B1-B582-37F95119FDD1}" destId="{569239D1-2CC0-4E8D-BE0E-38D9625DED3E}" srcOrd="0" destOrd="0" presId="urn:microsoft.com/office/officeart/2005/8/layout/chevron2"/>
    <dgm:cxn modelId="{2516414D-15D5-47FA-82F6-8D40E50571A7}" srcId="{72BA3329-38D9-43B1-B582-37F95119FDD1}" destId="{878910CA-F093-403C-93BD-4628D759CCC0}" srcOrd="0" destOrd="0" parTransId="{0C2BF703-1DE6-4F2F-A4D3-7185B0AA93B6}" sibTransId="{4E0E7778-AC17-4EC4-A12B-684284C5DC66}"/>
    <dgm:cxn modelId="{0882AA8D-1228-44C7-919B-345B95CD51FB}" type="presParOf" srcId="{CF5360BD-B949-4BCE-9765-7BE7B15DF039}" destId="{49E36CDA-51BC-42A5-B81E-F3443A080CE6}" srcOrd="0" destOrd="0" presId="urn:microsoft.com/office/officeart/2005/8/layout/chevron2"/>
    <dgm:cxn modelId="{22BDA474-98D1-439B-B364-47906849EE90}" type="presParOf" srcId="{49E36CDA-51BC-42A5-B81E-F3443A080CE6}" destId="{E370E53F-5570-423B-BECF-042DDEAA0DFD}" srcOrd="0" destOrd="0" presId="urn:microsoft.com/office/officeart/2005/8/layout/chevron2"/>
    <dgm:cxn modelId="{CE0708EA-FDAE-4FE7-9908-E86A2B5D516D}" type="presParOf" srcId="{49E36CDA-51BC-42A5-B81E-F3443A080CE6}" destId="{D4BC7F23-2F4C-4F9E-9C95-126F012FEE58}" srcOrd="1" destOrd="0" presId="urn:microsoft.com/office/officeart/2005/8/layout/chevron2"/>
    <dgm:cxn modelId="{CFEC005A-1E91-491A-8940-E0EC83C9AD39}" type="presParOf" srcId="{CF5360BD-B949-4BCE-9765-7BE7B15DF039}" destId="{B59DC271-50BB-4F68-AC0A-229309BCD860}" srcOrd="1" destOrd="0" presId="urn:microsoft.com/office/officeart/2005/8/layout/chevron2"/>
    <dgm:cxn modelId="{6B063D72-E70B-4217-884B-EB95888841DC}" type="presParOf" srcId="{CF5360BD-B949-4BCE-9765-7BE7B15DF039}" destId="{0FECAC81-CB67-4096-8C46-BFFC73068376}" srcOrd="2" destOrd="0" presId="urn:microsoft.com/office/officeart/2005/8/layout/chevron2"/>
    <dgm:cxn modelId="{06D69863-D1DF-434F-8B1D-4285E588EF02}" type="presParOf" srcId="{0FECAC81-CB67-4096-8C46-BFFC73068376}" destId="{569239D1-2CC0-4E8D-BE0E-38D9625DED3E}" srcOrd="0" destOrd="0" presId="urn:microsoft.com/office/officeart/2005/8/layout/chevron2"/>
    <dgm:cxn modelId="{EC2FD760-2241-4D4D-9848-A8A18912C90A}" type="presParOf" srcId="{0FECAC81-CB67-4096-8C46-BFFC73068376}" destId="{158B25DA-7F0A-438B-8064-CA724D3F71D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C8075-DBD1-444C-9A23-CDA01D4931BC}">
      <dsp:nvSpPr>
        <dsp:cNvPr id="0" name=""/>
        <dsp:cNvSpPr/>
      </dsp:nvSpPr>
      <dsp:spPr>
        <a:xfrm>
          <a:off x="0" y="25781"/>
          <a:ext cx="9533300" cy="17901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latin typeface="Times New Roman" panose="02020603050405020304" pitchFamily="18" charset="0"/>
              <a:cs typeface="Times New Roman" panose="02020603050405020304" pitchFamily="18" charset="0"/>
            </a:rPr>
            <a:t>	</a:t>
          </a:r>
          <a:r>
            <a:rPr lang="vi-VN" sz="3400" kern="1200" dirty="0">
              <a:latin typeface="Times New Roman" panose="02020603050405020304" pitchFamily="18" charset="0"/>
              <a:cs typeface="Times New Roman" panose="02020603050405020304" pitchFamily="18" charset="0"/>
            </a:rPr>
            <a:t>Khu vực chính của bàn phím có năm hàng phím: hàng phím số, hàng phím trên,</a:t>
          </a:r>
          <a:r>
            <a:rPr lang="en-US" sz="3400" kern="1200" dirty="0">
              <a:latin typeface="Times New Roman" panose="02020603050405020304" pitchFamily="18" charset="0"/>
              <a:cs typeface="Times New Roman" panose="02020603050405020304" pitchFamily="18" charset="0"/>
            </a:rPr>
            <a:t> </a:t>
          </a:r>
          <a:r>
            <a:rPr lang="vi-VN" sz="3400" kern="1200" dirty="0">
              <a:latin typeface="Times New Roman" panose="02020603050405020304" pitchFamily="18" charset="0"/>
              <a:cs typeface="Times New Roman" panose="02020603050405020304" pitchFamily="18" charset="0"/>
            </a:rPr>
            <a:t>hàng phím cơ sở, hàng phím dưới, hàng phím chứa dấu cách.</a:t>
          </a:r>
          <a:endParaRPr lang="en-US" sz="3400" kern="1200" dirty="0">
            <a:latin typeface="Times New Roman" panose="02020603050405020304" pitchFamily="18" charset="0"/>
            <a:cs typeface="Times New Roman" panose="02020603050405020304" pitchFamily="18" charset="0"/>
          </a:endParaRPr>
        </a:p>
      </dsp:txBody>
      <dsp:txXfrm>
        <a:off x="87385" y="113166"/>
        <a:ext cx="9358530" cy="1615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C8075-DBD1-444C-9A23-CDA01D4931BC}">
      <dsp:nvSpPr>
        <dsp:cNvPr id="0" name=""/>
        <dsp:cNvSpPr/>
      </dsp:nvSpPr>
      <dsp:spPr>
        <a:xfrm>
          <a:off x="0" y="224247"/>
          <a:ext cx="9533300" cy="1389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latin typeface="Times New Roman" panose="02020603050405020304" pitchFamily="18" charset="0"/>
              <a:cs typeface="Times New Roman" panose="02020603050405020304" pitchFamily="18" charset="0"/>
            </a:rPr>
            <a:t>	</a:t>
          </a:r>
          <a:r>
            <a:rPr lang="vi-VN" sz="3600" kern="1200" dirty="0">
              <a:latin typeface="Times New Roman" panose="02020603050405020304" pitchFamily="18" charset="0"/>
              <a:cs typeface="Times New Roman" panose="02020603050405020304" pitchFamily="18" charset="0"/>
            </a:rPr>
            <a:t>Đặt ngón tay lên các phím xuất phát tại hàng</a:t>
          </a:r>
          <a:r>
            <a:rPr lang="en-US" sz="3600" kern="1200" dirty="0">
              <a:latin typeface="Times New Roman" panose="02020603050405020304" pitchFamily="18" charset="0"/>
              <a:cs typeface="Times New Roman" panose="02020603050405020304" pitchFamily="18" charset="0"/>
            </a:rPr>
            <a:t> </a:t>
          </a:r>
          <a:r>
            <a:rPr lang="vi-VN" sz="3600" kern="1200" dirty="0">
              <a:latin typeface="Times New Roman" panose="02020603050405020304" pitchFamily="18" charset="0"/>
              <a:cs typeface="Times New Roman" panose="02020603050405020304" pitchFamily="18" charset="0"/>
            </a:rPr>
            <a:t>phím cơ sở. Hai tay thả lỏng trên </a:t>
          </a:r>
          <a:r>
            <a:rPr lang="en-US" sz="3600" kern="1200" dirty="0" err="1">
              <a:latin typeface="Times New Roman" panose="02020603050405020304" pitchFamily="18" charset="0"/>
              <a:cs typeface="Times New Roman" panose="02020603050405020304" pitchFamily="18" charset="0"/>
            </a:rPr>
            <a:t>bàn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phím</a:t>
          </a:r>
          <a:r>
            <a:rPr lang="en-US" sz="3600" kern="1200" dirty="0">
              <a:latin typeface="Times New Roman" panose="02020603050405020304" pitchFamily="18" charset="0"/>
              <a:cs typeface="Times New Roman" panose="02020603050405020304" pitchFamily="18" charset="0"/>
            </a:rPr>
            <a:t>.</a:t>
          </a:r>
        </a:p>
      </dsp:txBody>
      <dsp:txXfrm>
        <a:off x="67852" y="292099"/>
        <a:ext cx="9397596" cy="1254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C8075-DBD1-444C-9A23-CDA01D4931BC}">
      <dsp:nvSpPr>
        <dsp:cNvPr id="0" name=""/>
        <dsp:cNvSpPr/>
      </dsp:nvSpPr>
      <dsp:spPr>
        <a:xfrm>
          <a:off x="0" y="0"/>
          <a:ext cx="9533300" cy="1684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Ngón tay phụ trách phím nào thì gõ phím đó. Vươn ngón tay để gõ phím ngoài phím xuất phát, sau đó đưa ngón tay về phím xuất phát. Gõ nhẹ, dứt khoát.</a:t>
          </a:r>
          <a:endParaRPr lang="en-US" sz="3200" kern="1200" dirty="0">
            <a:latin typeface="Times New Roman" panose="02020603050405020304" pitchFamily="18" charset="0"/>
            <a:cs typeface="Times New Roman" panose="02020603050405020304" pitchFamily="18" charset="0"/>
          </a:endParaRPr>
        </a:p>
      </dsp:txBody>
      <dsp:txXfrm>
        <a:off x="82245" y="82245"/>
        <a:ext cx="9368810" cy="1520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C8075-DBD1-444C-9A23-CDA01D4931BC}">
      <dsp:nvSpPr>
        <dsp:cNvPr id="0" name=""/>
        <dsp:cNvSpPr/>
      </dsp:nvSpPr>
      <dsp:spPr>
        <a:xfrm>
          <a:off x="0" y="0"/>
          <a:ext cx="9533300" cy="1579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latin typeface="Times New Roman" panose="02020603050405020304" pitchFamily="18" charset="0"/>
              <a:cs typeface="Times New Roman" panose="02020603050405020304" pitchFamily="18" charset="0"/>
            </a:rPr>
            <a:t>	• </a:t>
          </a:r>
          <a:r>
            <a:rPr lang="vi-VN" sz="2700" kern="1200" dirty="0">
              <a:latin typeface="Times New Roman" panose="02020603050405020304" pitchFamily="18" charset="0"/>
              <a:cs typeface="Times New Roman" panose="02020603050405020304" pitchFamily="18" charset="0"/>
            </a:rPr>
            <a:t>Ngón tay phụ trách phím nào thì thực hiện gõ phím đó.</a:t>
          </a:r>
          <a:endParaRPr lang="en-US" sz="2700" kern="1200" dirty="0">
            <a:latin typeface="Times New Roman" panose="02020603050405020304" pitchFamily="18" charset="0"/>
            <a:cs typeface="Times New Roman" panose="02020603050405020304" pitchFamily="18" charset="0"/>
          </a:endParaRPr>
        </a:p>
        <a:p>
          <a:pPr lvl="0" algn="l" defTabSz="1200150">
            <a:lnSpc>
              <a:spcPct val="90000"/>
            </a:lnSpc>
            <a:spcBef>
              <a:spcPct val="0"/>
            </a:spcBef>
            <a:spcAft>
              <a:spcPct val="35000"/>
            </a:spcAft>
          </a:pPr>
          <a:r>
            <a:rPr lang="en-US" sz="2700" kern="1200" dirty="0">
              <a:latin typeface="Times New Roman" panose="02020603050405020304" pitchFamily="18" charset="0"/>
              <a:cs typeface="Times New Roman" panose="02020603050405020304" pitchFamily="18" charset="0"/>
            </a:rPr>
            <a:t>	• </a:t>
          </a:r>
          <a:r>
            <a:rPr lang="vi-VN" sz="2700" kern="1200" dirty="0">
              <a:latin typeface="Times New Roman" panose="02020603050405020304" pitchFamily="18" charset="0"/>
              <a:cs typeface="Times New Roman" panose="02020603050405020304" pitchFamily="18" charset="0"/>
            </a:rPr>
            <a:t>Ngón tay vươn ra để gõ các phím ở hàng trên và co ngón tay để gõ các phím ở hàng dưới, rồi đưa về phím xuất phát.</a:t>
          </a:r>
          <a:endParaRPr lang="en-US" sz="2700" kern="1200" dirty="0">
            <a:latin typeface="Times New Roman" panose="02020603050405020304" pitchFamily="18" charset="0"/>
            <a:cs typeface="Times New Roman" panose="02020603050405020304" pitchFamily="18" charset="0"/>
          </a:endParaRPr>
        </a:p>
      </dsp:txBody>
      <dsp:txXfrm>
        <a:off x="77105" y="77105"/>
        <a:ext cx="9379090" cy="14252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2859A-C65C-43CC-96ED-844A146AAD3B}"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3CB22-6C89-42B3-9342-0E8D01B912DB}" type="slidenum">
              <a:rPr lang="en-US" smtClean="0"/>
              <a:t>‹#›</a:t>
            </a:fld>
            <a:endParaRPr lang="en-US"/>
          </a:p>
        </p:txBody>
      </p:sp>
    </p:spTree>
    <p:extLst>
      <p:ext uri="{BB962C8B-B14F-4D97-AF65-F5344CB8AC3E}">
        <p14:creationId xmlns:p14="http://schemas.microsoft.com/office/powerpoint/2010/main" val="114008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để</a:t>
            </a:r>
            <a:r>
              <a:rPr lang="en-US" dirty="0"/>
              <a:t> </a:t>
            </a:r>
            <a:r>
              <a:rPr lang="en-US" dirty="0" err="1"/>
              <a:t>mở</a:t>
            </a:r>
            <a:r>
              <a:rPr lang="en-US" dirty="0"/>
              <a:t> </a:t>
            </a:r>
            <a:r>
              <a:rPr lang="en-US" dirty="0" err="1"/>
              <a:t>câu</a:t>
            </a:r>
            <a:r>
              <a:rPr lang="en-US" dirty="0"/>
              <a:t> </a:t>
            </a:r>
            <a:r>
              <a:rPr lang="en-US" dirty="0" err="1"/>
              <a:t>trả</a:t>
            </a:r>
            <a:r>
              <a:rPr lang="en-US" dirty="0"/>
              <a:t> </a:t>
            </a:r>
            <a:r>
              <a:rPr lang="en-US" dirty="0" err="1"/>
              <a:t>lời</a:t>
            </a:r>
            <a:endParaRPr lang="en-US" dirty="0"/>
          </a:p>
        </p:txBody>
      </p:sp>
      <p:sp>
        <p:nvSpPr>
          <p:cNvPr id="4" name="Slide Number Placeholder 3"/>
          <p:cNvSpPr>
            <a:spLocks noGrp="1"/>
          </p:cNvSpPr>
          <p:nvPr>
            <p:ph type="sldNum" sz="quarter" idx="10"/>
          </p:nvPr>
        </p:nvSpPr>
        <p:spPr/>
        <p:txBody>
          <a:bodyPr/>
          <a:lstStyle/>
          <a:p>
            <a:fld id="{1CC3CB22-6C89-42B3-9342-0E8D01B912DB}" type="slidenum">
              <a:rPr lang="en-US" smtClean="0"/>
              <a:t>18</a:t>
            </a:fld>
            <a:endParaRPr lang="en-US"/>
          </a:p>
        </p:txBody>
      </p:sp>
    </p:spTree>
    <p:extLst>
      <p:ext uri="{BB962C8B-B14F-4D97-AF65-F5344CB8AC3E}">
        <p14:creationId xmlns:p14="http://schemas.microsoft.com/office/powerpoint/2010/main" val="90375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để</a:t>
            </a:r>
            <a:r>
              <a:rPr lang="en-US" dirty="0"/>
              <a:t> </a:t>
            </a:r>
            <a:r>
              <a:rPr lang="en-US" dirty="0" err="1"/>
              <a:t>mở</a:t>
            </a:r>
            <a:r>
              <a:rPr lang="en-US" dirty="0"/>
              <a:t> </a:t>
            </a:r>
            <a:r>
              <a:rPr lang="en-US" dirty="0" err="1"/>
              <a:t>câu</a:t>
            </a:r>
            <a:r>
              <a:rPr lang="en-US" dirty="0"/>
              <a:t> </a:t>
            </a:r>
            <a:r>
              <a:rPr lang="en-US" dirty="0" err="1"/>
              <a:t>trả</a:t>
            </a:r>
            <a:r>
              <a:rPr lang="en-US" dirty="0"/>
              <a:t> </a:t>
            </a:r>
            <a:r>
              <a:rPr lang="en-US" dirty="0" err="1"/>
              <a:t>lời</a:t>
            </a:r>
            <a:endParaRPr lang="en-US" dirty="0"/>
          </a:p>
        </p:txBody>
      </p:sp>
      <p:sp>
        <p:nvSpPr>
          <p:cNvPr id="4" name="Slide Number Placeholder 3"/>
          <p:cNvSpPr>
            <a:spLocks noGrp="1"/>
          </p:cNvSpPr>
          <p:nvPr>
            <p:ph type="sldNum" sz="quarter" idx="10"/>
          </p:nvPr>
        </p:nvSpPr>
        <p:spPr/>
        <p:txBody>
          <a:bodyPr/>
          <a:lstStyle/>
          <a:p>
            <a:fld id="{1CC3CB22-6C89-42B3-9342-0E8D01B912DB}" type="slidenum">
              <a:rPr lang="en-US" smtClean="0"/>
              <a:t>19</a:t>
            </a:fld>
            <a:endParaRPr lang="en-US"/>
          </a:p>
        </p:txBody>
      </p:sp>
    </p:spTree>
    <p:extLst>
      <p:ext uri="{BB962C8B-B14F-4D97-AF65-F5344CB8AC3E}">
        <p14:creationId xmlns:p14="http://schemas.microsoft.com/office/powerpoint/2010/main" val="355574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E0AF3-0819-41C1-B053-BC0DCE6ECE3E}"/>
              </a:ext>
            </a:extLst>
          </p:cNvPr>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xmlns="" id="{AE3C12F6-AAE6-4270-BD5D-2E8A70B03E03}"/>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617454-19E5-4D44-8A0D-EFEF43FA5E7E}"/>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5" name="Footer Placeholder 4">
            <a:extLst>
              <a:ext uri="{FF2B5EF4-FFF2-40B4-BE49-F238E27FC236}">
                <a16:creationId xmlns:a16="http://schemas.microsoft.com/office/drawing/2014/main" xmlns="" id="{1DAD654B-4ECC-4FB8-B9F4-790B52E84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9E5691-E9B9-4BE0-9D31-3DA91673B12F}"/>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19048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EA5AB-2CED-46C0-8C2D-10BB8A50A70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49A6F0B5-69B7-47AD-9A6A-708C97198EC1}"/>
              </a:ext>
            </a:extLst>
          </p:cNvPr>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03A39B-A59F-46DB-A371-F95584DDE60B}"/>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5" name="Footer Placeholder 4">
            <a:extLst>
              <a:ext uri="{FF2B5EF4-FFF2-40B4-BE49-F238E27FC236}">
                <a16:creationId xmlns:a16="http://schemas.microsoft.com/office/drawing/2014/main" xmlns="" id="{AB7EDB7B-F746-4991-90DC-BC12CB349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5BC32A-780E-4BF2-81F9-220A953B200C}"/>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40957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BC732-6593-4A75-B259-A23DDCC2B798}"/>
              </a:ext>
            </a:extLst>
          </p:cNvPr>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xmlns="" id="{B75DDF94-1A58-46FB-91C0-628BA86809FF}"/>
              </a:ext>
            </a:extLst>
          </p:cNvPr>
          <p:cNvSpPr>
            <a:spLocks noGrp="1"/>
          </p:cNvSpPr>
          <p:nvPr>
            <p:ph type="body" orient="vert" idx="1"/>
          </p:nvPr>
        </p:nvSpPr>
        <p:spPr>
          <a:xfrm>
            <a:off x="838200" y="365125"/>
            <a:ext cx="7734300" cy="5811838"/>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C12A38-E587-4629-B649-FC04895B447C}"/>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5" name="Footer Placeholder 4">
            <a:extLst>
              <a:ext uri="{FF2B5EF4-FFF2-40B4-BE49-F238E27FC236}">
                <a16:creationId xmlns:a16="http://schemas.microsoft.com/office/drawing/2014/main" xmlns="" id="{D76F1ADA-1669-496E-B018-2DB273294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C1C2C4-E89A-4745-9060-80399618255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8287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A2C78-392B-46F3-BFF3-2969E0EAC6EE}"/>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6F94562-F22D-43BB-A27C-F50B2EFD3E2B}"/>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9B7D14-E8E9-4942-8B7F-BD37BCFFC941}"/>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5" name="Footer Placeholder 4">
            <a:extLst>
              <a:ext uri="{FF2B5EF4-FFF2-40B4-BE49-F238E27FC236}">
                <a16:creationId xmlns:a16="http://schemas.microsoft.com/office/drawing/2014/main" xmlns="" id="{1702FAFA-7D17-46DC-A5ED-49AA35D65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B467C6-4809-4DB4-BE89-3F1D38AAC004}"/>
              </a:ext>
            </a:extLst>
          </p:cNvPr>
          <p:cNvSpPr>
            <a:spLocks noGrp="1"/>
          </p:cNvSpPr>
          <p:nvPr>
            <p:ph type="sldNum" sz="quarter" idx="12"/>
          </p:nvPr>
        </p:nvSpPr>
        <p:spPr/>
        <p:txBody>
          <a:bodyPr/>
          <a:lstStyle/>
          <a:p>
            <a:fld id="{C73E9D02-4068-4F86-A4BD-680474B591D4}" type="slidenum">
              <a:rPr lang="en-US" smtClean="0"/>
              <a:t>‹#›</a:t>
            </a:fld>
            <a:endParaRPr lang="en-US"/>
          </a:p>
        </p:txBody>
      </p:sp>
      <p:pic>
        <p:nvPicPr>
          <p:cNvPr id="7" name="Picture 6">
            <a:extLst>
              <a:ext uri="{FF2B5EF4-FFF2-40B4-BE49-F238E27FC236}">
                <a16:creationId xmlns:a16="http://schemas.microsoft.com/office/drawing/2014/main" xmlns="" id="{6790806B-47FE-49EA-A841-7CC6FDC99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65730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7C9B4-17B7-49BA-87AA-23EDE938CCA7}"/>
              </a:ext>
            </a:extLst>
          </p:cNvPr>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xmlns="" id="{4F4C0501-B4C3-4885-AC8E-576354778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C65E00F-645A-40D6-B1B5-0C80187552A1}"/>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5" name="Footer Placeholder 4">
            <a:extLst>
              <a:ext uri="{FF2B5EF4-FFF2-40B4-BE49-F238E27FC236}">
                <a16:creationId xmlns:a16="http://schemas.microsoft.com/office/drawing/2014/main" xmlns="" id="{5CB80CBB-1009-4474-B020-5AF02EDA5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8FD6AC-0FC3-466C-8DE9-8E3DCC7D6CF7}"/>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7752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96946-BBB2-4ED3-90B6-3951E79065AD}"/>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6EBF5F54-4775-4273-84C8-18073DDDF04F}"/>
              </a:ext>
            </a:extLst>
          </p:cNvPr>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F13FD53-0341-46CF-AA63-7D559084A788}"/>
              </a:ext>
            </a:extLst>
          </p:cNvPr>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199A5D-54ED-4C0F-BD11-1B274DBC767F}"/>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6" name="Footer Placeholder 5">
            <a:extLst>
              <a:ext uri="{FF2B5EF4-FFF2-40B4-BE49-F238E27FC236}">
                <a16:creationId xmlns:a16="http://schemas.microsoft.com/office/drawing/2014/main" xmlns="" id="{B68EAC26-87F4-4DE8-9B2A-64BEEFCDA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2859EB-BA65-4945-AD14-753A0E229EF5}"/>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2633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40FD5-7868-42EB-9AB7-D87E127C59C7}"/>
              </a:ext>
            </a:extLst>
          </p:cNvPr>
          <p:cNvSpPr>
            <a:spLocks noGrp="1"/>
          </p:cNvSpPr>
          <p:nvPr>
            <p:ph type="title"/>
          </p:nvPr>
        </p:nvSpPr>
        <p:spPr>
          <a:xfrm>
            <a:off x="839788" y="365125"/>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xmlns="" id="{A9271043-095B-42EE-9504-FBF7410B8D9B}"/>
              </a:ext>
            </a:extLst>
          </p:cNvPr>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373FC9F-56C3-43A2-B4CE-EDACA0FCF871}"/>
              </a:ext>
            </a:extLst>
          </p:cNvPr>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302F657-F784-4ED2-A38F-EEA2FEF4694D}"/>
              </a:ext>
            </a:extLst>
          </p:cNvPr>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C01AFDB-EBA5-465C-AC97-F3846039ADFF}"/>
              </a:ext>
            </a:extLst>
          </p:cNvPr>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DB62B4-EEE3-4899-8F47-977448513850}"/>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8" name="Footer Placeholder 7">
            <a:extLst>
              <a:ext uri="{FF2B5EF4-FFF2-40B4-BE49-F238E27FC236}">
                <a16:creationId xmlns:a16="http://schemas.microsoft.com/office/drawing/2014/main" xmlns="" id="{AE7F531B-9FD8-4BBD-B7B6-7802D769C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44A6EAF-A765-4115-ABDF-FC5EAA5EEA60}"/>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67196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4A6B5-461A-4C03-8334-A49E17B0C60B}"/>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xmlns="" id="{CB15FD84-A374-42F2-A29D-9C3E5BC9F001}"/>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4" name="Footer Placeholder 3">
            <a:extLst>
              <a:ext uri="{FF2B5EF4-FFF2-40B4-BE49-F238E27FC236}">
                <a16:creationId xmlns:a16="http://schemas.microsoft.com/office/drawing/2014/main" xmlns="" id="{4EDB3998-C4C1-42B3-9694-C39E42C5B1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035B1F7-6C3E-40B4-88FB-6F1426372896}"/>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40867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5943F6-D3BE-4754-92EB-BD218D49F6E0}"/>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3" name="Footer Placeholder 2">
            <a:extLst>
              <a:ext uri="{FF2B5EF4-FFF2-40B4-BE49-F238E27FC236}">
                <a16:creationId xmlns:a16="http://schemas.microsoft.com/office/drawing/2014/main" xmlns="" id="{9094C21B-3F3E-4490-9022-9E42A8CB17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37F0724-EF05-4FB4-A4F5-5536E87ED80A}"/>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292569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EB095-2A3C-4BB3-927B-BEB8C18F6ADE}"/>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xmlns="" id="{DAF5AAFA-42DE-4F44-8B3E-8C40D45932D8}"/>
              </a:ext>
            </a:extLst>
          </p:cNvPr>
          <p:cNvSpPr>
            <a:spLocks noGrp="1"/>
          </p:cNvSpPr>
          <p:nvPr>
            <p:ph idx="1"/>
          </p:nvPr>
        </p:nvSpPr>
        <p:spPr>
          <a:xfrm>
            <a:off x="5183188" y="987425"/>
            <a:ext cx="6172200" cy="4873625"/>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AD20291-14AA-4F50-B9C1-8667FA294BA2}"/>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C17846-C9D0-412C-BE21-A8A8C1152B1D}"/>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6" name="Footer Placeholder 5">
            <a:extLst>
              <a:ext uri="{FF2B5EF4-FFF2-40B4-BE49-F238E27FC236}">
                <a16:creationId xmlns:a16="http://schemas.microsoft.com/office/drawing/2014/main" xmlns="" id="{C1210C8B-EF0F-4B16-9F46-5C427785A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DA6445-0DDC-46C7-9629-98CC5393A5F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41816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80F89-2D1D-4BD7-8FA7-95BE6946DEC7}"/>
              </a:ext>
            </a:extLst>
          </p:cNvPr>
          <p:cNvSpPr>
            <a:spLocks noGrp="1"/>
          </p:cNvSpPr>
          <p:nvPr>
            <p:ph type="title"/>
          </p:nvPr>
        </p:nvSpPr>
        <p:spPr>
          <a:xfrm>
            <a:off x="839788" y="457200"/>
            <a:ext cx="3932237" cy="1600200"/>
          </a:xfrm>
        </p:spPr>
        <p:txBody>
          <a:bodyPr anchor="b"/>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xmlns="" id="{5900B30E-08D4-41DD-81B2-B2C8F092D31C}"/>
              </a:ext>
            </a:extLst>
          </p:cNvPr>
          <p:cNvSpPr>
            <a:spLocks noGrp="1"/>
          </p:cNvSpPr>
          <p:nvPr>
            <p:ph type="pic" idx="1"/>
          </p:nvPr>
        </p:nvSpPr>
        <p:spPr>
          <a:xfrm>
            <a:off x="5183188" y="987425"/>
            <a:ext cx="6172200" cy="487362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7175CFD-6CF9-4730-ACDA-255D5703FD8D}"/>
              </a:ext>
            </a:extLst>
          </p:cNvPr>
          <p:cNvSpPr>
            <a:spLocks noGrp="1"/>
          </p:cNvSpPr>
          <p:nvPr>
            <p:ph type="body" sz="half" idx="2"/>
          </p:nvPr>
        </p:nvSpPr>
        <p:spPr>
          <a:xfrm>
            <a:off x="839788" y="2057400"/>
            <a:ext cx="3932237" cy="3811588"/>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D161DD-86DE-44E5-A369-41175B77EEFF}"/>
              </a:ext>
            </a:extLst>
          </p:cNvPr>
          <p:cNvSpPr>
            <a:spLocks noGrp="1"/>
          </p:cNvSpPr>
          <p:nvPr>
            <p:ph type="dt" sz="half" idx="10"/>
          </p:nvPr>
        </p:nvSpPr>
        <p:spPr/>
        <p:txBody>
          <a:bodyPr/>
          <a:lstStyle/>
          <a:p>
            <a:fld id="{408783EF-6727-4393-AE86-670FB3E0DE79}" type="datetimeFigureOut">
              <a:rPr lang="en-US" smtClean="0"/>
              <a:t>3/18/2024</a:t>
            </a:fld>
            <a:endParaRPr lang="en-US"/>
          </a:p>
        </p:txBody>
      </p:sp>
      <p:sp>
        <p:nvSpPr>
          <p:cNvPr id="6" name="Footer Placeholder 5">
            <a:extLst>
              <a:ext uri="{FF2B5EF4-FFF2-40B4-BE49-F238E27FC236}">
                <a16:creationId xmlns:a16="http://schemas.microsoft.com/office/drawing/2014/main" xmlns="" id="{9111D138-5FE5-49AD-A47B-AFBFBF06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4C5C1E-857C-47F3-99AC-A1952C32F972}"/>
              </a:ext>
            </a:extLst>
          </p:cNvPr>
          <p:cNvSpPr>
            <a:spLocks noGrp="1"/>
          </p:cNvSpPr>
          <p:nvPr>
            <p:ph type="sldNum" sz="quarter" idx="12"/>
          </p:nvPr>
        </p:nvSpPr>
        <p:spPr/>
        <p:txBody>
          <a:bodyPr/>
          <a:lstStyle/>
          <a:p>
            <a:fld id="{C73E9D02-4068-4F86-A4BD-680474B591D4}" type="slidenum">
              <a:rPr lang="en-US" smtClean="0"/>
              <a:t>‹#›</a:t>
            </a:fld>
            <a:endParaRPr lang="en-US"/>
          </a:p>
        </p:txBody>
      </p:sp>
    </p:spTree>
    <p:extLst>
      <p:ext uri="{BB962C8B-B14F-4D97-AF65-F5344CB8AC3E}">
        <p14:creationId xmlns:p14="http://schemas.microsoft.com/office/powerpoint/2010/main" val="321660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B8D326F-6E29-4E4A-8205-F916DD966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954DD01-4475-4559-A9B0-C97B441C5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0571A9-3500-495F-981F-ED6FBF47B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83EF-6727-4393-AE86-670FB3E0DE79}" type="datetimeFigureOut">
              <a:rPr lang="en-US" smtClean="0"/>
              <a:t>3/18/2024</a:t>
            </a:fld>
            <a:endParaRPr lang="en-US"/>
          </a:p>
        </p:txBody>
      </p:sp>
      <p:sp>
        <p:nvSpPr>
          <p:cNvPr id="5" name="Footer Placeholder 4">
            <a:extLst>
              <a:ext uri="{FF2B5EF4-FFF2-40B4-BE49-F238E27FC236}">
                <a16:creationId xmlns:a16="http://schemas.microsoft.com/office/drawing/2014/main" xmlns="" id="{667EEB4A-092F-48A1-B711-4AE4E44AE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E49FE54-B6C2-4F12-A708-8B6A7873A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E9D02-4068-4F86-A4BD-680474B591D4}" type="slidenum">
              <a:rPr lang="en-US" smtClean="0"/>
              <a:t>‹#›</a:t>
            </a:fld>
            <a:endParaRPr lang="en-US"/>
          </a:p>
        </p:txBody>
      </p:sp>
    </p:spTree>
    <p:extLst>
      <p:ext uri="{BB962C8B-B14F-4D97-AF65-F5344CB8AC3E}">
        <p14:creationId xmlns:p14="http://schemas.microsoft.com/office/powerpoint/2010/main" val="179920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2.png"/><Relationship Id="rId7" Type="http://schemas.openxmlformats.org/officeDocument/2006/relationships/diagramLayout" Target="../diagrams/layout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diagramDrawing" Target="../diagrams/drawing7.xml"/><Relationship Id="rId4" Type="http://schemas.openxmlformats.org/officeDocument/2006/relationships/image" Target="../media/image15.png"/><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2.png"/><Relationship Id="rId7" Type="http://schemas.openxmlformats.org/officeDocument/2006/relationships/diagramLayout" Target="../diagrams/layout8.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openxmlformats.org/officeDocument/2006/relationships/image" Target="../media/image13.png"/><Relationship Id="rId5" Type="http://schemas.openxmlformats.org/officeDocument/2006/relationships/image" Target="../media/image17.png"/><Relationship Id="rId10" Type="http://schemas.microsoft.com/office/2007/relationships/diagramDrawing" Target="../diagrams/drawing8.xml"/><Relationship Id="rId4" Type="http://schemas.openxmlformats.org/officeDocument/2006/relationships/image" Target="../media/image16.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0.png"/><Relationship Id="rId7" Type="http://schemas.openxmlformats.org/officeDocument/2006/relationships/diagramColors" Target="../diagrams/colors9.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5" Type="http://schemas.openxmlformats.org/officeDocument/2006/relationships/image" Target="../media/image13.png"/><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12.png"/><Relationship Id="rId14"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387776C-8540-480E-A295-3C900C0AC5B2}"/>
              </a:ext>
            </a:extLst>
          </p:cNvPr>
          <p:cNvSpPr>
            <a:spLocks noGrp="1"/>
          </p:cNvSpPr>
          <p:nvPr>
            <p:ph type="subTitle" idx="1"/>
          </p:nvPr>
        </p:nvSpPr>
        <p:spPr>
          <a:xfrm>
            <a:off x="2793403" y="3528219"/>
            <a:ext cx="9144000" cy="1655762"/>
          </a:xfrm>
        </p:spPr>
        <p:txBody>
          <a:bodyPr/>
          <a:lstStyle/>
          <a:p>
            <a:pPr algn="r"/>
            <a:r>
              <a:rPr lang="en-US" dirty="0">
                <a:solidFill>
                  <a:schemeClr val="bg1"/>
                </a:solidFill>
              </a:rPr>
              <a:t>MAI ANH VŨ</a:t>
            </a:r>
          </a:p>
        </p:txBody>
      </p:sp>
      <p:sp>
        <p:nvSpPr>
          <p:cNvPr id="7" name="TextBox 6">
            <a:extLst>
              <a:ext uri="{FF2B5EF4-FFF2-40B4-BE49-F238E27FC236}">
                <a16:creationId xmlns:a16="http://schemas.microsoft.com/office/drawing/2014/main" xmlns="" id="{6F2D0C9F-02D4-4A40-B20C-65D736BAD8A6}"/>
              </a:ext>
            </a:extLst>
          </p:cNvPr>
          <p:cNvSpPr txBox="1"/>
          <p:nvPr/>
        </p:nvSpPr>
        <p:spPr>
          <a:xfrm>
            <a:off x="592418" y="2429086"/>
            <a:ext cx="9861908" cy="1913344"/>
          </a:xfrm>
          <a:prstGeom prst="rect">
            <a:avLst/>
          </a:prstGeom>
          <a:noFill/>
        </p:spPr>
        <p:txBody>
          <a:bodyPr wrap="square" rtlCol="0">
            <a:spAutoFit/>
          </a:bodyPr>
          <a:lstStyle/>
          <a:p>
            <a:pPr algn="ctr">
              <a:lnSpc>
                <a:spcPts val="6480"/>
              </a:lnSpc>
              <a:spcBef>
                <a:spcPts val="600"/>
              </a:spcBef>
              <a:spcAft>
                <a:spcPts val="600"/>
              </a:spcAft>
            </a:pPr>
            <a:r>
              <a:rPr lang="en-US" altLang="zh-CN" sz="44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CHỦ ĐỀ A. MÁY TÍNH VÀ EM</a:t>
            </a:r>
          </a:p>
          <a:p>
            <a:pPr algn="ctr">
              <a:lnSpc>
                <a:spcPts val="6480"/>
              </a:lnSpc>
              <a:spcBef>
                <a:spcPts val="600"/>
              </a:spcBef>
              <a:spcAft>
                <a:spcPts val="600"/>
              </a:spcAft>
            </a:pPr>
            <a:r>
              <a:rPr lang="en-US" altLang="zh-CN" sz="44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BÀI 5. Tập gõ bàn phím</a:t>
            </a:r>
            <a:endParaRPr lang="zh-CN" altLang="en-US" sz="4400" b="1" dirty="0">
              <a:ln w="22225">
                <a:solidFill>
                  <a:schemeClr val="accent2"/>
                </a:solidFill>
                <a:prstDash val="solid"/>
              </a:ln>
              <a:solidFill>
                <a:srgbClr val="FFFF00"/>
              </a:solidFill>
              <a:latin typeface="Arial" panose="020B0604020202020204" pitchFamily="34" charset="0"/>
              <a:ea typeface="华文琥珀" pitchFamily="2" charset="-122"/>
              <a:cs typeface="Arial" panose="020B0604020202020204" pitchFamily="34" charset="0"/>
            </a:endParaRPr>
          </a:p>
        </p:txBody>
      </p:sp>
      <p:pic>
        <p:nvPicPr>
          <p:cNvPr id="9" name="Picture 8">
            <a:extLst>
              <a:ext uri="{FF2B5EF4-FFF2-40B4-BE49-F238E27FC236}">
                <a16:creationId xmlns:a16="http://schemas.microsoft.com/office/drawing/2014/main" xmlns="" id="{813556E4-EAE3-4045-BBB3-83240079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47" y="283361"/>
            <a:ext cx="1537565" cy="1219201"/>
          </a:xfrm>
          <a:prstGeom prst="rect">
            <a:avLst/>
          </a:prstGeom>
        </p:spPr>
      </p:pic>
    </p:spTree>
    <p:extLst>
      <p:ext uri="{BB962C8B-B14F-4D97-AF65-F5344CB8AC3E}">
        <p14:creationId xmlns:p14="http://schemas.microsoft.com/office/powerpoint/2010/main" val="33629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1303106"/>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sp>
        <p:nvSpPr>
          <p:cNvPr id="24" name="TextBox 23">
            <a:extLst>
              <a:ext uri="{FF2B5EF4-FFF2-40B4-BE49-F238E27FC236}">
                <a16:creationId xmlns:a16="http://schemas.microsoft.com/office/drawing/2014/main" xmlns="" id="{573C103F-BE46-4792-A942-857ABF8ADDF2}"/>
              </a:ext>
            </a:extLst>
          </p:cNvPr>
          <p:cNvSpPr txBox="1"/>
          <p:nvPr/>
        </p:nvSpPr>
        <p:spPr>
          <a:xfrm>
            <a:off x="2372007" y="1624968"/>
            <a:ext cx="95333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Quan sát Hình 4 và cho biết ngón tay nào phụ trách phím nào của hàng phím cơ sở?</a:t>
            </a:r>
            <a:endParaRPr lang="en-US" sz="2800" dirty="0">
              <a:latin typeface="Times New Roman" panose="02020603050405020304" pitchFamily="18" charset="0"/>
              <a:cs typeface="Times New Roman" panose="02020603050405020304" pitchFamily="18" charset="0"/>
            </a:endParaRPr>
          </a:p>
        </p:txBody>
      </p:sp>
      <p:pic>
        <p:nvPicPr>
          <p:cNvPr id="17" name="Content Placeholder 6">
            <a:extLst>
              <a:ext uri="{FF2B5EF4-FFF2-40B4-BE49-F238E27FC236}">
                <a16:creationId xmlns:a16="http://schemas.microsoft.com/office/drawing/2014/main" xmlns="" id="{37C246D0-7B96-450D-B555-ED5A6C7E9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224" y="1309231"/>
            <a:ext cx="1168254" cy="965079"/>
          </a:xfrm>
          <a:prstGeom prst="rect">
            <a:avLst/>
          </a:prstGeom>
        </p:spPr>
      </p:pic>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lstStyle/>
          <a:p>
            <a:r>
              <a:rPr lang="en-US" dirty="0" err="1"/>
              <a:t>Gõ</a:t>
            </a:r>
            <a:r>
              <a:rPr lang="en-US" dirty="0"/>
              <a:t> </a:t>
            </a:r>
            <a:r>
              <a:rPr lang="en-US" dirty="0" err="1"/>
              <a:t>phím</a:t>
            </a:r>
            <a:r>
              <a:rPr lang="en-US" dirty="0"/>
              <a:t> ở </a:t>
            </a:r>
            <a:r>
              <a:rPr lang="en-US" dirty="0" err="1"/>
              <a:t>hàng</a:t>
            </a:r>
            <a:r>
              <a:rPr lang="en-US" dirty="0"/>
              <a:t> </a:t>
            </a:r>
            <a:r>
              <a:rPr lang="en-US" dirty="0" err="1"/>
              <a:t>cơ</a:t>
            </a:r>
            <a:r>
              <a:rPr lang="en-US" dirty="0"/>
              <a:t> </a:t>
            </a:r>
            <a:r>
              <a:rPr lang="en-US" dirty="0" err="1"/>
              <a:t>sở</a:t>
            </a:r>
            <a:endParaRPr lang="en-US" dirty="0"/>
          </a:p>
        </p:txBody>
      </p:sp>
      <p:pic>
        <p:nvPicPr>
          <p:cNvPr id="3" name="Picture 2">
            <a:extLst>
              <a:ext uri="{FF2B5EF4-FFF2-40B4-BE49-F238E27FC236}">
                <a16:creationId xmlns:a16="http://schemas.microsoft.com/office/drawing/2014/main" xmlns="" id="{1BA1E5BB-17A5-41FD-8E30-885780AAB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317" y="3177261"/>
            <a:ext cx="7679567" cy="3680739"/>
          </a:xfrm>
          <a:prstGeom prst="rect">
            <a:avLst/>
          </a:prstGeom>
        </p:spPr>
      </p:pic>
      <p:sp>
        <p:nvSpPr>
          <p:cNvPr id="13" name="TextBox 12">
            <a:extLst>
              <a:ext uri="{FF2B5EF4-FFF2-40B4-BE49-F238E27FC236}">
                <a16:creationId xmlns:a16="http://schemas.microsoft.com/office/drawing/2014/main" xmlns="" id="{A76CDEE3-3FCB-4805-9996-8FC1B9248746}"/>
              </a:ext>
            </a:extLst>
          </p:cNvPr>
          <p:cNvSpPr txBox="1"/>
          <p:nvPr/>
        </p:nvSpPr>
        <p:spPr>
          <a:xfrm>
            <a:off x="2372007" y="1409524"/>
            <a:ext cx="953330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Các ngón tay gõ nhẹ, dứt khoát. Khi cần gõ các phím khác phím xuất phát, ngón tay phụ trách phím nào thì vươn ra để gõ phím đó, rồi đưa ngay về phím xuất phát.</a:t>
            </a:r>
            <a:endParaRPr lang="en-US" sz="2800" dirty="0">
              <a:latin typeface="Times New Roman" panose="02020603050405020304" pitchFamily="18" charset="0"/>
              <a:cs typeface="Times New Roman" panose="02020603050405020304" pitchFamily="18" charset="0"/>
            </a:endParaRPr>
          </a:p>
        </p:txBody>
      </p:sp>
      <p:pic>
        <p:nvPicPr>
          <p:cNvPr id="14" name="Content Placeholder 6">
            <a:extLst>
              <a:ext uri="{FF2B5EF4-FFF2-40B4-BE49-F238E27FC236}">
                <a16:creationId xmlns:a16="http://schemas.microsoft.com/office/drawing/2014/main" xmlns="" id="{D58F9AF3-A299-4320-B74E-002E0CE47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584" y="1409524"/>
            <a:ext cx="1092063" cy="863492"/>
          </a:xfrm>
          <a:prstGeom prst="rect">
            <a:avLst/>
          </a:prstGeom>
        </p:spPr>
      </p:pic>
      <p:grpSp>
        <p:nvGrpSpPr>
          <p:cNvPr id="15" name="Group 14">
            <a:extLst>
              <a:ext uri="{FF2B5EF4-FFF2-40B4-BE49-F238E27FC236}">
                <a16:creationId xmlns:a16="http://schemas.microsoft.com/office/drawing/2014/main" xmlns="" id="{A0241B9F-BD58-4A9E-BC88-5B8D1290E149}"/>
              </a:ext>
            </a:extLst>
          </p:cNvPr>
          <p:cNvGrpSpPr/>
          <p:nvPr/>
        </p:nvGrpSpPr>
        <p:grpSpPr>
          <a:xfrm>
            <a:off x="1198888" y="1078372"/>
            <a:ext cx="9724528" cy="2233513"/>
            <a:chOff x="949164" y="1439060"/>
            <a:chExt cx="9724528" cy="2233513"/>
          </a:xfrm>
        </p:grpSpPr>
        <p:graphicFrame>
          <p:nvGraphicFramePr>
            <p:cNvPr id="16" name="Diagram 15">
              <a:extLst>
                <a:ext uri="{FF2B5EF4-FFF2-40B4-BE49-F238E27FC236}">
                  <a16:creationId xmlns:a16="http://schemas.microsoft.com/office/drawing/2014/main" xmlns="" id="{CA8E341E-EB36-4044-9EC9-A9152AFD5F27}"/>
                </a:ext>
              </a:extLst>
            </p:cNvPr>
            <p:cNvGraphicFramePr/>
            <p:nvPr>
              <p:extLst>
                <p:ext uri="{D42A27DB-BD31-4B8C-83A1-F6EECF244321}">
                  <p14:modId xmlns:p14="http://schemas.microsoft.com/office/powerpoint/2010/main" val="2267157598"/>
                </p:ext>
              </p:extLst>
            </p:nvPr>
          </p:nvGraphicFramePr>
          <p:xfrm>
            <a:off x="1140392" y="1856691"/>
            <a:ext cx="9533300" cy="18158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Content Placeholder 5">
              <a:extLst>
                <a:ext uri="{FF2B5EF4-FFF2-40B4-BE49-F238E27FC236}">
                  <a16:creationId xmlns:a16="http://schemas.microsoft.com/office/drawing/2014/main" xmlns="" id="{4C9102D5-38C2-416F-8D97-8020686F0C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9164" y="1439060"/>
              <a:ext cx="1282540" cy="1053968"/>
            </a:xfrm>
            <a:prstGeom prst="rect">
              <a:avLst/>
            </a:prstGeom>
          </p:spPr>
        </p:pic>
      </p:grpSp>
    </p:spTree>
    <p:extLst>
      <p:ext uri="{BB962C8B-B14F-4D97-AF65-F5344CB8AC3E}">
        <p14:creationId xmlns:p14="http://schemas.microsoft.com/office/powerpoint/2010/main" val="422265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4" grpId="0"/>
      <p:bldP spid="24" grpId="1"/>
      <p:bldP spid="22" grpId="0"/>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1303106"/>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sp>
        <p:nvSpPr>
          <p:cNvPr id="24" name="TextBox 23">
            <a:extLst>
              <a:ext uri="{FF2B5EF4-FFF2-40B4-BE49-F238E27FC236}">
                <a16:creationId xmlns:a16="http://schemas.microsoft.com/office/drawing/2014/main" xmlns="" id="{573C103F-BE46-4792-A942-857ABF8ADDF2}"/>
              </a:ext>
            </a:extLst>
          </p:cNvPr>
          <p:cNvSpPr txBox="1"/>
          <p:nvPr/>
        </p:nvSpPr>
        <p:spPr>
          <a:xfrm>
            <a:off x="2372007" y="1624968"/>
            <a:ext cx="95333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Quan sát Hình 5 và cho biết ngón tay nào phụ trách phím nào của hàng phím trên.</a:t>
            </a:r>
            <a:endParaRPr lang="en-US" sz="2800" dirty="0">
              <a:latin typeface="Times New Roman" panose="02020603050405020304" pitchFamily="18" charset="0"/>
              <a:cs typeface="Times New Roman" panose="02020603050405020304" pitchFamily="18" charset="0"/>
            </a:endParaRPr>
          </a:p>
        </p:txBody>
      </p:sp>
      <p:pic>
        <p:nvPicPr>
          <p:cNvPr id="17" name="Content Placeholder 6">
            <a:extLst>
              <a:ext uri="{FF2B5EF4-FFF2-40B4-BE49-F238E27FC236}">
                <a16:creationId xmlns:a16="http://schemas.microsoft.com/office/drawing/2014/main" xmlns="" id="{37C246D0-7B96-450D-B555-ED5A6C7E9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224" y="1309231"/>
            <a:ext cx="1168254" cy="965079"/>
          </a:xfrm>
          <a:prstGeom prst="rect">
            <a:avLst/>
          </a:prstGeom>
        </p:spPr>
      </p:pic>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normAutofit/>
          </a:bodyPr>
          <a:lstStyle/>
          <a:p>
            <a:r>
              <a:rPr lang="en-US" sz="3200" dirty="0" err="1"/>
              <a:t>Gõ</a:t>
            </a:r>
            <a:r>
              <a:rPr lang="en-US" sz="3200" dirty="0"/>
              <a:t> </a:t>
            </a:r>
            <a:r>
              <a:rPr lang="en-US" sz="3200" dirty="0" err="1"/>
              <a:t>phím</a:t>
            </a:r>
            <a:r>
              <a:rPr lang="en-US" sz="3200" dirty="0"/>
              <a:t> ở </a:t>
            </a:r>
            <a:r>
              <a:rPr lang="en-US" sz="3200" dirty="0" err="1"/>
              <a:t>hàng</a:t>
            </a:r>
            <a:r>
              <a:rPr lang="en-US" sz="3200" dirty="0"/>
              <a:t> </a:t>
            </a:r>
            <a:r>
              <a:rPr lang="en-US" sz="3200" dirty="0" err="1"/>
              <a:t>trên</a:t>
            </a:r>
            <a:r>
              <a:rPr lang="en-US" sz="3200" dirty="0"/>
              <a:t> </a:t>
            </a:r>
            <a:r>
              <a:rPr lang="en-US" sz="3200" dirty="0" err="1"/>
              <a:t>và</a:t>
            </a:r>
            <a:r>
              <a:rPr lang="en-US" sz="3200" dirty="0"/>
              <a:t> </a:t>
            </a:r>
            <a:r>
              <a:rPr lang="en-US" sz="3200" dirty="0" err="1"/>
              <a:t>gõ</a:t>
            </a:r>
            <a:r>
              <a:rPr lang="en-US" sz="3200" dirty="0"/>
              <a:t> </a:t>
            </a:r>
            <a:r>
              <a:rPr lang="en-US" sz="3200" dirty="0" err="1"/>
              <a:t>phím</a:t>
            </a:r>
            <a:r>
              <a:rPr lang="en-US" sz="3200" dirty="0"/>
              <a:t> ở </a:t>
            </a:r>
            <a:r>
              <a:rPr lang="en-US" sz="3200" dirty="0" err="1"/>
              <a:t>hàng</a:t>
            </a:r>
            <a:r>
              <a:rPr lang="en-US" sz="3200" dirty="0"/>
              <a:t> </a:t>
            </a:r>
            <a:r>
              <a:rPr lang="en-US" sz="3200" dirty="0" err="1"/>
              <a:t>dưới</a:t>
            </a:r>
            <a:endParaRPr lang="en-US" sz="3200" dirty="0"/>
          </a:p>
        </p:txBody>
      </p:sp>
      <p:pic>
        <p:nvPicPr>
          <p:cNvPr id="4" name="Picture 3">
            <a:extLst>
              <a:ext uri="{FF2B5EF4-FFF2-40B4-BE49-F238E27FC236}">
                <a16:creationId xmlns:a16="http://schemas.microsoft.com/office/drawing/2014/main" xmlns="" id="{79C87F9D-5F48-41C5-8CAE-F8A746C31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236" y="2852768"/>
            <a:ext cx="8889743" cy="4003408"/>
          </a:xfrm>
          <a:prstGeom prst="rect">
            <a:avLst/>
          </a:prstGeom>
        </p:spPr>
      </p:pic>
      <p:sp>
        <p:nvSpPr>
          <p:cNvPr id="19" name="TextBox 18">
            <a:extLst>
              <a:ext uri="{FF2B5EF4-FFF2-40B4-BE49-F238E27FC236}">
                <a16:creationId xmlns:a16="http://schemas.microsoft.com/office/drawing/2014/main" xmlns="" id="{DA111466-843B-45CB-9C83-FB1AC8ACFBD2}"/>
              </a:ext>
            </a:extLst>
          </p:cNvPr>
          <p:cNvSpPr txBox="1"/>
          <p:nvPr/>
        </p:nvSpPr>
        <p:spPr>
          <a:xfrm>
            <a:off x="2372007" y="1624968"/>
            <a:ext cx="95333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Quan sát Hình 6 và cho biết ngón tay nào phụ trách phím nào của hàng phím dưới.</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8D43DD58-B358-4EFA-9E9B-3164A9671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775" y="2928074"/>
            <a:ext cx="8893391" cy="3929926"/>
          </a:xfrm>
          <a:prstGeom prst="rect">
            <a:avLst/>
          </a:prstGeom>
        </p:spPr>
      </p:pic>
      <p:grpSp>
        <p:nvGrpSpPr>
          <p:cNvPr id="20" name="Group 19">
            <a:extLst>
              <a:ext uri="{FF2B5EF4-FFF2-40B4-BE49-F238E27FC236}">
                <a16:creationId xmlns:a16="http://schemas.microsoft.com/office/drawing/2014/main" xmlns="" id="{AE50B657-7FF2-44C8-9EF8-55867656FB38}"/>
              </a:ext>
            </a:extLst>
          </p:cNvPr>
          <p:cNvGrpSpPr/>
          <p:nvPr/>
        </p:nvGrpSpPr>
        <p:grpSpPr>
          <a:xfrm>
            <a:off x="1170834" y="1151103"/>
            <a:ext cx="9724528" cy="1961909"/>
            <a:chOff x="949164" y="1710664"/>
            <a:chExt cx="9724528" cy="1961909"/>
          </a:xfrm>
        </p:grpSpPr>
        <p:graphicFrame>
          <p:nvGraphicFramePr>
            <p:cNvPr id="21" name="Diagram 20">
              <a:extLst>
                <a:ext uri="{FF2B5EF4-FFF2-40B4-BE49-F238E27FC236}">
                  <a16:creationId xmlns:a16="http://schemas.microsoft.com/office/drawing/2014/main" xmlns="" id="{71CFEA35-A9D4-4903-92FF-E0C5706CD137}"/>
                </a:ext>
              </a:extLst>
            </p:cNvPr>
            <p:cNvGraphicFramePr/>
            <p:nvPr>
              <p:extLst>
                <p:ext uri="{D42A27DB-BD31-4B8C-83A1-F6EECF244321}">
                  <p14:modId xmlns:p14="http://schemas.microsoft.com/office/powerpoint/2010/main" val="437638509"/>
                </p:ext>
              </p:extLst>
            </p:nvPr>
          </p:nvGraphicFramePr>
          <p:xfrm>
            <a:off x="1140392" y="1856691"/>
            <a:ext cx="9533300" cy="18158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3" name="Content Placeholder 5">
              <a:extLst>
                <a:ext uri="{FF2B5EF4-FFF2-40B4-BE49-F238E27FC236}">
                  <a16:creationId xmlns:a16="http://schemas.microsoft.com/office/drawing/2014/main" xmlns="" id="{5AC1AC44-68CF-4E44-89FB-851F73285A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9164" y="1710664"/>
              <a:ext cx="1282540" cy="1053968"/>
            </a:xfrm>
            <a:prstGeom prst="rect">
              <a:avLst/>
            </a:prstGeom>
          </p:spPr>
        </p:pic>
      </p:grpSp>
    </p:spTree>
    <p:extLst>
      <p:ext uri="{BB962C8B-B14F-4D97-AF65-F5344CB8AC3E}">
        <p14:creationId xmlns:p14="http://schemas.microsoft.com/office/powerpoint/2010/main" val="27305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par>
                          <p:cTn id="42" fill="hold">
                            <p:stCondLst>
                              <p:cond delay="500"/>
                            </p:stCondLst>
                            <p:childTnLst>
                              <p:par>
                                <p:cTn id="43" presetID="14" presetClass="entr" presetSubtype="1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4" grpId="0"/>
      <p:bldP spid="24" grpId="1"/>
      <p:bldP spid="22" grpId="0"/>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1303106"/>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sp>
        <p:nvSpPr>
          <p:cNvPr id="24" name="TextBox 23">
            <a:extLst>
              <a:ext uri="{FF2B5EF4-FFF2-40B4-BE49-F238E27FC236}">
                <a16:creationId xmlns:a16="http://schemas.microsoft.com/office/drawing/2014/main" xmlns="" id="{573C103F-BE46-4792-A942-857ABF8ADDF2}"/>
              </a:ext>
            </a:extLst>
          </p:cNvPr>
          <p:cNvSpPr txBox="1"/>
          <p:nvPr/>
        </p:nvSpPr>
        <p:spPr>
          <a:xfrm>
            <a:off x="2372007" y="1840411"/>
            <a:ext cx="9533300"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Luyện tập gõ phím với phần mềm RapidTyping</a:t>
            </a:r>
            <a:r>
              <a:rPr lang="en-US" sz="2800" dirty="0">
                <a:latin typeface="Times New Roman" panose="02020603050405020304" pitchFamily="18" charset="0"/>
                <a:cs typeface="Times New Roman" panose="02020603050405020304" pitchFamily="18" charset="0"/>
              </a:rPr>
              <a:t>”</a:t>
            </a:r>
          </a:p>
        </p:txBody>
      </p:sp>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normAutofit/>
          </a:bodyPr>
          <a:lstStyle/>
          <a:p>
            <a:pPr algn="ctr"/>
            <a:r>
              <a:rPr lang="en-US" sz="3200" dirty="0"/>
              <a:t> </a:t>
            </a:r>
            <a:r>
              <a:rPr lang="en-US" sz="3200" dirty="0" err="1"/>
              <a:t>Luyện</a:t>
            </a:r>
            <a:r>
              <a:rPr lang="en-US" sz="3200" dirty="0"/>
              <a:t> </a:t>
            </a:r>
            <a:r>
              <a:rPr lang="en-US" sz="3200" dirty="0" err="1"/>
              <a:t>tập</a:t>
            </a:r>
            <a:r>
              <a:rPr lang="en-US" sz="3200" dirty="0"/>
              <a:t> </a:t>
            </a:r>
            <a:r>
              <a:rPr lang="en-US" sz="3200" dirty="0" err="1"/>
              <a:t>gõ</a:t>
            </a:r>
            <a:r>
              <a:rPr lang="en-US" sz="3200" dirty="0"/>
              <a:t> </a:t>
            </a:r>
            <a:r>
              <a:rPr lang="en-US" sz="3200" dirty="0" err="1"/>
              <a:t>phím</a:t>
            </a:r>
            <a:r>
              <a:rPr lang="en-US" sz="3200" dirty="0"/>
              <a:t> </a:t>
            </a:r>
            <a:r>
              <a:rPr lang="en-US" sz="3200" dirty="0" err="1"/>
              <a:t>với</a:t>
            </a:r>
            <a:r>
              <a:rPr lang="en-US" sz="3200" dirty="0"/>
              <a:t> </a:t>
            </a:r>
            <a:r>
              <a:rPr lang="en-US" sz="3200" dirty="0" err="1"/>
              <a:t>phần</a:t>
            </a:r>
            <a:r>
              <a:rPr lang="en-US" sz="3200" dirty="0"/>
              <a:t> </a:t>
            </a:r>
            <a:r>
              <a:rPr lang="en-US" sz="3200" dirty="0" err="1"/>
              <a:t>mềm</a:t>
            </a:r>
            <a:r>
              <a:rPr lang="en-US" sz="3200" dirty="0"/>
              <a:t> </a:t>
            </a:r>
            <a:r>
              <a:rPr lang="en-US" sz="3200" dirty="0" err="1"/>
              <a:t>RapidTyping</a:t>
            </a:r>
            <a:endParaRPr lang="en-US" sz="3200" dirty="0"/>
          </a:p>
        </p:txBody>
      </p:sp>
      <p:pic>
        <p:nvPicPr>
          <p:cNvPr id="13" name="Content Placeholder 6">
            <a:extLst>
              <a:ext uri="{FF2B5EF4-FFF2-40B4-BE49-F238E27FC236}">
                <a16:creationId xmlns:a16="http://schemas.microsoft.com/office/drawing/2014/main" xmlns="" id="{8452F9D5-B67E-49D8-94DF-BBA4FD9B4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944" y="1238529"/>
            <a:ext cx="1092063" cy="863492"/>
          </a:xfrm>
          <a:prstGeom prst="rect">
            <a:avLst/>
          </a:prstGeom>
        </p:spPr>
      </p:pic>
      <p:graphicFrame>
        <p:nvGraphicFramePr>
          <p:cNvPr id="2" name="Diagram 1">
            <a:extLst>
              <a:ext uri="{FF2B5EF4-FFF2-40B4-BE49-F238E27FC236}">
                <a16:creationId xmlns:a16="http://schemas.microsoft.com/office/drawing/2014/main" xmlns="" id="{27C9552F-356E-459A-A79F-0D4C65AE6594}"/>
              </a:ext>
            </a:extLst>
          </p:cNvPr>
          <p:cNvGraphicFramePr/>
          <p:nvPr>
            <p:extLst>
              <p:ext uri="{D42A27DB-BD31-4B8C-83A1-F6EECF244321}">
                <p14:modId xmlns:p14="http://schemas.microsoft.com/office/powerpoint/2010/main" val="2771989933"/>
              </p:ext>
            </p:extLst>
          </p:nvPr>
        </p:nvGraphicFramePr>
        <p:xfrm>
          <a:off x="2032000" y="2854592"/>
          <a:ext cx="8128000" cy="3283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24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22" grpId="0"/>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normAutofit/>
          </a:bodyPr>
          <a:lstStyle/>
          <a:p>
            <a:pPr algn="ctr"/>
            <a:r>
              <a:rPr lang="en-US" sz="3200" dirty="0"/>
              <a:t> </a:t>
            </a:r>
            <a:r>
              <a:rPr lang="en-US" sz="3200" dirty="0" err="1"/>
              <a:t>Luyện</a:t>
            </a:r>
            <a:r>
              <a:rPr lang="en-US" sz="3200" dirty="0"/>
              <a:t> </a:t>
            </a:r>
            <a:r>
              <a:rPr lang="en-US" sz="3200" dirty="0" err="1"/>
              <a:t>tập</a:t>
            </a:r>
            <a:r>
              <a:rPr lang="en-US" sz="3200" dirty="0"/>
              <a:t> </a:t>
            </a:r>
            <a:r>
              <a:rPr lang="en-US" sz="3200" dirty="0" err="1"/>
              <a:t>gõ</a:t>
            </a:r>
            <a:r>
              <a:rPr lang="en-US" sz="3200" dirty="0"/>
              <a:t> </a:t>
            </a:r>
            <a:r>
              <a:rPr lang="en-US" sz="3200" dirty="0" err="1"/>
              <a:t>phím</a:t>
            </a:r>
            <a:r>
              <a:rPr lang="en-US" sz="3200" dirty="0"/>
              <a:t> </a:t>
            </a:r>
            <a:r>
              <a:rPr lang="en-US" sz="3200" dirty="0" err="1"/>
              <a:t>với</a:t>
            </a:r>
            <a:r>
              <a:rPr lang="en-US" sz="3200" dirty="0"/>
              <a:t> </a:t>
            </a:r>
            <a:r>
              <a:rPr lang="en-US" sz="3200" dirty="0" err="1"/>
              <a:t>phần</a:t>
            </a:r>
            <a:r>
              <a:rPr lang="en-US" sz="3200" dirty="0"/>
              <a:t> </a:t>
            </a:r>
            <a:r>
              <a:rPr lang="en-US" sz="3200" dirty="0" err="1"/>
              <a:t>mềm</a:t>
            </a:r>
            <a:r>
              <a:rPr lang="en-US" sz="3200" dirty="0"/>
              <a:t> </a:t>
            </a:r>
            <a:r>
              <a:rPr lang="en-US" sz="3200" dirty="0" err="1"/>
              <a:t>RapidTyping</a:t>
            </a:r>
            <a:endParaRPr lang="en-US" sz="3200" dirty="0"/>
          </a:p>
        </p:txBody>
      </p:sp>
      <p:sp>
        <p:nvSpPr>
          <p:cNvPr id="4" name="Freeform: Shape 3">
            <a:extLst>
              <a:ext uri="{FF2B5EF4-FFF2-40B4-BE49-F238E27FC236}">
                <a16:creationId xmlns:a16="http://schemas.microsoft.com/office/drawing/2014/main" xmlns="" id="{9A397210-294F-40E9-8A11-316BD07AC172}"/>
              </a:ext>
            </a:extLst>
          </p:cNvPr>
          <p:cNvSpPr/>
          <p:nvPr/>
        </p:nvSpPr>
        <p:spPr>
          <a:xfrm>
            <a:off x="1715129" y="1558341"/>
            <a:ext cx="1250323" cy="1786176"/>
          </a:xfrm>
          <a:custGeom>
            <a:avLst/>
            <a:gdLst>
              <a:gd name="connsiteX0" fmla="*/ 0 w 1786175"/>
              <a:gd name="connsiteY0" fmla="*/ 0 h 1250322"/>
              <a:gd name="connsiteX1" fmla="*/ 1161014 w 1786175"/>
              <a:gd name="connsiteY1" fmla="*/ 0 h 1250322"/>
              <a:gd name="connsiteX2" fmla="*/ 1786175 w 1786175"/>
              <a:gd name="connsiteY2" fmla="*/ 625161 h 1250322"/>
              <a:gd name="connsiteX3" fmla="*/ 1161014 w 1786175"/>
              <a:gd name="connsiteY3" fmla="*/ 1250322 h 1250322"/>
              <a:gd name="connsiteX4" fmla="*/ 0 w 1786175"/>
              <a:gd name="connsiteY4" fmla="*/ 1250322 h 1250322"/>
              <a:gd name="connsiteX5" fmla="*/ 625161 w 1786175"/>
              <a:gd name="connsiteY5" fmla="*/ 625161 h 1250322"/>
              <a:gd name="connsiteX6" fmla="*/ 0 w 1786175"/>
              <a:gd name="connsiteY6" fmla="*/ 0 h 125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175" h="1250322">
                <a:moveTo>
                  <a:pt x="1786174" y="0"/>
                </a:moveTo>
                <a:lnTo>
                  <a:pt x="1786174" y="812709"/>
                </a:lnTo>
                <a:lnTo>
                  <a:pt x="893088" y="1250322"/>
                </a:lnTo>
                <a:lnTo>
                  <a:pt x="1" y="812709"/>
                </a:lnTo>
                <a:lnTo>
                  <a:pt x="1" y="0"/>
                </a:lnTo>
                <a:lnTo>
                  <a:pt x="893088" y="437613"/>
                </a:lnTo>
                <a:lnTo>
                  <a:pt x="178617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6" tIns="646116" rIns="20955" bIns="646117" numCol="1" spcCol="1270" anchor="ctr" anchorCtr="0">
            <a:noAutofit/>
          </a:bodyPr>
          <a:lstStyle/>
          <a:p>
            <a:pPr marL="0" lvl="0" indent="0" algn="ctr" defTabSz="1466850">
              <a:lnSpc>
                <a:spcPct val="90000"/>
              </a:lnSpc>
              <a:spcBef>
                <a:spcPct val="0"/>
              </a:spcBef>
              <a:spcAft>
                <a:spcPct val="35000"/>
              </a:spcAft>
              <a:buNone/>
            </a:pPr>
            <a:endParaRPr lang="en-US" sz="3300" kern="1200" dirty="0"/>
          </a:p>
          <a:p>
            <a:pPr marL="0" lvl="0" indent="0" algn="ctr" defTabSz="1466850">
              <a:lnSpc>
                <a:spcPct val="90000"/>
              </a:lnSpc>
              <a:spcBef>
                <a:spcPct val="0"/>
              </a:spcBef>
              <a:spcAft>
                <a:spcPct val="35000"/>
              </a:spcAft>
              <a:buNone/>
            </a:pPr>
            <a:r>
              <a:rPr lang="en-US" sz="3300" kern="1200" dirty="0" err="1"/>
              <a:t>Bước</a:t>
            </a:r>
            <a:r>
              <a:rPr lang="en-US" sz="3300" kern="1200" dirty="0"/>
              <a:t> 1</a:t>
            </a:r>
          </a:p>
        </p:txBody>
      </p:sp>
      <p:sp>
        <p:nvSpPr>
          <p:cNvPr id="5" name="Freeform: Shape 4">
            <a:extLst>
              <a:ext uri="{FF2B5EF4-FFF2-40B4-BE49-F238E27FC236}">
                <a16:creationId xmlns:a16="http://schemas.microsoft.com/office/drawing/2014/main" xmlns="" id="{CC580E37-365D-4AAF-8903-2506AD282417}"/>
              </a:ext>
            </a:extLst>
          </p:cNvPr>
          <p:cNvSpPr/>
          <p:nvPr/>
        </p:nvSpPr>
        <p:spPr>
          <a:xfrm>
            <a:off x="2965451" y="1558342"/>
            <a:ext cx="6877678" cy="1161015"/>
          </a:xfrm>
          <a:custGeom>
            <a:avLst/>
            <a:gdLst>
              <a:gd name="connsiteX0" fmla="*/ 193506 w 1161014"/>
              <a:gd name="connsiteY0" fmla="*/ 0 h 6877677"/>
              <a:gd name="connsiteX1" fmla="*/ 967508 w 1161014"/>
              <a:gd name="connsiteY1" fmla="*/ 0 h 6877677"/>
              <a:gd name="connsiteX2" fmla="*/ 1161014 w 1161014"/>
              <a:gd name="connsiteY2" fmla="*/ 193506 h 6877677"/>
              <a:gd name="connsiteX3" fmla="*/ 1161014 w 1161014"/>
              <a:gd name="connsiteY3" fmla="*/ 6877677 h 6877677"/>
              <a:gd name="connsiteX4" fmla="*/ 1161014 w 1161014"/>
              <a:gd name="connsiteY4" fmla="*/ 6877677 h 6877677"/>
              <a:gd name="connsiteX5" fmla="*/ 0 w 1161014"/>
              <a:gd name="connsiteY5" fmla="*/ 6877677 h 6877677"/>
              <a:gd name="connsiteX6" fmla="*/ 0 w 1161014"/>
              <a:gd name="connsiteY6" fmla="*/ 6877677 h 6877677"/>
              <a:gd name="connsiteX7" fmla="*/ 0 w 1161014"/>
              <a:gd name="connsiteY7" fmla="*/ 193506 h 6877677"/>
              <a:gd name="connsiteX8" fmla="*/ 193506 w 1161014"/>
              <a:gd name="connsiteY8" fmla="*/ 0 h 68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14" h="6877677">
                <a:moveTo>
                  <a:pt x="1161014" y="1146303"/>
                </a:moveTo>
                <a:lnTo>
                  <a:pt x="1161014" y="5731374"/>
                </a:lnTo>
                <a:cubicBezTo>
                  <a:pt x="1161014" y="6364455"/>
                  <a:pt x="1146389" y="6877674"/>
                  <a:pt x="1128348" y="6877674"/>
                </a:cubicBezTo>
                <a:lnTo>
                  <a:pt x="0" y="6877674"/>
                </a:lnTo>
                <a:lnTo>
                  <a:pt x="0" y="6877674"/>
                </a:lnTo>
                <a:lnTo>
                  <a:pt x="0" y="3"/>
                </a:lnTo>
                <a:lnTo>
                  <a:pt x="0" y="3"/>
                </a:lnTo>
                <a:lnTo>
                  <a:pt x="1128348" y="3"/>
                </a:lnTo>
                <a:cubicBezTo>
                  <a:pt x="1146389" y="3"/>
                  <a:pt x="1161014" y="513222"/>
                  <a:pt x="1161014" y="114630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0257" tIns="80806" rIns="80806" bIns="80807" numCol="1" spcCol="1270" anchor="ctr" anchorCtr="0">
            <a:noAutofit/>
          </a:bodyPr>
          <a:lstStyle/>
          <a:p>
            <a:pPr marL="0" lvl="1" algn="l" defTabSz="1689100">
              <a:lnSpc>
                <a:spcPct val="90000"/>
              </a:lnSpc>
              <a:spcBef>
                <a:spcPct val="0"/>
              </a:spcBef>
              <a:spcAft>
                <a:spcPct val="15000"/>
              </a:spcAft>
            </a:pPr>
            <a:r>
              <a:rPr lang="en-US" sz="3800" kern="1200" dirty="0" err="1">
                <a:latin typeface="Times New Roman" panose="02020603050405020304" pitchFamily="18" charset="0"/>
                <a:cs typeface="Times New Roman" panose="02020603050405020304" pitchFamily="18" charset="0"/>
              </a:rPr>
              <a:t>Kh</a:t>
            </a:r>
            <a:r>
              <a:rPr lang="en-US" sz="3800" dirty="0" err="1">
                <a:latin typeface="Times New Roman" panose="02020603050405020304" pitchFamily="18" charset="0"/>
                <a:cs typeface="Times New Roman" panose="02020603050405020304" pitchFamily="18" charset="0"/>
              </a:rPr>
              <a:t>ởi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động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phần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mềm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RapidTyping</a:t>
            </a:r>
            <a:endParaRPr lang="en-US" sz="3800" kern="1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8835E8A9-2FFF-4A4E-9BA6-590D4C5FF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2" y="3016240"/>
            <a:ext cx="12192000" cy="2944029"/>
          </a:xfrm>
          <a:prstGeom prst="rect">
            <a:avLst/>
          </a:prstGeom>
        </p:spPr>
      </p:pic>
    </p:spTree>
    <p:extLst>
      <p:ext uri="{BB962C8B-B14F-4D97-AF65-F5344CB8AC3E}">
        <p14:creationId xmlns:p14="http://schemas.microsoft.com/office/powerpoint/2010/main" val="13443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normAutofit/>
          </a:bodyPr>
          <a:lstStyle/>
          <a:p>
            <a:pPr algn="ctr"/>
            <a:r>
              <a:rPr lang="en-US" sz="3200" dirty="0"/>
              <a:t> </a:t>
            </a:r>
            <a:r>
              <a:rPr lang="en-US" sz="3200" dirty="0" err="1"/>
              <a:t>Luyện</a:t>
            </a:r>
            <a:r>
              <a:rPr lang="en-US" sz="3200" dirty="0"/>
              <a:t> </a:t>
            </a:r>
            <a:r>
              <a:rPr lang="en-US" sz="3200" dirty="0" err="1"/>
              <a:t>tập</a:t>
            </a:r>
            <a:r>
              <a:rPr lang="en-US" sz="3200" dirty="0"/>
              <a:t> </a:t>
            </a:r>
            <a:r>
              <a:rPr lang="en-US" sz="3200" dirty="0" err="1"/>
              <a:t>gõ</a:t>
            </a:r>
            <a:r>
              <a:rPr lang="en-US" sz="3200" dirty="0"/>
              <a:t> </a:t>
            </a:r>
            <a:r>
              <a:rPr lang="en-US" sz="3200" dirty="0" err="1"/>
              <a:t>phím</a:t>
            </a:r>
            <a:r>
              <a:rPr lang="en-US" sz="3200" dirty="0"/>
              <a:t> </a:t>
            </a:r>
            <a:r>
              <a:rPr lang="en-US" sz="3200" dirty="0" err="1"/>
              <a:t>với</a:t>
            </a:r>
            <a:r>
              <a:rPr lang="en-US" sz="3200" dirty="0"/>
              <a:t> </a:t>
            </a:r>
            <a:r>
              <a:rPr lang="en-US" sz="3200" dirty="0" err="1"/>
              <a:t>phần</a:t>
            </a:r>
            <a:r>
              <a:rPr lang="en-US" sz="3200" dirty="0"/>
              <a:t> </a:t>
            </a:r>
            <a:r>
              <a:rPr lang="en-US" sz="3200" dirty="0" err="1"/>
              <a:t>mềm</a:t>
            </a:r>
            <a:r>
              <a:rPr lang="en-US" sz="3200" dirty="0"/>
              <a:t> </a:t>
            </a:r>
            <a:r>
              <a:rPr lang="en-US" sz="3200" dirty="0" err="1"/>
              <a:t>RapidTyping</a:t>
            </a:r>
            <a:endParaRPr lang="en-US" sz="3200" dirty="0"/>
          </a:p>
        </p:txBody>
      </p:sp>
      <p:sp>
        <p:nvSpPr>
          <p:cNvPr id="7" name="Freeform: Shape 6">
            <a:extLst>
              <a:ext uri="{FF2B5EF4-FFF2-40B4-BE49-F238E27FC236}">
                <a16:creationId xmlns:a16="http://schemas.microsoft.com/office/drawing/2014/main" xmlns="" id="{02AACE9E-BEFD-434F-AD31-851EAC6C1B32}"/>
              </a:ext>
            </a:extLst>
          </p:cNvPr>
          <p:cNvSpPr/>
          <p:nvPr/>
        </p:nvSpPr>
        <p:spPr>
          <a:xfrm>
            <a:off x="4178586" y="1302363"/>
            <a:ext cx="742414" cy="1060591"/>
          </a:xfrm>
          <a:custGeom>
            <a:avLst/>
            <a:gdLst>
              <a:gd name="connsiteX0" fmla="*/ 0 w 1786175"/>
              <a:gd name="connsiteY0" fmla="*/ 0 h 1250322"/>
              <a:gd name="connsiteX1" fmla="*/ 1161014 w 1786175"/>
              <a:gd name="connsiteY1" fmla="*/ 0 h 1250322"/>
              <a:gd name="connsiteX2" fmla="*/ 1786175 w 1786175"/>
              <a:gd name="connsiteY2" fmla="*/ 625161 h 1250322"/>
              <a:gd name="connsiteX3" fmla="*/ 1161014 w 1786175"/>
              <a:gd name="connsiteY3" fmla="*/ 1250322 h 1250322"/>
              <a:gd name="connsiteX4" fmla="*/ 0 w 1786175"/>
              <a:gd name="connsiteY4" fmla="*/ 1250322 h 1250322"/>
              <a:gd name="connsiteX5" fmla="*/ 625161 w 1786175"/>
              <a:gd name="connsiteY5" fmla="*/ 625161 h 1250322"/>
              <a:gd name="connsiteX6" fmla="*/ 0 w 1786175"/>
              <a:gd name="connsiteY6" fmla="*/ 0 h 125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175" h="1250322">
                <a:moveTo>
                  <a:pt x="1786174" y="0"/>
                </a:moveTo>
                <a:lnTo>
                  <a:pt x="1786174" y="812709"/>
                </a:lnTo>
                <a:lnTo>
                  <a:pt x="893088" y="1250322"/>
                </a:lnTo>
                <a:lnTo>
                  <a:pt x="1" y="812709"/>
                </a:lnTo>
                <a:lnTo>
                  <a:pt x="1" y="0"/>
                </a:lnTo>
                <a:lnTo>
                  <a:pt x="893088" y="437613"/>
                </a:lnTo>
                <a:lnTo>
                  <a:pt x="178617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6" tIns="646116" rIns="20955" bIns="646117" numCol="1" spcCol="1270" anchor="ctr" anchorCtr="0">
            <a:noAutofit/>
          </a:bodyPr>
          <a:lstStyle/>
          <a:p>
            <a:pPr marL="0" lvl="0" indent="0" algn="ctr" defTabSz="1466850">
              <a:lnSpc>
                <a:spcPct val="90000"/>
              </a:lnSpc>
              <a:spcBef>
                <a:spcPct val="0"/>
              </a:spcBef>
              <a:spcAft>
                <a:spcPct val="35000"/>
              </a:spcAft>
              <a:buNone/>
            </a:pPr>
            <a:r>
              <a:rPr lang="en-US" sz="1600" kern="1200" dirty="0" err="1"/>
              <a:t>Bước</a:t>
            </a:r>
            <a:r>
              <a:rPr lang="en-US" sz="1600" kern="1200" dirty="0"/>
              <a:t> 2</a:t>
            </a:r>
          </a:p>
        </p:txBody>
      </p:sp>
      <p:sp>
        <p:nvSpPr>
          <p:cNvPr id="8" name="Freeform: Shape 7">
            <a:extLst>
              <a:ext uri="{FF2B5EF4-FFF2-40B4-BE49-F238E27FC236}">
                <a16:creationId xmlns:a16="http://schemas.microsoft.com/office/drawing/2014/main" xmlns="" id="{5A7B9CF0-D010-48DE-A549-71CA00A425A9}"/>
              </a:ext>
            </a:extLst>
          </p:cNvPr>
          <p:cNvSpPr/>
          <p:nvPr/>
        </p:nvSpPr>
        <p:spPr>
          <a:xfrm>
            <a:off x="4920999" y="1302364"/>
            <a:ext cx="5771144" cy="752523"/>
          </a:xfrm>
          <a:custGeom>
            <a:avLst/>
            <a:gdLst>
              <a:gd name="connsiteX0" fmla="*/ 193506 w 1161014"/>
              <a:gd name="connsiteY0" fmla="*/ 0 h 6877677"/>
              <a:gd name="connsiteX1" fmla="*/ 967508 w 1161014"/>
              <a:gd name="connsiteY1" fmla="*/ 0 h 6877677"/>
              <a:gd name="connsiteX2" fmla="*/ 1161014 w 1161014"/>
              <a:gd name="connsiteY2" fmla="*/ 193506 h 6877677"/>
              <a:gd name="connsiteX3" fmla="*/ 1161014 w 1161014"/>
              <a:gd name="connsiteY3" fmla="*/ 6877677 h 6877677"/>
              <a:gd name="connsiteX4" fmla="*/ 1161014 w 1161014"/>
              <a:gd name="connsiteY4" fmla="*/ 6877677 h 6877677"/>
              <a:gd name="connsiteX5" fmla="*/ 0 w 1161014"/>
              <a:gd name="connsiteY5" fmla="*/ 6877677 h 6877677"/>
              <a:gd name="connsiteX6" fmla="*/ 0 w 1161014"/>
              <a:gd name="connsiteY6" fmla="*/ 6877677 h 6877677"/>
              <a:gd name="connsiteX7" fmla="*/ 0 w 1161014"/>
              <a:gd name="connsiteY7" fmla="*/ 193506 h 6877677"/>
              <a:gd name="connsiteX8" fmla="*/ 193506 w 1161014"/>
              <a:gd name="connsiteY8" fmla="*/ 0 h 68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014" h="6877677">
                <a:moveTo>
                  <a:pt x="1161014" y="1146303"/>
                </a:moveTo>
                <a:lnTo>
                  <a:pt x="1161014" y="5731374"/>
                </a:lnTo>
                <a:cubicBezTo>
                  <a:pt x="1161014" y="6364455"/>
                  <a:pt x="1146389" y="6877674"/>
                  <a:pt x="1128348" y="6877674"/>
                </a:cubicBezTo>
                <a:lnTo>
                  <a:pt x="0" y="6877674"/>
                </a:lnTo>
                <a:lnTo>
                  <a:pt x="0" y="6877674"/>
                </a:lnTo>
                <a:lnTo>
                  <a:pt x="0" y="3"/>
                </a:lnTo>
                <a:lnTo>
                  <a:pt x="0" y="3"/>
                </a:lnTo>
                <a:lnTo>
                  <a:pt x="1128348" y="3"/>
                </a:lnTo>
                <a:cubicBezTo>
                  <a:pt x="1146389" y="3"/>
                  <a:pt x="1161014" y="513222"/>
                  <a:pt x="1161014" y="1146303"/>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0257" tIns="80806" rIns="80806" bIns="80807"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err="1">
                <a:latin typeface="Times New Roman" panose="02020603050405020304" pitchFamily="18" charset="0"/>
                <a:cs typeface="Times New Roman" panose="02020603050405020304" pitchFamily="18" charset="0"/>
              </a:rPr>
              <a:t>Thực</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hành</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gõ</a:t>
            </a:r>
            <a:r>
              <a:rPr lang="en-US" sz="3800" kern="1200" dirty="0">
                <a:latin typeface="Times New Roman" panose="02020603050405020304" pitchFamily="18" charset="0"/>
                <a:cs typeface="Times New Roman" panose="02020603050405020304" pitchFamily="18" charset="0"/>
              </a:rPr>
              <a:t> </a:t>
            </a:r>
            <a:r>
              <a:rPr lang="en-US" sz="3800" kern="1200" dirty="0" err="1">
                <a:latin typeface="Times New Roman" panose="02020603050405020304" pitchFamily="18" charset="0"/>
                <a:cs typeface="Times New Roman" panose="02020603050405020304" pitchFamily="18" charset="0"/>
              </a:rPr>
              <a:t>phím</a:t>
            </a:r>
            <a:r>
              <a:rPr lang="en-US" sz="3800" kern="12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xmlns="" id="{1F9623E5-B43B-4D2A-9929-B12A59757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8" y="2054887"/>
            <a:ext cx="12192000" cy="4781340"/>
          </a:xfrm>
          <a:prstGeom prst="rect">
            <a:avLst/>
          </a:prstGeom>
        </p:spPr>
      </p:pic>
      <p:pic>
        <p:nvPicPr>
          <p:cNvPr id="13" name="Picture 12">
            <a:extLst>
              <a:ext uri="{FF2B5EF4-FFF2-40B4-BE49-F238E27FC236}">
                <a16:creationId xmlns:a16="http://schemas.microsoft.com/office/drawing/2014/main" xmlns="" id="{DFBA714E-33B1-47C9-8A0F-9E84CCDF5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60867"/>
            <a:ext cx="12192000" cy="4085111"/>
          </a:xfrm>
          <a:prstGeom prst="rect">
            <a:avLst/>
          </a:prstGeom>
        </p:spPr>
      </p:pic>
    </p:spTree>
    <p:extLst>
      <p:ext uri="{BB962C8B-B14F-4D97-AF65-F5344CB8AC3E}">
        <p14:creationId xmlns:p14="http://schemas.microsoft.com/office/powerpoint/2010/main" val="10260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normAutofit/>
          </a:bodyPr>
          <a:lstStyle/>
          <a:p>
            <a:pPr algn="ctr"/>
            <a:r>
              <a:rPr lang="en-US" sz="3200" dirty="0"/>
              <a:t> </a:t>
            </a:r>
            <a:r>
              <a:rPr lang="en-US" sz="3200" dirty="0" err="1"/>
              <a:t>Những</a:t>
            </a:r>
            <a:r>
              <a:rPr lang="en-US" sz="3200" dirty="0"/>
              <a:t> </a:t>
            </a:r>
            <a:r>
              <a:rPr lang="en-US" sz="3200" dirty="0" err="1"/>
              <a:t>điều</a:t>
            </a:r>
            <a:r>
              <a:rPr lang="en-US" sz="3200" dirty="0"/>
              <a:t> </a:t>
            </a:r>
            <a:r>
              <a:rPr lang="en-US" sz="3200" dirty="0" err="1"/>
              <a:t>lưu</a:t>
            </a:r>
            <a:r>
              <a:rPr lang="en-US" sz="3200" dirty="0"/>
              <a:t> ý </a:t>
            </a:r>
            <a:r>
              <a:rPr lang="en-US" sz="3200" dirty="0" err="1"/>
              <a:t>khi</a:t>
            </a:r>
            <a:r>
              <a:rPr lang="en-US" sz="3200" dirty="0"/>
              <a:t> </a:t>
            </a:r>
            <a:r>
              <a:rPr lang="en-US" sz="3200" dirty="0" err="1"/>
              <a:t>luyện</a:t>
            </a:r>
            <a:r>
              <a:rPr lang="en-US" sz="3200" dirty="0"/>
              <a:t> </a:t>
            </a:r>
            <a:r>
              <a:rPr lang="en-US" sz="3200" dirty="0" err="1"/>
              <a:t>tập</a:t>
            </a:r>
            <a:r>
              <a:rPr lang="en-US" sz="3200" dirty="0"/>
              <a:t> </a:t>
            </a:r>
            <a:r>
              <a:rPr lang="en-US" sz="3200" dirty="0" err="1"/>
              <a:t>gõ</a:t>
            </a:r>
            <a:r>
              <a:rPr lang="en-US" sz="3200" dirty="0"/>
              <a:t> </a:t>
            </a:r>
            <a:r>
              <a:rPr lang="en-US" sz="3200" dirty="0" err="1"/>
              <a:t>phím</a:t>
            </a:r>
            <a:r>
              <a:rPr lang="en-US" sz="3200" dirty="0"/>
              <a:t> </a:t>
            </a:r>
            <a:r>
              <a:rPr lang="en-US" sz="3200" dirty="0" err="1"/>
              <a:t>với</a:t>
            </a:r>
            <a:r>
              <a:rPr lang="en-US" sz="3200" dirty="0"/>
              <a:t> </a:t>
            </a:r>
            <a:r>
              <a:rPr lang="en-US" sz="3200" dirty="0" err="1"/>
              <a:t>phần</a:t>
            </a:r>
            <a:r>
              <a:rPr lang="en-US" sz="3200" dirty="0"/>
              <a:t> </a:t>
            </a:r>
            <a:r>
              <a:rPr lang="en-US" sz="3200" dirty="0" err="1"/>
              <a:t>mềm</a:t>
            </a:r>
            <a:r>
              <a:rPr lang="en-US" sz="3200" dirty="0"/>
              <a:t> </a:t>
            </a:r>
            <a:r>
              <a:rPr lang="en-US" sz="3200" dirty="0" err="1"/>
              <a:t>RapidTyping</a:t>
            </a:r>
            <a:endParaRPr lang="en-US" sz="3200" dirty="0"/>
          </a:p>
        </p:txBody>
      </p:sp>
      <p:sp>
        <p:nvSpPr>
          <p:cNvPr id="7" name="Rectangle 6">
            <a:extLst>
              <a:ext uri="{FF2B5EF4-FFF2-40B4-BE49-F238E27FC236}">
                <a16:creationId xmlns:a16="http://schemas.microsoft.com/office/drawing/2014/main" xmlns="" id="{13E05C0A-DD85-4D3C-A3A9-0230A385B121}"/>
              </a:ext>
            </a:extLst>
          </p:cNvPr>
          <p:cNvSpPr/>
          <p:nvPr/>
        </p:nvSpPr>
        <p:spPr>
          <a:xfrm>
            <a:off x="1231271" y="1558341"/>
            <a:ext cx="9750582" cy="50869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0257" tIns="80806" rIns="80806" bIns="80807" numCol="1" spcCol="1270" anchor="ctr" anchorCtr="0">
            <a:noAutofit/>
          </a:bodyPr>
          <a:lstStyle/>
          <a:p>
            <a:pPr marL="0" lvl="1" defTabSz="1689100">
              <a:lnSpc>
                <a:spcPct val="90000"/>
              </a:lnSpc>
              <a:spcBef>
                <a:spcPct val="0"/>
              </a:spcBef>
              <a:spcAft>
                <a:spcPct val="15000"/>
              </a:spcAft>
            </a:pPr>
            <a:r>
              <a:rPr lang="vi-VN" sz="2800" dirty="0">
                <a:latin typeface="Times New Roman" panose="02020603050405020304" pitchFamily="18" charset="0"/>
                <a:cs typeface="Times New Roman" panose="02020603050405020304" pitchFamily="18" charset="0"/>
              </a:rPr>
              <a:t>Khi luyện gõ phím, em nhìn màn hình (không nhìn bàn phím) và thực hiện gõ phím kí tự trong khung chữ nhật bằng ngón tay tương ứng với ngón tay màu xanh trên màn hình. Ví dụ, tại Hình 9 xuất hiện và ngón trỏ trái màu xanh hướng dẫn em dùng ngón trỏ trái để gõ phím F.</a:t>
            </a:r>
          </a:p>
          <a:p>
            <a:pPr marL="0" lvl="1" defTabSz="1689100">
              <a:lnSpc>
                <a:spcPct val="90000"/>
              </a:lnSpc>
              <a:spcBef>
                <a:spcPct val="0"/>
              </a:spcBef>
              <a:spcAft>
                <a:spcPct val="15000"/>
              </a:spcAft>
            </a:pPr>
            <a:r>
              <a:rPr lang="vi-VN" sz="2800" dirty="0">
                <a:latin typeface="Times New Roman" panose="02020603050405020304" pitchFamily="18" charset="0"/>
                <a:cs typeface="Times New Roman" panose="02020603050405020304" pitchFamily="18" charset="0"/>
              </a:rPr>
              <a:t>– Nếu gõ đúng phím thì kí tự cần gõ sẽ chuyển sang </a:t>
            </a:r>
            <a:r>
              <a:rPr lang="vi-VN" sz="2800" dirty="0">
                <a:solidFill>
                  <a:schemeClr val="accent1"/>
                </a:solidFill>
                <a:latin typeface="Times New Roman" panose="02020603050405020304" pitchFamily="18" charset="0"/>
                <a:cs typeface="Times New Roman" panose="02020603050405020304" pitchFamily="18" charset="0"/>
              </a:rPr>
              <a:t>màu xanh</a:t>
            </a:r>
            <a:r>
              <a:rPr lang="vi-VN" sz="2800" dirty="0">
                <a:latin typeface="Times New Roman" panose="02020603050405020304" pitchFamily="18" charset="0"/>
                <a:cs typeface="Times New Roman" panose="02020603050405020304" pitchFamily="18" charset="0"/>
              </a:rPr>
              <a:t>. </a:t>
            </a:r>
          </a:p>
          <a:p>
            <a:pPr marL="0" lvl="1" defTabSz="1689100">
              <a:lnSpc>
                <a:spcPct val="90000"/>
              </a:lnSpc>
              <a:spcBef>
                <a:spcPct val="0"/>
              </a:spcBef>
              <a:spcAft>
                <a:spcPct val="15000"/>
              </a:spcAft>
            </a:pPr>
            <a:r>
              <a:rPr lang="vi-VN" sz="2800" dirty="0">
                <a:latin typeface="Times New Roman" panose="02020603050405020304" pitchFamily="18" charset="0"/>
                <a:cs typeface="Times New Roman" panose="02020603050405020304" pitchFamily="18" charset="0"/>
              </a:rPr>
              <a:t>– Nếu gõ nhầm phím thì kí tự cần gõ sẽ chuyển sang </a:t>
            </a:r>
            <a:r>
              <a:rPr lang="vi-VN" sz="2800" dirty="0">
                <a:solidFill>
                  <a:srgbClr val="FF0000"/>
                </a:solidFill>
                <a:latin typeface="Times New Roman" panose="02020603050405020304" pitchFamily="18" charset="0"/>
                <a:cs typeface="Times New Roman" panose="02020603050405020304" pitchFamily="18" charset="0"/>
              </a:rPr>
              <a:t>màu đỏ</a:t>
            </a:r>
            <a:r>
              <a:rPr lang="vi-VN" sz="2800" dirty="0">
                <a:latin typeface="Times New Roman" panose="02020603050405020304" pitchFamily="18" charset="0"/>
                <a:cs typeface="Times New Roman" panose="02020603050405020304" pitchFamily="18" charset="0"/>
              </a:rPr>
              <a:t>. </a:t>
            </a:r>
          </a:p>
          <a:p>
            <a:pPr marL="0" lvl="1" defTabSz="1689100">
              <a:lnSpc>
                <a:spcPct val="90000"/>
              </a:lnSpc>
              <a:spcBef>
                <a:spcPct val="0"/>
              </a:spcBef>
              <a:spcAft>
                <a:spcPct val="15000"/>
              </a:spcAft>
            </a:pPr>
            <a:r>
              <a:rPr lang="vi-VN" sz="2800" dirty="0">
                <a:latin typeface="Times New Roman" panose="02020603050405020304" pitchFamily="18" charset="0"/>
                <a:cs typeface="Times New Roman" panose="02020603050405020304" pitchFamily="18" charset="0"/>
              </a:rPr>
              <a:t>– Sau khi đã gõ đúng phím thì kí tự cần gõ tiếp theo xuất hiện và ngón tay phụ trách gõ phím tương ứng sẽ chuyển sang </a:t>
            </a:r>
            <a:r>
              <a:rPr lang="vi-VN" sz="2800" dirty="0">
                <a:solidFill>
                  <a:schemeClr val="accent1"/>
                </a:solidFill>
                <a:latin typeface="Times New Roman" panose="02020603050405020304" pitchFamily="18" charset="0"/>
                <a:cs typeface="Times New Roman" panose="02020603050405020304" pitchFamily="18" charset="0"/>
              </a:rPr>
              <a:t>màu xanh</a:t>
            </a:r>
            <a:r>
              <a:rPr lang="vi-VN" sz="2800" dirty="0">
                <a:latin typeface="Times New Roman" panose="02020603050405020304" pitchFamily="18" charset="0"/>
                <a:cs typeface="Times New Roman" panose="02020603050405020304" pitchFamily="18" charset="0"/>
              </a:rPr>
              <a:t>.</a:t>
            </a:r>
          </a:p>
          <a:p>
            <a:pPr marL="0" lvl="1" defTabSz="1689100">
              <a:lnSpc>
                <a:spcPct val="90000"/>
              </a:lnSpc>
              <a:spcBef>
                <a:spcPct val="0"/>
              </a:spcBef>
              <a:spcAft>
                <a:spcPct val="15000"/>
              </a:spcAft>
            </a:pPr>
            <a:r>
              <a:rPr lang="vi-VN" sz="2800" dirty="0">
                <a:latin typeface="Times New Roman" panose="02020603050405020304" pitchFamily="18" charset="0"/>
                <a:cs typeface="Times New Roman" panose="02020603050405020304" pitchFamily="18" charset="0"/>
              </a:rPr>
              <a:t>– Sau khi hoàn thành bài luyện gõ màn hình sẽ xuất hiện bảng thông báo như Hình 10.</a:t>
            </a:r>
            <a:endParaRPr lang="en-US" sz="2800" kern="12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060BAAF4-D136-4C02-A7E6-1C02CE07C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61" y="1166583"/>
            <a:ext cx="10429592" cy="5478661"/>
          </a:xfrm>
          <a:prstGeom prst="rect">
            <a:avLst/>
          </a:prstGeom>
        </p:spPr>
      </p:pic>
    </p:spTree>
    <p:extLst>
      <p:ext uri="{BB962C8B-B14F-4D97-AF65-F5344CB8AC3E}">
        <p14:creationId xmlns:p14="http://schemas.microsoft.com/office/powerpoint/2010/main" val="5572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xEl>
                                              <p:pRg st="0" end="0"/>
                                            </p:txEl>
                                          </p:spTgt>
                                        </p:tgtEl>
                                      </p:cBhvr>
                                    </p:animEffect>
                                    <p:set>
                                      <p:cBhvr>
                                        <p:cTn id="42" dur="1" fill="hold">
                                          <p:stCondLst>
                                            <p:cond delay="499"/>
                                          </p:stCondLst>
                                        </p:cTn>
                                        <p:tgtEl>
                                          <p:spTgt spid="7">
                                            <p:txEl>
                                              <p:pRg st="0" end="0"/>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7">
                                            <p:txEl>
                                              <p:pRg st="1" end="1"/>
                                            </p:txEl>
                                          </p:spTgt>
                                        </p:tgtEl>
                                      </p:cBhvr>
                                    </p:animEffect>
                                    <p:set>
                                      <p:cBhvr>
                                        <p:cTn id="45" dur="1" fill="hold">
                                          <p:stCondLst>
                                            <p:cond delay="499"/>
                                          </p:stCondLst>
                                        </p:cTn>
                                        <p:tgtEl>
                                          <p:spTgt spid="7">
                                            <p:txEl>
                                              <p:pRg st="1" end="1"/>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7">
                                            <p:txEl>
                                              <p:pRg st="2" end="2"/>
                                            </p:txEl>
                                          </p:spTgt>
                                        </p:tgtEl>
                                      </p:cBhvr>
                                    </p:animEffect>
                                    <p:set>
                                      <p:cBhvr>
                                        <p:cTn id="48" dur="1" fill="hold">
                                          <p:stCondLst>
                                            <p:cond delay="499"/>
                                          </p:stCondLst>
                                        </p:cTn>
                                        <p:tgtEl>
                                          <p:spTgt spid="7">
                                            <p:txEl>
                                              <p:pRg st="2" end="2"/>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
                                            <p:txEl>
                                              <p:pRg st="3" end="3"/>
                                            </p:txEl>
                                          </p:spTgt>
                                        </p:tgtEl>
                                      </p:cBhvr>
                                    </p:animEffect>
                                    <p:set>
                                      <p:cBhvr>
                                        <p:cTn id="51" dur="1" fill="hold">
                                          <p:stCondLst>
                                            <p:cond delay="499"/>
                                          </p:stCondLst>
                                        </p:cTn>
                                        <p:tgtEl>
                                          <p:spTgt spid="7">
                                            <p:txEl>
                                              <p:pRg st="3" end="3"/>
                                            </p:txEl>
                                          </p:spTgt>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
                                            <p:txEl>
                                              <p:pRg st="4" end="4"/>
                                            </p:txEl>
                                          </p:spTgt>
                                        </p:tgtEl>
                                      </p:cBhvr>
                                    </p:animEffect>
                                    <p:set>
                                      <p:cBhvr>
                                        <p:cTn id="54" dur="1" fill="hold">
                                          <p:stCondLst>
                                            <p:cond delay="499"/>
                                          </p:stCondLst>
                                        </p:cTn>
                                        <p:tgtEl>
                                          <p:spTgt spid="7">
                                            <p:txEl>
                                              <p:pRg st="4" end="4"/>
                                            </p:tx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
                                            <p:bg/>
                                          </p:spTgt>
                                        </p:tgtEl>
                                      </p:cBhvr>
                                    </p:animEffect>
                                    <p:set>
                                      <p:cBhvr>
                                        <p:cTn id="57" dur="1" fill="hold">
                                          <p:stCondLst>
                                            <p:cond delay="499"/>
                                          </p:stCondLst>
                                        </p:cTn>
                                        <p:tgtEl>
                                          <p:spTgt spid="7">
                                            <p:bg/>
                                          </p:spTgt>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build="allAtOnce" animBg="1"/>
      <p:bldP spid="7"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normAutofit/>
          </a:bodyPr>
          <a:lstStyle/>
          <a:p>
            <a:pPr algn="ctr"/>
            <a:r>
              <a:rPr lang="en-US" sz="3200" dirty="0"/>
              <a:t> </a:t>
            </a:r>
            <a:r>
              <a:rPr lang="en-US" sz="3200" dirty="0" err="1"/>
              <a:t>Chọn</a:t>
            </a:r>
            <a:r>
              <a:rPr lang="en-US" sz="3200" dirty="0"/>
              <a:t> </a:t>
            </a:r>
            <a:r>
              <a:rPr lang="en-US" sz="3200" dirty="0" err="1"/>
              <a:t>mức</a:t>
            </a:r>
            <a:r>
              <a:rPr lang="en-US" sz="3200" dirty="0"/>
              <a:t> </a:t>
            </a:r>
            <a:r>
              <a:rPr lang="en-US" sz="3200" dirty="0" err="1"/>
              <a:t>độ</a:t>
            </a:r>
            <a:r>
              <a:rPr lang="en-US" sz="3200" dirty="0"/>
              <a:t> </a:t>
            </a:r>
            <a:r>
              <a:rPr lang="en-US" sz="3200" dirty="0" err="1"/>
              <a:t>luyện</a:t>
            </a:r>
            <a:r>
              <a:rPr lang="en-US" sz="3200" dirty="0"/>
              <a:t> </a:t>
            </a:r>
            <a:r>
              <a:rPr lang="en-US" sz="3200" dirty="0" err="1"/>
              <a:t>tập</a:t>
            </a:r>
            <a:r>
              <a:rPr lang="en-US" sz="3200" dirty="0"/>
              <a:t> </a:t>
            </a:r>
            <a:r>
              <a:rPr lang="en-US" sz="3200" dirty="0" err="1"/>
              <a:t>gõ</a:t>
            </a:r>
            <a:r>
              <a:rPr lang="en-US" sz="3200" dirty="0"/>
              <a:t> </a:t>
            </a:r>
            <a:r>
              <a:rPr lang="en-US" sz="3200" dirty="0" err="1"/>
              <a:t>phím</a:t>
            </a:r>
            <a:r>
              <a:rPr lang="en-US" sz="3200" dirty="0"/>
              <a:t> </a:t>
            </a:r>
            <a:r>
              <a:rPr lang="en-US" sz="3200" dirty="0" err="1"/>
              <a:t>với</a:t>
            </a:r>
            <a:r>
              <a:rPr lang="en-US" sz="3200" dirty="0"/>
              <a:t> </a:t>
            </a:r>
            <a:r>
              <a:rPr lang="en-US" sz="3200" dirty="0" err="1"/>
              <a:t>phần</a:t>
            </a:r>
            <a:r>
              <a:rPr lang="en-US" sz="3200" dirty="0"/>
              <a:t> </a:t>
            </a:r>
            <a:r>
              <a:rPr lang="en-US" sz="3200" dirty="0" err="1"/>
              <a:t>mềm</a:t>
            </a:r>
            <a:r>
              <a:rPr lang="en-US" sz="3200" dirty="0"/>
              <a:t> </a:t>
            </a:r>
            <a:r>
              <a:rPr lang="en-US" sz="3200" dirty="0" err="1"/>
              <a:t>RapidTyping</a:t>
            </a:r>
            <a:endParaRPr lang="en-US" sz="3200" dirty="0"/>
          </a:p>
        </p:txBody>
      </p:sp>
      <p:sp>
        <p:nvSpPr>
          <p:cNvPr id="8" name="Freeform: Shape 7">
            <a:extLst>
              <a:ext uri="{FF2B5EF4-FFF2-40B4-BE49-F238E27FC236}">
                <a16:creationId xmlns:a16="http://schemas.microsoft.com/office/drawing/2014/main" xmlns="" id="{8E32BEE9-1F47-4BE9-862C-D0F4BACFC4A5}"/>
              </a:ext>
            </a:extLst>
          </p:cNvPr>
          <p:cNvSpPr/>
          <p:nvPr/>
        </p:nvSpPr>
        <p:spPr>
          <a:xfrm>
            <a:off x="2018236" y="1480505"/>
            <a:ext cx="9887071" cy="985461"/>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sp>
        <p:nvSpPr>
          <p:cNvPr id="9" name="TextBox 8">
            <a:extLst>
              <a:ext uri="{FF2B5EF4-FFF2-40B4-BE49-F238E27FC236}">
                <a16:creationId xmlns:a16="http://schemas.microsoft.com/office/drawing/2014/main" xmlns="" id="{DBAD6196-D6C7-472B-AC71-C0F1E7ED401C}"/>
              </a:ext>
            </a:extLst>
          </p:cNvPr>
          <p:cNvSpPr txBox="1"/>
          <p:nvPr/>
        </p:nvSpPr>
        <p:spPr>
          <a:xfrm>
            <a:off x="2329757" y="1511859"/>
            <a:ext cx="95333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Em có thể chọn mức độ luyện gõ và chọn hàng phím để luyện tập</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gõ theo hướng dẫn ở Hình 11.</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41AFCAF-D3CC-4C89-ADEF-487516792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3498"/>
            <a:ext cx="12192000" cy="3901120"/>
          </a:xfrm>
          <a:prstGeom prst="rect">
            <a:avLst/>
          </a:prstGeom>
        </p:spPr>
      </p:pic>
      <p:sp>
        <p:nvSpPr>
          <p:cNvPr id="10" name="TextBox 9">
            <a:extLst>
              <a:ext uri="{FF2B5EF4-FFF2-40B4-BE49-F238E27FC236}">
                <a16:creationId xmlns:a16="http://schemas.microsoft.com/office/drawing/2014/main" xmlns="" id="{B5AE6105-A4F6-45C6-A514-121164641835}"/>
              </a:ext>
            </a:extLst>
          </p:cNvPr>
          <p:cNvSpPr txBox="1"/>
          <p:nvPr/>
        </p:nvSpPr>
        <p:spPr>
          <a:xfrm>
            <a:off x="2329757" y="1511859"/>
            <a:ext cx="9533300"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Việc nắm rõ và thành thạo quy tắc gõ bàn phím sẽ giúp em gõ nhanh và chính xác.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5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animBg="1"/>
      <p:bldP spid="9" grpId="0"/>
      <p:bldP spid="9" grpId="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3280D-A4C3-47F6-988C-7A7F25B5CE72}"/>
              </a:ext>
            </a:extLst>
          </p:cNvPr>
          <p:cNvSpPr>
            <a:spLocks noGrp="1"/>
          </p:cNvSpPr>
          <p:nvPr>
            <p:ph type="title"/>
          </p:nvPr>
        </p:nvSpPr>
        <p:spPr>
          <a:xfrm>
            <a:off x="4472412" y="365125"/>
            <a:ext cx="6881388" cy="1325563"/>
          </a:xfrm>
        </p:spPr>
        <p:txBody>
          <a:bodyPr/>
          <a:lstStyle/>
          <a:p>
            <a:r>
              <a:rPr lang="en-US" dirty="0" err="1"/>
              <a:t>Khu</a:t>
            </a:r>
            <a:r>
              <a:rPr lang="en-US" dirty="0"/>
              <a:t> </a:t>
            </a:r>
            <a:r>
              <a:rPr lang="en-US" dirty="0" err="1"/>
              <a:t>vực</a:t>
            </a:r>
            <a:r>
              <a:rPr lang="en-US" dirty="0"/>
              <a:t> </a:t>
            </a:r>
            <a:r>
              <a:rPr lang="en-US" dirty="0" err="1"/>
              <a:t>chính</a:t>
            </a:r>
            <a:r>
              <a:rPr lang="en-US" dirty="0"/>
              <a:t> </a:t>
            </a:r>
            <a:r>
              <a:rPr lang="en-US" dirty="0" err="1"/>
              <a:t>của</a:t>
            </a:r>
            <a:r>
              <a:rPr lang="en-US" dirty="0"/>
              <a:t> </a:t>
            </a:r>
            <a:r>
              <a:rPr lang="en-US" dirty="0" err="1"/>
              <a:t>bàn</a:t>
            </a:r>
            <a:r>
              <a:rPr lang="en-US" dirty="0"/>
              <a:t> </a:t>
            </a:r>
            <a:r>
              <a:rPr lang="en-US" dirty="0" err="1"/>
              <a:t>phím</a:t>
            </a:r>
            <a:r>
              <a:rPr lang="en-US" dirty="0"/>
              <a:t> </a:t>
            </a:r>
            <a:r>
              <a:rPr lang="en-US" dirty="0" err="1"/>
              <a:t>gồm</a:t>
            </a:r>
            <a:r>
              <a:rPr lang="en-US" dirty="0"/>
              <a:t> </a:t>
            </a:r>
            <a:r>
              <a:rPr lang="en-US" dirty="0" err="1"/>
              <a:t>những</a:t>
            </a:r>
            <a:r>
              <a:rPr lang="en-US" dirty="0"/>
              <a:t> </a:t>
            </a:r>
            <a:r>
              <a:rPr lang="en-US" dirty="0" err="1"/>
              <a:t>hàng</a:t>
            </a:r>
            <a:r>
              <a:rPr lang="en-US" dirty="0"/>
              <a:t> </a:t>
            </a:r>
            <a:r>
              <a:rPr lang="en-US" dirty="0" err="1"/>
              <a:t>phím</a:t>
            </a:r>
            <a:r>
              <a:rPr lang="en-US" dirty="0"/>
              <a:t> </a:t>
            </a:r>
            <a:r>
              <a:rPr lang="en-US" dirty="0" err="1"/>
              <a:t>nào</a:t>
            </a:r>
            <a:r>
              <a:rPr lang="en-US" dirty="0"/>
              <a:t>?</a:t>
            </a:r>
          </a:p>
        </p:txBody>
      </p:sp>
      <p:pic>
        <p:nvPicPr>
          <p:cNvPr id="7" name="Content Placeholder 6">
            <a:extLst>
              <a:ext uri="{FF2B5EF4-FFF2-40B4-BE49-F238E27FC236}">
                <a16:creationId xmlns:a16="http://schemas.microsoft.com/office/drawing/2014/main" xmlns="" id="{49AA611B-924B-4BF3-BE92-1021BFE16D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00000" cy="1765079"/>
          </a:xfrm>
        </p:spPr>
      </p:pic>
      <p:pic>
        <p:nvPicPr>
          <p:cNvPr id="4" name="Picture 3">
            <a:extLst>
              <a:ext uri="{FF2B5EF4-FFF2-40B4-BE49-F238E27FC236}">
                <a16:creationId xmlns:a16="http://schemas.microsoft.com/office/drawing/2014/main" xmlns="" id="{34A4AB07-FD3E-4B6A-9F6D-4BC60AADF360}"/>
              </a:ext>
            </a:extLst>
          </p:cNvPr>
          <p:cNvPicPr>
            <a:picLocks noChangeAspect="1"/>
          </p:cNvPicPr>
          <p:nvPr/>
        </p:nvPicPr>
        <p:blipFill>
          <a:blip r:embed="rId3"/>
          <a:stretch>
            <a:fillRect/>
          </a:stretch>
        </p:blipFill>
        <p:spPr>
          <a:xfrm>
            <a:off x="2826715" y="2872798"/>
            <a:ext cx="9078592" cy="3181794"/>
          </a:xfrm>
          <a:prstGeom prst="rect">
            <a:avLst/>
          </a:prstGeom>
        </p:spPr>
      </p:pic>
      <p:sp>
        <p:nvSpPr>
          <p:cNvPr id="5" name="Freeform: Shape 4">
            <a:extLst>
              <a:ext uri="{FF2B5EF4-FFF2-40B4-BE49-F238E27FC236}">
                <a16:creationId xmlns:a16="http://schemas.microsoft.com/office/drawing/2014/main" xmlns="" id="{D23BA588-DB92-4776-927E-BDA49B55BE0B}"/>
              </a:ext>
            </a:extLst>
          </p:cNvPr>
          <p:cNvSpPr/>
          <p:nvPr/>
        </p:nvSpPr>
        <p:spPr>
          <a:xfrm>
            <a:off x="170880" y="282062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100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số</a:t>
            </a:r>
          </a:p>
        </p:txBody>
      </p:sp>
      <p:sp>
        <p:nvSpPr>
          <p:cNvPr id="6" name="Freeform: Shape 5">
            <a:extLst>
              <a:ext uri="{FF2B5EF4-FFF2-40B4-BE49-F238E27FC236}">
                <a16:creationId xmlns:a16="http://schemas.microsoft.com/office/drawing/2014/main" xmlns="" id="{61AB0554-6DAF-430A-8BB7-CAA5F3FAAEF1}"/>
              </a:ext>
            </a:extLst>
          </p:cNvPr>
          <p:cNvSpPr/>
          <p:nvPr/>
        </p:nvSpPr>
        <p:spPr>
          <a:xfrm>
            <a:off x="170880" y="3615148"/>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39AED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trên</a:t>
            </a:r>
            <a:endParaRPr lang="en-US" sz="170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xmlns="" id="{8FDFD125-D65A-4DAD-A91E-D048FF902D7C}"/>
              </a:ext>
            </a:extLst>
          </p:cNvPr>
          <p:cNvSpPr/>
          <p:nvPr/>
        </p:nvSpPr>
        <p:spPr>
          <a:xfrm>
            <a:off x="170880" y="422629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ED192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c</a:t>
            </a:r>
            <a:r>
              <a:rPr lang="vi-VN" sz="1700" kern="1200" dirty="0">
                <a:latin typeface="Times New Roman" panose="02020603050405020304" pitchFamily="18" charset="0"/>
                <a:cs typeface="Times New Roman" panose="02020603050405020304" pitchFamily="18" charset="0"/>
              </a:rPr>
              <a:t>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sở</a:t>
            </a:r>
            <a:endParaRPr lang="en-US" sz="17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xmlns="" id="{9D88FEB7-419B-4122-924F-CE6BDF012D88}"/>
              </a:ext>
            </a:extLst>
          </p:cNvPr>
          <p:cNvSpPr/>
          <p:nvPr/>
        </p:nvSpPr>
        <p:spPr>
          <a:xfrm>
            <a:off x="170880" y="4847541"/>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048E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d</a:t>
            </a:r>
            <a:r>
              <a:rPr lang="vi-VN" sz="1700" kern="1200" dirty="0">
                <a:latin typeface="Times New Roman" panose="02020603050405020304" pitchFamily="18" charset="0"/>
                <a:cs typeface="Times New Roman" panose="02020603050405020304" pitchFamily="18" charset="0"/>
              </a:rPr>
              <a:t>ư</a:t>
            </a:r>
            <a:r>
              <a:rPr lang="en-US" sz="1700" kern="1200" dirty="0" err="1">
                <a:latin typeface="Times New Roman" panose="02020603050405020304" pitchFamily="18" charset="0"/>
                <a:cs typeface="Times New Roman" panose="02020603050405020304" pitchFamily="18" charset="0"/>
              </a:rPr>
              <a:t>ới</a:t>
            </a:r>
            <a:endParaRPr lang="en-US" sz="1700"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xmlns="" id="{3EBDD296-537B-4ACF-8650-CD6687BE04C0}"/>
              </a:ext>
            </a:extLst>
          </p:cNvPr>
          <p:cNvSpPr/>
          <p:nvPr/>
        </p:nvSpPr>
        <p:spPr>
          <a:xfrm>
            <a:off x="170879" y="5499665"/>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8AE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Hàng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phím</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chứa</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dấu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cách</a:t>
            </a:r>
            <a:endParaRPr lang="en-US" sz="1700" kern="1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43F26F5-2F54-4670-A733-1145D8A89E5A}"/>
              </a:ext>
            </a:extLst>
          </p:cNvPr>
          <p:cNvSpPr txBox="1"/>
          <p:nvPr/>
        </p:nvSpPr>
        <p:spPr>
          <a:xfrm>
            <a:off x="5661016" y="5505448"/>
            <a:ext cx="2955281" cy="400110"/>
          </a:xfrm>
          <a:prstGeom prst="rect">
            <a:avLst/>
          </a:prstGeom>
          <a:noFill/>
        </p:spPr>
        <p:txBody>
          <a:bodyPr wrap="square" rtlCol="0">
            <a:spAutoFit/>
          </a:bodyPr>
          <a:lstStyle/>
          <a:p>
            <a:r>
              <a:rPr lang="en-US" sz="2000" b="1" dirty="0" err="1">
                <a:solidFill>
                  <a:srgbClr val="ED1929"/>
                </a:solidFill>
                <a:latin typeface="Times New Roman" panose="02020603050405020304" pitchFamily="18" charset="0"/>
                <a:cs typeface="Times New Roman" panose="02020603050405020304" pitchFamily="18" charset="0"/>
              </a:rPr>
              <a:t>Phím</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dấu</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cách</a:t>
            </a:r>
            <a:r>
              <a:rPr lang="en-US" sz="2000" b="1" dirty="0">
                <a:solidFill>
                  <a:srgbClr val="ED1929"/>
                </a:solidFill>
                <a:latin typeface="Times New Roman" panose="02020603050405020304" pitchFamily="18" charset="0"/>
                <a:cs typeface="Times New Roman" panose="02020603050405020304" pitchFamily="18" charset="0"/>
              </a:rPr>
              <a:t> (space)</a:t>
            </a:r>
          </a:p>
        </p:txBody>
      </p:sp>
    </p:spTree>
    <p:extLst>
      <p:ext uri="{BB962C8B-B14F-4D97-AF65-F5344CB8AC3E}">
        <p14:creationId xmlns:p14="http://schemas.microsoft.com/office/powerpoint/2010/main" val="353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3280D-A4C3-47F6-988C-7A7F25B5CE72}"/>
              </a:ext>
            </a:extLst>
          </p:cNvPr>
          <p:cNvSpPr>
            <a:spLocks noGrp="1"/>
          </p:cNvSpPr>
          <p:nvPr>
            <p:ph type="title"/>
          </p:nvPr>
        </p:nvSpPr>
        <p:spPr>
          <a:xfrm>
            <a:off x="4472412" y="365125"/>
            <a:ext cx="6881388" cy="1325563"/>
          </a:xfrm>
        </p:spPr>
        <p:txBody>
          <a:bodyPr/>
          <a:lstStyle/>
          <a:p>
            <a:r>
              <a:rPr lang="vi-VN" dirty="0"/>
              <a:t>Các kí tự dưới đây thuộc hàng phím nào?</a:t>
            </a:r>
            <a:endParaRPr lang="en-US" dirty="0"/>
          </a:p>
        </p:txBody>
      </p:sp>
      <p:pic>
        <p:nvPicPr>
          <p:cNvPr id="7" name="Content Placeholder 6">
            <a:extLst>
              <a:ext uri="{FF2B5EF4-FFF2-40B4-BE49-F238E27FC236}">
                <a16:creationId xmlns:a16="http://schemas.microsoft.com/office/drawing/2014/main" xmlns="" id="{49AA611B-924B-4BF3-BE92-1021BFE16D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800000" cy="1765079"/>
          </a:xfrm>
        </p:spPr>
      </p:pic>
      <p:sp>
        <p:nvSpPr>
          <p:cNvPr id="14" name="Freeform: Shape 13">
            <a:extLst>
              <a:ext uri="{FF2B5EF4-FFF2-40B4-BE49-F238E27FC236}">
                <a16:creationId xmlns:a16="http://schemas.microsoft.com/office/drawing/2014/main" xmlns="" id="{0F981A0C-9C43-4065-9C9D-C5D56C313ABD}"/>
              </a:ext>
            </a:extLst>
          </p:cNvPr>
          <p:cNvSpPr/>
          <p:nvPr/>
        </p:nvSpPr>
        <p:spPr>
          <a:xfrm>
            <a:off x="4906980" y="2177633"/>
            <a:ext cx="5441131" cy="884742"/>
          </a:xfrm>
          <a:custGeom>
            <a:avLst/>
            <a:gdLst>
              <a:gd name="connsiteX0" fmla="*/ 0 w 5006565"/>
              <a:gd name="connsiteY0" fmla="*/ 66301 h 397800"/>
              <a:gd name="connsiteX1" fmla="*/ 66301 w 5006565"/>
              <a:gd name="connsiteY1" fmla="*/ 0 h 397800"/>
              <a:gd name="connsiteX2" fmla="*/ 4940264 w 5006565"/>
              <a:gd name="connsiteY2" fmla="*/ 0 h 397800"/>
              <a:gd name="connsiteX3" fmla="*/ 5006565 w 5006565"/>
              <a:gd name="connsiteY3" fmla="*/ 66301 h 397800"/>
              <a:gd name="connsiteX4" fmla="*/ 5006565 w 5006565"/>
              <a:gd name="connsiteY4" fmla="*/ 331499 h 397800"/>
              <a:gd name="connsiteX5" fmla="*/ 4940264 w 5006565"/>
              <a:gd name="connsiteY5" fmla="*/ 397800 h 397800"/>
              <a:gd name="connsiteX6" fmla="*/ 66301 w 5006565"/>
              <a:gd name="connsiteY6" fmla="*/ 397800 h 397800"/>
              <a:gd name="connsiteX7" fmla="*/ 0 w 5006565"/>
              <a:gd name="connsiteY7" fmla="*/ 331499 h 397800"/>
              <a:gd name="connsiteX8" fmla="*/ 0 w 5006565"/>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6565" h="397800">
                <a:moveTo>
                  <a:pt x="0" y="66301"/>
                </a:moveTo>
                <a:cubicBezTo>
                  <a:pt x="0" y="29684"/>
                  <a:pt x="29684" y="0"/>
                  <a:pt x="66301" y="0"/>
                </a:cubicBezTo>
                <a:lnTo>
                  <a:pt x="4940264" y="0"/>
                </a:lnTo>
                <a:cubicBezTo>
                  <a:pt x="4976881" y="0"/>
                  <a:pt x="5006565" y="29684"/>
                  <a:pt x="5006565" y="66301"/>
                </a:cubicBezTo>
                <a:lnTo>
                  <a:pt x="5006565" y="331499"/>
                </a:lnTo>
                <a:cubicBezTo>
                  <a:pt x="5006565" y="368116"/>
                  <a:pt x="4976881" y="397800"/>
                  <a:pt x="4940264" y="397800"/>
                </a:cubicBezTo>
                <a:lnTo>
                  <a:pt x="66301" y="397800"/>
                </a:lnTo>
                <a:cubicBezTo>
                  <a:pt x="29684" y="397800"/>
                  <a:pt x="0" y="368116"/>
                  <a:pt x="0" y="331499"/>
                </a:cubicBezTo>
                <a:lnTo>
                  <a:pt x="0" y="663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339" tIns="141339" rIns="141339" bIns="141339" numCol="1" spcCol="1270" anchor="ctr" anchorCtr="0">
            <a:noAutofit/>
          </a:bodyPr>
          <a:lstStyle/>
          <a:p>
            <a:pPr marL="0" lvl="0" indent="0" algn="ctr" defTabSz="1422400">
              <a:lnSpc>
                <a:spcPct val="90000"/>
              </a:lnSpc>
              <a:spcBef>
                <a:spcPct val="0"/>
              </a:spcBef>
              <a:spcAft>
                <a:spcPct val="35000"/>
              </a:spcAft>
              <a:buNone/>
            </a:pPr>
            <a:r>
              <a:rPr lang="en-US" sz="4400" b="1" kern="1200" dirty="0"/>
              <a:t>q w e r t y u I o p [ ] \</a:t>
            </a:r>
          </a:p>
        </p:txBody>
      </p:sp>
      <p:sp>
        <p:nvSpPr>
          <p:cNvPr id="15" name="Freeform: Shape 14">
            <a:extLst>
              <a:ext uri="{FF2B5EF4-FFF2-40B4-BE49-F238E27FC236}">
                <a16:creationId xmlns:a16="http://schemas.microsoft.com/office/drawing/2014/main" xmlns="" id="{270C39E0-14C9-490E-94AB-0269138798EB}"/>
              </a:ext>
            </a:extLst>
          </p:cNvPr>
          <p:cNvSpPr/>
          <p:nvPr/>
        </p:nvSpPr>
        <p:spPr>
          <a:xfrm>
            <a:off x="4906980" y="3412279"/>
            <a:ext cx="5441131" cy="884742"/>
          </a:xfrm>
          <a:custGeom>
            <a:avLst/>
            <a:gdLst>
              <a:gd name="connsiteX0" fmla="*/ 0 w 5006565"/>
              <a:gd name="connsiteY0" fmla="*/ 66301 h 397800"/>
              <a:gd name="connsiteX1" fmla="*/ 66301 w 5006565"/>
              <a:gd name="connsiteY1" fmla="*/ 0 h 397800"/>
              <a:gd name="connsiteX2" fmla="*/ 4940264 w 5006565"/>
              <a:gd name="connsiteY2" fmla="*/ 0 h 397800"/>
              <a:gd name="connsiteX3" fmla="*/ 5006565 w 5006565"/>
              <a:gd name="connsiteY3" fmla="*/ 66301 h 397800"/>
              <a:gd name="connsiteX4" fmla="*/ 5006565 w 5006565"/>
              <a:gd name="connsiteY4" fmla="*/ 331499 h 397800"/>
              <a:gd name="connsiteX5" fmla="*/ 4940264 w 5006565"/>
              <a:gd name="connsiteY5" fmla="*/ 397800 h 397800"/>
              <a:gd name="connsiteX6" fmla="*/ 66301 w 5006565"/>
              <a:gd name="connsiteY6" fmla="*/ 397800 h 397800"/>
              <a:gd name="connsiteX7" fmla="*/ 0 w 5006565"/>
              <a:gd name="connsiteY7" fmla="*/ 331499 h 397800"/>
              <a:gd name="connsiteX8" fmla="*/ 0 w 5006565"/>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6565" h="397800">
                <a:moveTo>
                  <a:pt x="0" y="66301"/>
                </a:moveTo>
                <a:cubicBezTo>
                  <a:pt x="0" y="29684"/>
                  <a:pt x="29684" y="0"/>
                  <a:pt x="66301" y="0"/>
                </a:cubicBezTo>
                <a:lnTo>
                  <a:pt x="4940264" y="0"/>
                </a:lnTo>
                <a:cubicBezTo>
                  <a:pt x="4976881" y="0"/>
                  <a:pt x="5006565" y="29684"/>
                  <a:pt x="5006565" y="66301"/>
                </a:cubicBezTo>
                <a:lnTo>
                  <a:pt x="5006565" y="331499"/>
                </a:lnTo>
                <a:cubicBezTo>
                  <a:pt x="5006565" y="368116"/>
                  <a:pt x="4976881" y="397800"/>
                  <a:pt x="4940264" y="397800"/>
                </a:cubicBezTo>
                <a:lnTo>
                  <a:pt x="66301" y="397800"/>
                </a:lnTo>
                <a:cubicBezTo>
                  <a:pt x="29684" y="397800"/>
                  <a:pt x="0" y="368116"/>
                  <a:pt x="0" y="331499"/>
                </a:cubicBezTo>
                <a:lnTo>
                  <a:pt x="0" y="663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339" tIns="141339" rIns="141339" bIns="141339" numCol="1" spcCol="1270" anchor="ctr" anchorCtr="0">
            <a:noAutofit/>
          </a:bodyPr>
          <a:lstStyle/>
          <a:p>
            <a:pPr lvl="0" algn="ctr" defTabSz="1422400">
              <a:lnSpc>
                <a:spcPct val="90000"/>
              </a:lnSpc>
              <a:spcBef>
                <a:spcPct val="0"/>
              </a:spcBef>
              <a:spcAft>
                <a:spcPct val="35000"/>
              </a:spcAft>
            </a:pPr>
            <a:r>
              <a:rPr lang="pt-BR" sz="4400" b="1" dirty="0"/>
              <a:t>a s d f g h j k l ; '</a:t>
            </a:r>
            <a:endParaRPr lang="en-US" sz="4400" b="1" kern="1200" dirty="0"/>
          </a:p>
        </p:txBody>
      </p:sp>
      <p:sp>
        <p:nvSpPr>
          <p:cNvPr id="16" name="Freeform: Shape 15">
            <a:extLst>
              <a:ext uri="{FF2B5EF4-FFF2-40B4-BE49-F238E27FC236}">
                <a16:creationId xmlns:a16="http://schemas.microsoft.com/office/drawing/2014/main" xmlns="" id="{0C4E6792-F9EF-446D-B699-9F3D2755C4EF}"/>
              </a:ext>
            </a:extLst>
          </p:cNvPr>
          <p:cNvSpPr/>
          <p:nvPr/>
        </p:nvSpPr>
        <p:spPr>
          <a:xfrm>
            <a:off x="4906980" y="4646925"/>
            <a:ext cx="5441131" cy="884742"/>
          </a:xfrm>
          <a:custGeom>
            <a:avLst/>
            <a:gdLst>
              <a:gd name="connsiteX0" fmla="*/ 0 w 5006565"/>
              <a:gd name="connsiteY0" fmla="*/ 66301 h 397800"/>
              <a:gd name="connsiteX1" fmla="*/ 66301 w 5006565"/>
              <a:gd name="connsiteY1" fmla="*/ 0 h 397800"/>
              <a:gd name="connsiteX2" fmla="*/ 4940264 w 5006565"/>
              <a:gd name="connsiteY2" fmla="*/ 0 h 397800"/>
              <a:gd name="connsiteX3" fmla="*/ 5006565 w 5006565"/>
              <a:gd name="connsiteY3" fmla="*/ 66301 h 397800"/>
              <a:gd name="connsiteX4" fmla="*/ 5006565 w 5006565"/>
              <a:gd name="connsiteY4" fmla="*/ 331499 h 397800"/>
              <a:gd name="connsiteX5" fmla="*/ 4940264 w 5006565"/>
              <a:gd name="connsiteY5" fmla="*/ 397800 h 397800"/>
              <a:gd name="connsiteX6" fmla="*/ 66301 w 5006565"/>
              <a:gd name="connsiteY6" fmla="*/ 397800 h 397800"/>
              <a:gd name="connsiteX7" fmla="*/ 0 w 5006565"/>
              <a:gd name="connsiteY7" fmla="*/ 331499 h 397800"/>
              <a:gd name="connsiteX8" fmla="*/ 0 w 5006565"/>
              <a:gd name="connsiteY8" fmla="*/ 66301 h 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6565" h="397800">
                <a:moveTo>
                  <a:pt x="0" y="66301"/>
                </a:moveTo>
                <a:cubicBezTo>
                  <a:pt x="0" y="29684"/>
                  <a:pt x="29684" y="0"/>
                  <a:pt x="66301" y="0"/>
                </a:cubicBezTo>
                <a:lnTo>
                  <a:pt x="4940264" y="0"/>
                </a:lnTo>
                <a:cubicBezTo>
                  <a:pt x="4976881" y="0"/>
                  <a:pt x="5006565" y="29684"/>
                  <a:pt x="5006565" y="66301"/>
                </a:cubicBezTo>
                <a:lnTo>
                  <a:pt x="5006565" y="331499"/>
                </a:lnTo>
                <a:cubicBezTo>
                  <a:pt x="5006565" y="368116"/>
                  <a:pt x="4976881" y="397800"/>
                  <a:pt x="4940264" y="397800"/>
                </a:cubicBezTo>
                <a:lnTo>
                  <a:pt x="66301" y="397800"/>
                </a:lnTo>
                <a:cubicBezTo>
                  <a:pt x="29684" y="397800"/>
                  <a:pt x="0" y="368116"/>
                  <a:pt x="0" y="331499"/>
                </a:cubicBezTo>
                <a:lnTo>
                  <a:pt x="0" y="6630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339" tIns="141339" rIns="141339" bIns="141339" numCol="1" spcCol="1270" anchor="ctr" anchorCtr="0">
            <a:noAutofit/>
          </a:bodyPr>
          <a:lstStyle/>
          <a:p>
            <a:pPr lvl="0" algn="ctr" defTabSz="1422400">
              <a:lnSpc>
                <a:spcPct val="90000"/>
              </a:lnSpc>
              <a:spcBef>
                <a:spcPct val="0"/>
              </a:spcBef>
              <a:spcAft>
                <a:spcPct val="35000"/>
              </a:spcAft>
            </a:pPr>
            <a:r>
              <a:rPr lang="pl-PL" sz="4400" b="1" dirty="0"/>
              <a:t>z x c v b n m , . /</a:t>
            </a:r>
            <a:endParaRPr lang="en-US" sz="4400" b="1" kern="1200" dirty="0"/>
          </a:p>
        </p:txBody>
      </p:sp>
      <p:sp>
        <p:nvSpPr>
          <p:cNvPr id="17" name="Freeform: Shape 16">
            <a:extLst>
              <a:ext uri="{FF2B5EF4-FFF2-40B4-BE49-F238E27FC236}">
                <a16:creationId xmlns:a16="http://schemas.microsoft.com/office/drawing/2014/main" xmlns="" id="{0438210D-6138-472D-82B5-0CC887BC6464}"/>
              </a:ext>
            </a:extLst>
          </p:cNvPr>
          <p:cNvSpPr/>
          <p:nvPr/>
        </p:nvSpPr>
        <p:spPr>
          <a:xfrm>
            <a:off x="2251145" y="2385449"/>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39AED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trên</a:t>
            </a:r>
            <a:endParaRPr lang="en-US" sz="1700" kern="1200" dirty="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xmlns="" id="{6F9A3D94-1192-4B60-972A-21C468805620}"/>
              </a:ext>
            </a:extLst>
          </p:cNvPr>
          <p:cNvSpPr/>
          <p:nvPr/>
        </p:nvSpPr>
        <p:spPr>
          <a:xfrm>
            <a:off x="2251144" y="3614225"/>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ED192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c</a:t>
            </a:r>
            <a:r>
              <a:rPr lang="vi-VN" sz="1700" kern="1200" dirty="0">
                <a:latin typeface="Times New Roman" panose="02020603050405020304" pitchFamily="18" charset="0"/>
                <a:cs typeface="Times New Roman" panose="02020603050405020304" pitchFamily="18" charset="0"/>
              </a:rPr>
              <a:t>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sở</a:t>
            </a:r>
            <a:endParaRPr lang="en-US" sz="1700" kern="1200" dirty="0">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xmlns="" id="{ED344D4E-E0B0-427B-AEB8-DE0894F28401}"/>
              </a:ext>
            </a:extLst>
          </p:cNvPr>
          <p:cNvSpPr/>
          <p:nvPr/>
        </p:nvSpPr>
        <p:spPr>
          <a:xfrm>
            <a:off x="2251144" y="4848871"/>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048E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d</a:t>
            </a:r>
            <a:r>
              <a:rPr lang="vi-VN" sz="1700" kern="1200" dirty="0">
                <a:latin typeface="Times New Roman" panose="02020603050405020304" pitchFamily="18" charset="0"/>
                <a:cs typeface="Times New Roman" panose="02020603050405020304" pitchFamily="18" charset="0"/>
              </a:rPr>
              <a:t>ư</a:t>
            </a:r>
            <a:r>
              <a:rPr lang="en-US" sz="1700" kern="1200" dirty="0" err="1">
                <a:latin typeface="Times New Roman" panose="02020603050405020304" pitchFamily="18" charset="0"/>
                <a:cs typeface="Times New Roman" panose="02020603050405020304" pitchFamily="18" charset="0"/>
              </a:rPr>
              <a:t>ới</a:t>
            </a:r>
            <a:endParaRPr lang="en-US" sz="17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nextCondLst>
                <p:cond evt="onClick" delay="0">
                  <p:tgtEl>
                    <p:spTgt spid="16"/>
                  </p:tgtEl>
                </p:cond>
              </p:nextCondLst>
            </p:seq>
          </p:childTnLst>
        </p:cTn>
      </p:par>
    </p:tnLst>
    <p:bldLst>
      <p:bldP spid="2" grpId="0"/>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3280D-A4C3-47F6-988C-7A7F25B5CE72}"/>
              </a:ext>
            </a:extLst>
          </p:cNvPr>
          <p:cNvSpPr>
            <a:spLocks noGrp="1"/>
          </p:cNvSpPr>
          <p:nvPr>
            <p:ph type="title"/>
          </p:nvPr>
        </p:nvSpPr>
        <p:spPr>
          <a:xfrm>
            <a:off x="4472412" y="347018"/>
            <a:ext cx="6881388" cy="1325563"/>
          </a:xfrm>
        </p:spPr>
        <p:txBody>
          <a:bodyPr>
            <a:normAutofit fontScale="90000"/>
          </a:bodyPr>
          <a:lstStyle/>
          <a:p>
            <a:r>
              <a:rPr lang="vi-VN" dirty="0"/>
              <a:t> Các phím nào được gọi là các phím xuất phát? Tại sao các phím đó lại được gọi như vậy?</a:t>
            </a:r>
            <a:endParaRPr lang="en-US" dirty="0"/>
          </a:p>
        </p:txBody>
      </p:sp>
      <p:pic>
        <p:nvPicPr>
          <p:cNvPr id="7" name="Content Placeholder 6">
            <a:extLst>
              <a:ext uri="{FF2B5EF4-FFF2-40B4-BE49-F238E27FC236}">
                <a16:creationId xmlns:a16="http://schemas.microsoft.com/office/drawing/2014/main" xmlns="" id="{49AA611B-924B-4BF3-BE92-1021BFE16D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800000" cy="1765079"/>
          </a:xfrm>
        </p:spPr>
      </p:pic>
      <p:sp>
        <p:nvSpPr>
          <p:cNvPr id="6" name="Freeform: Shape 5">
            <a:extLst>
              <a:ext uri="{FF2B5EF4-FFF2-40B4-BE49-F238E27FC236}">
                <a16:creationId xmlns:a16="http://schemas.microsoft.com/office/drawing/2014/main" xmlns="" id="{F925088A-790E-46A0-A50F-E208B7F5CD8F}"/>
              </a:ext>
            </a:extLst>
          </p:cNvPr>
          <p:cNvSpPr/>
          <p:nvPr/>
        </p:nvSpPr>
        <p:spPr>
          <a:xfrm>
            <a:off x="433057" y="2521665"/>
            <a:ext cx="11325885" cy="1814670"/>
          </a:xfrm>
          <a:custGeom>
            <a:avLst/>
            <a:gdLst>
              <a:gd name="connsiteX0" fmla="*/ 0 w 11325885"/>
              <a:gd name="connsiteY0" fmla="*/ 302451 h 1814670"/>
              <a:gd name="connsiteX1" fmla="*/ 302451 w 11325885"/>
              <a:gd name="connsiteY1" fmla="*/ 0 h 1814670"/>
              <a:gd name="connsiteX2" fmla="*/ 11023434 w 11325885"/>
              <a:gd name="connsiteY2" fmla="*/ 0 h 1814670"/>
              <a:gd name="connsiteX3" fmla="*/ 11325885 w 11325885"/>
              <a:gd name="connsiteY3" fmla="*/ 302451 h 1814670"/>
              <a:gd name="connsiteX4" fmla="*/ 11325885 w 11325885"/>
              <a:gd name="connsiteY4" fmla="*/ 1512219 h 1814670"/>
              <a:gd name="connsiteX5" fmla="*/ 11023434 w 11325885"/>
              <a:gd name="connsiteY5" fmla="*/ 1814670 h 1814670"/>
              <a:gd name="connsiteX6" fmla="*/ 302451 w 11325885"/>
              <a:gd name="connsiteY6" fmla="*/ 1814670 h 1814670"/>
              <a:gd name="connsiteX7" fmla="*/ 0 w 11325885"/>
              <a:gd name="connsiteY7" fmla="*/ 1512219 h 1814670"/>
              <a:gd name="connsiteX8" fmla="*/ 0 w 1132588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885" h="1814670">
                <a:moveTo>
                  <a:pt x="0" y="302451"/>
                </a:moveTo>
                <a:cubicBezTo>
                  <a:pt x="0" y="135412"/>
                  <a:pt x="135412" y="0"/>
                  <a:pt x="302451" y="0"/>
                </a:cubicBezTo>
                <a:lnTo>
                  <a:pt x="11023434" y="0"/>
                </a:lnTo>
                <a:cubicBezTo>
                  <a:pt x="11190473" y="0"/>
                  <a:pt x="11325885" y="135412"/>
                  <a:pt x="11325885" y="302451"/>
                </a:cubicBezTo>
                <a:lnTo>
                  <a:pt x="11325885" y="1512219"/>
                </a:lnTo>
                <a:cubicBezTo>
                  <a:pt x="11325885" y="1679258"/>
                  <a:pt x="11190473" y="1814670"/>
                  <a:pt x="11023434" y="1814670"/>
                </a:cubicBezTo>
                <a:lnTo>
                  <a:pt x="302451" y="1814670"/>
                </a:lnTo>
                <a:cubicBezTo>
                  <a:pt x="135412" y="1814670"/>
                  <a:pt x="0" y="1679258"/>
                  <a:pt x="0" y="1512219"/>
                </a:cubicBezTo>
                <a:lnTo>
                  <a:pt x="0" y="30245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4315" tIns="214315" rIns="214315" bIns="214315" numCol="1" spcCol="1270" anchor="ctr" anchorCtr="0">
            <a:noAutofit/>
          </a:bodyPr>
          <a:lstStyle/>
          <a:p>
            <a:pPr marL="0" lvl="0" indent="0" algn="just" defTabSz="1466850">
              <a:lnSpc>
                <a:spcPct val="90000"/>
              </a:lnSpc>
              <a:spcBef>
                <a:spcPct val="0"/>
              </a:spcBef>
              <a:spcAft>
                <a:spcPct val="35000"/>
              </a:spcAft>
              <a:buNone/>
            </a:pPr>
            <a:r>
              <a:rPr lang="en-US" sz="3300" kern="1200" dirty="0">
                <a:solidFill>
                  <a:srgbClr val="002060"/>
                </a:solidFill>
                <a:latin typeface="Times New Roman" panose="02020603050405020304" pitchFamily="18" charset="0"/>
                <a:cs typeface="Times New Roman" panose="02020603050405020304" pitchFamily="18" charset="0"/>
              </a:rPr>
              <a:t>Hai </a:t>
            </a:r>
            <a:r>
              <a:rPr lang="en-US" sz="3300" kern="1200" dirty="0" err="1">
                <a:solidFill>
                  <a:srgbClr val="002060"/>
                </a:solidFill>
                <a:latin typeface="Times New Roman" panose="02020603050405020304" pitchFamily="18" charset="0"/>
                <a:cs typeface="Times New Roman" panose="02020603050405020304" pitchFamily="18" charset="0"/>
              </a:rPr>
              <a:t>phím</a:t>
            </a:r>
            <a:r>
              <a:rPr lang="en-US" sz="3300" kern="1200" dirty="0">
                <a:solidFill>
                  <a:srgbClr val="002060"/>
                </a:solidFill>
                <a:latin typeface="Times New Roman" panose="02020603050405020304" pitchFamily="18" charset="0"/>
                <a:cs typeface="Times New Roman" panose="02020603050405020304" pitchFamily="18" charset="0"/>
              </a:rPr>
              <a:t> F </a:t>
            </a:r>
            <a:r>
              <a:rPr lang="en-US" sz="3300" kern="1200" dirty="0" err="1">
                <a:solidFill>
                  <a:srgbClr val="002060"/>
                </a:solidFill>
                <a:latin typeface="Times New Roman" panose="02020603050405020304" pitchFamily="18" charset="0"/>
                <a:cs typeface="Times New Roman" panose="02020603050405020304" pitchFamily="18" charset="0"/>
              </a:rPr>
              <a:t>và</a:t>
            </a:r>
            <a:r>
              <a:rPr lang="en-US" sz="3300" kern="1200" dirty="0">
                <a:solidFill>
                  <a:srgbClr val="002060"/>
                </a:solidFill>
                <a:latin typeface="Times New Roman" panose="02020603050405020304" pitchFamily="18" charset="0"/>
                <a:cs typeface="Times New Roman" panose="02020603050405020304" pitchFamily="18" charset="0"/>
              </a:rPr>
              <a:t> J  đ</a:t>
            </a:r>
            <a:r>
              <a:rPr lang="vi-VN" sz="3300" kern="1200" dirty="0">
                <a:solidFill>
                  <a:srgbClr val="002060"/>
                </a:solidFill>
                <a:latin typeface="Times New Roman" panose="02020603050405020304" pitchFamily="18" charset="0"/>
                <a:cs typeface="Times New Roman" panose="02020603050405020304" pitchFamily="18" charset="0"/>
              </a:rPr>
              <a:t>ư</a:t>
            </a:r>
            <a:r>
              <a:rPr lang="en-US" sz="3300" kern="1200" dirty="0" err="1">
                <a:solidFill>
                  <a:srgbClr val="002060"/>
                </a:solidFill>
                <a:latin typeface="Times New Roman" panose="02020603050405020304" pitchFamily="18" charset="0"/>
                <a:cs typeface="Times New Roman" panose="02020603050405020304" pitchFamily="18" charset="0"/>
              </a:rPr>
              <a:t>ợc</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gọi</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là</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các</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phím</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xuất</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phát</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vì</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hai</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phím</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này</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là</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hai</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phím</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đầu</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tiên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để</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đặt</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ngón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tay</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trỏ</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vào</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làm</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chuẩn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cho</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các</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ngón</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tay</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khác</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sắp</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xếp</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vào</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các</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phím</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kế</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tiếp</a:t>
            </a:r>
            <a:r>
              <a:rPr lang="en-US" sz="3300" kern="1200" dirty="0">
                <a:solidFill>
                  <a:srgbClr val="002060"/>
                </a:solidFill>
                <a:latin typeface="Times New Roman" panose="02020603050405020304" pitchFamily="18" charset="0"/>
                <a:cs typeface="Times New Roman" panose="02020603050405020304" pitchFamily="18" charset="0"/>
              </a:rPr>
              <a:t> ở </a:t>
            </a:r>
            <a:r>
              <a:rPr lang="en-US" sz="3300" kern="1200" dirty="0" err="1">
                <a:solidFill>
                  <a:srgbClr val="002060"/>
                </a:solidFill>
                <a:latin typeface="Times New Roman" panose="02020603050405020304" pitchFamily="18" charset="0"/>
                <a:cs typeface="Times New Roman" panose="02020603050405020304" pitchFamily="18" charset="0"/>
              </a:rPr>
              <a:t>hàng</a:t>
            </a:r>
            <a:r>
              <a:rPr lang="en-US" sz="3300" kern="1200" dirty="0">
                <a:solidFill>
                  <a:srgbClr val="002060"/>
                </a:solidFill>
                <a:latin typeface="Times New Roman" panose="02020603050405020304" pitchFamily="18" charset="0"/>
                <a:cs typeface="Times New Roman" panose="02020603050405020304" pitchFamily="18" charset="0"/>
              </a:rPr>
              <a:t> c</a:t>
            </a:r>
            <a:r>
              <a:rPr lang="vi-VN" sz="3300" kern="1200" dirty="0">
                <a:solidFill>
                  <a:srgbClr val="002060"/>
                </a:solidFill>
                <a:latin typeface="Times New Roman" panose="02020603050405020304" pitchFamily="18" charset="0"/>
                <a:cs typeface="Times New Roman" panose="02020603050405020304" pitchFamily="18" charset="0"/>
              </a:rPr>
              <a:t>ơ</a:t>
            </a:r>
            <a:r>
              <a:rPr lang="en-US" sz="3300" kern="1200" dirty="0">
                <a:solidFill>
                  <a:srgbClr val="002060"/>
                </a:solidFill>
                <a:latin typeface="Times New Roman" panose="02020603050405020304" pitchFamily="18" charset="0"/>
                <a:cs typeface="Times New Roman" panose="02020603050405020304" pitchFamily="18" charset="0"/>
              </a:rPr>
              <a:t> </a:t>
            </a:r>
            <a:r>
              <a:rPr lang="en-US" sz="3300" kern="1200" dirty="0" err="1">
                <a:solidFill>
                  <a:srgbClr val="002060"/>
                </a:solidFill>
                <a:latin typeface="Times New Roman" panose="02020603050405020304" pitchFamily="18" charset="0"/>
                <a:cs typeface="Times New Roman" panose="02020603050405020304" pitchFamily="18" charset="0"/>
              </a:rPr>
              <a:t>sở</a:t>
            </a:r>
            <a:r>
              <a:rPr lang="en-US" sz="3300" kern="1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158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2CCCB-60C9-4CDD-B3D2-C42B08B55413}"/>
              </a:ext>
            </a:extLst>
          </p:cNvPr>
          <p:cNvSpPr>
            <a:spLocks noGrp="1"/>
          </p:cNvSpPr>
          <p:nvPr>
            <p:ph type="title"/>
          </p:nvPr>
        </p:nvSpPr>
        <p:spPr>
          <a:xfrm>
            <a:off x="1752380" y="365125"/>
            <a:ext cx="9601419" cy="1325563"/>
          </a:xfrm>
        </p:spPr>
        <p:txBody>
          <a:bodyPr/>
          <a:lstStyle/>
          <a:p>
            <a:r>
              <a:rPr lang="en-US" dirty="0"/>
              <a:t>MỤC TIÊU BÀI HỌC</a:t>
            </a:r>
          </a:p>
        </p:txBody>
      </p:sp>
      <p:pic>
        <p:nvPicPr>
          <p:cNvPr id="8" name="Picture 7">
            <a:extLst>
              <a:ext uri="{FF2B5EF4-FFF2-40B4-BE49-F238E27FC236}">
                <a16:creationId xmlns:a16="http://schemas.microsoft.com/office/drawing/2014/main" xmlns="" id="{11EE8C40-E9E7-4AAA-A8AE-D95C93535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381" cy="1511111"/>
          </a:xfrm>
          <a:prstGeom prst="rect">
            <a:avLst/>
          </a:prstGeom>
        </p:spPr>
      </p:pic>
      <p:sp>
        <p:nvSpPr>
          <p:cNvPr id="6" name="Partial Circle 5">
            <a:extLst>
              <a:ext uri="{FF2B5EF4-FFF2-40B4-BE49-F238E27FC236}">
                <a16:creationId xmlns:a16="http://schemas.microsoft.com/office/drawing/2014/main" xmlns="" id="{5EE41B63-294B-425D-AE74-C4ADF346F38C}"/>
              </a:ext>
            </a:extLst>
          </p:cNvPr>
          <p:cNvSpPr/>
          <p:nvPr/>
        </p:nvSpPr>
        <p:spPr>
          <a:xfrm>
            <a:off x="331395" y="1876236"/>
            <a:ext cx="3416319" cy="3416319"/>
          </a:xfrm>
          <a:prstGeom prst="pie">
            <a:avLst>
              <a:gd name="adj1" fmla="val 5400000"/>
              <a:gd name="adj2" fmla="val 1620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xmlns="" id="{2D75CDA3-2B6C-4BE7-9983-46EC5E25D8E8}"/>
              </a:ext>
            </a:extLst>
          </p:cNvPr>
          <p:cNvSpPr/>
          <p:nvPr/>
        </p:nvSpPr>
        <p:spPr>
          <a:xfrm>
            <a:off x="2039554" y="1876236"/>
            <a:ext cx="9835009" cy="3416319"/>
          </a:xfrm>
          <a:custGeom>
            <a:avLst/>
            <a:gdLst>
              <a:gd name="connsiteX0" fmla="*/ 0 w 9835009"/>
              <a:gd name="connsiteY0" fmla="*/ 0 h 3416319"/>
              <a:gd name="connsiteX1" fmla="*/ 9835009 w 9835009"/>
              <a:gd name="connsiteY1" fmla="*/ 0 h 3416319"/>
              <a:gd name="connsiteX2" fmla="*/ 9835009 w 9835009"/>
              <a:gd name="connsiteY2" fmla="*/ 3416319 h 3416319"/>
              <a:gd name="connsiteX3" fmla="*/ 0 w 9835009"/>
              <a:gd name="connsiteY3" fmla="*/ 3416319 h 3416319"/>
              <a:gd name="connsiteX4" fmla="*/ 0 w 9835009"/>
              <a:gd name="connsiteY4" fmla="*/ 0 h 341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5009" h="3416319">
                <a:moveTo>
                  <a:pt x="0" y="0"/>
                </a:moveTo>
                <a:lnTo>
                  <a:pt x="9835009" y="0"/>
                </a:lnTo>
                <a:lnTo>
                  <a:pt x="9835009" y="3416319"/>
                </a:lnTo>
                <a:lnTo>
                  <a:pt x="0" y="341631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7650" tIns="247650" rIns="5165155" bIns="247650" numCol="1" spcCol="1270" anchor="ctr" anchorCtr="0">
            <a:noAutofit/>
          </a:bodyPr>
          <a:lstStyle/>
          <a:p>
            <a:pPr marL="0" lvl="0" indent="0" algn="ctr" defTabSz="2889250">
              <a:lnSpc>
                <a:spcPct val="90000"/>
              </a:lnSpc>
              <a:spcBef>
                <a:spcPct val="0"/>
              </a:spcBef>
              <a:spcAft>
                <a:spcPct val="35000"/>
              </a:spcAft>
              <a:buNone/>
            </a:pPr>
            <a:r>
              <a:rPr lang="vi-VN" sz="6500" kern="1200" dirty="0"/>
              <a:t>Sau bài học này, em sẽ:</a:t>
            </a:r>
            <a:endParaRPr lang="en-US" sz="6500" kern="1200" dirty="0"/>
          </a:p>
        </p:txBody>
      </p:sp>
      <p:sp>
        <p:nvSpPr>
          <p:cNvPr id="9" name="Freeform: Shape 8">
            <a:extLst>
              <a:ext uri="{FF2B5EF4-FFF2-40B4-BE49-F238E27FC236}">
                <a16:creationId xmlns:a16="http://schemas.microsoft.com/office/drawing/2014/main" xmlns="" id="{8B8BCCEC-7428-436C-AEBF-8D4E10F81CA3}"/>
              </a:ext>
            </a:extLst>
          </p:cNvPr>
          <p:cNvSpPr/>
          <p:nvPr/>
        </p:nvSpPr>
        <p:spPr>
          <a:xfrm>
            <a:off x="6957059" y="1876236"/>
            <a:ext cx="4917504" cy="3416319"/>
          </a:xfrm>
          <a:custGeom>
            <a:avLst/>
            <a:gdLst>
              <a:gd name="connsiteX0" fmla="*/ 0 w 4917504"/>
              <a:gd name="connsiteY0" fmla="*/ 0 h 3416319"/>
              <a:gd name="connsiteX1" fmla="*/ 4917504 w 4917504"/>
              <a:gd name="connsiteY1" fmla="*/ 0 h 3416319"/>
              <a:gd name="connsiteX2" fmla="*/ 4917504 w 4917504"/>
              <a:gd name="connsiteY2" fmla="*/ 3416319 h 3416319"/>
              <a:gd name="connsiteX3" fmla="*/ 0 w 4917504"/>
              <a:gd name="connsiteY3" fmla="*/ 3416319 h 3416319"/>
              <a:gd name="connsiteX4" fmla="*/ 0 w 4917504"/>
              <a:gd name="connsiteY4" fmla="*/ 0 h 341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7504" h="3416319">
                <a:moveTo>
                  <a:pt x="0" y="0"/>
                </a:moveTo>
                <a:lnTo>
                  <a:pt x="4917504" y="0"/>
                </a:lnTo>
                <a:lnTo>
                  <a:pt x="4917504" y="3416319"/>
                </a:lnTo>
                <a:lnTo>
                  <a:pt x="0" y="3416319"/>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vi-VN" sz="2600" kern="1200" dirty="0"/>
              <a:t>Chỉ ra được khu vực chính của bàn phím và nêu được tên các hàng phím.</a:t>
            </a:r>
            <a:endParaRPr lang="en-US" sz="2600" kern="1200" dirty="0"/>
          </a:p>
          <a:p>
            <a:pPr marL="228600" lvl="1" indent="-228600" algn="l" defTabSz="1155700">
              <a:lnSpc>
                <a:spcPct val="90000"/>
              </a:lnSpc>
              <a:spcBef>
                <a:spcPct val="0"/>
              </a:spcBef>
              <a:spcAft>
                <a:spcPct val="15000"/>
              </a:spcAft>
              <a:buChar char="•"/>
            </a:pPr>
            <a:r>
              <a:rPr lang="vi-VN" sz="2600" kern="1200" dirty="0"/>
              <a:t>Biết vị trí đặt các ngón tay trên hàng phím cơ sở và thực hiện được thao tác gõ các phím ở hàng cơ sở, hàng trên, hàng dưới đúng quy định của cách gõ bàn phím.</a:t>
            </a:r>
            <a:endParaRPr lang="en-US" sz="2600" kern="1200" dirty="0"/>
          </a:p>
        </p:txBody>
      </p:sp>
    </p:spTree>
    <p:extLst>
      <p:ext uri="{BB962C8B-B14F-4D97-AF65-F5344CB8AC3E}">
        <p14:creationId xmlns:p14="http://schemas.microsoft.com/office/powerpoint/2010/main" val="215214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A76D1-544A-4C8C-9A05-140C03DC89CF}"/>
              </a:ext>
            </a:extLst>
          </p:cNvPr>
          <p:cNvSpPr>
            <a:spLocks noGrp="1"/>
          </p:cNvSpPr>
          <p:nvPr>
            <p:ph type="title"/>
          </p:nvPr>
        </p:nvSpPr>
        <p:spPr>
          <a:xfrm>
            <a:off x="1409524" y="365125"/>
            <a:ext cx="9944276" cy="1325563"/>
          </a:xfrm>
        </p:spPr>
        <p:txBody>
          <a:bodyPr>
            <a:normAutofit fontScale="90000"/>
          </a:bodyPr>
          <a:lstStyle/>
          <a:p>
            <a:r>
              <a:rPr lang="en-US" dirty="0" err="1"/>
              <a:t>Thực</a:t>
            </a:r>
            <a:r>
              <a:rPr lang="en-US" dirty="0"/>
              <a:t> </a:t>
            </a:r>
            <a:r>
              <a:rPr lang="en-US" dirty="0" err="1"/>
              <a:t>hành</a:t>
            </a:r>
            <a:r>
              <a:rPr lang="en-US" dirty="0"/>
              <a:t> </a:t>
            </a:r>
            <a:r>
              <a:rPr lang="en-US" dirty="0" err="1"/>
              <a:t>khởi</a:t>
            </a:r>
            <a:r>
              <a:rPr lang="en-US" dirty="0"/>
              <a:t> </a:t>
            </a:r>
            <a:r>
              <a:rPr lang="en-US" dirty="0" err="1"/>
              <a:t>động</a:t>
            </a:r>
            <a:r>
              <a:rPr lang="en-US" dirty="0"/>
              <a:t> </a:t>
            </a:r>
            <a:r>
              <a:rPr lang="en-US" dirty="0" err="1"/>
              <a:t>phần</a:t>
            </a:r>
            <a:r>
              <a:rPr lang="en-US" dirty="0"/>
              <a:t> </a:t>
            </a:r>
            <a:r>
              <a:rPr lang="en-US" dirty="0" err="1"/>
              <a:t>mềm</a:t>
            </a:r>
            <a:r>
              <a:rPr lang="en-US" dirty="0"/>
              <a:t> </a:t>
            </a:r>
            <a:r>
              <a:rPr lang="en-US" dirty="0" err="1"/>
              <a:t>RapidTyping</a:t>
            </a:r>
            <a:r>
              <a:rPr lang="en-US" dirty="0"/>
              <a:t>, </a:t>
            </a:r>
            <a:r>
              <a:rPr lang="en-US" dirty="0" err="1"/>
              <a:t>lựa</a:t>
            </a:r>
            <a:r>
              <a:rPr lang="en-US" dirty="0"/>
              <a:t> </a:t>
            </a:r>
            <a:r>
              <a:rPr lang="en-US" dirty="0" err="1"/>
              <a:t>chọn</a:t>
            </a:r>
            <a:r>
              <a:rPr lang="en-US" dirty="0"/>
              <a:t> </a:t>
            </a:r>
            <a:r>
              <a:rPr lang="en-US" dirty="0" err="1"/>
              <a:t>bài</a:t>
            </a:r>
            <a:r>
              <a:rPr lang="en-US" dirty="0"/>
              <a:t> </a:t>
            </a:r>
            <a:r>
              <a:rPr lang="en-US" dirty="0" err="1"/>
              <a:t>và</a:t>
            </a:r>
            <a:r>
              <a:rPr lang="en-US" dirty="0"/>
              <a:t> </a:t>
            </a:r>
            <a:r>
              <a:rPr lang="en-US" dirty="0" err="1"/>
              <a:t>luyện</a:t>
            </a:r>
            <a:r>
              <a:rPr lang="en-US" dirty="0"/>
              <a:t> </a:t>
            </a:r>
            <a:r>
              <a:rPr lang="en-US" dirty="0" err="1"/>
              <a:t>gõ</a:t>
            </a:r>
            <a:r>
              <a:rPr lang="en-US" dirty="0"/>
              <a:t> </a:t>
            </a:r>
            <a:r>
              <a:rPr lang="en-US" dirty="0" err="1"/>
              <a:t>các</a:t>
            </a:r>
            <a:r>
              <a:rPr lang="en-US" dirty="0"/>
              <a:t> </a:t>
            </a:r>
            <a:r>
              <a:rPr lang="en-US" dirty="0" err="1"/>
              <a:t>phím</a:t>
            </a:r>
            <a:r>
              <a:rPr lang="en-US" dirty="0"/>
              <a:t> ở:</a:t>
            </a:r>
          </a:p>
        </p:txBody>
      </p:sp>
      <p:pic>
        <p:nvPicPr>
          <p:cNvPr id="6" name="Content Placeholder 5">
            <a:extLst>
              <a:ext uri="{FF2B5EF4-FFF2-40B4-BE49-F238E27FC236}">
                <a16:creationId xmlns:a16="http://schemas.microsoft.com/office/drawing/2014/main" xmlns="" id="{7FE367C7-7481-4206-930C-17B3AAA2FE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409524" cy="1295238"/>
          </a:xfrm>
        </p:spPr>
      </p:pic>
      <p:sp>
        <p:nvSpPr>
          <p:cNvPr id="9" name="Freeform: Shape 8">
            <a:extLst>
              <a:ext uri="{FF2B5EF4-FFF2-40B4-BE49-F238E27FC236}">
                <a16:creationId xmlns:a16="http://schemas.microsoft.com/office/drawing/2014/main" xmlns="" id="{1072B643-8EC6-42ED-BBED-F588C9A48AC3}"/>
              </a:ext>
            </a:extLst>
          </p:cNvPr>
          <p:cNvSpPr/>
          <p:nvPr/>
        </p:nvSpPr>
        <p:spPr>
          <a:xfrm>
            <a:off x="1620570" y="2346258"/>
            <a:ext cx="6143028" cy="767520"/>
          </a:xfrm>
          <a:custGeom>
            <a:avLst/>
            <a:gdLst>
              <a:gd name="connsiteX0" fmla="*/ 0 w 6143028"/>
              <a:gd name="connsiteY0" fmla="*/ 127923 h 767520"/>
              <a:gd name="connsiteX1" fmla="*/ 127923 w 6143028"/>
              <a:gd name="connsiteY1" fmla="*/ 0 h 767520"/>
              <a:gd name="connsiteX2" fmla="*/ 6015105 w 6143028"/>
              <a:gd name="connsiteY2" fmla="*/ 0 h 767520"/>
              <a:gd name="connsiteX3" fmla="*/ 6143028 w 6143028"/>
              <a:gd name="connsiteY3" fmla="*/ 127923 h 767520"/>
              <a:gd name="connsiteX4" fmla="*/ 6143028 w 6143028"/>
              <a:gd name="connsiteY4" fmla="*/ 639597 h 767520"/>
              <a:gd name="connsiteX5" fmla="*/ 6015105 w 6143028"/>
              <a:gd name="connsiteY5" fmla="*/ 767520 h 767520"/>
              <a:gd name="connsiteX6" fmla="*/ 127923 w 6143028"/>
              <a:gd name="connsiteY6" fmla="*/ 767520 h 767520"/>
              <a:gd name="connsiteX7" fmla="*/ 0 w 6143028"/>
              <a:gd name="connsiteY7" fmla="*/ 639597 h 767520"/>
              <a:gd name="connsiteX8" fmla="*/ 0 w 614302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028" h="767520">
                <a:moveTo>
                  <a:pt x="0" y="127923"/>
                </a:moveTo>
                <a:cubicBezTo>
                  <a:pt x="0" y="57273"/>
                  <a:pt x="57273" y="0"/>
                  <a:pt x="127923" y="0"/>
                </a:cubicBezTo>
                <a:lnTo>
                  <a:pt x="6015105" y="0"/>
                </a:lnTo>
                <a:cubicBezTo>
                  <a:pt x="6085755" y="0"/>
                  <a:pt x="6143028" y="57273"/>
                  <a:pt x="6143028" y="127923"/>
                </a:cubicBezTo>
                <a:lnTo>
                  <a:pt x="6143028" y="639597"/>
                </a:lnTo>
                <a:cubicBezTo>
                  <a:pt x="6143028" y="710247"/>
                  <a:pt x="6085755" y="767520"/>
                  <a:pt x="6015105" y="767520"/>
                </a:cubicBezTo>
                <a:lnTo>
                  <a:pt x="127923" y="767520"/>
                </a:lnTo>
                <a:cubicBezTo>
                  <a:pt x="57273" y="767520"/>
                  <a:pt x="0" y="710247"/>
                  <a:pt x="0" y="639597"/>
                </a:cubicBezTo>
                <a:lnTo>
                  <a:pt x="0" y="1279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0" lvl="0" indent="0" algn="l" defTabSz="1422400">
              <a:lnSpc>
                <a:spcPct val="90000"/>
              </a:lnSpc>
              <a:spcBef>
                <a:spcPct val="0"/>
              </a:spcBef>
              <a:spcAft>
                <a:spcPct val="35000"/>
              </a:spcAft>
              <a:buNone/>
            </a:pPr>
            <a:r>
              <a:rPr lang="en-US" sz="3200" kern="1200" dirty="0"/>
              <a:t>1. </a:t>
            </a:r>
            <a:r>
              <a:rPr lang="vi-VN" sz="3200" kern="1200" dirty="0"/>
              <a:t>Hàng phím cơ sở (Lesson 1).</a:t>
            </a:r>
            <a:endParaRPr lang="en-US" sz="3200" kern="1200" dirty="0"/>
          </a:p>
        </p:txBody>
      </p:sp>
      <p:sp>
        <p:nvSpPr>
          <p:cNvPr id="10" name="Freeform: Shape 9">
            <a:extLst>
              <a:ext uri="{FF2B5EF4-FFF2-40B4-BE49-F238E27FC236}">
                <a16:creationId xmlns:a16="http://schemas.microsoft.com/office/drawing/2014/main" xmlns="" id="{F41DD532-F27D-464D-A0B4-2596A51D7A60}"/>
              </a:ext>
            </a:extLst>
          </p:cNvPr>
          <p:cNvSpPr/>
          <p:nvPr/>
        </p:nvSpPr>
        <p:spPr>
          <a:xfrm>
            <a:off x="1620570" y="3527335"/>
            <a:ext cx="6143028" cy="767520"/>
          </a:xfrm>
          <a:custGeom>
            <a:avLst/>
            <a:gdLst>
              <a:gd name="connsiteX0" fmla="*/ 0 w 6143028"/>
              <a:gd name="connsiteY0" fmla="*/ 127923 h 767520"/>
              <a:gd name="connsiteX1" fmla="*/ 127923 w 6143028"/>
              <a:gd name="connsiteY1" fmla="*/ 0 h 767520"/>
              <a:gd name="connsiteX2" fmla="*/ 6015105 w 6143028"/>
              <a:gd name="connsiteY2" fmla="*/ 0 h 767520"/>
              <a:gd name="connsiteX3" fmla="*/ 6143028 w 6143028"/>
              <a:gd name="connsiteY3" fmla="*/ 127923 h 767520"/>
              <a:gd name="connsiteX4" fmla="*/ 6143028 w 6143028"/>
              <a:gd name="connsiteY4" fmla="*/ 639597 h 767520"/>
              <a:gd name="connsiteX5" fmla="*/ 6015105 w 6143028"/>
              <a:gd name="connsiteY5" fmla="*/ 767520 h 767520"/>
              <a:gd name="connsiteX6" fmla="*/ 127923 w 6143028"/>
              <a:gd name="connsiteY6" fmla="*/ 767520 h 767520"/>
              <a:gd name="connsiteX7" fmla="*/ 0 w 6143028"/>
              <a:gd name="connsiteY7" fmla="*/ 639597 h 767520"/>
              <a:gd name="connsiteX8" fmla="*/ 0 w 614302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028" h="767520">
                <a:moveTo>
                  <a:pt x="0" y="127923"/>
                </a:moveTo>
                <a:cubicBezTo>
                  <a:pt x="0" y="57273"/>
                  <a:pt x="57273" y="0"/>
                  <a:pt x="127923" y="0"/>
                </a:cubicBezTo>
                <a:lnTo>
                  <a:pt x="6015105" y="0"/>
                </a:lnTo>
                <a:cubicBezTo>
                  <a:pt x="6085755" y="0"/>
                  <a:pt x="6143028" y="57273"/>
                  <a:pt x="6143028" y="127923"/>
                </a:cubicBezTo>
                <a:lnTo>
                  <a:pt x="6143028" y="639597"/>
                </a:lnTo>
                <a:cubicBezTo>
                  <a:pt x="6143028" y="710247"/>
                  <a:pt x="6085755" y="767520"/>
                  <a:pt x="6015105" y="767520"/>
                </a:cubicBezTo>
                <a:lnTo>
                  <a:pt x="127923" y="767520"/>
                </a:lnTo>
                <a:cubicBezTo>
                  <a:pt x="57273" y="767520"/>
                  <a:pt x="0" y="710247"/>
                  <a:pt x="0" y="639597"/>
                </a:cubicBezTo>
                <a:lnTo>
                  <a:pt x="0" y="1279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0" lvl="0" indent="0" algn="l" defTabSz="1422400">
              <a:lnSpc>
                <a:spcPct val="90000"/>
              </a:lnSpc>
              <a:spcBef>
                <a:spcPct val="0"/>
              </a:spcBef>
              <a:spcAft>
                <a:spcPct val="35000"/>
              </a:spcAft>
              <a:buNone/>
            </a:pPr>
            <a:r>
              <a:rPr lang="en-US" sz="3200" kern="1200" dirty="0"/>
              <a:t>2. </a:t>
            </a:r>
            <a:r>
              <a:rPr lang="vi-VN" sz="3200" kern="1200" dirty="0"/>
              <a:t>Hàng phím trên (Lesson 6).</a:t>
            </a:r>
            <a:endParaRPr lang="en-US" sz="3200" kern="1200" dirty="0"/>
          </a:p>
        </p:txBody>
      </p:sp>
      <p:sp>
        <p:nvSpPr>
          <p:cNvPr id="11" name="Freeform: Shape 10">
            <a:extLst>
              <a:ext uri="{FF2B5EF4-FFF2-40B4-BE49-F238E27FC236}">
                <a16:creationId xmlns:a16="http://schemas.microsoft.com/office/drawing/2014/main" xmlns="" id="{D18E3E61-C4E5-43E1-95A5-AD54147B8AC0}"/>
              </a:ext>
            </a:extLst>
          </p:cNvPr>
          <p:cNvSpPr/>
          <p:nvPr/>
        </p:nvSpPr>
        <p:spPr>
          <a:xfrm>
            <a:off x="1620570" y="4708412"/>
            <a:ext cx="6143028" cy="767520"/>
          </a:xfrm>
          <a:custGeom>
            <a:avLst/>
            <a:gdLst>
              <a:gd name="connsiteX0" fmla="*/ 0 w 6143028"/>
              <a:gd name="connsiteY0" fmla="*/ 127923 h 767520"/>
              <a:gd name="connsiteX1" fmla="*/ 127923 w 6143028"/>
              <a:gd name="connsiteY1" fmla="*/ 0 h 767520"/>
              <a:gd name="connsiteX2" fmla="*/ 6015105 w 6143028"/>
              <a:gd name="connsiteY2" fmla="*/ 0 h 767520"/>
              <a:gd name="connsiteX3" fmla="*/ 6143028 w 6143028"/>
              <a:gd name="connsiteY3" fmla="*/ 127923 h 767520"/>
              <a:gd name="connsiteX4" fmla="*/ 6143028 w 6143028"/>
              <a:gd name="connsiteY4" fmla="*/ 639597 h 767520"/>
              <a:gd name="connsiteX5" fmla="*/ 6015105 w 6143028"/>
              <a:gd name="connsiteY5" fmla="*/ 767520 h 767520"/>
              <a:gd name="connsiteX6" fmla="*/ 127923 w 6143028"/>
              <a:gd name="connsiteY6" fmla="*/ 767520 h 767520"/>
              <a:gd name="connsiteX7" fmla="*/ 0 w 6143028"/>
              <a:gd name="connsiteY7" fmla="*/ 639597 h 767520"/>
              <a:gd name="connsiteX8" fmla="*/ 0 w 614302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028" h="767520">
                <a:moveTo>
                  <a:pt x="0" y="127923"/>
                </a:moveTo>
                <a:cubicBezTo>
                  <a:pt x="0" y="57273"/>
                  <a:pt x="57273" y="0"/>
                  <a:pt x="127923" y="0"/>
                </a:cubicBezTo>
                <a:lnTo>
                  <a:pt x="6015105" y="0"/>
                </a:lnTo>
                <a:cubicBezTo>
                  <a:pt x="6085755" y="0"/>
                  <a:pt x="6143028" y="57273"/>
                  <a:pt x="6143028" y="127923"/>
                </a:cubicBezTo>
                <a:lnTo>
                  <a:pt x="6143028" y="639597"/>
                </a:lnTo>
                <a:cubicBezTo>
                  <a:pt x="6143028" y="710247"/>
                  <a:pt x="6085755" y="767520"/>
                  <a:pt x="6015105" y="767520"/>
                </a:cubicBezTo>
                <a:lnTo>
                  <a:pt x="127923" y="767520"/>
                </a:lnTo>
                <a:cubicBezTo>
                  <a:pt x="57273" y="767520"/>
                  <a:pt x="0" y="710247"/>
                  <a:pt x="0" y="639597"/>
                </a:cubicBezTo>
                <a:lnTo>
                  <a:pt x="0" y="1279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0" lvl="0" indent="0" algn="l" defTabSz="1422400">
              <a:lnSpc>
                <a:spcPct val="90000"/>
              </a:lnSpc>
              <a:spcBef>
                <a:spcPct val="0"/>
              </a:spcBef>
              <a:spcAft>
                <a:spcPct val="35000"/>
              </a:spcAft>
              <a:buNone/>
            </a:pPr>
            <a:r>
              <a:rPr lang="en-US" sz="3200" kern="1200" dirty="0"/>
              <a:t>3. </a:t>
            </a:r>
            <a:r>
              <a:rPr lang="vi-VN" sz="3200" kern="1200" dirty="0"/>
              <a:t>Hàng phím dưới (Lesson 7).</a:t>
            </a:r>
            <a:endParaRPr lang="en-US" sz="3200" kern="1200" dirty="0"/>
          </a:p>
        </p:txBody>
      </p:sp>
    </p:spTree>
    <p:extLst>
      <p:ext uri="{BB962C8B-B14F-4D97-AF65-F5344CB8AC3E}">
        <p14:creationId xmlns:p14="http://schemas.microsoft.com/office/powerpoint/2010/main" val="41093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8E1AC104-94C8-4CB8-84BA-C0F7B3B97394}"/>
              </a:ext>
            </a:extLst>
          </p:cNvPr>
          <p:cNvGraphicFramePr/>
          <p:nvPr>
            <p:extLst>
              <p:ext uri="{D42A27DB-BD31-4B8C-83A1-F6EECF244321}">
                <p14:modId xmlns:p14="http://schemas.microsoft.com/office/powerpoint/2010/main" val="392469202"/>
              </p:ext>
            </p:extLst>
          </p:nvPr>
        </p:nvGraphicFramePr>
        <p:xfrm>
          <a:off x="1325937" y="2184872"/>
          <a:ext cx="10099536" cy="197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xmlns="" id="{78F87049-0AD0-4BED-BBF7-647C1D8D835F}"/>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0" y="0"/>
            <a:ext cx="4177778" cy="1815873"/>
          </a:xfrm>
        </p:spPr>
      </p:pic>
    </p:spTree>
    <p:extLst>
      <p:ext uri="{BB962C8B-B14F-4D97-AF65-F5344CB8AC3E}">
        <p14:creationId xmlns:p14="http://schemas.microsoft.com/office/powerpoint/2010/main" val="12358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275B6-360E-4821-A37D-1D699985AE0D}"/>
              </a:ext>
            </a:extLst>
          </p:cNvPr>
          <p:cNvSpPr>
            <a:spLocks noGrp="1"/>
          </p:cNvSpPr>
          <p:nvPr>
            <p:ph type="title"/>
          </p:nvPr>
        </p:nvSpPr>
        <p:spPr>
          <a:xfrm>
            <a:off x="5800217" y="365125"/>
            <a:ext cx="5076889" cy="1005749"/>
          </a:xfrm>
        </p:spPr>
        <p:txBody>
          <a:bodyPr/>
          <a:lstStyle/>
          <a:p>
            <a:pPr algn="ctr"/>
            <a:r>
              <a:rPr lang="en-US" dirty="0" err="1"/>
              <a:t>Nhà</a:t>
            </a:r>
            <a:r>
              <a:rPr lang="en-US" dirty="0"/>
              <a:t> </a:t>
            </a:r>
            <a:r>
              <a:rPr lang="en-US" dirty="0" err="1"/>
              <a:t>vô</a:t>
            </a:r>
            <a:r>
              <a:rPr lang="en-US" dirty="0"/>
              <a:t> </a:t>
            </a:r>
            <a:r>
              <a:rPr lang="en-US" dirty="0" err="1"/>
              <a:t>địch</a:t>
            </a:r>
            <a:r>
              <a:rPr lang="en-US" dirty="0"/>
              <a:t> 17 </a:t>
            </a:r>
            <a:r>
              <a:rPr lang="en-US" dirty="0" err="1"/>
              <a:t>tuổi</a:t>
            </a:r>
            <a:endParaRPr lang="en-US" dirty="0"/>
          </a:p>
        </p:txBody>
      </p:sp>
      <p:pic>
        <p:nvPicPr>
          <p:cNvPr id="8" name="Content Placeholder 7">
            <a:extLst>
              <a:ext uri="{FF2B5EF4-FFF2-40B4-BE49-F238E27FC236}">
                <a16:creationId xmlns:a16="http://schemas.microsoft.com/office/drawing/2014/main" xmlns="" id="{E1FE57D9-2BFD-43CC-B154-7EA17E56A8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774603" cy="1396825"/>
          </a:xfrm>
        </p:spPr>
      </p:pic>
      <p:pic>
        <p:nvPicPr>
          <p:cNvPr id="4" name="Picture 3">
            <a:extLst>
              <a:ext uri="{FF2B5EF4-FFF2-40B4-BE49-F238E27FC236}">
                <a16:creationId xmlns:a16="http://schemas.microsoft.com/office/drawing/2014/main" xmlns="" id="{00332E61-84D3-498E-8BF3-4EE5B6847AF5}"/>
              </a:ext>
            </a:extLst>
          </p:cNvPr>
          <p:cNvPicPr>
            <a:picLocks noChangeAspect="1"/>
          </p:cNvPicPr>
          <p:nvPr/>
        </p:nvPicPr>
        <p:blipFill>
          <a:blip r:embed="rId3"/>
          <a:stretch>
            <a:fillRect/>
          </a:stretch>
        </p:blipFill>
        <p:spPr>
          <a:xfrm>
            <a:off x="5800217" y="1396825"/>
            <a:ext cx="5780426" cy="4142000"/>
          </a:xfrm>
          <a:prstGeom prst="rect">
            <a:avLst/>
          </a:prstGeom>
          <a:ln w="88900" cap="sq" cmpd="thickThin">
            <a:solidFill>
              <a:srgbClr val="000000"/>
            </a:solidFill>
            <a:prstDash val="solid"/>
            <a:miter lim="800000"/>
          </a:ln>
          <a:effectLst>
            <a:innerShdw blurRad="76200">
              <a:srgbClr val="000000"/>
            </a:innerShdw>
          </a:effectLst>
        </p:spPr>
      </p:pic>
      <p:sp>
        <p:nvSpPr>
          <p:cNvPr id="9" name="Freeform: Shape 8">
            <a:extLst>
              <a:ext uri="{FF2B5EF4-FFF2-40B4-BE49-F238E27FC236}">
                <a16:creationId xmlns:a16="http://schemas.microsoft.com/office/drawing/2014/main" xmlns="" id="{C8326361-04CB-45B2-9B76-9C062CA8741B}"/>
              </a:ext>
            </a:extLst>
          </p:cNvPr>
          <p:cNvSpPr/>
          <p:nvPr/>
        </p:nvSpPr>
        <p:spPr>
          <a:xfrm>
            <a:off x="344032" y="1541481"/>
            <a:ext cx="4982879" cy="1341044"/>
          </a:xfrm>
          <a:custGeom>
            <a:avLst/>
            <a:gdLst>
              <a:gd name="connsiteX0" fmla="*/ 0 w 3352611"/>
              <a:gd name="connsiteY0" fmla="*/ 0 h 1341044"/>
              <a:gd name="connsiteX1" fmla="*/ 2682089 w 3352611"/>
              <a:gd name="connsiteY1" fmla="*/ 0 h 1341044"/>
              <a:gd name="connsiteX2" fmla="*/ 3352611 w 3352611"/>
              <a:gd name="connsiteY2" fmla="*/ 670522 h 1341044"/>
              <a:gd name="connsiteX3" fmla="*/ 2682089 w 3352611"/>
              <a:gd name="connsiteY3" fmla="*/ 1341044 h 1341044"/>
              <a:gd name="connsiteX4" fmla="*/ 0 w 3352611"/>
              <a:gd name="connsiteY4" fmla="*/ 1341044 h 1341044"/>
              <a:gd name="connsiteX5" fmla="*/ 670522 w 3352611"/>
              <a:gd name="connsiteY5" fmla="*/ 670522 h 1341044"/>
              <a:gd name="connsiteX6" fmla="*/ 0 w 3352611"/>
              <a:gd name="connsiteY6" fmla="*/ 0 h 13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611" h="1341044">
                <a:moveTo>
                  <a:pt x="0" y="0"/>
                </a:moveTo>
                <a:lnTo>
                  <a:pt x="2682089" y="0"/>
                </a:lnTo>
                <a:lnTo>
                  <a:pt x="3352611" y="670522"/>
                </a:lnTo>
                <a:lnTo>
                  <a:pt x="2682089" y="1341044"/>
                </a:lnTo>
                <a:lnTo>
                  <a:pt x="0" y="1341044"/>
                </a:lnTo>
                <a:lnTo>
                  <a:pt x="670522" y="670522"/>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690842" tIns="10160" rIns="670522" bIns="101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tx1"/>
                </a:solidFill>
              </a:rPr>
              <a:t>Năm 17 tuổi, Ermolin đã trở thành người thắng cuộc trong </a:t>
            </a:r>
            <a:r>
              <a:rPr lang="en-US" sz="1600" kern="1200" dirty="0">
                <a:solidFill>
                  <a:schemeClr val="tx1"/>
                </a:solidFill>
              </a:rPr>
              <a:t>  </a:t>
            </a:r>
            <a:r>
              <a:rPr lang="vi-VN" sz="1600" kern="1200" dirty="0">
                <a:solidFill>
                  <a:schemeClr val="tx1"/>
                </a:solidFill>
              </a:rPr>
              <a:t>cuộc thi "Vô địch đánh máy" với tốc độ 233 từ trong 1 phút. </a:t>
            </a:r>
            <a:endParaRPr lang="en-US" sz="1600" kern="1200" dirty="0">
              <a:solidFill>
                <a:schemeClr val="tx1"/>
              </a:solidFill>
            </a:endParaRPr>
          </a:p>
        </p:txBody>
      </p:sp>
      <p:sp>
        <p:nvSpPr>
          <p:cNvPr id="10" name="Freeform: Shape 9">
            <a:extLst>
              <a:ext uri="{FF2B5EF4-FFF2-40B4-BE49-F238E27FC236}">
                <a16:creationId xmlns:a16="http://schemas.microsoft.com/office/drawing/2014/main" xmlns="" id="{71444713-9CEA-4D63-B556-87592C7DDB28}"/>
              </a:ext>
            </a:extLst>
          </p:cNvPr>
          <p:cNvSpPr/>
          <p:nvPr/>
        </p:nvSpPr>
        <p:spPr>
          <a:xfrm>
            <a:off x="344032" y="3070272"/>
            <a:ext cx="4982879" cy="1341044"/>
          </a:xfrm>
          <a:custGeom>
            <a:avLst/>
            <a:gdLst>
              <a:gd name="connsiteX0" fmla="*/ 0 w 3352611"/>
              <a:gd name="connsiteY0" fmla="*/ 0 h 1341044"/>
              <a:gd name="connsiteX1" fmla="*/ 2682089 w 3352611"/>
              <a:gd name="connsiteY1" fmla="*/ 0 h 1341044"/>
              <a:gd name="connsiteX2" fmla="*/ 3352611 w 3352611"/>
              <a:gd name="connsiteY2" fmla="*/ 670522 h 1341044"/>
              <a:gd name="connsiteX3" fmla="*/ 2682089 w 3352611"/>
              <a:gd name="connsiteY3" fmla="*/ 1341044 h 1341044"/>
              <a:gd name="connsiteX4" fmla="*/ 0 w 3352611"/>
              <a:gd name="connsiteY4" fmla="*/ 1341044 h 1341044"/>
              <a:gd name="connsiteX5" fmla="*/ 670522 w 3352611"/>
              <a:gd name="connsiteY5" fmla="*/ 670522 h 1341044"/>
              <a:gd name="connsiteX6" fmla="*/ 0 w 3352611"/>
              <a:gd name="connsiteY6" fmla="*/ 0 h 13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611" h="1341044">
                <a:moveTo>
                  <a:pt x="0" y="0"/>
                </a:moveTo>
                <a:lnTo>
                  <a:pt x="2682089" y="0"/>
                </a:lnTo>
                <a:lnTo>
                  <a:pt x="3352611" y="670522"/>
                </a:lnTo>
                <a:lnTo>
                  <a:pt x="2682089" y="1341044"/>
                </a:lnTo>
                <a:lnTo>
                  <a:pt x="0" y="1341044"/>
                </a:lnTo>
                <a:lnTo>
                  <a:pt x="670522" y="670522"/>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690842" tIns="10160" rIns="670522" bIns="10160" numCol="1" spcCol="1270" anchor="ctr" anchorCtr="0">
            <a:noAutofit/>
          </a:bodyPr>
          <a:lstStyle/>
          <a:p>
            <a:pPr marL="0" lvl="0" indent="0" algn="ctr" defTabSz="711200">
              <a:lnSpc>
                <a:spcPct val="90000"/>
              </a:lnSpc>
              <a:spcBef>
                <a:spcPct val="0"/>
              </a:spcBef>
              <a:spcAft>
                <a:spcPct val="35000"/>
              </a:spcAft>
              <a:buNone/>
            </a:pPr>
            <a:r>
              <a:rPr lang="vi-VN" sz="1600" kern="1200">
                <a:solidFill>
                  <a:schemeClr val="tx1"/>
                </a:solidFill>
              </a:rPr>
              <a:t>Em có biết vì sao Ermolin có thể đánh máy nhanh như vậy không?</a:t>
            </a:r>
            <a:endParaRPr lang="en-US" sz="1600" kern="1200">
              <a:solidFill>
                <a:schemeClr val="tx1"/>
              </a:solidFill>
            </a:endParaRPr>
          </a:p>
        </p:txBody>
      </p:sp>
      <p:sp>
        <p:nvSpPr>
          <p:cNvPr id="11" name="Freeform: Shape 10">
            <a:extLst>
              <a:ext uri="{FF2B5EF4-FFF2-40B4-BE49-F238E27FC236}">
                <a16:creationId xmlns:a16="http://schemas.microsoft.com/office/drawing/2014/main" xmlns="" id="{3640408A-1B6B-458E-B420-B3EB4B1CA391}"/>
              </a:ext>
            </a:extLst>
          </p:cNvPr>
          <p:cNvSpPr/>
          <p:nvPr/>
        </p:nvSpPr>
        <p:spPr>
          <a:xfrm>
            <a:off x="344032" y="4599062"/>
            <a:ext cx="4982879" cy="1341044"/>
          </a:xfrm>
          <a:custGeom>
            <a:avLst/>
            <a:gdLst>
              <a:gd name="connsiteX0" fmla="*/ 0 w 3352611"/>
              <a:gd name="connsiteY0" fmla="*/ 0 h 1341044"/>
              <a:gd name="connsiteX1" fmla="*/ 2682089 w 3352611"/>
              <a:gd name="connsiteY1" fmla="*/ 0 h 1341044"/>
              <a:gd name="connsiteX2" fmla="*/ 3352611 w 3352611"/>
              <a:gd name="connsiteY2" fmla="*/ 670522 h 1341044"/>
              <a:gd name="connsiteX3" fmla="*/ 2682089 w 3352611"/>
              <a:gd name="connsiteY3" fmla="*/ 1341044 h 1341044"/>
              <a:gd name="connsiteX4" fmla="*/ 0 w 3352611"/>
              <a:gd name="connsiteY4" fmla="*/ 1341044 h 1341044"/>
              <a:gd name="connsiteX5" fmla="*/ 670522 w 3352611"/>
              <a:gd name="connsiteY5" fmla="*/ 670522 h 1341044"/>
              <a:gd name="connsiteX6" fmla="*/ 0 w 3352611"/>
              <a:gd name="connsiteY6" fmla="*/ 0 h 134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611" h="1341044">
                <a:moveTo>
                  <a:pt x="0" y="0"/>
                </a:moveTo>
                <a:lnTo>
                  <a:pt x="2682089" y="0"/>
                </a:lnTo>
                <a:lnTo>
                  <a:pt x="3352611" y="670522"/>
                </a:lnTo>
                <a:lnTo>
                  <a:pt x="2682089" y="1341044"/>
                </a:lnTo>
                <a:lnTo>
                  <a:pt x="0" y="1341044"/>
                </a:lnTo>
                <a:lnTo>
                  <a:pt x="670522" y="670522"/>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690842" tIns="10160" rIns="670522" bIns="10160" numCol="1" spcCol="1270" anchor="ctr" anchorCtr="0">
            <a:noAutofit/>
          </a:bodyPr>
          <a:lstStyle/>
          <a:p>
            <a:pPr marL="0" lvl="0" indent="0" algn="ctr" defTabSz="711200">
              <a:lnSpc>
                <a:spcPct val="90000"/>
              </a:lnSpc>
              <a:spcBef>
                <a:spcPct val="0"/>
              </a:spcBef>
              <a:spcAft>
                <a:spcPct val="35000"/>
              </a:spcAft>
              <a:buNone/>
            </a:pPr>
            <a:r>
              <a:rPr lang="vi-VN" sz="1600" kern="1200">
                <a:solidFill>
                  <a:schemeClr val="tx1"/>
                </a:solidFill>
              </a:rPr>
              <a:t>Điều gì đã tạo nên thành công của Ermolin?</a:t>
            </a:r>
            <a:endParaRPr lang="en-US" sz="1600" kern="1200">
              <a:solidFill>
                <a:schemeClr val="tx1"/>
              </a:solidFill>
            </a:endParaRPr>
          </a:p>
        </p:txBody>
      </p:sp>
    </p:spTree>
    <p:extLst>
      <p:ext uri="{BB962C8B-B14F-4D97-AF65-F5344CB8AC3E}">
        <p14:creationId xmlns:p14="http://schemas.microsoft.com/office/powerpoint/2010/main" val="288575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1F572-BB2A-4FBE-8983-6D4277699338}"/>
              </a:ext>
            </a:extLst>
          </p:cNvPr>
          <p:cNvSpPr>
            <a:spLocks noGrp="1"/>
          </p:cNvSpPr>
          <p:nvPr>
            <p:ph type="title"/>
          </p:nvPr>
        </p:nvSpPr>
        <p:spPr>
          <a:xfrm>
            <a:off x="4427144" y="365125"/>
            <a:ext cx="6926655" cy="1325563"/>
          </a:xfrm>
        </p:spPr>
        <p:txBody>
          <a:bodyPr/>
          <a:lstStyle/>
          <a:p>
            <a:r>
              <a:rPr lang="en-US" dirty="0"/>
              <a:t>BÀN PHÍM MÁY TÍNH</a:t>
            </a:r>
          </a:p>
        </p:txBody>
      </p:sp>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0" name="Freeform: Shape 9">
            <a:extLst>
              <a:ext uri="{FF2B5EF4-FFF2-40B4-BE49-F238E27FC236}">
                <a16:creationId xmlns:a16="http://schemas.microsoft.com/office/drawing/2014/main" xmlns="" id="{94456F93-FFB7-4102-9D93-4AF5AD27B137}"/>
              </a:ext>
            </a:extLst>
          </p:cNvPr>
          <p:cNvSpPr/>
          <p:nvPr/>
        </p:nvSpPr>
        <p:spPr>
          <a:xfrm>
            <a:off x="1153814" y="1480503"/>
            <a:ext cx="864422" cy="914484"/>
          </a:xfrm>
          <a:custGeom>
            <a:avLst/>
            <a:gdLst>
              <a:gd name="connsiteX0" fmla="*/ 0 w 914483"/>
              <a:gd name="connsiteY0" fmla="*/ 0 h 640138"/>
              <a:gd name="connsiteX1" fmla="*/ 594414 w 914483"/>
              <a:gd name="connsiteY1" fmla="*/ 0 h 640138"/>
              <a:gd name="connsiteX2" fmla="*/ 914483 w 914483"/>
              <a:gd name="connsiteY2" fmla="*/ 320069 h 640138"/>
              <a:gd name="connsiteX3" fmla="*/ 594414 w 914483"/>
              <a:gd name="connsiteY3" fmla="*/ 640138 h 640138"/>
              <a:gd name="connsiteX4" fmla="*/ 0 w 914483"/>
              <a:gd name="connsiteY4" fmla="*/ 640138 h 640138"/>
              <a:gd name="connsiteX5" fmla="*/ 320069 w 914483"/>
              <a:gd name="connsiteY5" fmla="*/ 320069 h 640138"/>
              <a:gd name="connsiteX6" fmla="*/ 0 w 914483"/>
              <a:gd name="connsiteY6" fmla="*/ 0 h 64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83" h="640138">
                <a:moveTo>
                  <a:pt x="914482" y="0"/>
                </a:moveTo>
                <a:lnTo>
                  <a:pt x="914482" y="416090"/>
                </a:lnTo>
                <a:lnTo>
                  <a:pt x="457242" y="640138"/>
                </a:lnTo>
                <a:lnTo>
                  <a:pt x="1" y="416090"/>
                </a:lnTo>
                <a:lnTo>
                  <a:pt x="1" y="0"/>
                </a:lnTo>
                <a:lnTo>
                  <a:pt x="457242" y="224048"/>
                </a:lnTo>
                <a:lnTo>
                  <a:pt x="91448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331499" rIns="11430" bIns="331500" numCol="1" spcCol="1270" anchor="ctr" anchorCtr="0">
            <a:noAutofit/>
          </a:bodyPr>
          <a:lstStyle/>
          <a:p>
            <a:pPr marL="0" lvl="0" indent="0" algn="ctr" defTabSz="800100">
              <a:lnSpc>
                <a:spcPct val="90000"/>
              </a:lnSpc>
              <a:spcBef>
                <a:spcPct val="0"/>
              </a:spcBef>
              <a:spcAft>
                <a:spcPct val="35000"/>
              </a:spcAft>
              <a:buNone/>
            </a:pPr>
            <a:r>
              <a:rPr lang="en-US" sz="1800" kern="1200" dirty="0"/>
              <a:t>?</a:t>
            </a:r>
          </a:p>
        </p:txBody>
      </p:sp>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594413"/>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pic>
        <p:nvPicPr>
          <p:cNvPr id="14" name="Picture 13">
            <a:extLst>
              <a:ext uri="{FF2B5EF4-FFF2-40B4-BE49-F238E27FC236}">
                <a16:creationId xmlns:a16="http://schemas.microsoft.com/office/drawing/2014/main" xmlns="" id="{FB398A0D-9088-4773-AC36-A1E94D7F2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1086"/>
            <a:ext cx="12192000" cy="4003856"/>
          </a:xfrm>
          <a:prstGeom prst="rect">
            <a:avLst/>
          </a:prstGeom>
        </p:spPr>
      </p:pic>
      <p:sp>
        <p:nvSpPr>
          <p:cNvPr id="15" name="TextBox 14">
            <a:extLst>
              <a:ext uri="{FF2B5EF4-FFF2-40B4-BE49-F238E27FC236}">
                <a16:creationId xmlns:a16="http://schemas.microsoft.com/office/drawing/2014/main" xmlns="" id="{B9D399F9-3CAF-4EF7-B9A5-FA97317AA4C1}"/>
              </a:ext>
            </a:extLst>
          </p:cNvPr>
          <p:cNvSpPr txBox="1"/>
          <p:nvPr/>
        </p:nvSpPr>
        <p:spPr>
          <a:xfrm>
            <a:off x="2172487" y="1542455"/>
            <a:ext cx="838883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xmlns="" id="{B9AE73CF-E0CD-47D2-B694-86780DEA1D87}"/>
              </a:ext>
            </a:extLst>
          </p:cNvPr>
          <p:cNvSpPr/>
          <p:nvPr/>
        </p:nvSpPr>
        <p:spPr>
          <a:xfrm>
            <a:off x="153908" y="3603279"/>
            <a:ext cx="7767873" cy="27975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65889368-54C3-4F9B-B0A5-376F29B8E3B8}"/>
              </a:ext>
            </a:extLst>
          </p:cNvPr>
          <p:cNvSpPr txBox="1"/>
          <p:nvPr/>
        </p:nvSpPr>
        <p:spPr>
          <a:xfrm>
            <a:off x="2253968" y="6388085"/>
            <a:ext cx="2130711" cy="461665"/>
          </a:xfrm>
          <a:prstGeom prst="rect">
            <a:avLst/>
          </a:prstGeom>
          <a:noFill/>
        </p:spPr>
        <p:txBody>
          <a:bodyPr wrap="none" rtlCol="0">
            <a:spAutoFit/>
          </a:bodyPr>
          <a:lstStyle/>
          <a:p>
            <a:r>
              <a:rPr lang="en-US" sz="2400" b="1" dirty="0" err="1">
                <a:solidFill>
                  <a:schemeClr val="accent1">
                    <a:lumMod val="50000"/>
                  </a:schemeClr>
                </a:solidFill>
                <a:latin typeface="Times New Roman" panose="02020603050405020304" pitchFamily="18" charset="0"/>
                <a:cs typeface="Times New Roman" panose="02020603050405020304" pitchFamily="18" charset="0"/>
              </a:rPr>
              <a:t>Khu</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vực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chính</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3F24D19F-DA9C-46A0-93B0-E9B371190E0F}"/>
              </a:ext>
            </a:extLst>
          </p:cNvPr>
          <p:cNvSpPr txBox="1"/>
          <p:nvPr/>
        </p:nvSpPr>
        <p:spPr>
          <a:xfrm>
            <a:off x="2172487" y="1542455"/>
            <a:ext cx="802976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xmlns="" id="{572FC78C-0BD3-4E1A-9BE3-95B0D4FA17A1}"/>
              </a:ext>
            </a:extLst>
          </p:cNvPr>
          <p:cNvSpPr/>
          <p:nvPr/>
        </p:nvSpPr>
        <p:spPr>
          <a:xfrm>
            <a:off x="8021370" y="5169529"/>
            <a:ext cx="1683945" cy="1231271"/>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6FB13A30-A4AA-4F51-A774-4C87C9D4E256}"/>
              </a:ext>
            </a:extLst>
          </p:cNvPr>
          <p:cNvSpPr txBox="1"/>
          <p:nvPr/>
        </p:nvSpPr>
        <p:spPr>
          <a:xfrm>
            <a:off x="8021370" y="6396992"/>
            <a:ext cx="1801640" cy="523220"/>
          </a:xfrm>
          <a:prstGeom prst="rect">
            <a:avLst/>
          </a:prstGeom>
          <a:noFill/>
        </p:spPr>
        <p:txBody>
          <a:bodyPr wrap="square" rtlCol="0">
            <a:spAutoFit/>
          </a:bodyPr>
          <a:lstStyle/>
          <a:p>
            <a:pPr algn="ctr"/>
            <a:r>
              <a:rPr lang="en-US" sz="1400" b="1" dirty="0" err="1">
                <a:solidFill>
                  <a:schemeClr val="accent1">
                    <a:lumMod val="50000"/>
                  </a:schemeClr>
                </a:solidFill>
                <a:latin typeface="Times New Roman" panose="02020603050405020304" pitchFamily="18" charset="0"/>
                <a:cs typeface="Times New Roman" panose="02020603050405020304" pitchFamily="18" charset="0"/>
              </a:rPr>
              <a:t>Khu</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vực</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phím</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mũi</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tên</a:t>
            </a:r>
            <a:endParaRPr lang="en-US" sz="1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5B2CBD35-E582-4A80-9A98-107820BDFE35}"/>
              </a:ext>
            </a:extLst>
          </p:cNvPr>
          <p:cNvSpPr txBox="1"/>
          <p:nvPr/>
        </p:nvSpPr>
        <p:spPr>
          <a:xfrm>
            <a:off x="2172487" y="1542455"/>
            <a:ext cx="700704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E09DF761-E8EF-46B2-B6B2-7D92F73D0927}"/>
              </a:ext>
            </a:extLst>
          </p:cNvPr>
          <p:cNvSpPr/>
          <p:nvPr/>
        </p:nvSpPr>
        <p:spPr>
          <a:xfrm>
            <a:off x="9823010" y="3640348"/>
            <a:ext cx="2215082" cy="2824594"/>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2E2C8025-E47B-4CB6-8EC0-E955FDBC2509}"/>
              </a:ext>
            </a:extLst>
          </p:cNvPr>
          <p:cNvSpPr txBox="1"/>
          <p:nvPr/>
        </p:nvSpPr>
        <p:spPr>
          <a:xfrm>
            <a:off x="10029731" y="6465028"/>
            <a:ext cx="1801640" cy="307777"/>
          </a:xfrm>
          <a:prstGeom prst="rect">
            <a:avLst/>
          </a:prstGeom>
          <a:noFill/>
        </p:spPr>
        <p:txBody>
          <a:bodyPr wrap="square" rtlCol="0">
            <a:spAutoFit/>
          </a:bodyPr>
          <a:lstStyle/>
          <a:p>
            <a:pPr algn="ctr"/>
            <a:r>
              <a:rPr lang="en-US" sz="1400" b="1" dirty="0" err="1">
                <a:solidFill>
                  <a:schemeClr val="accent1">
                    <a:lumMod val="50000"/>
                  </a:schemeClr>
                </a:solidFill>
                <a:latin typeface="Times New Roman" panose="02020603050405020304" pitchFamily="18" charset="0"/>
                <a:cs typeface="Times New Roman" panose="02020603050405020304" pitchFamily="18" charset="0"/>
              </a:rPr>
              <a:t>Khu</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vực</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phím</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1">
                    <a:lumMod val="50000"/>
                  </a:schemeClr>
                </a:solidFill>
                <a:latin typeface="Times New Roman" panose="02020603050405020304" pitchFamily="18" charset="0"/>
                <a:cs typeface="Times New Roman" panose="02020603050405020304" pitchFamily="18" charset="0"/>
              </a:rPr>
              <a:t>số</a:t>
            </a:r>
            <a:endParaRPr lang="en-US" sz="1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heel(1)">
                                      <p:cBhvr>
                                        <p:cTn id="65" dur="2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5" grpId="0"/>
      <p:bldP spid="15" grpId="1"/>
      <p:bldP spid="16" grpId="0" animBg="1"/>
      <p:bldP spid="17" grpId="0"/>
      <p:bldP spid="18" grpId="0"/>
      <p:bldP spid="18" grpId="1"/>
      <p:bldP spid="19" grpId="0" animBg="1"/>
      <p:bldP spid="20" grpId="0"/>
      <p:bldP spid="21"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1F572-BB2A-4FBE-8983-6D4277699338}"/>
              </a:ext>
            </a:extLst>
          </p:cNvPr>
          <p:cNvSpPr>
            <a:spLocks noGrp="1"/>
          </p:cNvSpPr>
          <p:nvPr>
            <p:ph type="title"/>
          </p:nvPr>
        </p:nvSpPr>
        <p:spPr>
          <a:xfrm>
            <a:off x="4427144" y="365125"/>
            <a:ext cx="6926655" cy="1325563"/>
          </a:xfrm>
        </p:spPr>
        <p:txBody>
          <a:bodyPr/>
          <a:lstStyle/>
          <a:p>
            <a:r>
              <a:rPr lang="en-US" dirty="0"/>
              <a:t>BÀN PHÍM MÁY TÍNH</a:t>
            </a:r>
          </a:p>
        </p:txBody>
      </p:sp>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0" name="Freeform: Shape 9">
            <a:extLst>
              <a:ext uri="{FF2B5EF4-FFF2-40B4-BE49-F238E27FC236}">
                <a16:creationId xmlns:a16="http://schemas.microsoft.com/office/drawing/2014/main" xmlns="" id="{94456F93-FFB7-4102-9D93-4AF5AD27B137}"/>
              </a:ext>
            </a:extLst>
          </p:cNvPr>
          <p:cNvSpPr/>
          <p:nvPr/>
        </p:nvSpPr>
        <p:spPr>
          <a:xfrm>
            <a:off x="1153814" y="1480503"/>
            <a:ext cx="864422" cy="914484"/>
          </a:xfrm>
          <a:custGeom>
            <a:avLst/>
            <a:gdLst>
              <a:gd name="connsiteX0" fmla="*/ 0 w 914483"/>
              <a:gd name="connsiteY0" fmla="*/ 0 h 640138"/>
              <a:gd name="connsiteX1" fmla="*/ 594414 w 914483"/>
              <a:gd name="connsiteY1" fmla="*/ 0 h 640138"/>
              <a:gd name="connsiteX2" fmla="*/ 914483 w 914483"/>
              <a:gd name="connsiteY2" fmla="*/ 320069 h 640138"/>
              <a:gd name="connsiteX3" fmla="*/ 594414 w 914483"/>
              <a:gd name="connsiteY3" fmla="*/ 640138 h 640138"/>
              <a:gd name="connsiteX4" fmla="*/ 0 w 914483"/>
              <a:gd name="connsiteY4" fmla="*/ 640138 h 640138"/>
              <a:gd name="connsiteX5" fmla="*/ 320069 w 914483"/>
              <a:gd name="connsiteY5" fmla="*/ 320069 h 640138"/>
              <a:gd name="connsiteX6" fmla="*/ 0 w 914483"/>
              <a:gd name="connsiteY6" fmla="*/ 0 h 64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83" h="640138">
                <a:moveTo>
                  <a:pt x="914482" y="0"/>
                </a:moveTo>
                <a:lnTo>
                  <a:pt x="914482" y="416090"/>
                </a:lnTo>
                <a:lnTo>
                  <a:pt x="457242" y="640138"/>
                </a:lnTo>
                <a:lnTo>
                  <a:pt x="1" y="416090"/>
                </a:lnTo>
                <a:lnTo>
                  <a:pt x="1" y="0"/>
                </a:lnTo>
                <a:lnTo>
                  <a:pt x="457242" y="224048"/>
                </a:lnTo>
                <a:lnTo>
                  <a:pt x="91448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331499" rIns="11430" bIns="331500" numCol="1" spcCol="1270" anchor="ctr" anchorCtr="0">
            <a:noAutofit/>
          </a:bodyPr>
          <a:lstStyle/>
          <a:p>
            <a:pPr marL="0" lvl="0" indent="0" algn="ctr" defTabSz="800100">
              <a:lnSpc>
                <a:spcPct val="90000"/>
              </a:lnSpc>
              <a:spcBef>
                <a:spcPct val="0"/>
              </a:spcBef>
              <a:spcAft>
                <a:spcPct val="35000"/>
              </a:spcAft>
              <a:buNone/>
            </a:pPr>
            <a:r>
              <a:rPr lang="en-US" sz="1800" kern="1200" dirty="0"/>
              <a:t>?</a:t>
            </a:r>
          </a:p>
        </p:txBody>
      </p:sp>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594413"/>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graphicFrame>
        <p:nvGraphicFramePr>
          <p:cNvPr id="4" name="Diagram 3">
            <a:extLst>
              <a:ext uri="{FF2B5EF4-FFF2-40B4-BE49-F238E27FC236}">
                <a16:creationId xmlns:a16="http://schemas.microsoft.com/office/drawing/2014/main" xmlns="" id="{F6107C71-7CE2-4420-B4B5-331840896D02}"/>
              </a:ext>
            </a:extLst>
          </p:cNvPr>
          <p:cNvGraphicFramePr/>
          <p:nvPr>
            <p:extLst>
              <p:ext uri="{D42A27DB-BD31-4B8C-83A1-F6EECF244321}">
                <p14:modId xmlns:p14="http://schemas.microsoft.com/office/powerpoint/2010/main" val="14637528"/>
              </p:ext>
            </p:extLst>
          </p:nvPr>
        </p:nvGraphicFramePr>
        <p:xfrm>
          <a:off x="1329350" y="3006131"/>
          <a:ext cx="95333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xmlns="" id="{573C103F-BE46-4792-A942-857ABF8ADDF2}"/>
              </a:ext>
            </a:extLst>
          </p:cNvPr>
          <p:cNvSpPr txBox="1"/>
          <p:nvPr/>
        </p:nvSpPr>
        <p:spPr>
          <a:xfrm>
            <a:off x="2372007" y="1513039"/>
            <a:ext cx="95333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xmlns="" id="{9CFE4D1A-1DD8-43FF-A35A-DB4FABFD53BD}"/>
              </a:ext>
            </a:extLst>
          </p:cNvPr>
          <p:cNvSpPr txBox="1"/>
          <p:nvPr/>
        </p:nvSpPr>
        <p:spPr>
          <a:xfrm>
            <a:off x="1430446" y="3113578"/>
            <a:ext cx="9533300" cy="954107"/>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Bàn phím có các khu vực như khu vực chính, khu vực phím mũi tên, khu vực phím số, ...</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26" name="Content Placeholder 6">
            <a:extLst>
              <a:ext uri="{FF2B5EF4-FFF2-40B4-BE49-F238E27FC236}">
                <a16:creationId xmlns:a16="http://schemas.microsoft.com/office/drawing/2014/main" xmlns="" id="{9CFFB454-94AA-4CAB-9786-2672907C7F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8254" y="2686062"/>
            <a:ext cx="1092063" cy="863492"/>
          </a:xfrm>
          <a:prstGeom prst="rect">
            <a:avLst/>
          </a:prstGeom>
        </p:spPr>
      </p:pic>
      <p:sp>
        <p:nvSpPr>
          <p:cNvPr id="27" name="TextBox 26">
            <a:extLst>
              <a:ext uri="{FF2B5EF4-FFF2-40B4-BE49-F238E27FC236}">
                <a16:creationId xmlns:a16="http://schemas.microsoft.com/office/drawing/2014/main" xmlns="" id="{EB6A0126-488B-4594-AB08-24EBEFF8518F}"/>
              </a:ext>
            </a:extLst>
          </p:cNvPr>
          <p:cNvSpPr txBox="1"/>
          <p:nvPr/>
        </p:nvSpPr>
        <p:spPr>
          <a:xfrm>
            <a:off x="2372007" y="1513039"/>
            <a:ext cx="95333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xmlns="" id="{6E0092DD-931C-40E2-BE18-BB4A85CD47A9}"/>
              </a:ext>
            </a:extLst>
          </p:cNvPr>
          <p:cNvSpPr txBox="1"/>
          <p:nvPr/>
        </p:nvSpPr>
        <p:spPr>
          <a:xfrm>
            <a:off x="6426452" y="3549554"/>
            <a:ext cx="3903552"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Khu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chính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vực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4AADEB9B-1316-4803-B15C-33D52F9D0562}"/>
              </a:ext>
            </a:extLst>
          </p:cNvPr>
          <p:cNvSpPr txBox="1"/>
          <p:nvPr/>
        </p:nvSpPr>
        <p:spPr>
          <a:xfrm>
            <a:off x="1430446" y="3980441"/>
            <a:ext cx="3903552"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phím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nhất</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xmlns="" id="{EFFF60D2-96D0-4A3C-86E7-A731FF2C052C}"/>
              </a:ext>
            </a:extLst>
          </p:cNvPr>
          <p:cNvSpPr txBox="1"/>
          <p:nvPr/>
        </p:nvSpPr>
        <p:spPr>
          <a:xfrm>
            <a:off x="2372007" y="1513039"/>
            <a:ext cx="95333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xmlns="" id="{4A4C3C6D-7257-47E9-8B7D-9B443994B085}"/>
              </a:ext>
            </a:extLst>
          </p:cNvPr>
          <p:cNvSpPr txBox="1"/>
          <p:nvPr/>
        </p:nvSpPr>
        <p:spPr>
          <a:xfrm>
            <a:off x="4373580" y="3980441"/>
            <a:ext cx="5956424" cy="523220"/>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khu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gồm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5 </a:t>
            </a:r>
            <a:r>
              <a:rPr lang="en-US" sz="2800" dirty="0" err="1">
                <a:solidFill>
                  <a:schemeClr val="bg1"/>
                </a:solidFill>
                <a:latin typeface="Times New Roman" panose="02020603050405020304" pitchFamily="18" charset="0"/>
                <a:cs typeface="Times New Roman" panose="02020603050405020304" pitchFamily="18" charset="0"/>
              </a:rPr>
              <a:t>hàng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phím</a:t>
            </a:r>
            <a:r>
              <a:rPr lang="en-US"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06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Graphic spid="4" grpId="0">
        <p:bldAsOne/>
      </p:bldGraphic>
      <p:bldP spid="24" grpId="0"/>
      <p:bldP spid="24" grpId="1"/>
      <p:bldP spid="25" grpId="0"/>
      <p:bldP spid="27" grpId="0"/>
      <p:bldP spid="27" grpId="1"/>
      <p:bldP spid="30" grpId="0"/>
      <p:bldP spid="33" grpId="0"/>
      <p:bldP spid="34"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1F572-BB2A-4FBE-8983-6D4277699338}"/>
              </a:ext>
            </a:extLst>
          </p:cNvPr>
          <p:cNvSpPr>
            <a:spLocks noGrp="1"/>
          </p:cNvSpPr>
          <p:nvPr>
            <p:ph type="title"/>
          </p:nvPr>
        </p:nvSpPr>
        <p:spPr>
          <a:xfrm>
            <a:off x="4507936" y="148817"/>
            <a:ext cx="6926655" cy="1325563"/>
          </a:xfrm>
        </p:spPr>
        <p:txBody>
          <a:bodyPr/>
          <a:lstStyle/>
          <a:p>
            <a:r>
              <a:rPr lang="en-US" dirty="0" err="1"/>
              <a:t>Các</a:t>
            </a:r>
            <a:r>
              <a:rPr lang="en-US" dirty="0"/>
              <a:t> </a:t>
            </a:r>
            <a:r>
              <a:rPr lang="en-US" dirty="0" err="1"/>
              <a:t>hàng</a:t>
            </a:r>
            <a:r>
              <a:rPr lang="en-US" dirty="0"/>
              <a:t> </a:t>
            </a:r>
            <a:r>
              <a:rPr lang="en-US" dirty="0" err="1"/>
              <a:t>phím</a:t>
            </a:r>
            <a:r>
              <a:rPr lang="en-US" dirty="0"/>
              <a:t> </a:t>
            </a:r>
            <a:r>
              <a:rPr lang="en-US" dirty="0" err="1"/>
              <a:t>của</a:t>
            </a:r>
            <a:r>
              <a:rPr lang="en-US" dirty="0"/>
              <a:t> </a:t>
            </a:r>
            <a:r>
              <a:rPr lang="en-US" dirty="0" err="1"/>
              <a:t>khu</a:t>
            </a:r>
            <a:r>
              <a:rPr lang="en-US" dirty="0"/>
              <a:t> </a:t>
            </a:r>
            <a:r>
              <a:rPr lang="en-US" dirty="0" err="1"/>
              <a:t>vực</a:t>
            </a:r>
            <a:r>
              <a:rPr lang="en-US" dirty="0"/>
              <a:t> </a:t>
            </a:r>
            <a:r>
              <a:rPr lang="en-US" dirty="0" err="1"/>
              <a:t>chính</a:t>
            </a:r>
            <a:endParaRPr lang="en-US" dirty="0"/>
          </a:p>
        </p:txBody>
      </p:sp>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0" name="Freeform: Shape 9">
            <a:extLst>
              <a:ext uri="{FF2B5EF4-FFF2-40B4-BE49-F238E27FC236}">
                <a16:creationId xmlns:a16="http://schemas.microsoft.com/office/drawing/2014/main" xmlns="" id="{94456F93-FFB7-4102-9D93-4AF5AD27B137}"/>
              </a:ext>
            </a:extLst>
          </p:cNvPr>
          <p:cNvSpPr/>
          <p:nvPr/>
        </p:nvSpPr>
        <p:spPr>
          <a:xfrm>
            <a:off x="1153814" y="1480503"/>
            <a:ext cx="864422" cy="914484"/>
          </a:xfrm>
          <a:custGeom>
            <a:avLst/>
            <a:gdLst>
              <a:gd name="connsiteX0" fmla="*/ 0 w 914483"/>
              <a:gd name="connsiteY0" fmla="*/ 0 h 640138"/>
              <a:gd name="connsiteX1" fmla="*/ 594414 w 914483"/>
              <a:gd name="connsiteY1" fmla="*/ 0 h 640138"/>
              <a:gd name="connsiteX2" fmla="*/ 914483 w 914483"/>
              <a:gd name="connsiteY2" fmla="*/ 320069 h 640138"/>
              <a:gd name="connsiteX3" fmla="*/ 594414 w 914483"/>
              <a:gd name="connsiteY3" fmla="*/ 640138 h 640138"/>
              <a:gd name="connsiteX4" fmla="*/ 0 w 914483"/>
              <a:gd name="connsiteY4" fmla="*/ 640138 h 640138"/>
              <a:gd name="connsiteX5" fmla="*/ 320069 w 914483"/>
              <a:gd name="connsiteY5" fmla="*/ 320069 h 640138"/>
              <a:gd name="connsiteX6" fmla="*/ 0 w 914483"/>
              <a:gd name="connsiteY6" fmla="*/ 0 h 64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83" h="640138">
                <a:moveTo>
                  <a:pt x="914482" y="0"/>
                </a:moveTo>
                <a:lnTo>
                  <a:pt x="914482" y="416090"/>
                </a:lnTo>
                <a:lnTo>
                  <a:pt x="457242" y="640138"/>
                </a:lnTo>
                <a:lnTo>
                  <a:pt x="1" y="416090"/>
                </a:lnTo>
                <a:lnTo>
                  <a:pt x="1" y="0"/>
                </a:lnTo>
                <a:lnTo>
                  <a:pt x="457242" y="224048"/>
                </a:lnTo>
                <a:lnTo>
                  <a:pt x="914482"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1" tIns="331499" rIns="11430" bIns="33150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594413"/>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graphicFrame>
        <p:nvGraphicFramePr>
          <p:cNvPr id="4" name="Diagram 3">
            <a:extLst>
              <a:ext uri="{FF2B5EF4-FFF2-40B4-BE49-F238E27FC236}">
                <a16:creationId xmlns:a16="http://schemas.microsoft.com/office/drawing/2014/main" xmlns="" id="{F6107C71-7CE2-4420-B4B5-331840896D02}"/>
              </a:ext>
            </a:extLst>
          </p:cNvPr>
          <p:cNvGraphicFramePr/>
          <p:nvPr>
            <p:extLst>
              <p:ext uri="{D42A27DB-BD31-4B8C-83A1-F6EECF244321}">
                <p14:modId xmlns:p14="http://schemas.microsoft.com/office/powerpoint/2010/main" val="2493874574"/>
              </p:ext>
            </p:extLst>
          </p:nvPr>
        </p:nvGraphicFramePr>
        <p:xfrm>
          <a:off x="1329350" y="2465966"/>
          <a:ext cx="95333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xmlns="" id="{573C103F-BE46-4792-A942-857ABF8ADDF2}"/>
              </a:ext>
            </a:extLst>
          </p:cNvPr>
          <p:cNvSpPr txBox="1"/>
          <p:nvPr/>
        </p:nvSpPr>
        <p:spPr>
          <a:xfrm>
            <a:off x="2372007" y="1513039"/>
            <a:ext cx="95333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D1AC9687-5B63-4F29-8E56-DC7D18D0DC62}"/>
              </a:ext>
            </a:extLst>
          </p:cNvPr>
          <p:cNvPicPr>
            <a:picLocks noChangeAspect="1"/>
          </p:cNvPicPr>
          <p:nvPr/>
        </p:nvPicPr>
        <p:blipFill>
          <a:blip r:embed="rId8"/>
          <a:stretch>
            <a:fillRect/>
          </a:stretch>
        </p:blipFill>
        <p:spPr>
          <a:xfrm>
            <a:off x="2826715" y="2872798"/>
            <a:ext cx="9078592" cy="3181794"/>
          </a:xfrm>
          <a:prstGeom prst="rect">
            <a:avLst/>
          </a:prstGeom>
        </p:spPr>
      </p:pic>
      <p:sp>
        <p:nvSpPr>
          <p:cNvPr id="12" name="Freeform: Shape 11">
            <a:extLst>
              <a:ext uri="{FF2B5EF4-FFF2-40B4-BE49-F238E27FC236}">
                <a16:creationId xmlns:a16="http://schemas.microsoft.com/office/drawing/2014/main" xmlns="" id="{A190822D-C97C-4E03-9C08-96EB84E1ECD6}"/>
              </a:ext>
            </a:extLst>
          </p:cNvPr>
          <p:cNvSpPr/>
          <p:nvPr/>
        </p:nvSpPr>
        <p:spPr>
          <a:xfrm>
            <a:off x="170880" y="282062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100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số</a:t>
            </a:r>
          </a:p>
        </p:txBody>
      </p:sp>
      <p:sp>
        <p:nvSpPr>
          <p:cNvPr id="13" name="Freeform: Shape 12">
            <a:extLst>
              <a:ext uri="{FF2B5EF4-FFF2-40B4-BE49-F238E27FC236}">
                <a16:creationId xmlns:a16="http://schemas.microsoft.com/office/drawing/2014/main" xmlns="" id="{26874E2C-07F1-4761-89B1-6EAD8BA4B6B2}"/>
              </a:ext>
            </a:extLst>
          </p:cNvPr>
          <p:cNvSpPr/>
          <p:nvPr/>
        </p:nvSpPr>
        <p:spPr>
          <a:xfrm>
            <a:off x="170880" y="3615148"/>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39AED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trên</a:t>
            </a:r>
          </a:p>
        </p:txBody>
      </p:sp>
      <p:sp>
        <p:nvSpPr>
          <p:cNvPr id="14" name="Freeform: Shape 13">
            <a:extLst>
              <a:ext uri="{FF2B5EF4-FFF2-40B4-BE49-F238E27FC236}">
                <a16:creationId xmlns:a16="http://schemas.microsoft.com/office/drawing/2014/main" xmlns="" id="{070BED6F-9C51-4803-8E2D-9D421FF254FC}"/>
              </a:ext>
            </a:extLst>
          </p:cNvPr>
          <p:cNvSpPr/>
          <p:nvPr/>
        </p:nvSpPr>
        <p:spPr>
          <a:xfrm>
            <a:off x="170880" y="422629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ED192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c</a:t>
            </a:r>
            <a:r>
              <a:rPr lang="vi-VN" sz="1700" kern="1200" dirty="0">
                <a:latin typeface="Times New Roman" panose="02020603050405020304" pitchFamily="18" charset="0"/>
                <a:cs typeface="Times New Roman" panose="02020603050405020304" pitchFamily="18" charset="0"/>
              </a:rPr>
              <a:t>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sở</a:t>
            </a:r>
            <a:endParaRPr lang="en-US" sz="1700" kern="1200" dirty="0">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E1DC9A6A-9C50-4E9C-AF1B-8545B007781D}"/>
              </a:ext>
            </a:extLst>
          </p:cNvPr>
          <p:cNvSpPr/>
          <p:nvPr/>
        </p:nvSpPr>
        <p:spPr>
          <a:xfrm>
            <a:off x="170880" y="4847541"/>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048E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d</a:t>
            </a:r>
            <a:r>
              <a:rPr lang="vi-VN" sz="1700" kern="1200" dirty="0">
                <a:latin typeface="Times New Roman" panose="02020603050405020304" pitchFamily="18" charset="0"/>
                <a:cs typeface="Times New Roman" panose="02020603050405020304" pitchFamily="18" charset="0"/>
              </a:rPr>
              <a:t>ư</a:t>
            </a:r>
            <a:r>
              <a:rPr lang="en-US" sz="1700" kern="1200" dirty="0" err="1">
                <a:latin typeface="Times New Roman" panose="02020603050405020304" pitchFamily="18" charset="0"/>
                <a:cs typeface="Times New Roman" panose="02020603050405020304" pitchFamily="18" charset="0"/>
              </a:rPr>
              <a:t>ới</a:t>
            </a:r>
            <a:endParaRPr lang="en-US" sz="1700" kern="1200" dirty="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xmlns="" id="{C1417EE1-EF31-47D9-BEB5-D5D5A1A25434}"/>
              </a:ext>
            </a:extLst>
          </p:cNvPr>
          <p:cNvSpPr/>
          <p:nvPr/>
        </p:nvSpPr>
        <p:spPr>
          <a:xfrm>
            <a:off x="170879" y="5499665"/>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8AE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Hàng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phím</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chứa</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dấu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cách</a:t>
            </a:r>
            <a:endParaRPr lang="en-US" sz="1700" kern="1200" dirty="0">
              <a:solidFill>
                <a:schemeClr val="tx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EB6A0126-488B-4594-AB08-24EBEFF8518F}"/>
              </a:ext>
            </a:extLst>
          </p:cNvPr>
          <p:cNvSpPr txBox="1"/>
          <p:nvPr/>
        </p:nvSpPr>
        <p:spPr>
          <a:xfrm>
            <a:off x="5661016" y="5505448"/>
            <a:ext cx="2955281" cy="400110"/>
          </a:xfrm>
          <a:prstGeom prst="rect">
            <a:avLst/>
          </a:prstGeom>
          <a:noFill/>
        </p:spPr>
        <p:txBody>
          <a:bodyPr wrap="square" rtlCol="0">
            <a:spAutoFit/>
          </a:bodyPr>
          <a:lstStyle/>
          <a:p>
            <a:r>
              <a:rPr lang="en-US" sz="2000" b="1" dirty="0" err="1">
                <a:solidFill>
                  <a:srgbClr val="ED1929"/>
                </a:solidFill>
                <a:latin typeface="Times New Roman" panose="02020603050405020304" pitchFamily="18" charset="0"/>
                <a:cs typeface="Times New Roman" panose="02020603050405020304" pitchFamily="18" charset="0"/>
              </a:rPr>
              <a:t>Phím</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dấu</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cách</a:t>
            </a:r>
            <a:r>
              <a:rPr lang="en-US" sz="2000" b="1" dirty="0">
                <a:solidFill>
                  <a:srgbClr val="ED1929"/>
                </a:solidFill>
                <a:latin typeface="Times New Roman" panose="02020603050405020304" pitchFamily="18" charset="0"/>
                <a:cs typeface="Times New Roman" panose="02020603050405020304" pitchFamily="18" charset="0"/>
              </a:rPr>
              <a:t> (space)</a:t>
            </a:r>
          </a:p>
        </p:txBody>
      </p:sp>
    </p:spTree>
    <p:extLst>
      <p:ext uri="{BB962C8B-B14F-4D97-AF65-F5344CB8AC3E}">
        <p14:creationId xmlns:p14="http://schemas.microsoft.com/office/powerpoint/2010/main" val="23127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Graphic spid="4" grpId="0">
        <p:bldAsOne/>
      </p:bldGraphic>
      <p:bldP spid="24" grpId="0"/>
      <p:bldP spid="12" grpId="0" animBg="1"/>
      <p:bldP spid="13" grpId="0" animBg="1"/>
      <p:bldP spid="14" grpId="0" animBg="1"/>
      <p:bldP spid="15" grpId="0" animBg="1"/>
      <p:bldP spid="1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1F572-BB2A-4FBE-8983-6D4277699338}"/>
              </a:ext>
            </a:extLst>
          </p:cNvPr>
          <p:cNvSpPr>
            <a:spLocks noGrp="1"/>
          </p:cNvSpPr>
          <p:nvPr>
            <p:ph type="title"/>
          </p:nvPr>
        </p:nvSpPr>
        <p:spPr>
          <a:xfrm>
            <a:off x="4507936" y="148817"/>
            <a:ext cx="6926655" cy="1325563"/>
          </a:xfrm>
        </p:spPr>
        <p:txBody>
          <a:bodyPr/>
          <a:lstStyle/>
          <a:p>
            <a:r>
              <a:rPr lang="en-US" dirty="0" err="1"/>
              <a:t>Các</a:t>
            </a:r>
            <a:r>
              <a:rPr lang="en-US" dirty="0"/>
              <a:t> </a:t>
            </a:r>
            <a:r>
              <a:rPr lang="en-US" dirty="0" err="1"/>
              <a:t>hàng</a:t>
            </a:r>
            <a:r>
              <a:rPr lang="en-US" dirty="0"/>
              <a:t> </a:t>
            </a:r>
            <a:r>
              <a:rPr lang="en-US" dirty="0" err="1"/>
              <a:t>phím</a:t>
            </a:r>
            <a:r>
              <a:rPr lang="en-US" dirty="0"/>
              <a:t> </a:t>
            </a:r>
            <a:r>
              <a:rPr lang="en-US" dirty="0" err="1"/>
              <a:t>của</a:t>
            </a:r>
            <a:r>
              <a:rPr lang="en-US" dirty="0"/>
              <a:t> </a:t>
            </a:r>
            <a:r>
              <a:rPr lang="en-US" dirty="0" err="1"/>
              <a:t>khu</a:t>
            </a:r>
            <a:r>
              <a:rPr lang="en-US" dirty="0"/>
              <a:t> </a:t>
            </a:r>
            <a:r>
              <a:rPr lang="en-US" dirty="0" err="1"/>
              <a:t>vực</a:t>
            </a:r>
            <a:r>
              <a:rPr lang="en-US" dirty="0"/>
              <a:t> </a:t>
            </a:r>
            <a:r>
              <a:rPr lang="en-US" dirty="0" err="1"/>
              <a:t>chính</a:t>
            </a:r>
            <a:endParaRPr lang="en-US" dirty="0"/>
          </a:p>
        </p:txBody>
      </p:sp>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985461"/>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graphicFrame>
        <p:nvGraphicFramePr>
          <p:cNvPr id="4" name="Diagram 3">
            <a:extLst>
              <a:ext uri="{FF2B5EF4-FFF2-40B4-BE49-F238E27FC236}">
                <a16:creationId xmlns:a16="http://schemas.microsoft.com/office/drawing/2014/main" xmlns="" id="{F6107C71-7CE2-4420-B4B5-331840896D02}"/>
              </a:ext>
            </a:extLst>
          </p:cNvPr>
          <p:cNvGraphicFramePr/>
          <p:nvPr/>
        </p:nvGraphicFramePr>
        <p:xfrm>
          <a:off x="1329350" y="2465966"/>
          <a:ext cx="95333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xmlns="" id="{573C103F-BE46-4792-A942-857ABF8ADDF2}"/>
              </a:ext>
            </a:extLst>
          </p:cNvPr>
          <p:cNvSpPr txBox="1"/>
          <p:nvPr/>
        </p:nvSpPr>
        <p:spPr>
          <a:xfrm>
            <a:off x="2372007" y="1513039"/>
            <a:ext cx="95333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D1AC9687-5B63-4F29-8E56-DC7D18D0DC62}"/>
              </a:ext>
            </a:extLst>
          </p:cNvPr>
          <p:cNvPicPr>
            <a:picLocks noChangeAspect="1"/>
          </p:cNvPicPr>
          <p:nvPr/>
        </p:nvPicPr>
        <p:blipFill>
          <a:blip r:embed="rId8"/>
          <a:stretch>
            <a:fillRect/>
          </a:stretch>
        </p:blipFill>
        <p:spPr>
          <a:xfrm>
            <a:off x="2826715" y="2872798"/>
            <a:ext cx="9078592" cy="3181794"/>
          </a:xfrm>
          <a:prstGeom prst="rect">
            <a:avLst/>
          </a:prstGeom>
        </p:spPr>
      </p:pic>
      <p:sp>
        <p:nvSpPr>
          <p:cNvPr id="12" name="Freeform: Shape 11">
            <a:extLst>
              <a:ext uri="{FF2B5EF4-FFF2-40B4-BE49-F238E27FC236}">
                <a16:creationId xmlns:a16="http://schemas.microsoft.com/office/drawing/2014/main" xmlns="" id="{A190822D-C97C-4E03-9C08-96EB84E1ECD6}"/>
              </a:ext>
            </a:extLst>
          </p:cNvPr>
          <p:cNvSpPr/>
          <p:nvPr/>
        </p:nvSpPr>
        <p:spPr>
          <a:xfrm>
            <a:off x="170880" y="282062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100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số</a:t>
            </a:r>
          </a:p>
        </p:txBody>
      </p:sp>
      <p:sp>
        <p:nvSpPr>
          <p:cNvPr id="13" name="Freeform: Shape 12">
            <a:extLst>
              <a:ext uri="{FF2B5EF4-FFF2-40B4-BE49-F238E27FC236}">
                <a16:creationId xmlns:a16="http://schemas.microsoft.com/office/drawing/2014/main" xmlns="" id="{26874E2C-07F1-4761-89B1-6EAD8BA4B6B2}"/>
              </a:ext>
            </a:extLst>
          </p:cNvPr>
          <p:cNvSpPr/>
          <p:nvPr/>
        </p:nvSpPr>
        <p:spPr>
          <a:xfrm>
            <a:off x="170880" y="3615148"/>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39AED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trên</a:t>
            </a:r>
            <a:endParaRPr lang="en-US" sz="1700" kern="1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070BED6F-9C51-4803-8E2D-9D421FF254FC}"/>
              </a:ext>
            </a:extLst>
          </p:cNvPr>
          <p:cNvSpPr/>
          <p:nvPr/>
        </p:nvSpPr>
        <p:spPr>
          <a:xfrm>
            <a:off x="170880" y="422629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ED192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c</a:t>
            </a:r>
            <a:r>
              <a:rPr lang="vi-VN" sz="1700" kern="1200" dirty="0">
                <a:latin typeface="Times New Roman" panose="02020603050405020304" pitchFamily="18" charset="0"/>
                <a:cs typeface="Times New Roman" panose="02020603050405020304" pitchFamily="18" charset="0"/>
              </a:rPr>
              <a:t>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sở</a:t>
            </a:r>
            <a:endParaRPr lang="en-US" sz="1700" kern="1200" dirty="0">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E1DC9A6A-9C50-4E9C-AF1B-8545B007781D}"/>
              </a:ext>
            </a:extLst>
          </p:cNvPr>
          <p:cNvSpPr/>
          <p:nvPr/>
        </p:nvSpPr>
        <p:spPr>
          <a:xfrm>
            <a:off x="170880" y="4847541"/>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048E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d</a:t>
            </a:r>
            <a:r>
              <a:rPr lang="vi-VN" sz="1700" kern="1200" dirty="0">
                <a:latin typeface="Times New Roman" panose="02020603050405020304" pitchFamily="18" charset="0"/>
                <a:cs typeface="Times New Roman" panose="02020603050405020304" pitchFamily="18" charset="0"/>
              </a:rPr>
              <a:t>ư</a:t>
            </a:r>
            <a:r>
              <a:rPr lang="en-US" sz="1700" kern="1200" dirty="0" err="1">
                <a:latin typeface="Times New Roman" panose="02020603050405020304" pitchFamily="18" charset="0"/>
                <a:cs typeface="Times New Roman" panose="02020603050405020304" pitchFamily="18" charset="0"/>
              </a:rPr>
              <a:t>ới</a:t>
            </a:r>
            <a:endParaRPr lang="en-US" sz="1700" kern="1200" dirty="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xmlns="" id="{C1417EE1-EF31-47D9-BEB5-D5D5A1A25434}"/>
              </a:ext>
            </a:extLst>
          </p:cNvPr>
          <p:cNvSpPr/>
          <p:nvPr/>
        </p:nvSpPr>
        <p:spPr>
          <a:xfrm>
            <a:off x="170879" y="5499665"/>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8AE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Hàng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phím</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chứa</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dấu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cách</a:t>
            </a:r>
            <a:endParaRPr lang="en-US" sz="1700" kern="1200" dirty="0">
              <a:solidFill>
                <a:schemeClr val="tx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EB6A0126-488B-4594-AB08-24EBEFF8518F}"/>
              </a:ext>
            </a:extLst>
          </p:cNvPr>
          <p:cNvSpPr txBox="1"/>
          <p:nvPr/>
        </p:nvSpPr>
        <p:spPr>
          <a:xfrm>
            <a:off x="5661016" y="5505448"/>
            <a:ext cx="2955281" cy="400110"/>
          </a:xfrm>
          <a:prstGeom prst="rect">
            <a:avLst/>
          </a:prstGeom>
          <a:noFill/>
        </p:spPr>
        <p:txBody>
          <a:bodyPr wrap="square" rtlCol="0">
            <a:spAutoFit/>
          </a:bodyPr>
          <a:lstStyle/>
          <a:p>
            <a:r>
              <a:rPr lang="en-US" sz="2000" b="1" dirty="0" err="1">
                <a:solidFill>
                  <a:srgbClr val="ED1929"/>
                </a:solidFill>
                <a:latin typeface="Times New Roman" panose="02020603050405020304" pitchFamily="18" charset="0"/>
                <a:cs typeface="Times New Roman" panose="02020603050405020304" pitchFamily="18" charset="0"/>
              </a:rPr>
              <a:t>Phím</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dấu</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cách</a:t>
            </a:r>
            <a:r>
              <a:rPr lang="en-US" sz="2000" b="1" dirty="0">
                <a:solidFill>
                  <a:srgbClr val="ED1929"/>
                </a:solidFill>
                <a:latin typeface="Times New Roman" panose="02020603050405020304" pitchFamily="18" charset="0"/>
                <a:cs typeface="Times New Roman" panose="02020603050405020304" pitchFamily="18" charset="0"/>
              </a:rPr>
              <a:t> (space)</a:t>
            </a:r>
          </a:p>
        </p:txBody>
      </p:sp>
      <p:pic>
        <p:nvPicPr>
          <p:cNvPr id="17" name="Content Placeholder 6">
            <a:extLst>
              <a:ext uri="{FF2B5EF4-FFF2-40B4-BE49-F238E27FC236}">
                <a16:creationId xmlns:a16="http://schemas.microsoft.com/office/drawing/2014/main" xmlns="" id="{37C246D0-7B96-450D-B555-ED5A6C7E9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224" y="1309231"/>
            <a:ext cx="1168254" cy="965079"/>
          </a:xfrm>
          <a:prstGeom prst="rect">
            <a:avLst/>
          </a:prstGeom>
        </p:spPr>
      </p:pic>
      <p:grpSp>
        <p:nvGrpSpPr>
          <p:cNvPr id="19" name="Group 18">
            <a:extLst>
              <a:ext uri="{FF2B5EF4-FFF2-40B4-BE49-F238E27FC236}">
                <a16:creationId xmlns:a16="http://schemas.microsoft.com/office/drawing/2014/main" xmlns="" id="{E11B44ED-98C1-4714-B37B-345EE9DC69C2}"/>
              </a:ext>
            </a:extLst>
          </p:cNvPr>
          <p:cNvGrpSpPr/>
          <p:nvPr/>
        </p:nvGrpSpPr>
        <p:grpSpPr>
          <a:xfrm>
            <a:off x="1197673" y="2736418"/>
            <a:ext cx="9796654" cy="2238309"/>
            <a:chOff x="877038" y="1434264"/>
            <a:chExt cx="9796654" cy="2238309"/>
          </a:xfrm>
        </p:grpSpPr>
        <p:graphicFrame>
          <p:nvGraphicFramePr>
            <p:cNvPr id="20" name="Diagram 19">
              <a:extLst>
                <a:ext uri="{FF2B5EF4-FFF2-40B4-BE49-F238E27FC236}">
                  <a16:creationId xmlns:a16="http://schemas.microsoft.com/office/drawing/2014/main" xmlns="" id="{5DF90BD8-808E-4335-9D61-C5A5C2D42010}"/>
                </a:ext>
              </a:extLst>
            </p:cNvPr>
            <p:cNvGraphicFramePr/>
            <p:nvPr>
              <p:extLst>
                <p:ext uri="{D42A27DB-BD31-4B8C-83A1-F6EECF244321}">
                  <p14:modId xmlns:p14="http://schemas.microsoft.com/office/powerpoint/2010/main" val="1257644801"/>
                </p:ext>
              </p:extLst>
            </p:nvPr>
          </p:nvGraphicFramePr>
          <p:xfrm>
            <a:off x="1140392" y="1856691"/>
            <a:ext cx="9533300" cy="18158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1" name="Content Placeholder 5">
              <a:extLst>
                <a:ext uri="{FF2B5EF4-FFF2-40B4-BE49-F238E27FC236}">
                  <a16:creationId xmlns:a16="http://schemas.microsoft.com/office/drawing/2014/main" xmlns="" id="{A8EB6FDD-8E30-4B12-A612-41556FFA198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38" y="1434264"/>
              <a:ext cx="1282540" cy="1053968"/>
            </a:xfrm>
            <a:prstGeom prst="rect">
              <a:avLst/>
            </a:prstGeom>
          </p:spPr>
        </p:pic>
      </p:grpSp>
    </p:spTree>
    <p:extLst>
      <p:ext uri="{BB962C8B-B14F-4D97-AF65-F5344CB8AC3E}">
        <p14:creationId xmlns:p14="http://schemas.microsoft.com/office/powerpoint/2010/main" val="35880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childTnLst>
                          </p:cTn>
                        </p:par>
                        <p:par>
                          <p:cTn id="74" fill="hold">
                            <p:stCondLst>
                              <p:cond delay="500"/>
                            </p:stCondLst>
                            <p:childTnLst>
                              <p:par>
                                <p:cTn id="75" presetID="14" presetClass="entr" presetSubtype="1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randombar(horizontal)">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Graphic spid="4" grpId="0">
        <p:bldAsOne/>
      </p:bldGraphic>
      <p:bldP spid="24"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1F572-BB2A-4FBE-8983-6D4277699338}"/>
              </a:ext>
            </a:extLst>
          </p:cNvPr>
          <p:cNvSpPr>
            <a:spLocks noGrp="1"/>
          </p:cNvSpPr>
          <p:nvPr>
            <p:ph type="title"/>
          </p:nvPr>
        </p:nvSpPr>
        <p:spPr>
          <a:xfrm>
            <a:off x="4507936" y="148817"/>
            <a:ext cx="6926655" cy="1325563"/>
          </a:xfrm>
        </p:spPr>
        <p:txBody>
          <a:bodyPr/>
          <a:lstStyle/>
          <a:p>
            <a:r>
              <a:rPr lang="en-US" dirty="0" err="1"/>
              <a:t>Cách</a:t>
            </a:r>
            <a:r>
              <a:rPr lang="en-US" dirty="0"/>
              <a:t> </a:t>
            </a:r>
            <a:r>
              <a:rPr lang="en-US" dirty="0" err="1"/>
              <a:t>đặt</a:t>
            </a:r>
            <a:r>
              <a:rPr lang="en-US" dirty="0"/>
              <a:t> </a:t>
            </a:r>
            <a:r>
              <a:rPr lang="en-US" dirty="0" err="1"/>
              <a:t>tay</a:t>
            </a:r>
            <a:r>
              <a:rPr lang="en-US" dirty="0"/>
              <a:t> </a:t>
            </a:r>
            <a:r>
              <a:rPr lang="en-US" dirty="0" err="1"/>
              <a:t>lên</a:t>
            </a:r>
            <a:r>
              <a:rPr lang="en-US" dirty="0"/>
              <a:t> </a:t>
            </a:r>
            <a:r>
              <a:rPr lang="en-US" dirty="0" err="1"/>
              <a:t>bàn</a:t>
            </a:r>
            <a:r>
              <a:rPr lang="en-US" dirty="0"/>
              <a:t> </a:t>
            </a:r>
            <a:r>
              <a:rPr lang="en-US" dirty="0" err="1"/>
              <a:t>phím</a:t>
            </a:r>
            <a:endParaRPr lang="en-US" dirty="0"/>
          </a:p>
        </p:txBody>
      </p:sp>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507936" cy="1409524"/>
          </a:xfrm>
        </p:spPr>
      </p:pic>
      <p:pic>
        <p:nvPicPr>
          <p:cNvPr id="17" name="Content Placeholder 6">
            <a:extLst>
              <a:ext uri="{FF2B5EF4-FFF2-40B4-BE49-F238E27FC236}">
                <a16:creationId xmlns:a16="http://schemas.microsoft.com/office/drawing/2014/main" xmlns="" id="{7ECD04AA-4C71-4C42-BE00-E3D0BEF3D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20" y="1409524"/>
            <a:ext cx="1092063" cy="863492"/>
          </a:xfrm>
          <a:prstGeom prst="rect">
            <a:avLst/>
          </a:prstGeom>
        </p:spPr>
      </p:pic>
      <p:graphicFrame>
        <p:nvGraphicFramePr>
          <p:cNvPr id="7" name="Object 6">
            <a:extLst>
              <a:ext uri="{FF2B5EF4-FFF2-40B4-BE49-F238E27FC236}">
                <a16:creationId xmlns:a16="http://schemas.microsoft.com/office/drawing/2014/main" xmlns="" id="{5BCE500C-CE74-40AF-BCE4-96982482FF80}"/>
              </a:ext>
            </a:extLst>
          </p:cNvPr>
          <p:cNvGraphicFramePr>
            <a:graphicFrameLocks noChangeAspect="1"/>
          </p:cNvGraphicFramePr>
          <p:nvPr>
            <p:extLst>
              <p:ext uri="{D42A27DB-BD31-4B8C-83A1-F6EECF244321}">
                <p14:modId xmlns:p14="http://schemas.microsoft.com/office/powerpoint/2010/main" val="3484344834"/>
              </p:ext>
            </p:extLst>
          </p:nvPr>
        </p:nvGraphicFramePr>
        <p:xfrm>
          <a:off x="2791753" y="2860628"/>
          <a:ext cx="6368028" cy="3070356"/>
        </p:xfrm>
        <a:graphic>
          <a:graphicData uri="http://schemas.openxmlformats.org/presentationml/2006/ole">
            <mc:AlternateContent xmlns:mc="http://schemas.openxmlformats.org/markup-compatibility/2006">
              <mc:Choice xmlns:v="urn:schemas-microsoft-com:vml" Requires="v">
                <p:oleObj spid="_x0000_s1032" name="Image" r:id="rId5" imgW="9561600" imgH="4609440" progId="Photoshop.Image.20">
                  <p:embed/>
                </p:oleObj>
              </mc:Choice>
              <mc:Fallback>
                <p:oleObj name="Image" r:id="rId5" imgW="9561600" imgH="4609440" progId="Photoshop.Image.20">
                  <p:embed/>
                  <p:pic>
                    <p:nvPicPr>
                      <p:cNvPr id="0" name=""/>
                      <p:cNvPicPr/>
                      <p:nvPr/>
                    </p:nvPicPr>
                    <p:blipFill>
                      <a:blip r:embed="rId6"/>
                      <a:stretch>
                        <a:fillRect/>
                      </a:stretch>
                    </p:blipFill>
                    <p:spPr>
                      <a:xfrm>
                        <a:off x="2791753" y="2860628"/>
                        <a:ext cx="6368028" cy="3070356"/>
                      </a:xfrm>
                      <a:prstGeom prst="rect">
                        <a:avLst/>
                      </a:prstGeom>
                    </p:spPr>
                  </p:pic>
                </p:oleObj>
              </mc:Fallback>
            </mc:AlternateContent>
          </a:graphicData>
        </a:graphic>
      </p:graphicFrame>
      <p:sp>
        <p:nvSpPr>
          <p:cNvPr id="22" name="Freeform: Shape 21">
            <a:extLst>
              <a:ext uri="{FF2B5EF4-FFF2-40B4-BE49-F238E27FC236}">
                <a16:creationId xmlns:a16="http://schemas.microsoft.com/office/drawing/2014/main" xmlns="" id="{4412B9C6-1690-4097-82B1-96E97792B427}"/>
              </a:ext>
            </a:extLst>
          </p:cNvPr>
          <p:cNvSpPr/>
          <p:nvPr/>
        </p:nvSpPr>
        <p:spPr>
          <a:xfrm>
            <a:off x="5794218" y="1973371"/>
            <a:ext cx="5332491" cy="923203"/>
          </a:xfrm>
          <a:custGeom>
            <a:avLst/>
            <a:gdLst>
              <a:gd name="connsiteX0" fmla="*/ 0 w 5332491"/>
              <a:gd name="connsiteY0" fmla="*/ 153870 h 923203"/>
              <a:gd name="connsiteX1" fmla="*/ 153870 w 5332491"/>
              <a:gd name="connsiteY1" fmla="*/ 0 h 923203"/>
              <a:gd name="connsiteX2" fmla="*/ 5178621 w 5332491"/>
              <a:gd name="connsiteY2" fmla="*/ 0 h 923203"/>
              <a:gd name="connsiteX3" fmla="*/ 5332491 w 5332491"/>
              <a:gd name="connsiteY3" fmla="*/ 153870 h 923203"/>
              <a:gd name="connsiteX4" fmla="*/ 5332491 w 5332491"/>
              <a:gd name="connsiteY4" fmla="*/ 769333 h 923203"/>
              <a:gd name="connsiteX5" fmla="*/ 5178621 w 5332491"/>
              <a:gd name="connsiteY5" fmla="*/ 923203 h 923203"/>
              <a:gd name="connsiteX6" fmla="*/ 153870 w 5332491"/>
              <a:gd name="connsiteY6" fmla="*/ 923203 h 923203"/>
              <a:gd name="connsiteX7" fmla="*/ 0 w 5332491"/>
              <a:gd name="connsiteY7" fmla="*/ 769333 h 923203"/>
              <a:gd name="connsiteX8" fmla="*/ 0 w 5332491"/>
              <a:gd name="connsiteY8" fmla="*/ 153870 h 9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2491" h="923203">
                <a:moveTo>
                  <a:pt x="0" y="153870"/>
                </a:moveTo>
                <a:cubicBezTo>
                  <a:pt x="0" y="68890"/>
                  <a:pt x="68890" y="0"/>
                  <a:pt x="153870" y="0"/>
                </a:cubicBezTo>
                <a:lnTo>
                  <a:pt x="5178621" y="0"/>
                </a:lnTo>
                <a:cubicBezTo>
                  <a:pt x="5263601" y="0"/>
                  <a:pt x="5332491" y="68890"/>
                  <a:pt x="5332491" y="153870"/>
                </a:cubicBezTo>
                <a:lnTo>
                  <a:pt x="5332491" y="769333"/>
                </a:lnTo>
                <a:cubicBezTo>
                  <a:pt x="5332491" y="854313"/>
                  <a:pt x="5263601" y="923203"/>
                  <a:pt x="5178621" y="923203"/>
                </a:cubicBezTo>
                <a:lnTo>
                  <a:pt x="153870" y="923203"/>
                </a:lnTo>
                <a:cubicBezTo>
                  <a:pt x="68890" y="923203"/>
                  <a:pt x="0" y="854313"/>
                  <a:pt x="0" y="769333"/>
                </a:cubicBezTo>
                <a:lnTo>
                  <a:pt x="0" y="1538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267" tIns="121267" rIns="121267" bIns="121267" numCol="1" spcCol="1270" anchor="ctr" anchorCtr="0">
            <a:noAutofit/>
          </a:bodyPr>
          <a:lstStyle/>
          <a:p>
            <a:pPr marL="0" lvl="0" indent="0" algn="l" defTabSz="889000">
              <a:lnSpc>
                <a:spcPct val="90000"/>
              </a:lnSpc>
              <a:spcBef>
                <a:spcPct val="0"/>
              </a:spcBef>
              <a:spcAft>
                <a:spcPct val="35000"/>
              </a:spcAft>
              <a:buNone/>
            </a:pPr>
            <a:r>
              <a:rPr lang="en-US" sz="2000" kern="1200" dirty="0"/>
              <a:t>Hai </a:t>
            </a:r>
            <a:r>
              <a:rPr lang="en-US" sz="2000" kern="1200" dirty="0" err="1"/>
              <a:t>ngón</a:t>
            </a:r>
            <a:r>
              <a:rPr lang="en-US" sz="2000" kern="1200" dirty="0"/>
              <a:t> </a:t>
            </a:r>
            <a:r>
              <a:rPr lang="en-US" sz="2000" kern="1200" dirty="0" err="1"/>
              <a:t>trỏ</a:t>
            </a:r>
            <a:r>
              <a:rPr lang="en-US" sz="2000" kern="1200" dirty="0"/>
              <a:t> </a:t>
            </a:r>
            <a:r>
              <a:rPr lang="en-US" sz="2000" kern="1200" dirty="0" err="1"/>
              <a:t>đặt</a:t>
            </a:r>
            <a:r>
              <a:rPr lang="en-US" sz="2000" kern="1200" dirty="0"/>
              <a:t> </a:t>
            </a:r>
            <a:r>
              <a:rPr lang="en-US" sz="2000" kern="1200" dirty="0" err="1"/>
              <a:t>lên</a:t>
            </a:r>
            <a:r>
              <a:rPr lang="en-US" sz="2000" kern="1200" dirty="0"/>
              <a:t> </a:t>
            </a:r>
            <a:r>
              <a:rPr lang="en-US" sz="2000" kern="1200" dirty="0" err="1"/>
              <a:t>phím</a:t>
            </a:r>
            <a:r>
              <a:rPr lang="en-US" sz="2000" kern="1200" dirty="0"/>
              <a:t> F </a:t>
            </a:r>
            <a:r>
              <a:rPr lang="en-US" sz="2000" kern="1200" dirty="0" err="1"/>
              <a:t>và</a:t>
            </a:r>
            <a:r>
              <a:rPr lang="en-US" sz="2000" kern="1200" dirty="0"/>
              <a:t> </a:t>
            </a:r>
            <a:r>
              <a:rPr lang="en-US" sz="2000" kern="1200" dirty="0" err="1"/>
              <a:t>phím</a:t>
            </a:r>
            <a:r>
              <a:rPr lang="en-US" sz="2000" kern="1200" dirty="0"/>
              <a:t> J. Hai </a:t>
            </a:r>
            <a:r>
              <a:rPr lang="en-US" sz="2000" kern="1200" dirty="0" err="1"/>
              <a:t>phím</a:t>
            </a:r>
            <a:r>
              <a:rPr lang="en-US" sz="2000" kern="1200" dirty="0"/>
              <a:t> </a:t>
            </a:r>
            <a:r>
              <a:rPr lang="en-US" sz="2000" kern="1200" dirty="0" err="1"/>
              <a:t>này</a:t>
            </a:r>
            <a:r>
              <a:rPr lang="en-US" sz="2000" kern="1200" dirty="0"/>
              <a:t> </a:t>
            </a:r>
            <a:r>
              <a:rPr lang="en-US" sz="2000" kern="1200" dirty="0" err="1"/>
              <a:t>có</a:t>
            </a:r>
            <a:r>
              <a:rPr lang="en-US" sz="2000" kern="1200" dirty="0"/>
              <a:t> </a:t>
            </a:r>
            <a:r>
              <a:rPr lang="en-US" sz="2000" kern="1200" dirty="0" err="1"/>
              <a:t>gờ</a:t>
            </a:r>
            <a:r>
              <a:rPr lang="en-US" sz="2000" kern="1200" dirty="0"/>
              <a:t> </a:t>
            </a:r>
            <a:r>
              <a:rPr lang="en-US" sz="2000" kern="1200" dirty="0" err="1"/>
              <a:t>để</a:t>
            </a:r>
            <a:r>
              <a:rPr lang="en-US" sz="2000" kern="1200" dirty="0"/>
              <a:t> </a:t>
            </a:r>
            <a:r>
              <a:rPr lang="en-US" sz="2000" kern="1200" dirty="0" err="1"/>
              <a:t>nhận</a:t>
            </a:r>
            <a:r>
              <a:rPr lang="en-US" sz="2000" kern="1200" dirty="0"/>
              <a:t> </a:t>
            </a:r>
            <a:r>
              <a:rPr lang="en-US" sz="2000" kern="1200" dirty="0" err="1"/>
              <a:t>biết</a:t>
            </a:r>
            <a:r>
              <a:rPr lang="en-US" sz="2000" kern="1200" dirty="0"/>
              <a:t> </a:t>
            </a:r>
            <a:r>
              <a:rPr lang="en-US" sz="2000" kern="1200" dirty="0" err="1"/>
              <a:t>việc</a:t>
            </a:r>
            <a:r>
              <a:rPr lang="en-US" sz="2000" kern="1200" dirty="0"/>
              <a:t> </a:t>
            </a:r>
            <a:r>
              <a:rPr lang="en-US" sz="2000" kern="1200" dirty="0" err="1"/>
              <a:t>đặt</a:t>
            </a:r>
            <a:r>
              <a:rPr lang="en-US" sz="2000" kern="1200" dirty="0"/>
              <a:t> </a:t>
            </a:r>
            <a:r>
              <a:rPr lang="en-US" sz="2000" kern="1200" dirty="0" err="1"/>
              <a:t>ngón</a:t>
            </a:r>
            <a:r>
              <a:rPr lang="en-US" sz="2000" kern="1200" dirty="0"/>
              <a:t> </a:t>
            </a:r>
            <a:r>
              <a:rPr lang="en-US" sz="2000" kern="1200" dirty="0" err="1"/>
              <a:t>đúng</a:t>
            </a:r>
            <a:r>
              <a:rPr lang="en-US" sz="2000" kern="1200" dirty="0"/>
              <a:t> </a:t>
            </a:r>
            <a:r>
              <a:rPr lang="en-US" sz="2000" kern="1200" dirty="0" err="1"/>
              <a:t>phím</a:t>
            </a:r>
            <a:r>
              <a:rPr lang="en-US" sz="2000" kern="1200" dirty="0"/>
              <a:t> </a:t>
            </a:r>
            <a:r>
              <a:rPr lang="en-US" sz="2000" kern="1200" dirty="0" err="1"/>
              <a:t>mà</a:t>
            </a:r>
            <a:r>
              <a:rPr lang="en-US" sz="2000" kern="1200" dirty="0"/>
              <a:t> </a:t>
            </a:r>
            <a:r>
              <a:rPr lang="en-US" sz="2000" kern="1200" dirty="0" err="1"/>
              <a:t>không</a:t>
            </a:r>
            <a:r>
              <a:rPr lang="en-US" sz="2000" kern="1200" dirty="0"/>
              <a:t> </a:t>
            </a:r>
            <a:r>
              <a:rPr lang="en-US" sz="2000" kern="1200" dirty="0" err="1"/>
              <a:t>cần</a:t>
            </a:r>
            <a:r>
              <a:rPr lang="en-US" sz="2000" kern="1200" dirty="0"/>
              <a:t> </a:t>
            </a:r>
            <a:r>
              <a:rPr lang="en-US" sz="2000" kern="1200" dirty="0" err="1"/>
              <a:t>nhìn</a:t>
            </a:r>
            <a:r>
              <a:rPr lang="en-US" sz="2000" kern="1200" dirty="0"/>
              <a:t> </a:t>
            </a:r>
            <a:r>
              <a:rPr lang="en-US" sz="2000" kern="1200" dirty="0" err="1"/>
              <a:t>vào</a:t>
            </a:r>
            <a:r>
              <a:rPr lang="en-US" sz="2000" kern="1200" dirty="0"/>
              <a:t> </a:t>
            </a:r>
            <a:r>
              <a:rPr lang="en-US" sz="2000" kern="1200" dirty="0" err="1"/>
              <a:t>bàn</a:t>
            </a:r>
            <a:r>
              <a:rPr lang="en-US" sz="2000" kern="1200" dirty="0"/>
              <a:t> </a:t>
            </a:r>
            <a:r>
              <a:rPr lang="en-US" sz="2000" kern="1200" dirty="0" err="1"/>
              <a:t>phím</a:t>
            </a:r>
            <a:r>
              <a:rPr lang="en-US" sz="2000" kern="1200" dirty="0"/>
              <a:t>.</a:t>
            </a:r>
          </a:p>
        </p:txBody>
      </p:sp>
      <p:sp>
        <p:nvSpPr>
          <p:cNvPr id="25" name="Freeform: Shape 24">
            <a:extLst>
              <a:ext uri="{FF2B5EF4-FFF2-40B4-BE49-F238E27FC236}">
                <a16:creationId xmlns:a16="http://schemas.microsoft.com/office/drawing/2014/main" xmlns="" id="{0E8B501A-D934-465D-8543-5D462C60D3F2}"/>
              </a:ext>
            </a:extLst>
          </p:cNvPr>
          <p:cNvSpPr/>
          <p:nvPr/>
        </p:nvSpPr>
        <p:spPr>
          <a:xfrm>
            <a:off x="1985903" y="1925107"/>
            <a:ext cx="3331675" cy="917280"/>
          </a:xfrm>
          <a:custGeom>
            <a:avLst/>
            <a:gdLst>
              <a:gd name="connsiteX0" fmla="*/ 0 w 3331675"/>
              <a:gd name="connsiteY0" fmla="*/ 152883 h 917280"/>
              <a:gd name="connsiteX1" fmla="*/ 152883 w 3331675"/>
              <a:gd name="connsiteY1" fmla="*/ 0 h 917280"/>
              <a:gd name="connsiteX2" fmla="*/ 3178792 w 3331675"/>
              <a:gd name="connsiteY2" fmla="*/ 0 h 917280"/>
              <a:gd name="connsiteX3" fmla="*/ 3331675 w 3331675"/>
              <a:gd name="connsiteY3" fmla="*/ 152883 h 917280"/>
              <a:gd name="connsiteX4" fmla="*/ 3331675 w 3331675"/>
              <a:gd name="connsiteY4" fmla="*/ 764397 h 917280"/>
              <a:gd name="connsiteX5" fmla="*/ 3178792 w 3331675"/>
              <a:gd name="connsiteY5" fmla="*/ 917280 h 917280"/>
              <a:gd name="connsiteX6" fmla="*/ 152883 w 3331675"/>
              <a:gd name="connsiteY6" fmla="*/ 917280 h 917280"/>
              <a:gd name="connsiteX7" fmla="*/ 0 w 3331675"/>
              <a:gd name="connsiteY7" fmla="*/ 764397 h 917280"/>
              <a:gd name="connsiteX8" fmla="*/ 0 w 3331675"/>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675" h="917280">
                <a:moveTo>
                  <a:pt x="0" y="152883"/>
                </a:moveTo>
                <a:cubicBezTo>
                  <a:pt x="0" y="68448"/>
                  <a:pt x="68448" y="0"/>
                  <a:pt x="152883" y="0"/>
                </a:cubicBezTo>
                <a:lnTo>
                  <a:pt x="3178792" y="0"/>
                </a:lnTo>
                <a:cubicBezTo>
                  <a:pt x="3263227" y="0"/>
                  <a:pt x="3331675" y="68448"/>
                  <a:pt x="3331675" y="152883"/>
                </a:cubicBezTo>
                <a:lnTo>
                  <a:pt x="3331675" y="764397"/>
                </a:lnTo>
                <a:cubicBezTo>
                  <a:pt x="3331675" y="848832"/>
                  <a:pt x="3263227" y="917280"/>
                  <a:pt x="3178792" y="917280"/>
                </a:cubicBezTo>
                <a:lnTo>
                  <a:pt x="152883" y="917280"/>
                </a:lnTo>
                <a:cubicBezTo>
                  <a:pt x="68448" y="917280"/>
                  <a:pt x="0" y="848832"/>
                  <a:pt x="0" y="764397"/>
                </a:cubicBezTo>
                <a:lnTo>
                  <a:pt x="0" y="152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78" tIns="120978" rIns="120978" bIns="120978" numCol="1" spcCol="1270" anchor="ctr" anchorCtr="0">
            <a:noAutofit/>
          </a:bodyPr>
          <a:lstStyle/>
          <a:p>
            <a:pPr marL="0" lvl="0" indent="0" algn="l" defTabSz="889000">
              <a:lnSpc>
                <a:spcPct val="90000"/>
              </a:lnSpc>
              <a:spcBef>
                <a:spcPct val="0"/>
              </a:spcBef>
              <a:spcAft>
                <a:spcPct val="35000"/>
              </a:spcAft>
              <a:buNone/>
            </a:pPr>
            <a:r>
              <a:rPr lang="en-US" sz="2000" kern="1200" dirty="0" err="1"/>
              <a:t>Các</a:t>
            </a:r>
            <a:r>
              <a:rPr lang="en-US" sz="2000" kern="1200" dirty="0"/>
              <a:t> </a:t>
            </a:r>
            <a:r>
              <a:rPr lang="en-US" sz="2000" kern="1200" dirty="0" err="1"/>
              <a:t>ngón</a:t>
            </a:r>
            <a:r>
              <a:rPr lang="en-US" sz="2000" kern="1200" dirty="0"/>
              <a:t> </a:t>
            </a:r>
            <a:r>
              <a:rPr lang="en-US" sz="2000" kern="1200" dirty="0" err="1"/>
              <a:t>tay</a:t>
            </a:r>
            <a:r>
              <a:rPr lang="en-US" sz="2000" kern="1200" dirty="0"/>
              <a:t> </a:t>
            </a:r>
            <a:r>
              <a:rPr lang="en-US" sz="2000" kern="1200" dirty="0" err="1"/>
              <a:t>theo</a:t>
            </a:r>
            <a:r>
              <a:rPr lang="en-US" sz="2000" kern="1200" dirty="0"/>
              <a:t> </a:t>
            </a:r>
            <a:r>
              <a:rPr lang="en-US" sz="2000" kern="1200" dirty="0" err="1"/>
              <a:t>thứ</a:t>
            </a:r>
            <a:r>
              <a:rPr lang="en-US" sz="2000" kern="1200" dirty="0"/>
              <a:t> </a:t>
            </a:r>
            <a:r>
              <a:rPr lang="en-US" sz="2000" kern="1200" dirty="0" err="1"/>
              <a:t>tự</a:t>
            </a:r>
            <a:r>
              <a:rPr lang="en-US" sz="2000" kern="1200" dirty="0"/>
              <a:t> </a:t>
            </a:r>
            <a:r>
              <a:rPr lang="en-US" sz="2000" kern="1200" dirty="0" err="1"/>
              <a:t>đặt</a:t>
            </a:r>
            <a:r>
              <a:rPr lang="en-US" sz="2000" kern="1200" dirty="0"/>
              <a:t> </a:t>
            </a:r>
            <a:r>
              <a:rPr lang="en-US" sz="2000" kern="1200" dirty="0" err="1"/>
              <a:t>lên</a:t>
            </a:r>
            <a:r>
              <a:rPr lang="en-US" sz="2000" kern="1200" dirty="0"/>
              <a:t> </a:t>
            </a:r>
            <a:r>
              <a:rPr lang="en-US" sz="2000" kern="1200" dirty="0" err="1"/>
              <a:t>các</a:t>
            </a:r>
            <a:r>
              <a:rPr lang="en-US" sz="2000" kern="1200" dirty="0"/>
              <a:t> </a:t>
            </a:r>
            <a:r>
              <a:rPr lang="en-US" sz="2000" kern="1200" dirty="0" err="1"/>
              <a:t>phím</a:t>
            </a:r>
            <a:r>
              <a:rPr lang="en-US" sz="2000" kern="1200" dirty="0"/>
              <a:t> </a:t>
            </a:r>
            <a:r>
              <a:rPr lang="en-US" sz="2000" kern="1200" dirty="0" err="1"/>
              <a:t>kế</a:t>
            </a:r>
            <a:r>
              <a:rPr lang="en-US" sz="2000" kern="1200" dirty="0"/>
              <a:t> </a:t>
            </a:r>
            <a:r>
              <a:rPr lang="en-US" sz="2000" kern="1200" dirty="0" err="1"/>
              <a:t>tiếp</a:t>
            </a:r>
            <a:r>
              <a:rPr lang="en-US" sz="2000" kern="1200" dirty="0"/>
              <a:t>.</a:t>
            </a:r>
          </a:p>
        </p:txBody>
      </p:sp>
      <p:sp>
        <p:nvSpPr>
          <p:cNvPr id="28" name="Freeform: Shape 27">
            <a:extLst>
              <a:ext uri="{FF2B5EF4-FFF2-40B4-BE49-F238E27FC236}">
                <a16:creationId xmlns:a16="http://schemas.microsoft.com/office/drawing/2014/main" xmlns="" id="{CDD40838-638A-4A84-ADDC-23E835533B2E}"/>
              </a:ext>
            </a:extLst>
          </p:cNvPr>
          <p:cNvSpPr/>
          <p:nvPr/>
        </p:nvSpPr>
        <p:spPr>
          <a:xfrm>
            <a:off x="9159781" y="3109076"/>
            <a:ext cx="1892175" cy="934830"/>
          </a:xfrm>
          <a:custGeom>
            <a:avLst/>
            <a:gdLst>
              <a:gd name="connsiteX0" fmla="*/ 0 w 1892175"/>
              <a:gd name="connsiteY0" fmla="*/ 155808 h 934830"/>
              <a:gd name="connsiteX1" fmla="*/ 155808 w 1892175"/>
              <a:gd name="connsiteY1" fmla="*/ 0 h 934830"/>
              <a:gd name="connsiteX2" fmla="*/ 1736367 w 1892175"/>
              <a:gd name="connsiteY2" fmla="*/ 0 h 934830"/>
              <a:gd name="connsiteX3" fmla="*/ 1892175 w 1892175"/>
              <a:gd name="connsiteY3" fmla="*/ 155808 h 934830"/>
              <a:gd name="connsiteX4" fmla="*/ 1892175 w 1892175"/>
              <a:gd name="connsiteY4" fmla="*/ 779022 h 934830"/>
              <a:gd name="connsiteX5" fmla="*/ 1736367 w 1892175"/>
              <a:gd name="connsiteY5" fmla="*/ 934830 h 934830"/>
              <a:gd name="connsiteX6" fmla="*/ 155808 w 1892175"/>
              <a:gd name="connsiteY6" fmla="*/ 934830 h 934830"/>
              <a:gd name="connsiteX7" fmla="*/ 0 w 1892175"/>
              <a:gd name="connsiteY7" fmla="*/ 779022 h 934830"/>
              <a:gd name="connsiteX8" fmla="*/ 0 w 1892175"/>
              <a:gd name="connsiteY8" fmla="*/ 155808 h 9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175" h="934830">
                <a:moveTo>
                  <a:pt x="0" y="155808"/>
                </a:moveTo>
                <a:cubicBezTo>
                  <a:pt x="0" y="69758"/>
                  <a:pt x="69758" y="0"/>
                  <a:pt x="155808" y="0"/>
                </a:cubicBezTo>
                <a:lnTo>
                  <a:pt x="1736367" y="0"/>
                </a:lnTo>
                <a:cubicBezTo>
                  <a:pt x="1822417" y="0"/>
                  <a:pt x="1892175" y="69758"/>
                  <a:pt x="1892175" y="155808"/>
                </a:cubicBezTo>
                <a:lnTo>
                  <a:pt x="1892175" y="779022"/>
                </a:lnTo>
                <a:cubicBezTo>
                  <a:pt x="1892175" y="865072"/>
                  <a:pt x="1822417" y="934830"/>
                  <a:pt x="1736367" y="934830"/>
                </a:cubicBezTo>
                <a:lnTo>
                  <a:pt x="155808" y="934830"/>
                </a:lnTo>
                <a:cubicBezTo>
                  <a:pt x="69758" y="934830"/>
                  <a:pt x="0" y="865072"/>
                  <a:pt x="0" y="779022"/>
                </a:cubicBezTo>
                <a:lnTo>
                  <a:pt x="0" y="155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05" tIns="110405" rIns="110405" bIns="110405" numCol="1" spcCol="1270" anchor="ctr" anchorCtr="0">
            <a:noAutofit/>
          </a:bodyPr>
          <a:lstStyle/>
          <a:p>
            <a:pPr marL="0" lvl="0" indent="0" algn="l" defTabSz="755650">
              <a:lnSpc>
                <a:spcPct val="90000"/>
              </a:lnSpc>
              <a:spcBef>
                <a:spcPct val="0"/>
              </a:spcBef>
              <a:spcAft>
                <a:spcPct val="35000"/>
              </a:spcAft>
              <a:buNone/>
            </a:pPr>
            <a:r>
              <a:rPr lang="en-US" sz="1700" kern="1200"/>
              <a:t>Các ngón tay theo thứ tự đặt lên các phím kế tiếp.</a:t>
            </a:r>
          </a:p>
        </p:txBody>
      </p:sp>
      <p:sp>
        <p:nvSpPr>
          <p:cNvPr id="31" name="Freeform: Shape 30">
            <a:extLst>
              <a:ext uri="{FF2B5EF4-FFF2-40B4-BE49-F238E27FC236}">
                <a16:creationId xmlns:a16="http://schemas.microsoft.com/office/drawing/2014/main" xmlns="" id="{BDF398D3-9DA7-4BC9-9621-58A554C26A7B}"/>
              </a:ext>
            </a:extLst>
          </p:cNvPr>
          <p:cNvSpPr/>
          <p:nvPr/>
        </p:nvSpPr>
        <p:spPr>
          <a:xfrm>
            <a:off x="3358835" y="5933554"/>
            <a:ext cx="4617267" cy="632003"/>
          </a:xfrm>
          <a:custGeom>
            <a:avLst/>
            <a:gdLst>
              <a:gd name="connsiteX0" fmla="*/ 0 w 1892175"/>
              <a:gd name="connsiteY0" fmla="*/ 155808 h 934830"/>
              <a:gd name="connsiteX1" fmla="*/ 155808 w 1892175"/>
              <a:gd name="connsiteY1" fmla="*/ 0 h 934830"/>
              <a:gd name="connsiteX2" fmla="*/ 1736367 w 1892175"/>
              <a:gd name="connsiteY2" fmla="*/ 0 h 934830"/>
              <a:gd name="connsiteX3" fmla="*/ 1892175 w 1892175"/>
              <a:gd name="connsiteY3" fmla="*/ 155808 h 934830"/>
              <a:gd name="connsiteX4" fmla="*/ 1892175 w 1892175"/>
              <a:gd name="connsiteY4" fmla="*/ 779022 h 934830"/>
              <a:gd name="connsiteX5" fmla="*/ 1736367 w 1892175"/>
              <a:gd name="connsiteY5" fmla="*/ 934830 h 934830"/>
              <a:gd name="connsiteX6" fmla="*/ 155808 w 1892175"/>
              <a:gd name="connsiteY6" fmla="*/ 934830 h 934830"/>
              <a:gd name="connsiteX7" fmla="*/ 0 w 1892175"/>
              <a:gd name="connsiteY7" fmla="*/ 779022 h 934830"/>
              <a:gd name="connsiteX8" fmla="*/ 0 w 1892175"/>
              <a:gd name="connsiteY8" fmla="*/ 155808 h 9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175" h="934830">
                <a:moveTo>
                  <a:pt x="0" y="155808"/>
                </a:moveTo>
                <a:cubicBezTo>
                  <a:pt x="0" y="69758"/>
                  <a:pt x="69758" y="0"/>
                  <a:pt x="155808" y="0"/>
                </a:cubicBezTo>
                <a:lnTo>
                  <a:pt x="1736367" y="0"/>
                </a:lnTo>
                <a:cubicBezTo>
                  <a:pt x="1822417" y="0"/>
                  <a:pt x="1892175" y="69758"/>
                  <a:pt x="1892175" y="155808"/>
                </a:cubicBezTo>
                <a:lnTo>
                  <a:pt x="1892175" y="779022"/>
                </a:lnTo>
                <a:cubicBezTo>
                  <a:pt x="1892175" y="865072"/>
                  <a:pt x="1822417" y="934830"/>
                  <a:pt x="1736367" y="934830"/>
                </a:cubicBezTo>
                <a:lnTo>
                  <a:pt x="155808" y="934830"/>
                </a:lnTo>
                <a:cubicBezTo>
                  <a:pt x="69758" y="934830"/>
                  <a:pt x="0" y="865072"/>
                  <a:pt x="0" y="779022"/>
                </a:cubicBezTo>
                <a:lnTo>
                  <a:pt x="0" y="155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05" tIns="110405" rIns="110405" bIns="110405" numCol="1" spcCol="1270" anchor="ctr" anchorCtr="0">
            <a:noAutofit/>
          </a:bodyPr>
          <a:lstStyle/>
          <a:p>
            <a:pPr lvl="0" algn="ctr" defTabSz="755650">
              <a:lnSpc>
                <a:spcPct val="90000"/>
              </a:lnSpc>
              <a:spcBef>
                <a:spcPct val="0"/>
              </a:spcBef>
              <a:spcAft>
                <a:spcPct val="35000"/>
              </a:spcAft>
            </a:pPr>
            <a:r>
              <a:rPr lang="en-US" sz="1700" dirty="0"/>
              <a:t>Hai </a:t>
            </a:r>
            <a:r>
              <a:rPr lang="en-US" sz="1700" dirty="0" err="1"/>
              <a:t>ngón</a:t>
            </a:r>
            <a:r>
              <a:rPr lang="en-US" sz="1700" dirty="0"/>
              <a:t> </a:t>
            </a:r>
            <a:r>
              <a:rPr lang="en-US" sz="1700" dirty="0" err="1"/>
              <a:t>cái</a:t>
            </a:r>
            <a:r>
              <a:rPr lang="en-US" sz="1700" dirty="0"/>
              <a:t> </a:t>
            </a:r>
            <a:r>
              <a:rPr lang="en-US" sz="1700" dirty="0" err="1"/>
              <a:t>đặt</a:t>
            </a:r>
            <a:r>
              <a:rPr lang="en-US" sz="1700" dirty="0"/>
              <a:t> </a:t>
            </a:r>
            <a:r>
              <a:rPr lang="en-US" sz="1700" dirty="0" err="1"/>
              <a:t>lên</a:t>
            </a:r>
            <a:r>
              <a:rPr lang="en-US" sz="1700" dirty="0"/>
              <a:t> </a:t>
            </a:r>
            <a:r>
              <a:rPr lang="en-US" sz="1700" dirty="0" err="1"/>
              <a:t>trên</a:t>
            </a:r>
            <a:r>
              <a:rPr lang="en-US" sz="1700" dirty="0"/>
              <a:t> </a:t>
            </a:r>
            <a:r>
              <a:rPr lang="en-US" sz="1700" dirty="0" err="1"/>
              <a:t>phím</a:t>
            </a:r>
            <a:r>
              <a:rPr lang="en-US" sz="1700" dirty="0"/>
              <a:t> </a:t>
            </a:r>
            <a:r>
              <a:rPr lang="en-US" sz="1700" dirty="0" err="1"/>
              <a:t>dấu</a:t>
            </a:r>
            <a:r>
              <a:rPr lang="en-US" sz="1700" dirty="0"/>
              <a:t> </a:t>
            </a:r>
            <a:r>
              <a:rPr lang="en-US" sz="1700" dirty="0" err="1"/>
              <a:t>cách</a:t>
            </a:r>
            <a:endParaRPr lang="en-US" sz="1700" kern="1200" dirty="0"/>
          </a:p>
        </p:txBody>
      </p:sp>
    </p:spTree>
    <p:extLst>
      <p:ext uri="{BB962C8B-B14F-4D97-AF65-F5344CB8AC3E}">
        <p14:creationId xmlns:p14="http://schemas.microsoft.com/office/powerpoint/2010/main" val="140904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5" grpId="0" animBg="1"/>
      <p:bldP spid="28"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F3D5F8F7-9B65-402B-9388-E5F070514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936" cy="1409524"/>
          </a:xfrm>
        </p:spPr>
      </p:pic>
      <p:sp>
        <p:nvSpPr>
          <p:cNvPr id="11" name="Freeform: Shape 10">
            <a:extLst>
              <a:ext uri="{FF2B5EF4-FFF2-40B4-BE49-F238E27FC236}">
                <a16:creationId xmlns:a16="http://schemas.microsoft.com/office/drawing/2014/main" xmlns="" id="{BEE18A65-E8DD-4E7A-B0AD-D218961D7CB4}"/>
              </a:ext>
            </a:extLst>
          </p:cNvPr>
          <p:cNvSpPr/>
          <p:nvPr/>
        </p:nvSpPr>
        <p:spPr>
          <a:xfrm>
            <a:off x="2018236" y="1480505"/>
            <a:ext cx="9887071" cy="985461"/>
          </a:xfrm>
          <a:custGeom>
            <a:avLst/>
            <a:gdLst>
              <a:gd name="connsiteX0" fmla="*/ 99071 w 594413"/>
              <a:gd name="connsiteY0" fmla="*/ 0 h 7487861"/>
              <a:gd name="connsiteX1" fmla="*/ 495342 w 594413"/>
              <a:gd name="connsiteY1" fmla="*/ 0 h 7487861"/>
              <a:gd name="connsiteX2" fmla="*/ 594413 w 594413"/>
              <a:gd name="connsiteY2" fmla="*/ 99071 h 7487861"/>
              <a:gd name="connsiteX3" fmla="*/ 594413 w 594413"/>
              <a:gd name="connsiteY3" fmla="*/ 7487861 h 7487861"/>
              <a:gd name="connsiteX4" fmla="*/ 594413 w 594413"/>
              <a:gd name="connsiteY4" fmla="*/ 7487861 h 7487861"/>
              <a:gd name="connsiteX5" fmla="*/ 0 w 594413"/>
              <a:gd name="connsiteY5" fmla="*/ 7487861 h 7487861"/>
              <a:gd name="connsiteX6" fmla="*/ 0 w 594413"/>
              <a:gd name="connsiteY6" fmla="*/ 7487861 h 7487861"/>
              <a:gd name="connsiteX7" fmla="*/ 0 w 594413"/>
              <a:gd name="connsiteY7" fmla="*/ 99071 h 7487861"/>
              <a:gd name="connsiteX8" fmla="*/ 99071 w 594413"/>
              <a:gd name="connsiteY8" fmla="*/ 0 h 74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413" h="7487861">
                <a:moveTo>
                  <a:pt x="594413" y="1248008"/>
                </a:moveTo>
                <a:lnTo>
                  <a:pt x="594413" y="6239853"/>
                </a:lnTo>
                <a:cubicBezTo>
                  <a:pt x="594413" y="6929100"/>
                  <a:pt x="590892" y="7487855"/>
                  <a:pt x="586548" y="7487855"/>
                </a:cubicBezTo>
                <a:lnTo>
                  <a:pt x="0" y="7487855"/>
                </a:lnTo>
                <a:lnTo>
                  <a:pt x="0" y="7487855"/>
                </a:lnTo>
                <a:lnTo>
                  <a:pt x="0" y="6"/>
                </a:lnTo>
                <a:lnTo>
                  <a:pt x="0" y="6"/>
                </a:lnTo>
                <a:lnTo>
                  <a:pt x="586548" y="6"/>
                </a:lnTo>
                <a:cubicBezTo>
                  <a:pt x="590892" y="6"/>
                  <a:pt x="594413" y="558761"/>
                  <a:pt x="594413" y="1248008"/>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1" tIns="51241" rIns="51241" bIns="51243"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Times New Roman" panose="02020603050405020304" pitchFamily="18" charset="0"/>
                <a:cs typeface="Times New Roman" panose="02020603050405020304" pitchFamily="18" charset="0"/>
              </a:rPr>
              <a:t> </a:t>
            </a:r>
            <a:endParaRPr lang="en-US" sz="3500" kern="1200" dirty="0"/>
          </a:p>
        </p:txBody>
      </p:sp>
      <p:graphicFrame>
        <p:nvGraphicFramePr>
          <p:cNvPr id="4" name="Diagram 3">
            <a:extLst>
              <a:ext uri="{FF2B5EF4-FFF2-40B4-BE49-F238E27FC236}">
                <a16:creationId xmlns:a16="http://schemas.microsoft.com/office/drawing/2014/main" xmlns="" id="{F6107C71-7CE2-4420-B4B5-331840896D02}"/>
              </a:ext>
            </a:extLst>
          </p:cNvPr>
          <p:cNvGraphicFramePr/>
          <p:nvPr/>
        </p:nvGraphicFramePr>
        <p:xfrm>
          <a:off x="1329350" y="2465966"/>
          <a:ext cx="95333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xmlns="" id="{573C103F-BE46-4792-A942-857ABF8ADDF2}"/>
              </a:ext>
            </a:extLst>
          </p:cNvPr>
          <p:cNvSpPr txBox="1"/>
          <p:nvPr/>
        </p:nvSpPr>
        <p:spPr>
          <a:xfrm>
            <a:off x="2425478" y="1647745"/>
            <a:ext cx="95333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F, J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pic>
        <p:nvPicPr>
          <p:cNvPr id="17" name="Content Placeholder 6">
            <a:extLst>
              <a:ext uri="{FF2B5EF4-FFF2-40B4-BE49-F238E27FC236}">
                <a16:creationId xmlns:a16="http://schemas.microsoft.com/office/drawing/2014/main" xmlns="" id="{37C246D0-7B96-450D-B555-ED5A6C7E93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224" y="1309231"/>
            <a:ext cx="1168254" cy="965079"/>
          </a:xfrm>
          <a:prstGeom prst="rect">
            <a:avLst/>
          </a:prstGeom>
        </p:spPr>
      </p:pic>
      <p:grpSp>
        <p:nvGrpSpPr>
          <p:cNvPr id="19" name="Group 18">
            <a:extLst>
              <a:ext uri="{FF2B5EF4-FFF2-40B4-BE49-F238E27FC236}">
                <a16:creationId xmlns:a16="http://schemas.microsoft.com/office/drawing/2014/main" xmlns="" id="{E11B44ED-98C1-4714-B37B-345EE9DC69C2}"/>
              </a:ext>
            </a:extLst>
          </p:cNvPr>
          <p:cNvGrpSpPr/>
          <p:nvPr/>
        </p:nvGrpSpPr>
        <p:grpSpPr>
          <a:xfrm>
            <a:off x="1329350" y="2812381"/>
            <a:ext cx="9724528" cy="1961909"/>
            <a:chOff x="949164" y="1710664"/>
            <a:chExt cx="9724528" cy="1961909"/>
          </a:xfrm>
        </p:grpSpPr>
        <p:graphicFrame>
          <p:nvGraphicFramePr>
            <p:cNvPr id="20" name="Diagram 19">
              <a:extLst>
                <a:ext uri="{FF2B5EF4-FFF2-40B4-BE49-F238E27FC236}">
                  <a16:creationId xmlns:a16="http://schemas.microsoft.com/office/drawing/2014/main" xmlns="" id="{5DF90BD8-808E-4335-9D61-C5A5C2D42010}"/>
                </a:ext>
              </a:extLst>
            </p:cNvPr>
            <p:cNvGraphicFramePr/>
            <p:nvPr>
              <p:extLst>
                <p:ext uri="{D42A27DB-BD31-4B8C-83A1-F6EECF244321}">
                  <p14:modId xmlns:p14="http://schemas.microsoft.com/office/powerpoint/2010/main" val="171740779"/>
                </p:ext>
              </p:extLst>
            </p:nvPr>
          </p:nvGraphicFramePr>
          <p:xfrm>
            <a:off x="1140392" y="1856691"/>
            <a:ext cx="9533300" cy="18158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1" name="Content Placeholder 5">
              <a:extLst>
                <a:ext uri="{FF2B5EF4-FFF2-40B4-BE49-F238E27FC236}">
                  <a16:creationId xmlns:a16="http://schemas.microsoft.com/office/drawing/2014/main" xmlns="" id="{A8EB6FDD-8E30-4B12-A612-41556FFA198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9164" y="1710664"/>
              <a:ext cx="1282540" cy="1053968"/>
            </a:xfrm>
            <a:prstGeom prst="rect">
              <a:avLst/>
            </a:prstGeom>
          </p:spPr>
        </p:pic>
      </p:grpSp>
      <p:sp>
        <p:nvSpPr>
          <p:cNvPr id="22" name="Title 1">
            <a:extLst>
              <a:ext uri="{FF2B5EF4-FFF2-40B4-BE49-F238E27FC236}">
                <a16:creationId xmlns:a16="http://schemas.microsoft.com/office/drawing/2014/main" xmlns="" id="{428CA438-089F-4843-8449-43FD5260E95C}"/>
              </a:ext>
            </a:extLst>
          </p:cNvPr>
          <p:cNvSpPr>
            <a:spLocks noGrp="1"/>
          </p:cNvSpPr>
          <p:nvPr>
            <p:ph type="title"/>
          </p:nvPr>
        </p:nvSpPr>
        <p:spPr>
          <a:xfrm>
            <a:off x="4507936" y="148817"/>
            <a:ext cx="6926655" cy="1325563"/>
          </a:xfrm>
        </p:spPr>
        <p:txBody>
          <a:bodyPr/>
          <a:lstStyle/>
          <a:p>
            <a:r>
              <a:rPr lang="en-US" dirty="0" err="1"/>
              <a:t>Cách</a:t>
            </a:r>
            <a:r>
              <a:rPr lang="en-US" dirty="0"/>
              <a:t> </a:t>
            </a:r>
            <a:r>
              <a:rPr lang="en-US" dirty="0" err="1"/>
              <a:t>đặt</a:t>
            </a:r>
            <a:r>
              <a:rPr lang="en-US" dirty="0"/>
              <a:t> </a:t>
            </a:r>
            <a:r>
              <a:rPr lang="en-US" dirty="0" err="1"/>
              <a:t>tay</a:t>
            </a:r>
            <a:r>
              <a:rPr lang="en-US" dirty="0"/>
              <a:t> </a:t>
            </a:r>
            <a:r>
              <a:rPr lang="en-US" dirty="0" err="1"/>
              <a:t>lên</a:t>
            </a:r>
            <a:r>
              <a:rPr lang="en-US" dirty="0"/>
              <a:t> </a:t>
            </a:r>
            <a:r>
              <a:rPr lang="en-US" dirty="0" err="1"/>
              <a:t>bàn</a:t>
            </a:r>
            <a:r>
              <a:rPr lang="en-US" dirty="0"/>
              <a:t> </a:t>
            </a:r>
            <a:r>
              <a:rPr lang="en-US" dirty="0" err="1"/>
              <a:t>phím</a:t>
            </a:r>
            <a:endParaRPr lang="en-US" dirty="0"/>
          </a:p>
        </p:txBody>
      </p:sp>
    </p:spTree>
    <p:extLst>
      <p:ext uri="{BB962C8B-B14F-4D97-AF65-F5344CB8AC3E}">
        <p14:creationId xmlns:p14="http://schemas.microsoft.com/office/powerpoint/2010/main" val="29504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Graphic spid="4" grpId="0">
        <p:bldAsOne/>
      </p:bldGraphic>
      <p:bldP spid="24" grpId="0"/>
      <p:bldP spid="24" grpId="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1118</Words>
  <Application>Microsoft Office PowerPoint</Application>
  <PresentationFormat>Widescreen</PresentationFormat>
  <Paragraphs>119</Paragraphs>
  <Slides>21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Segoe UI Black</vt:lpstr>
      <vt:lpstr>华文琥珀</vt:lpstr>
      <vt:lpstr>Times New Roman</vt:lpstr>
      <vt:lpstr>Office Theme</vt:lpstr>
      <vt:lpstr>Image</vt:lpstr>
      <vt:lpstr>PowerPoint Presentation</vt:lpstr>
      <vt:lpstr>MỤC TIÊU BÀI HỌC</vt:lpstr>
      <vt:lpstr>Nhà vô địch 17 tuổi</vt:lpstr>
      <vt:lpstr>BÀN PHÍM MÁY TÍNH</vt:lpstr>
      <vt:lpstr>BÀN PHÍM MÁY TÍNH</vt:lpstr>
      <vt:lpstr>Các hàng phím của khu vực chính</vt:lpstr>
      <vt:lpstr>Các hàng phím của khu vực chính</vt:lpstr>
      <vt:lpstr>Cách đặt tay lên bàn phím</vt:lpstr>
      <vt:lpstr>Cách đặt tay lên bàn phím</vt:lpstr>
      <vt:lpstr>Gõ phím ở hàng cơ sở</vt:lpstr>
      <vt:lpstr>Gõ phím ở hàng trên và gõ phím ở hàng dưới</vt:lpstr>
      <vt:lpstr> Luyện tập gõ phím với phần mềm RapidTyping</vt:lpstr>
      <vt:lpstr> Luyện tập gõ phím với phần mềm RapidTyping</vt:lpstr>
      <vt:lpstr> Luyện tập gõ phím với phần mềm RapidTyping</vt:lpstr>
      <vt:lpstr> Những điều lưu ý khi luyện tập gõ phím với phần mềm RapidTyping</vt:lpstr>
      <vt:lpstr> Chọn mức độ luyện tập gõ phím với phần mềm RapidTyping</vt:lpstr>
      <vt:lpstr>Khu vực chính của bàn phím gồm những hàng phím nào?</vt:lpstr>
      <vt:lpstr>Các kí tự dưới đây thuộc hàng phím nào?</vt:lpstr>
      <vt:lpstr> Các phím nào được gọi là các phím xuất phát? Tại sao các phím đó lại được gọi như vậy?</vt:lpstr>
      <vt:lpstr>Thực hành khởi động phần mềm RapidTyping, lựa chọn bài và luyện gõ các phím ở:</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CHISATO KAWAMURA</dc:creator>
  <cp:lastModifiedBy>Administrator</cp:lastModifiedBy>
  <cp:revision>42</cp:revision>
  <dcterms:created xsi:type="dcterms:W3CDTF">2022-03-31T14:45:07Z</dcterms:created>
  <dcterms:modified xsi:type="dcterms:W3CDTF">2024-03-18T03:39:31Z</dcterms:modified>
</cp:coreProperties>
</file>