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25" r:id="rId4"/>
  </p:sldMasterIdLst>
  <p:notesMasterIdLst>
    <p:notesMasterId r:id="rId35"/>
  </p:notesMasterIdLst>
  <p:sldIdLst>
    <p:sldId id="257" r:id="rId5"/>
    <p:sldId id="259" r:id="rId6"/>
    <p:sldId id="286" r:id="rId7"/>
    <p:sldId id="379" r:id="rId8"/>
    <p:sldId id="378" r:id="rId9"/>
    <p:sldId id="377" r:id="rId10"/>
    <p:sldId id="348" r:id="rId11"/>
    <p:sldId id="350" r:id="rId12"/>
    <p:sldId id="380" r:id="rId13"/>
    <p:sldId id="381" r:id="rId14"/>
    <p:sldId id="382" r:id="rId15"/>
    <p:sldId id="383" r:id="rId16"/>
    <p:sldId id="384" r:id="rId17"/>
    <p:sldId id="353" r:id="rId18"/>
    <p:sldId id="349" r:id="rId19"/>
    <p:sldId id="385" r:id="rId20"/>
    <p:sldId id="386" r:id="rId21"/>
    <p:sldId id="387" r:id="rId22"/>
    <p:sldId id="388" r:id="rId23"/>
    <p:sldId id="389" r:id="rId24"/>
    <p:sldId id="390" r:id="rId25"/>
    <p:sldId id="374" r:id="rId26"/>
    <p:sldId id="392" r:id="rId27"/>
    <p:sldId id="256" r:id="rId28"/>
    <p:sldId id="375" r:id="rId29"/>
    <p:sldId id="266" r:id="rId30"/>
    <p:sldId id="376" r:id="rId31"/>
    <p:sldId id="391" r:id="rId32"/>
    <p:sldId id="393" r:id="rId33"/>
    <p:sldId id="290" r:id="rId3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002060"/>
    <a:srgbClr val="D0F8FA"/>
    <a:srgbClr val="CFF5FA"/>
    <a:srgbClr val="DFF1F5"/>
    <a:srgbClr val="E4F3F6"/>
    <a:srgbClr val="CBEFFB"/>
    <a:srgbClr val="E7E6E6"/>
    <a:srgbClr val="D8F6FB"/>
    <a:srgbClr val="DAF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4325" autoAdjust="0"/>
  </p:normalViewPr>
  <p:slideViewPr>
    <p:cSldViewPr snapToGrid="0">
      <p:cViewPr varScale="1">
        <p:scale>
          <a:sx n="71" d="100"/>
          <a:sy n="71" d="100"/>
        </p:scale>
        <p:origin x="13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14B44-9843-4F0F-B64E-F5C00ACF29F8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2AE58-A5D2-499C-9089-0AD7C3E895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718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CA3864-D368-4202-A9AE-602D5EBF21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86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218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420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11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171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182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935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034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6038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số để đến câu hỏi. Bấm hoa để ong hút mật. Bấm que mật để đầy lọ. bấm Win để chào tạm biệt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2AE58-A5D2-499C-9089-0AD7C3E89527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3393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8944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6714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114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4474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9533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646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492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80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528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07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223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2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857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9369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923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2258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905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016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7857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5859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753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5796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010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688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6209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2736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574B-E672-4B85-A1A9-30185C7149FA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7538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00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71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49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3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101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5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7268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52351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592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783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2249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035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35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700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24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27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22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92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717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83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38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47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190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7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36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80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8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7918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5825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62396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89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4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065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0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597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798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229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4006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6039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4545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65977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16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96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65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54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60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03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17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13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871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9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3905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48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48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4869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418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905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25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436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357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7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68506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212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404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333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89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732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0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70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016534E-8875-A483-B57D-8CF585743C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5B2DEFF-B755-468C-41CB-57F946DC7E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064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3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8D69B84-A736-B5C3-D71B-BF358FF0153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00631-D5F8-CE2D-F634-167FD1C2A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B04D7-2866-30D3-9392-3F3468028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6CCBE-A667-110B-10E1-6EB473B08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5574B-E672-4B85-A1A9-30185C7149FA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2CBC5-E949-AC52-AFF2-8691E8BF9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568A2-F651-3C48-D438-DD04AB209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261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3E7B779-D184-06A2-8419-D122C86F620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5430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F05DA1F-4CCA-A477-FFEC-5F114DCBA14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1402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microsoft.com/office/2007/relationships/hdphoto" Target="../media/hdphoto3.wdp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6.png"/><Relationship Id="rId26" Type="http://schemas.openxmlformats.org/officeDocument/2006/relationships/image" Target="../media/image31.png"/><Relationship Id="rId3" Type="http://schemas.openxmlformats.org/officeDocument/2006/relationships/audio" Target="../media/audio1.wav"/><Relationship Id="rId21" Type="http://schemas.openxmlformats.org/officeDocument/2006/relationships/slide" Target="slide26.xml"/><Relationship Id="rId7" Type="http://schemas.openxmlformats.org/officeDocument/2006/relationships/image" Target="../media/image34.gif"/><Relationship Id="rId12" Type="http://schemas.openxmlformats.org/officeDocument/2006/relationships/image" Target="../media/image25.png"/><Relationship Id="rId17" Type="http://schemas.openxmlformats.org/officeDocument/2006/relationships/image" Target="../media/image35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9.png"/><Relationship Id="rId20" Type="http://schemas.openxmlformats.org/officeDocument/2006/relationships/slide" Target="slide25.xml"/><Relationship Id="rId29" Type="http://schemas.openxmlformats.org/officeDocument/2006/relationships/image" Target="../media/image39.gif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1.jpeg"/><Relationship Id="rId11" Type="http://schemas.openxmlformats.org/officeDocument/2006/relationships/image" Target="../media/image24.png"/><Relationship Id="rId24" Type="http://schemas.openxmlformats.org/officeDocument/2006/relationships/slide" Target="slide29.xml"/><Relationship Id="rId5" Type="http://schemas.openxmlformats.org/officeDocument/2006/relationships/audio" Target="../media/audio3.wav"/><Relationship Id="rId15" Type="http://schemas.openxmlformats.org/officeDocument/2006/relationships/image" Target="../media/image28.png"/><Relationship Id="rId23" Type="http://schemas.openxmlformats.org/officeDocument/2006/relationships/slide" Target="slide28.xml"/><Relationship Id="rId28" Type="http://schemas.openxmlformats.org/officeDocument/2006/relationships/image" Target="../media/image38.gif"/><Relationship Id="rId10" Type="http://schemas.microsoft.com/office/2007/relationships/hdphoto" Target="../media/hdphoto3.wdp"/><Relationship Id="rId19" Type="http://schemas.openxmlformats.org/officeDocument/2006/relationships/image" Target="../media/image37.png"/><Relationship Id="rId31" Type="http://schemas.openxmlformats.org/officeDocument/2006/relationships/image" Target="../media/image40.gif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22" Type="http://schemas.openxmlformats.org/officeDocument/2006/relationships/slide" Target="slide27.xml"/><Relationship Id="rId27" Type="http://schemas.openxmlformats.org/officeDocument/2006/relationships/image" Target="../media/image32.gif"/><Relationship Id="rId30" Type="http://schemas.openxmlformats.org/officeDocument/2006/relationships/slide" Target="slide3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4.xml"/><Relationship Id="rId3" Type="http://schemas.microsoft.com/office/2007/relationships/media" Target="../media/media2.mp3"/><Relationship Id="rId7" Type="http://schemas.openxmlformats.org/officeDocument/2006/relationships/audio" Target="../media/audio4.wav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9.xml"/><Relationship Id="rId11" Type="http://schemas.microsoft.com/office/2007/relationships/hdphoto" Target="../media/hdphoto4.wdp"/><Relationship Id="rId5" Type="http://schemas.openxmlformats.org/officeDocument/2006/relationships/slideLayout" Target="../slideLayouts/slideLayout74.xml"/><Relationship Id="rId10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image" Target="../media/image45.svg"/><Relationship Id="rId1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4.xml"/><Relationship Id="rId3" Type="http://schemas.microsoft.com/office/2007/relationships/media" Target="../media/media2.mp3"/><Relationship Id="rId7" Type="http://schemas.openxmlformats.org/officeDocument/2006/relationships/audio" Target="../media/audio4.wav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0.xml"/><Relationship Id="rId11" Type="http://schemas.microsoft.com/office/2007/relationships/hdphoto" Target="../media/hdphoto4.wdp"/><Relationship Id="rId5" Type="http://schemas.openxmlformats.org/officeDocument/2006/relationships/slideLayout" Target="../slideLayouts/slideLayout74.xml"/><Relationship Id="rId10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image" Target="../media/image45.svg"/><Relationship Id="rId1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4.xml"/><Relationship Id="rId3" Type="http://schemas.microsoft.com/office/2007/relationships/media" Target="../media/media2.mp3"/><Relationship Id="rId7" Type="http://schemas.openxmlformats.org/officeDocument/2006/relationships/audio" Target="../media/audio4.wav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1.xml"/><Relationship Id="rId11" Type="http://schemas.microsoft.com/office/2007/relationships/hdphoto" Target="../media/hdphoto4.wdp"/><Relationship Id="rId5" Type="http://schemas.openxmlformats.org/officeDocument/2006/relationships/slideLayout" Target="../slideLayouts/slideLayout74.xml"/><Relationship Id="rId10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image" Target="../media/image45.svg"/><Relationship Id="rId1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4.xml"/><Relationship Id="rId3" Type="http://schemas.microsoft.com/office/2007/relationships/media" Target="../media/media2.mp3"/><Relationship Id="rId7" Type="http://schemas.openxmlformats.org/officeDocument/2006/relationships/audio" Target="../media/audio4.wav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2.xml"/><Relationship Id="rId11" Type="http://schemas.microsoft.com/office/2007/relationships/hdphoto" Target="../media/hdphoto4.wdp"/><Relationship Id="rId5" Type="http://schemas.openxmlformats.org/officeDocument/2006/relationships/slideLayout" Target="../slideLayouts/slideLayout74.xml"/><Relationship Id="rId10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image" Target="../media/image45.svg"/><Relationship Id="rId1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4.xml"/><Relationship Id="rId3" Type="http://schemas.microsoft.com/office/2007/relationships/media" Target="../media/media2.mp3"/><Relationship Id="rId7" Type="http://schemas.openxmlformats.org/officeDocument/2006/relationships/audio" Target="../media/audio4.wav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3.xml"/><Relationship Id="rId11" Type="http://schemas.microsoft.com/office/2007/relationships/hdphoto" Target="../media/hdphoto4.wdp"/><Relationship Id="rId5" Type="http://schemas.openxmlformats.org/officeDocument/2006/relationships/slideLayout" Target="../slideLayouts/slideLayout74.xml"/><Relationship Id="rId10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image" Target="../media/image45.svg"/><Relationship Id="rId1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879" y="740230"/>
            <a:ext cx="7924241" cy="51570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2502AD-EC36-760F-05C9-8867E060C07A}"/>
              </a:ext>
            </a:extLst>
          </p:cNvPr>
          <p:cNvSpPr txBox="1"/>
          <p:nvPr/>
        </p:nvSpPr>
        <p:spPr>
          <a:xfrm>
            <a:off x="2868931" y="1955209"/>
            <a:ext cx="6094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D850D9-4B45-BE49-B3C9-6F494081213B}"/>
              </a:ext>
            </a:extLst>
          </p:cNvPr>
          <p:cNvSpPr txBox="1"/>
          <p:nvPr/>
        </p:nvSpPr>
        <p:spPr>
          <a:xfrm>
            <a:off x="2491532" y="3008835"/>
            <a:ext cx="73597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kern="0">
                <a:solidFill>
                  <a:srgbClr val="00B050"/>
                </a:solidFill>
                <a:latin typeface="UTM Cookies" panose="02040603050506020204" pitchFamily="18" charset="0"/>
                <a:sym typeface="Arial"/>
              </a:rPr>
              <a:t>Bài 57- TIẾT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kern="0">
                <a:solidFill>
                  <a:srgbClr val="00B0F0"/>
                </a:solidFill>
                <a:latin typeface="UTM Cookies" panose="02040603050506020204" pitchFamily="18" charset="0"/>
                <a:sym typeface="Arial"/>
              </a:rPr>
              <a:t>MI-LI-MÉT VUÔNG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Cookies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41654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1DCBC-0941-CAA8-EE0D-83C5ECA68A4D}"/>
              </a:ext>
            </a:extLst>
          </p:cNvPr>
          <p:cNvSpPr txBox="1"/>
          <p:nvPr/>
        </p:nvSpPr>
        <p:spPr>
          <a:xfrm>
            <a:off x="1906946" y="4292358"/>
            <a:ext cx="1750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mm</a:t>
            </a: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DC4DCC-4BCC-E1D6-0FF6-98031B6851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8" y="1601563"/>
            <a:ext cx="2162777" cy="2175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3076A2-20BD-94DB-C33C-5246584AB4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400" y="1539645"/>
            <a:ext cx="2162777" cy="21758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64117B-AFE4-7323-7DBF-F1E7D577D1B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536" y="1539645"/>
            <a:ext cx="2163320" cy="21758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6E3AC3-4DC7-1FFB-EAC9-C0FAC111B3E8}"/>
              </a:ext>
            </a:extLst>
          </p:cNvPr>
          <p:cNvSpPr txBox="1"/>
          <p:nvPr/>
        </p:nvSpPr>
        <p:spPr>
          <a:xfrm>
            <a:off x="5275523" y="4292357"/>
            <a:ext cx="1750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mm</a:t>
            </a: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DC14A2-270C-38AD-5548-EB37505CA443}"/>
              </a:ext>
            </a:extLst>
          </p:cNvPr>
          <p:cNvSpPr txBox="1"/>
          <p:nvPr/>
        </p:nvSpPr>
        <p:spPr>
          <a:xfrm>
            <a:off x="9175202" y="4292356"/>
            <a:ext cx="1750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mm</a:t>
            </a: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41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9CEA5-87BD-AB0A-D7BF-5722855154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4" y="1607832"/>
            <a:ext cx="6627671" cy="42628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CAF3DE-4034-3F59-A7DF-ADECEC3613C3}"/>
              </a:ext>
            </a:extLst>
          </p:cNvPr>
          <p:cNvSpPr/>
          <p:nvPr/>
        </p:nvSpPr>
        <p:spPr>
          <a:xfrm>
            <a:off x="7303540" y="936982"/>
            <a:ext cx="4344959" cy="1219200"/>
          </a:xfrm>
          <a:prstGeom prst="roundRect">
            <a:avLst>
              <a:gd name="adj" fmla="val 440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Hình vuông màu xanh có cạnh bằng bao nhiêu cm?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08B7F6-E575-4A36-C739-CE43CE20845B}"/>
              </a:ext>
            </a:extLst>
          </p:cNvPr>
          <p:cNvCxnSpPr/>
          <p:nvPr/>
        </p:nvCxnSpPr>
        <p:spPr>
          <a:xfrm flipH="1">
            <a:off x="5759116" y="1287779"/>
            <a:ext cx="1478240" cy="1267327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77FE21-5B19-8F2A-64A4-64F05FD50E22}"/>
              </a:ext>
            </a:extLst>
          </p:cNvPr>
          <p:cNvSpPr/>
          <p:nvPr/>
        </p:nvSpPr>
        <p:spPr>
          <a:xfrm>
            <a:off x="8675183" y="2428913"/>
            <a:ext cx="1818370" cy="769991"/>
          </a:xfrm>
          <a:prstGeom prst="roundRect">
            <a:avLst>
              <a:gd name="adj" fmla="val 4408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1cm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820D7F-7140-77A3-A08A-4C4949833EFB}"/>
              </a:ext>
            </a:extLst>
          </p:cNvPr>
          <p:cNvSpPr/>
          <p:nvPr/>
        </p:nvSpPr>
        <p:spPr>
          <a:xfrm>
            <a:off x="7411888" y="3515334"/>
            <a:ext cx="4344959" cy="1219200"/>
          </a:xfrm>
          <a:prstGeom prst="roundRect">
            <a:avLst>
              <a:gd name="adj" fmla="val 440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</a:rPr>
              <a:t>Hình vuông màu xanh có diện tích bao nhiêu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2800" baseline="30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0E12AC-348A-48AA-D137-B889276A75C8}"/>
              </a:ext>
            </a:extLst>
          </p:cNvPr>
          <p:cNvSpPr/>
          <p:nvPr/>
        </p:nvSpPr>
        <p:spPr>
          <a:xfrm>
            <a:off x="8687192" y="5100693"/>
            <a:ext cx="1818370" cy="769991"/>
          </a:xfrm>
          <a:prstGeom prst="roundRect">
            <a:avLst>
              <a:gd name="adj" fmla="val 4408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1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36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8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9CEA5-87BD-AB0A-D7BF-5722855154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4" y="1607832"/>
            <a:ext cx="6627671" cy="42628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CAF3DE-4034-3F59-A7DF-ADECEC3613C3}"/>
              </a:ext>
            </a:extLst>
          </p:cNvPr>
          <p:cNvSpPr/>
          <p:nvPr/>
        </p:nvSpPr>
        <p:spPr>
          <a:xfrm>
            <a:off x="7303540" y="936982"/>
            <a:ext cx="4344959" cy="1219200"/>
          </a:xfrm>
          <a:prstGeom prst="roundRect">
            <a:avLst>
              <a:gd name="adj" fmla="val 4408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 vuông màu vàng có cạnh bằng bao nhiêu mm?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08B7F6-E575-4A36-C739-CE43CE20845B}"/>
              </a:ext>
            </a:extLst>
          </p:cNvPr>
          <p:cNvCxnSpPr/>
          <p:nvPr/>
        </p:nvCxnSpPr>
        <p:spPr>
          <a:xfrm flipH="1">
            <a:off x="5759116" y="1287779"/>
            <a:ext cx="1478240" cy="1267327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77FE21-5B19-8F2A-64A4-64F05FD50E22}"/>
              </a:ext>
            </a:extLst>
          </p:cNvPr>
          <p:cNvSpPr/>
          <p:nvPr/>
        </p:nvSpPr>
        <p:spPr>
          <a:xfrm>
            <a:off x="8675183" y="2428913"/>
            <a:ext cx="1818370" cy="769991"/>
          </a:xfrm>
          <a:prstGeom prst="roundRect">
            <a:avLst>
              <a:gd name="adj" fmla="val 4408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1mm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820D7F-7140-77A3-A08A-4C4949833EFB}"/>
              </a:ext>
            </a:extLst>
          </p:cNvPr>
          <p:cNvSpPr/>
          <p:nvPr/>
        </p:nvSpPr>
        <p:spPr>
          <a:xfrm>
            <a:off x="7411888" y="3515334"/>
            <a:ext cx="4344959" cy="1219200"/>
          </a:xfrm>
          <a:prstGeom prst="roundRect">
            <a:avLst>
              <a:gd name="adj" fmla="val 4408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 vuông màu vàng có diện tích bao nhiêu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0E12AC-348A-48AA-D137-B889276A75C8}"/>
              </a:ext>
            </a:extLst>
          </p:cNvPr>
          <p:cNvSpPr/>
          <p:nvPr/>
        </p:nvSpPr>
        <p:spPr>
          <a:xfrm>
            <a:off x="8687192" y="5100693"/>
            <a:ext cx="1818370" cy="769991"/>
          </a:xfrm>
          <a:prstGeom prst="roundRect">
            <a:avLst>
              <a:gd name="adj" fmla="val 4408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mm</a:t>
            </a: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409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1A926D-A249-7A40-244C-B0AD959516BF}"/>
              </a:ext>
            </a:extLst>
          </p:cNvPr>
          <p:cNvSpPr/>
          <p:nvPr/>
        </p:nvSpPr>
        <p:spPr>
          <a:xfrm>
            <a:off x="1454046" y="5134497"/>
            <a:ext cx="4305070" cy="12513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9CEA5-87BD-AB0A-D7BF-5722855154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5" y="863835"/>
            <a:ext cx="6627671" cy="426285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CAF3DE-4034-3F59-A7DF-ADECEC3613C3}"/>
              </a:ext>
            </a:extLst>
          </p:cNvPr>
          <p:cNvSpPr/>
          <p:nvPr/>
        </p:nvSpPr>
        <p:spPr>
          <a:xfrm>
            <a:off x="7119056" y="936982"/>
            <a:ext cx="4529444" cy="1219200"/>
          </a:xfrm>
          <a:prstGeom prst="roundRect">
            <a:avLst>
              <a:gd name="adj" fmla="val 4408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 vuông màu xanh gồm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nhiêu ô vuông nhỏ?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D08B7F6-E575-4A36-C739-CE43CE20845B}"/>
              </a:ext>
            </a:extLst>
          </p:cNvPr>
          <p:cNvCxnSpPr/>
          <p:nvPr/>
        </p:nvCxnSpPr>
        <p:spPr>
          <a:xfrm flipH="1">
            <a:off x="5759116" y="1287779"/>
            <a:ext cx="1478240" cy="1267327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77FE21-5B19-8F2A-64A4-64F05FD50E22}"/>
              </a:ext>
            </a:extLst>
          </p:cNvPr>
          <p:cNvSpPr/>
          <p:nvPr/>
        </p:nvSpPr>
        <p:spPr>
          <a:xfrm>
            <a:off x="7684519" y="2567790"/>
            <a:ext cx="3516817" cy="769991"/>
          </a:xfrm>
          <a:prstGeom prst="roundRect">
            <a:avLst>
              <a:gd name="adj" fmla="val 4408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 ô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vuông nhỏ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B1AC0A-F743-7074-4047-C4909632732F}"/>
              </a:ext>
            </a:extLst>
          </p:cNvPr>
          <p:cNvSpPr/>
          <p:nvPr/>
        </p:nvSpPr>
        <p:spPr>
          <a:xfrm>
            <a:off x="6896266" y="5121582"/>
            <a:ext cx="4305070" cy="12513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705E1A-8982-0270-C3D2-FE9501D316B7}"/>
              </a:ext>
            </a:extLst>
          </p:cNvPr>
          <p:cNvSpPr txBox="1"/>
          <p:nvPr/>
        </p:nvSpPr>
        <p:spPr>
          <a:xfrm>
            <a:off x="1581249" y="5289371"/>
            <a:ext cx="98339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1 cm</a:t>
            </a:r>
            <a:r>
              <a:rPr lang="en-US" sz="4400" b="1" baseline="30000">
                <a:solidFill>
                  <a:srgbClr val="FF0000"/>
                </a:solidFill>
              </a:rPr>
              <a:t>2 </a:t>
            </a:r>
            <a:r>
              <a:rPr lang="en-US" sz="4400" b="1">
                <a:solidFill>
                  <a:srgbClr val="FF0000"/>
                </a:solidFill>
              </a:rPr>
              <a:t>= 100 mm</a:t>
            </a:r>
            <a:r>
              <a:rPr lang="en-US" sz="4400" b="1" baseline="30000">
                <a:solidFill>
                  <a:srgbClr val="FF0000"/>
                </a:solidFill>
              </a:rPr>
              <a:t>2</a:t>
            </a:r>
            <a:r>
              <a:rPr lang="en-US" sz="4400" b="1">
                <a:solidFill>
                  <a:srgbClr val="FF0000"/>
                </a:solidFill>
              </a:rPr>
              <a:t>     ,       100 mm</a:t>
            </a:r>
            <a:r>
              <a:rPr lang="en-US" sz="4400" b="1" baseline="30000">
                <a:solidFill>
                  <a:srgbClr val="FF0000"/>
                </a:solidFill>
              </a:rPr>
              <a:t>2 </a:t>
            </a:r>
            <a:r>
              <a:rPr lang="en-US" sz="4400" b="1">
                <a:solidFill>
                  <a:srgbClr val="FF0000"/>
                </a:solidFill>
              </a:rPr>
              <a:t>= 1cm</a:t>
            </a:r>
            <a:r>
              <a:rPr lang="en-US" sz="4400" b="1" baseline="3000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84709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9" grpId="0" animBg="1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EE9269-D537-4F32-8201-6EF3512F8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953" y="740224"/>
            <a:ext cx="381033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3738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0971DA-F76B-4AE4-9C53-0F02253B1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384" y="456632"/>
            <a:ext cx="1474104" cy="1555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ADC724-3121-4E41-9B13-9F7644CFA6DB}"/>
              </a:ext>
            </a:extLst>
          </p:cNvPr>
          <p:cNvSpPr txBox="1"/>
          <p:nvPr/>
        </p:nvSpPr>
        <p:spPr>
          <a:xfrm>
            <a:off x="524396" y="1692763"/>
            <a:ext cx="5478413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a)</a:t>
            </a:r>
            <a:r>
              <a:rPr lang="en-US" sz="4000"/>
              <a:t> 1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/>
              <a:t>cm</a:t>
            </a:r>
            <a:r>
              <a:rPr lang="en-US" sz="4000" baseline="30000"/>
              <a:t>2</a:t>
            </a:r>
            <a:r>
              <a:rPr lang="en-US" sz="4000"/>
              <a:t> = </a:t>
            </a:r>
            <a:r>
              <a:rPr lang="en-US" sz="4000">
                <a:solidFill>
                  <a:srgbClr val="00B0F0"/>
                </a:solidFill>
              </a:rPr>
              <a:t>.?.</a:t>
            </a:r>
            <a:r>
              <a:rPr lang="en-US" sz="4000"/>
              <a:t> mm</a:t>
            </a:r>
            <a:r>
              <a:rPr lang="en-US" sz="4000" baseline="30000"/>
              <a:t>2</a:t>
            </a:r>
            <a:r>
              <a:rPr lang="en-US" sz="4000"/>
              <a:t> </a:t>
            </a:r>
          </a:p>
          <a:p>
            <a:r>
              <a:rPr lang="en-US" sz="4000" baseline="30000"/>
              <a:t> </a:t>
            </a:r>
            <a:r>
              <a:rPr lang="en-US" sz="4000"/>
              <a:t>    4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/>
              <a:t>cm</a:t>
            </a:r>
            <a:r>
              <a:rPr lang="en-US" sz="4000" baseline="30000"/>
              <a:t>2</a:t>
            </a:r>
            <a:r>
              <a:rPr lang="en-US" sz="4000"/>
              <a:t> = </a:t>
            </a:r>
            <a:r>
              <a:rPr lang="en-US" sz="4000">
                <a:solidFill>
                  <a:srgbClr val="00B0F0"/>
                </a:solidFill>
              </a:rPr>
              <a:t>.?.</a:t>
            </a:r>
            <a:r>
              <a:rPr lang="en-US" sz="4000"/>
              <a:t> mm</a:t>
            </a:r>
            <a:r>
              <a:rPr lang="en-US" sz="4000" baseline="30000"/>
              <a:t>2</a:t>
            </a:r>
            <a:r>
              <a:rPr lang="en-US" sz="4000"/>
              <a:t> </a:t>
            </a:r>
          </a:p>
          <a:p>
            <a:r>
              <a:rPr lang="en-US" sz="4000"/>
              <a:t>    10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/>
              <a:t>cm</a:t>
            </a:r>
            <a:r>
              <a:rPr lang="en-US" sz="4000" baseline="30000"/>
              <a:t>2</a:t>
            </a:r>
            <a:r>
              <a:rPr lang="en-US" sz="4000"/>
              <a:t> = </a:t>
            </a:r>
            <a:r>
              <a:rPr lang="en-US" sz="4000">
                <a:solidFill>
                  <a:srgbClr val="00B0F0"/>
                </a:solidFill>
              </a:rPr>
              <a:t>.?.</a:t>
            </a:r>
            <a:r>
              <a:rPr lang="en-US" sz="4000"/>
              <a:t> mm</a:t>
            </a:r>
            <a:r>
              <a:rPr lang="en-US" sz="4000" baseline="30000"/>
              <a:t>2</a:t>
            </a:r>
            <a:r>
              <a:rPr lang="en-US" sz="4000"/>
              <a:t> </a:t>
            </a:r>
          </a:p>
          <a:p>
            <a:endParaRPr lang="en-US" sz="4000" baseline="3000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9D6A0AE-6E23-7D51-A709-EC1FDB563186}"/>
              </a:ext>
            </a:extLst>
          </p:cNvPr>
          <p:cNvSpPr/>
          <p:nvPr/>
        </p:nvSpPr>
        <p:spPr>
          <a:xfrm>
            <a:off x="659567" y="565031"/>
            <a:ext cx="776290" cy="66921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AD0EEF-BC58-7BB5-8DED-EA18F953D7CA}"/>
              </a:ext>
            </a:extLst>
          </p:cNvPr>
          <p:cNvSpPr txBox="1"/>
          <p:nvPr/>
        </p:nvSpPr>
        <p:spPr>
          <a:xfrm>
            <a:off x="6505195" y="1615483"/>
            <a:ext cx="10387174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b)</a:t>
            </a:r>
            <a:r>
              <a:rPr lang="en-US" sz="4000"/>
              <a:t> 200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/>
              <a:t>mm</a:t>
            </a:r>
            <a:r>
              <a:rPr lang="en-US" sz="4000" baseline="30000"/>
              <a:t>2</a:t>
            </a:r>
            <a:r>
              <a:rPr lang="en-US" sz="4000"/>
              <a:t> =</a:t>
            </a:r>
            <a:r>
              <a:rPr lang="en-US" sz="4000">
                <a:solidFill>
                  <a:srgbClr val="00B0F0"/>
                </a:solidFill>
              </a:rPr>
              <a:t> .?.</a:t>
            </a:r>
            <a:r>
              <a:rPr lang="en-US" sz="4000"/>
              <a:t> cm</a:t>
            </a:r>
            <a:r>
              <a:rPr lang="en-US" sz="4000" baseline="30000"/>
              <a:t>2</a:t>
            </a:r>
            <a:r>
              <a:rPr lang="en-US" sz="4000"/>
              <a:t> </a:t>
            </a:r>
          </a:p>
          <a:p>
            <a:r>
              <a:rPr lang="en-US" sz="4000" baseline="30000"/>
              <a:t> </a:t>
            </a:r>
            <a:r>
              <a:rPr lang="en-US" sz="4000"/>
              <a:t>    70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/>
              <a:t>mm</a:t>
            </a:r>
            <a:r>
              <a:rPr lang="en-US" sz="4000" baseline="30000"/>
              <a:t>2</a:t>
            </a:r>
            <a:r>
              <a:rPr lang="en-US" sz="4000"/>
              <a:t> = </a:t>
            </a:r>
            <a:r>
              <a:rPr lang="en-US" sz="4000">
                <a:solidFill>
                  <a:srgbClr val="00B0F0"/>
                </a:solidFill>
              </a:rPr>
              <a:t>.?.</a:t>
            </a:r>
            <a:r>
              <a:rPr lang="en-US" sz="4000"/>
              <a:t> cm</a:t>
            </a:r>
            <a:r>
              <a:rPr lang="en-US" sz="4000" baseline="30000"/>
              <a:t>2</a:t>
            </a:r>
            <a:r>
              <a:rPr lang="en-US" sz="4000"/>
              <a:t> </a:t>
            </a:r>
          </a:p>
          <a:p>
            <a:r>
              <a:rPr lang="en-US" sz="4000"/>
              <a:t>    12 000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/>
              <a:t>mm</a:t>
            </a:r>
            <a:r>
              <a:rPr lang="en-US" sz="4000" baseline="30000"/>
              <a:t>2</a:t>
            </a:r>
            <a:r>
              <a:rPr lang="en-US" sz="4000"/>
              <a:t> =</a:t>
            </a:r>
            <a:r>
              <a:rPr lang="en-US" sz="4000">
                <a:solidFill>
                  <a:srgbClr val="00B0F0"/>
                </a:solidFill>
              </a:rPr>
              <a:t> .?.</a:t>
            </a:r>
            <a:r>
              <a:rPr lang="en-US" sz="4000"/>
              <a:t> cm</a:t>
            </a:r>
            <a:r>
              <a:rPr lang="en-US" sz="4000" baseline="30000"/>
              <a:t>2</a:t>
            </a:r>
            <a:r>
              <a:rPr lang="en-US" sz="4000"/>
              <a:t> </a:t>
            </a:r>
          </a:p>
          <a:p>
            <a:endParaRPr lang="en-US" sz="4000" baseline="30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CB87C-3873-A760-8D60-8D3305E8C6C9}"/>
              </a:ext>
            </a:extLst>
          </p:cNvPr>
          <p:cNvSpPr txBox="1"/>
          <p:nvPr/>
        </p:nvSpPr>
        <p:spPr>
          <a:xfrm>
            <a:off x="2849840" y="4119404"/>
            <a:ext cx="10387174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c) </a:t>
            </a:r>
            <a:r>
              <a:rPr lang="en-US" sz="4000"/>
              <a:t>3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/>
              <a:t>cm</a:t>
            </a:r>
            <a:r>
              <a:rPr lang="en-US" sz="4000" baseline="30000"/>
              <a:t>2</a:t>
            </a:r>
            <a:r>
              <a:rPr lang="en-US" sz="4000"/>
              <a:t> 5 mm</a:t>
            </a:r>
            <a:r>
              <a:rPr lang="en-US" sz="4000" baseline="30000"/>
              <a:t>2 </a:t>
            </a:r>
            <a:r>
              <a:rPr lang="en-US" sz="4000"/>
              <a:t>=</a:t>
            </a:r>
            <a:r>
              <a:rPr lang="en-US" sz="4000">
                <a:solidFill>
                  <a:srgbClr val="00B0F0"/>
                </a:solidFill>
              </a:rPr>
              <a:t> .?. </a:t>
            </a:r>
            <a:r>
              <a:rPr lang="en-US" sz="4000"/>
              <a:t>mm</a:t>
            </a:r>
            <a:r>
              <a:rPr lang="en-US" sz="4000" baseline="30000"/>
              <a:t>2</a:t>
            </a:r>
            <a:r>
              <a:rPr lang="en-US" sz="4000"/>
              <a:t> </a:t>
            </a:r>
          </a:p>
          <a:p>
            <a:r>
              <a:rPr lang="en-US" sz="4000" baseline="30000"/>
              <a:t> </a:t>
            </a:r>
            <a:r>
              <a:rPr lang="en-US" sz="4000"/>
              <a:t>    2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/>
              <a:t>cm</a:t>
            </a:r>
            <a:r>
              <a:rPr lang="en-US" sz="4000" baseline="30000"/>
              <a:t>2</a:t>
            </a:r>
            <a:r>
              <a:rPr lang="en-US" sz="4000"/>
              <a:t> 8 mm</a:t>
            </a:r>
            <a:r>
              <a:rPr lang="en-US" sz="4000" baseline="30000"/>
              <a:t>2 </a:t>
            </a:r>
            <a:r>
              <a:rPr lang="en-US" sz="4000"/>
              <a:t>= </a:t>
            </a:r>
            <a:r>
              <a:rPr lang="en-US" sz="4000">
                <a:solidFill>
                  <a:srgbClr val="00B0F0"/>
                </a:solidFill>
              </a:rPr>
              <a:t>.?. </a:t>
            </a:r>
            <a:r>
              <a:rPr lang="en-US" sz="4000"/>
              <a:t>mm</a:t>
            </a:r>
            <a:r>
              <a:rPr lang="en-US" sz="4000" baseline="30000"/>
              <a:t>2</a:t>
            </a:r>
            <a:r>
              <a:rPr lang="en-US" sz="4000"/>
              <a:t> </a:t>
            </a:r>
          </a:p>
          <a:p>
            <a:r>
              <a:rPr lang="en-US" sz="4000"/>
              <a:t>    10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/>
              <a:t>cm</a:t>
            </a:r>
            <a:r>
              <a:rPr lang="en-US" sz="4000" baseline="30000"/>
              <a:t>2</a:t>
            </a:r>
            <a:r>
              <a:rPr lang="en-US" sz="4000"/>
              <a:t> 10 mm</a:t>
            </a:r>
            <a:r>
              <a:rPr lang="en-US" sz="4000" baseline="30000"/>
              <a:t>2 </a:t>
            </a:r>
            <a:r>
              <a:rPr lang="en-US" sz="4000"/>
              <a:t>=</a:t>
            </a:r>
            <a:r>
              <a:rPr lang="en-US" sz="4000">
                <a:solidFill>
                  <a:srgbClr val="00B0F0"/>
                </a:solidFill>
              </a:rPr>
              <a:t> .?.</a:t>
            </a:r>
            <a:r>
              <a:rPr lang="en-US" sz="4000"/>
              <a:t> mm</a:t>
            </a:r>
            <a:r>
              <a:rPr lang="en-US" sz="4000" baseline="30000"/>
              <a:t>2</a:t>
            </a:r>
            <a:r>
              <a:rPr lang="en-US" sz="4000"/>
              <a:t> </a:t>
            </a:r>
          </a:p>
          <a:p>
            <a:endParaRPr lang="en-US" sz="4000" baseline="30000"/>
          </a:p>
        </p:txBody>
      </p:sp>
    </p:spTree>
    <p:extLst>
      <p:ext uri="{BB962C8B-B14F-4D97-AF65-F5344CB8AC3E}">
        <p14:creationId xmlns:p14="http://schemas.microsoft.com/office/powerpoint/2010/main" val="312803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ADC724-3121-4E41-9B13-9F7644CFA6DB}"/>
              </a:ext>
            </a:extLst>
          </p:cNvPr>
          <p:cNvSpPr txBox="1"/>
          <p:nvPr/>
        </p:nvSpPr>
        <p:spPr>
          <a:xfrm>
            <a:off x="2610706" y="1188655"/>
            <a:ext cx="84146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..?.. 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4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.?.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10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  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.?. 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9D6A0AE-6E23-7D51-A709-EC1FDB563186}"/>
              </a:ext>
            </a:extLst>
          </p:cNvPr>
          <p:cNvSpPr/>
          <p:nvPr/>
        </p:nvSpPr>
        <p:spPr>
          <a:xfrm>
            <a:off x="659566" y="565031"/>
            <a:ext cx="1153467" cy="838100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18D464-101B-E43A-6AD4-61D5ECF07776}"/>
              </a:ext>
            </a:extLst>
          </p:cNvPr>
          <p:cNvSpPr txBox="1"/>
          <p:nvPr/>
        </p:nvSpPr>
        <p:spPr>
          <a:xfrm>
            <a:off x="5917317" y="1160276"/>
            <a:ext cx="160283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C78E0B-1586-E9BE-458A-18D4F155694C}"/>
              </a:ext>
            </a:extLst>
          </p:cNvPr>
          <p:cNvSpPr txBox="1"/>
          <p:nvPr/>
        </p:nvSpPr>
        <p:spPr>
          <a:xfrm>
            <a:off x="5917317" y="3019785"/>
            <a:ext cx="142415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9A9AF-52C1-38D6-D6CD-F338D93EB31F}"/>
              </a:ext>
            </a:extLst>
          </p:cNvPr>
          <p:cNvSpPr txBox="1"/>
          <p:nvPr/>
        </p:nvSpPr>
        <p:spPr>
          <a:xfrm>
            <a:off x="6283110" y="4864297"/>
            <a:ext cx="1811928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55371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ADC724-3121-4E41-9B13-9F7644CFA6DB}"/>
              </a:ext>
            </a:extLst>
          </p:cNvPr>
          <p:cNvSpPr txBox="1"/>
          <p:nvPr/>
        </p:nvSpPr>
        <p:spPr>
          <a:xfrm>
            <a:off x="2511408" y="978040"/>
            <a:ext cx="84146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.?. 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700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 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.?.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12 000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.?.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cm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9D6A0AE-6E23-7D51-A709-EC1FDB563186}"/>
              </a:ext>
            </a:extLst>
          </p:cNvPr>
          <p:cNvSpPr/>
          <p:nvPr/>
        </p:nvSpPr>
        <p:spPr>
          <a:xfrm>
            <a:off x="659566" y="565031"/>
            <a:ext cx="1153467" cy="838100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18D464-101B-E43A-6AD4-61D5ECF07776}"/>
              </a:ext>
            </a:extLst>
          </p:cNvPr>
          <p:cNvSpPr txBox="1"/>
          <p:nvPr/>
        </p:nvSpPr>
        <p:spPr>
          <a:xfrm>
            <a:off x="6850076" y="978040"/>
            <a:ext cx="160283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C78E0B-1586-E9BE-458A-18D4F155694C}"/>
              </a:ext>
            </a:extLst>
          </p:cNvPr>
          <p:cNvSpPr txBox="1"/>
          <p:nvPr/>
        </p:nvSpPr>
        <p:spPr>
          <a:xfrm>
            <a:off x="6850076" y="2803728"/>
            <a:ext cx="142415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9A9AF-52C1-38D6-D6CD-F338D93EB31F}"/>
              </a:ext>
            </a:extLst>
          </p:cNvPr>
          <p:cNvSpPr txBox="1"/>
          <p:nvPr/>
        </p:nvSpPr>
        <p:spPr>
          <a:xfrm>
            <a:off x="7651494" y="4629416"/>
            <a:ext cx="142415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</a:t>
            </a:r>
          </a:p>
        </p:txBody>
      </p:sp>
    </p:spTree>
    <p:extLst>
      <p:ext uri="{BB962C8B-B14F-4D97-AF65-F5344CB8AC3E}">
        <p14:creationId xmlns:p14="http://schemas.microsoft.com/office/powerpoint/2010/main" val="2880760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ADC724-3121-4E41-9B13-9F7644CFA6DB}"/>
              </a:ext>
            </a:extLst>
          </p:cNvPr>
          <p:cNvSpPr txBox="1"/>
          <p:nvPr/>
        </p:nvSpPr>
        <p:spPr>
          <a:xfrm>
            <a:off x="1528996" y="978040"/>
            <a:ext cx="1007970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.?. 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 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 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.?.  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10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.?.  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9D6A0AE-6E23-7D51-A709-EC1FDB563186}"/>
              </a:ext>
            </a:extLst>
          </p:cNvPr>
          <p:cNvSpPr/>
          <p:nvPr/>
        </p:nvSpPr>
        <p:spPr>
          <a:xfrm>
            <a:off x="583294" y="400775"/>
            <a:ext cx="1153467" cy="838100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18D464-101B-E43A-6AD4-61D5ECF07776}"/>
              </a:ext>
            </a:extLst>
          </p:cNvPr>
          <p:cNvSpPr txBox="1"/>
          <p:nvPr/>
        </p:nvSpPr>
        <p:spPr>
          <a:xfrm>
            <a:off x="6832419" y="978040"/>
            <a:ext cx="144215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C78E0B-1586-E9BE-458A-18D4F155694C}"/>
              </a:ext>
            </a:extLst>
          </p:cNvPr>
          <p:cNvSpPr txBox="1"/>
          <p:nvPr/>
        </p:nvSpPr>
        <p:spPr>
          <a:xfrm>
            <a:off x="7099861" y="2876197"/>
            <a:ext cx="1424152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9A9AF-52C1-38D6-D6CD-F338D93EB31F}"/>
              </a:ext>
            </a:extLst>
          </p:cNvPr>
          <p:cNvSpPr txBox="1"/>
          <p:nvPr/>
        </p:nvSpPr>
        <p:spPr>
          <a:xfrm>
            <a:off x="7701848" y="4669424"/>
            <a:ext cx="186187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1010</a:t>
            </a:r>
          </a:p>
        </p:txBody>
      </p:sp>
    </p:spTree>
    <p:extLst>
      <p:ext uri="{BB962C8B-B14F-4D97-AF65-F5344CB8AC3E}">
        <p14:creationId xmlns:p14="http://schemas.microsoft.com/office/powerpoint/2010/main" val="712182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ADC724-3121-4E41-9B13-9F7644CFA6DB}"/>
              </a:ext>
            </a:extLst>
          </p:cNvPr>
          <p:cNvSpPr txBox="1"/>
          <p:nvPr/>
        </p:nvSpPr>
        <p:spPr>
          <a:xfrm>
            <a:off x="966871" y="1280154"/>
            <a:ext cx="7360430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a)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28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mm</a:t>
            </a:r>
            <a:r>
              <a:rPr kumimoji="0" lang="en-US" sz="4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lang="en-US" sz="4400">
                <a:solidFill>
                  <a:prstClr val="black"/>
                </a:solidFill>
              </a:rPr>
              <a:t> + 15 mm</a:t>
            </a:r>
            <a:r>
              <a:rPr lang="en-US" sz="4400" baseline="30000">
                <a:solidFill>
                  <a:prstClr val="black"/>
                </a:solidFill>
              </a:rPr>
              <a:t>2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=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.?.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mm</a:t>
            </a:r>
            <a:r>
              <a:rPr kumimoji="0" lang="en-US" sz="4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  <a:p>
            <a:pPr lvl="0"/>
            <a:r>
              <a:rPr kumimoji="0" lang="en-US" sz="4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  65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cm</a:t>
            </a:r>
            <a:r>
              <a:rPr kumimoji="0" lang="en-US" sz="4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4400">
                <a:solidFill>
                  <a:prstClr val="black"/>
                </a:solidFill>
              </a:rPr>
              <a:t>- 17 cm</a:t>
            </a:r>
            <a:r>
              <a:rPr lang="en-US" sz="4400" baseline="30000">
                <a:solidFill>
                  <a:prstClr val="black"/>
                </a:solidFill>
              </a:rPr>
              <a:t>2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=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.?.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cm</a:t>
            </a:r>
            <a:r>
              <a:rPr kumimoji="0" lang="en-US" sz="4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   100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mm</a:t>
            </a:r>
            <a:r>
              <a:rPr kumimoji="0" lang="en-US" sz="4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: 4 =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.?.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mm</a:t>
            </a:r>
            <a:r>
              <a:rPr kumimoji="0" lang="en-US" sz="4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9D6A0AE-6E23-7D51-A709-EC1FDB563186}"/>
              </a:ext>
            </a:extLst>
          </p:cNvPr>
          <p:cNvSpPr/>
          <p:nvPr/>
        </p:nvSpPr>
        <p:spPr>
          <a:xfrm>
            <a:off x="659567" y="565031"/>
            <a:ext cx="776290" cy="669216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CB87C-3873-A760-8D60-8D3305E8C6C9}"/>
              </a:ext>
            </a:extLst>
          </p:cNvPr>
          <p:cNvSpPr txBox="1"/>
          <p:nvPr/>
        </p:nvSpPr>
        <p:spPr>
          <a:xfrm>
            <a:off x="5947379" y="3791297"/>
            <a:ext cx="103871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b)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cm</a:t>
            </a:r>
            <a:r>
              <a:rPr kumimoji="0" lang="en-US" sz="4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+ 15 mm</a:t>
            </a:r>
            <a:r>
              <a:rPr kumimoji="0" lang="en-US" sz="4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 </a:t>
            </a:r>
          </a:p>
          <a:p>
            <a:pPr lvl="0"/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=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</a:rPr>
              <a:t> .?.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mm</a:t>
            </a:r>
            <a:r>
              <a:rPr kumimoji="0" lang="en-US" sz="4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lang="en-US" sz="4400">
                <a:solidFill>
                  <a:prstClr val="black"/>
                </a:solidFill>
              </a:rPr>
              <a:t> + 15 mm</a:t>
            </a:r>
            <a:r>
              <a:rPr lang="en-US" sz="4400" baseline="30000">
                <a:solidFill>
                  <a:prstClr val="black"/>
                </a:solidFill>
              </a:rPr>
              <a:t>2 </a:t>
            </a:r>
            <a:endParaRPr lang="en-US" sz="4400">
              <a:solidFill>
                <a:prstClr val="black"/>
              </a:solidFill>
              <a:latin typeface="Calibri" panose="020F0502020204030204"/>
            </a:endParaRPr>
          </a:p>
          <a:p>
            <a:pPr lvl="0"/>
            <a:r>
              <a:rPr lang="en-US" sz="4400">
                <a:solidFill>
                  <a:prstClr val="black"/>
                </a:solidFill>
                <a:latin typeface="Calibri" panose="020F0502020204030204"/>
              </a:rPr>
              <a:t>= </a:t>
            </a:r>
            <a:r>
              <a:rPr lang="en-US" sz="4400">
                <a:solidFill>
                  <a:srgbClr val="00B0F0"/>
                </a:solidFill>
              </a:rPr>
              <a:t>.?. </a:t>
            </a:r>
            <a:r>
              <a:rPr lang="en-US" sz="4400">
                <a:solidFill>
                  <a:prstClr val="black"/>
                </a:solidFill>
              </a:rPr>
              <a:t>mm</a:t>
            </a:r>
            <a:r>
              <a:rPr lang="en-US" sz="4400" baseline="30000">
                <a:solidFill>
                  <a:prstClr val="black"/>
                </a:solidFill>
              </a:rPr>
              <a:t>2</a:t>
            </a:r>
            <a:endParaRPr kumimoji="0" lang="en-US" sz="44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5899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3A36BC-8062-46F8-B903-B542ECAC9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972" y="650284"/>
            <a:ext cx="381033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ADC724-3121-4E41-9B13-9F7644CFA6DB}"/>
              </a:ext>
            </a:extLst>
          </p:cNvPr>
          <p:cNvSpPr txBox="1"/>
          <p:nvPr/>
        </p:nvSpPr>
        <p:spPr>
          <a:xfrm>
            <a:off x="911731" y="1045061"/>
            <a:ext cx="1091129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28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+ 15 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  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.?. 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65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- 17 cm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.?.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cm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100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4 =   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.?.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mm</a:t>
            </a:r>
            <a:r>
              <a:rPr kumimoji="0" lang="en-US" sz="60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931B78-83DA-5449-DE5D-358CCFBBFE5A}"/>
              </a:ext>
            </a:extLst>
          </p:cNvPr>
          <p:cNvSpPr txBox="1"/>
          <p:nvPr/>
        </p:nvSpPr>
        <p:spPr>
          <a:xfrm>
            <a:off x="8077895" y="1045061"/>
            <a:ext cx="144215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AD616-B8C7-9F63-4DC2-0D25D67CE188}"/>
              </a:ext>
            </a:extLst>
          </p:cNvPr>
          <p:cNvSpPr txBox="1"/>
          <p:nvPr/>
        </p:nvSpPr>
        <p:spPr>
          <a:xfrm>
            <a:off x="7084667" y="2852419"/>
            <a:ext cx="144215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7D56B-3C61-1B2E-1D5E-DE08F9B254B8}"/>
              </a:ext>
            </a:extLst>
          </p:cNvPr>
          <p:cNvSpPr txBox="1"/>
          <p:nvPr/>
        </p:nvSpPr>
        <p:spPr>
          <a:xfrm>
            <a:off x="6363591" y="4733072"/>
            <a:ext cx="144215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755272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ADC724-3121-4E41-9B13-9F7644CFA6DB}"/>
              </a:ext>
            </a:extLst>
          </p:cNvPr>
          <p:cNvSpPr txBox="1"/>
          <p:nvPr/>
        </p:nvSpPr>
        <p:spPr>
          <a:xfrm>
            <a:off x="1280701" y="848694"/>
            <a:ext cx="109112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7200">
                <a:solidFill>
                  <a:srgbClr val="FF0000"/>
                </a:solidFill>
              </a:rPr>
              <a:t>b) </a:t>
            </a:r>
            <a:r>
              <a:rPr lang="en-US" sz="7200">
                <a:solidFill>
                  <a:prstClr val="black"/>
                </a:solidFill>
              </a:rPr>
              <a:t>3</a:t>
            </a:r>
            <a:r>
              <a:rPr lang="en-US" sz="7200">
                <a:solidFill>
                  <a:srgbClr val="FF0000"/>
                </a:solidFill>
              </a:rPr>
              <a:t> </a:t>
            </a:r>
            <a:r>
              <a:rPr lang="en-US" sz="7200">
                <a:solidFill>
                  <a:prstClr val="black"/>
                </a:solidFill>
              </a:rPr>
              <a:t>cm</a:t>
            </a:r>
            <a:r>
              <a:rPr lang="en-US" sz="7200" baseline="30000">
                <a:solidFill>
                  <a:prstClr val="black"/>
                </a:solidFill>
              </a:rPr>
              <a:t>2</a:t>
            </a:r>
            <a:r>
              <a:rPr lang="en-US" sz="7200">
                <a:solidFill>
                  <a:prstClr val="black"/>
                </a:solidFill>
              </a:rPr>
              <a:t> + 15 mm</a:t>
            </a:r>
            <a:r>
              <a:rPr lang="en-US" sz="7200" baseline="30000">
                <a:solidFill>
                  <a:prstClr val="black"/>
                </a:solidFill>
              </a:rPr>
              <a:t>2</a:t>
            </a:r>
          </a:p>
          <a:p>
            <a:pPr lvl="0">
              <a:defRPr/>
            </a:pPr>
            <a:r>
              <a:rPr lang="en-US" sz="7200" baseline="3000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en-US" sz="7200">
                <a:solidFill>
                  <a:prstClr val="black"/>
                </a:solidFill>
              </a:rPr>
              <a:t>=</a:t>
            </a:r>
            <a:r>
              <a:rPr lang="en-US" sz="7200">
                <a:solidFill>
                  <a:srgbClr val="00B0F0"/>
                </a:solidFill>
              </a:rPr>
              <a:t>   .?.   </a:t>
            </a:r>
            <a:r>
              <a:rPr lang="en-US" sz="7200">
                <a:solidFill>
                  <a:prstClr val="black"/>
                </a:solidFill>
              </a:rPr>
              <a:t>mm</a:t>
            </a:r>
            <a:r>
              <a:rPr lang="en-US" sz="7200" baseline="30000">
                <a:solidFill>
                  <a:prstClr val="black"/>
                </a:solidFill>
              </a:rPr>
              <a:t>2</a:t>
            </a:r>
            <a:r>
              <a:rPr lang="en-US" sz="7200">
                <a:solidFill>
                  <a:prstClr val="black"/>
                </a:solidFill>
              </a:rPr>
              <a:t> + 15 mm</a:t>
            </a:r>
            <a:r>
              <a:rPr lang="en-US" sz="7200" baseline="30000">
                <a:solidFill>
                  <a:prstClr val="black"/>
                </a:solidFill>
              </a:rPr>
              <a:t>2</a:t>
            </a:r>
          </a:p>
          <a:p>
            <a:pPr lvl="0"/>
            <a:r>
              <a:rPr lang="en-US" sz="7200" baseline="30000">
                <a:solidFill>
                  <a:prstClr val="black"/>
                </a:solidFill>
              </a:rPr>
              <a:t> </a:t>
            </a:r>
            <a:endParaRPr lang="en-US" sz="7200">
              <a:solidFill>
                <a:prstClr val="black"/>
              </a:solidFill>
            </a:endParaRPr>
          </a:p>
          <a:p>
            <a:pPr lvl="0"/>
            <a:r>
              <a:rPr lang="en-US" sz="7200">
                <a:solidFill>
                  <a:prstClr val="black"/>
                </a:solidFill>
              </a:rPr>
              <a:t>=   </a:t>
            </a:r>
            <a:r>
              <a:rPr lang="en-US" sz="7200">
                <a:solidFill>
                  <a:srgbClr val="00B0F0"/>
                </a:solidFill>
              </a:rPr>
              <a:t>.?.   </a:t>
            </a:r>
            <a:r>
              <a:rPr lang="en-US" sz="7200">
                <a:solidFill>
                  <a:prstClr val="black"/>
                </a:solidFill>
              </a:rPr>
              <a:t>mm</a:t>
            </a:r>
            <a:r>
              <a:rPr lang="en-US" sz="7200" baseline="3000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931B78-83DA-5449-DE5D-358CCFBBFE5A}"/>
              </a:ext>
            </a:extLst>
          </p:cNvPr>
          <p:cNvSpPr txBox="1"/>
          <p:nvPr/>
        </p:nvSpPr>
        <p:spPr>
          <a:xfrm>
            <a:off x="2134518" y="2797182"/>
            <a:ext cx="144215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9AD616-B8C7-9F63-4DC2-0D25D67CE188}"/>
              </a:ext>
            </a:extLst>
          </p:cNvPr>
          <p:cNvSpPr txBox="1"/>
          <p:nvPr/>
        </p:nvSpPr>
        <p:spPr>
          <a:xfrm>
            <a:off x="2134517" y="4993643"/>
            <a:ext cx="1442151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315</a:t>
            </a:r>
          </a:p>
        </p:txBody>
      </p:sp>
    </p:spTree>
    <p:extLst>
      <p:ext uri="{BB962C8B-B14F-4D97-AF65-F5344CB8AC3E}">
        <p14:creationId xmlns:p14="http://schemas.microsoft.com/office/powerpoint/2010/main" val="7239969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E98AAA-B9D0-4D82-9F0F-4F03C0DAEBC7}"/>
              </a:ext>
            </a:extLst>
          </p:cNvPr>
          <p:cNvSpPr txBox="1"/>
          <p:nvPr/>
        </p:nvSpPr>
        <p:spPr>
          <a:xfrm>
            <a:off x="3376535" y="2026382"/>
            <a:ext cx="6093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7200" kern="0">
                <a:solidFill>
                  <a:srgbClr val="FF0000"/>
                </a:solidFill>
                <a:latin typeface="UTM Cookies" panose="02040603050506020204" pitchFamily="18" charset="0"/>
                <a:sym typeface="Arial"/>
              </a:rPr>
              <a:t>VẬN DỤNG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059655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783" y="250292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1429296" y="1219366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1429296" y="143911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1429296" y="16319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1429296" y="1824806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1429296" y="2017652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9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8183" y="640953"/>
            <a:ext cx="843364" cy="11568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971" y="640196"/>
            <a:ext cx="841321" cy="115834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716" y="640196"/>
            <a:ext cx="841321" cy="115834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461" y="640196"/>
            <a:ext cx="841321" cy="115834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9205" y="640196"/>
            <a:ext cx="841321" cy="1158340"/>
          </a:xfrm>
          <a:prstGeom prst="rect">
            <a:avLst/>
          </a:prstGeom>
        </p:spPr>
      </p:pic>
      <p:pic>
        <p:nvPicPr>
          <p:cNvPr id="1028" name="Picture 4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973" y="-347871"/>
            <a:ext cx="3564206" cy="38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B57234-1542-4E9A-99E1-F6F9B7CFA6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8183" y="1417143"/>
            <a:ext cx="605385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6524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4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20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1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2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3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4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7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8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3048" y="14065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947" y="0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>
            <a:hlinkClick r:id="rId30" action="ppaction://hlinksldjump"/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61" y="132735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B2CFF42-21E0-4E89-901E-7C6871E74C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59D8D0-EF63-7181-6BF1-924D27927B68}"/>
              </a:ext>
            </a:extLst>
          </p:cNvPr>
          <p:cNvSpPr/>
          <p:nvPr/>
        </p:nvSpPr>
        <p:spPr>
          <a:xfrm>
            <a:off x="597408" y="48158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cm</a:t>
            </a:r>
            <a:r>
              <a:rPr kumimoji="0" lang="en-US" sz="6600" b="1" i="0" u="none" strike="noStrike" kern="1200" cap="none" spc="0" normalizeH="0" baseline="3000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..?.. mm</a:t>
            </a:r>
            <a:r>
              <a:rPr kumimoji="0" lang="en-US" sz="6600" b="1" i="0" u="none" strike="noStrike" kern="1200" cap="none" spc="0" normalizeH="0" baseline="3000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lang="en-US" sz="9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467140" y="2794672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5400" b="1" dirty="0">
                <a:solidFill>
                  <a:srgbClr val="002060"/>
                </a:solidFill>
                <a:latin typeface="Calibri" panose="020F0502020204030204"/>
                <a:sym typeface="Arial"/>
              </a:rPr>
              <a:t>A</a:t>
            </a:r>
            <a:r>
              <a:rPr lang="en-US" sz="5400" b="1">
                <a:solidFill>
                  <a:srgbClr val="002060"/>
                </a:solidFill>
                <a:latin typeface="Calibri" panose="020F0502020204030204"/>
                <a:sym typeface="Arial"/>
              </a:rPr>
              <a:t>. 10</a:t>
            </a:r>
            <a:endParaRPr lang="en-US" sz="5400" b="1" dirty="0">
              <a:solidFill>
                <a:srgbClr val="00206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58B2C650-1CC2-929E-B9A9-18C31B8740E5}"/>
              </a:ext>
            </a:extLst>
          </p:cNvPr>
          <p:cNvSpPr/>
          <p:nvPr/>
        </p:nvSpPr>
        <p:spPr>
          <a:xfrm>
            <a:off x="6856072" y="2794672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5400" b="1" dirty="0">
                <a:solidFill>
                  <a:srgbClr val="002060"/>
                </a:solidFill>
                <a:latin typeface="Calibri" panose="020F0502020204030204"/>
                <a:sym typeface="Arial"/>
              </a:rPr>
              <a:t>B</a:t>
            </a:r>
            <a:r>
              <a:rPr lang="en-US" sz="5400" b="1">
                <a:solidFill>
                  <a:srgbClr val="002060"/>
                </a:solidFill>
                <a:latin typeface="Calibri" panose="020F0502020204030204"/>
                <a:sym typeface="Arial"/>
              </a:rPr>
              <a:t>. 100</a:t>
            </a:r>
            <a:endParaRPr lang="en-US" sz="5400" b="1" dirty="0">
              <a:solidFill>
                <a:srgbClr val="002060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42" y="2794673"/>
            <a:ext cx="1486303" cy="1189041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8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8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8" y="2181496"/>
            <a:ext cx="487363" cy="487363"/>
          </a:xfrm>
          <a:prstGeom prst="rect">
            <a:avLst/>
          </a:prstGeom>
        </p:spPr>
      </p:pic>
      <p:sp>
        <p:nvSpPr>
          <p:cNvPr id="11" name="c">
            <a:extLst>
              <a:ext uri="{FF2B5EF4-FFF2-40B4-BE49-F238E27FC236}">
                <a16:creationId xmlns:a16="http://schemas.microsoft.com/office/drawing/2014/main" id="{7BBF831F-5501-9367-806D-24D63CE6BB82}"/>
              </a:ext>
            </a:extLst>
          </p:cNvPr>
          <p:cNvSpPr/>
          <p:nvPr/>
        </p:nvSpPr>
        <p:spPr>
          <a:xfrm>
            <a:off x="467140" y="4775911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5400" b="1">
                <a:solidFill>
                  <a:srgbClr val="002060"/>
                </a:solidFill>
                <a:latin typeface="Calibri" panose="020F0502020204030204"/>
                <a:sym typeface="Arial"/>
              </a:rPr>
              <a:t>C. 1 000</a:t>
            </a:r>
            <a:endParaRPr lang="en-US" sz="5400" b="1" dirty="0">
              <a:solidFill>
                <a:srgbClr val="00206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FFC752B8-A2D1-61FB-BBA2-3041CE152CFD}"/>
              </a:ext>
            </a:extLst>
          </p:cNvPr>
          <p:cNvSpPr/>
          <p:nvPr/>
        </p:nvSpPr>
        <p:spPr>
          <a:xfrm>
            <a:off x="6856072" y="4775911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5400" b="1" dirty="0">
                <a:solidFill>
                  <a:srgbClr val="002060"/>
                </a:solidFill>
                <a:latin typeface="Calibri" panose="020F0502020204030204"/>
                <a:sym typeface="Arial"/>
              </a:rPr>
              <a:t>D</a:t>
            </a:r>
            <a:r>
              <a:rPr lang="en-US" sz="5400" b="1">
                <a:solidFill>
                  <a:srgbClr val="002060"/>
                </a:solidFill>
                <a:latin typeface="Calibri" panose="020F0502020204030204"/>
                <a:sym typeface="Arial"/>
              </a:rPr>
              <a:t>. 101</a:t>
            </a:r>
            <a:endParaRPr lang="en-US" sz="5400" b="1" dirty="0">
              <a:solidFill>
                <a:srgbClr val="00206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Arrow: Left 4">
            <a:hlinkClick r:id="rId13" action="ppaction://hlinksldjump"/>
            <a:extLst>
              <a:ext uri="{FF2B5EF4-FFF2-40B4-BE49-F238E27FC236}">
                <a16:creationId xmlns:a16="http://schemas.microsoft.com/office/drawing/2014/main" id="{CE96E80E-94AC-FCA8-1D82-0876C69680FF}"/>
              </a:ext>
            </a:extLst>
          </p:cNvPr>
          <p:cNvSpPr/>
          <p:nvPr/>
        </p:nvSpPr>
        <p:spPr>
          <a:xfrm>
            <a:off x="285750" y="6156842"/>
            <a:ext cx="1047750" cy="60030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273F2A33-9248-4FB1-9525-A4D2DDE8BC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F299AE-2CE6-17F9-5EE4-8B648352358C}"/>
              </a:ext>
            </a:extLst>
          </p:cNvPr>
          <p:cNvSpPr/>
          <p:nvPr/>
        </p:nvSpPr>
        <p:spPr>
          <a:xfrm>
            <a:off x="597408" y="563880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Arial"/>
              </a:rPr>
              <a:t>151 </a:t>
            </a:r>
            <a:r>
              <a:rPr kumimoji="0" lang="en-US" sz="60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mm</a:t>
            </a:r>
            <a:r>
              <a:rPr kumimoji="0" lang="en-US" sz="6000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lang="en-US" sz="480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Arial"/>
              </a:rPr>
              <a:t> đọc là?</a:t>
            </a:r>
            <a:endParaRPr lang="en-US" sz="4800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EC8F2D14-B61E-6D61-7B9F-30F44746AAE9}"/>
              </a:ext>
            </a:extLst>
          </p:cNvPr>
          <p:cNvSpPr/>
          <p:nvPr/>
        </p:nvSpPr>
        <p:spPr>
          <a:xfrm>
            <a:off x="6661952" y="2730664"/>
            <a:ext cx="4964053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3600" b="1">
                <a:solidFill>
                  <a:srgbClr val="002060"/>
                </a:solidFill>
                <a:latin typeface="Calibri" panose="020F0502020204030204"/>
                <a:sym typeface="Arial"/>
              </a:rPr>
              <a:t>B. Một trăm năm mốt mi-li-mét</a:t>
            </a:r>
            <a:endParaRPr lang="en-US" sz="3600" b="1" dirty="0">
              <a:solidFill>
                <a:srgbClr val="00206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D6D087FB-2AEA-9672-ABD5-E98BB5D17AD6}"/>
              </a:ext>
            </a:extLst>
          </p:cNvPr>
          <p:cNvSpPr/>
          <p:nvPr/>
        </p:nvSpPr>
        <p:spPr>
          <a:xfrm>
            <a:off x="521123" y="4711904"/>
            <a:ext cx="4964053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solidFill>
                  <a:srgbClr val="002060"/>
                </a:solidFill>
                <a:latin typeface="Calibri" panose="020F0502020204030204"/>
                <a:sym typeface="Arial"/>
              </a:rPr>
              <a:t>C. Một trăm năm mươi mốt mi-li-mét vuông</a:t>
            </a:r>
            <a:endParaRPr lang="en-US" sz="3600" b="1" dirty="0">
              <a:solidFill>
                <a:srgbClr val="002060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6" name="Đúng">
            <a:extLst>
              <a:ext uri="{FF2B5EF4-FFF2-40B4-BE49-F238E27FC236}">
                <a16:creationId xmlns:a16="http://schemas.microsoft.com/office/drawing/2014/main" id="{35193865-BEC4-431A-69DE-6552DD94CF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07" y="4848387"/>
            <a:ext cx="1355860" cy="108468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773819E-0865-9847-F0E4-4F1043334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8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15551AD-8FF7-EAC2-385D-50E88FD0C3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68D0035-08FD-BBCE-B0CA-8F7C0FA53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8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4775765-EE9C-579B-9419-6E9734887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8" y="2181496"/>
            <a:ext cx="487363" cy="487363"/>
          </a:xfrm>
          <a:prstGeom prst="rect">
            <a:avLst/>
          </a:prstGeom>
        </p:spPr>
      </p:pic>
      <p:sp>
        <p:nvSpPr>
          <p:cNvPr id="11" name="c">
            <a:extLst>
              <a:ext uri="{FF2B5EF4-FFF2-40B4-BE49-F238E27FC236}">
                <a16:creationId xmlns:a16="http://schemas.microsoft.com/office/drawing/2014/main" id="{C17B8685-348F-DC81-8BAE-E83E5F33D744}"/>
              </a:ext>
            </a:extLst>
          </p:cNvPr>
          <p:cNvSpPr/>
          <p:nvPr/>
        </p:nvSpPr>
        <p:spPr>
          <a:xfrm>
            <a:off x="521123" y="2730665"/>
            <a:ext cx="4964053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3600" b="1">
                <a:solidFill>
                  <a:srgbClr val="002060"/>
                </a:solidFill>
                <a:latin typeface="Calibri" panose="020F0502020204030204"/>
                <a:sym typeface="Arial"/>
              </a:rPr>
              <a:t>A. Một trăm năm mươi mi-li-mét vuông</a:t>
            </a:r>
            <a:endParaRPr lang="en-US" sz="3600" b="1" dirty="0">
              <a:solidFill>
                <a:srgbClr val="00206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FF90DB8D-7380-485A-EEC9-D7509689630D}"/>
              </a:ext>
            </a:extLst>
          </p:cNvPr>
          <p:cNvSpPr/>
          <p:nvPr/>
        </p:nvSpPr>
        <p:spPr>
          <a:xfrm>
            <a:off x="6661952" y="4711904"/>
            <a:ext cx="4964053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3600" b="1">
                <a:solidFill>
                  <a:srgbClr val="002060"/>
                </a:solidFill>
                <a:latin typeface="Calibri" panose="020F0502020204030204"/>
                <a:sym typeface="Arial"/>
              </a:rPr>
              <a:t>D. Một trăm năm</a:t>
            </a:r>
          </a:p>
          <a:p>
            <a:pPr lvl="0" algn="ctr" defTabSz="914377">
              <a:defRPr/>
            </a:pPr>
            <a:r>
              <a:rPr lang="en-US" sz="3600" b="1">
                <a:solidFill>
                  <a:srgbClr val="002060"/>
                </a:solidFill>
                <a:latin typeface="Calibri" panose="020F0502020204030204"/>
                <a:sym typeface="Arial"/>
              </a:rPr>
              <a:t> mươi mốt</a:t>
            </a:r>
            <a:endParaRPr lang="en-US" sz="3600" b="1" dirty="0">
              <a:solidFill>
                <a:srgbClr val="00206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Arrow: Left 4">
            <a:hlinkClick r:id="rId13" action="ppaction://hlinksldjump"/>
            <a:extLst>
              <a:ext uri="{FF2B5EF4-FFF2-40B4-BE49-F238E27FC236}">
                <a16:creationId xmlns:a16="http://schemas.microsoft.com/office/drawing/2014/main" id="{587B58EF-C959-D271-CA33-6F4E29418D94}"/>
              </a:ext>
            </a:extLst>
          </p:cNvPr>
          <p:cNvSpPr/>
          <p:nvPr/>
        </p:nvSpPr>
        <p:spPr>
          <a:xfrm>
            <a:off x="285750" y="6156842"/>
            <a:ext cx="1047750" cy="60030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3150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B2CFF42-21E0-4E89-901E-7C6871E74C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59D8D0-EF63-7181-6BF1-924D27927B68}"/>
              </a:ext>
            </a:extLst>
          </p:cNvPr>
          <p:cNvSpPr/>
          <p:nvPr/>
        </p:nvSpPr>
        <p:spPr>
          <a:xfrm>
            <a:off x="597408" y="48158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Hai mươi hai mi-li-mét vuông viết là?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467140" y="2794672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. </a:t>
            </a:r>
            <a:r>
              <a:rPr lang="en-US" sz="5400" b="1">
                <a:solidFill>
                  <a:srgbClr val="002060"/>
                </a:solidFill>
                <a:latin typeface="Calibri" panose="020F0502020204030204"/>
                <a:sym typeface="Arial"/>
              </a:rPr>
              <a:t>22 </a:t>
            </a:r>
            <a:r>
              <a:rPr lang="en-US" sz="5400" b="1">
                <a:solidFill>
                  <a:srgbClr val="002060"/>
                </a:solidFill>
                <a:latin typeface="Calibri" panose="020F0502020204030204"/>
              </a:rPr>
              <a:t>mm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58B2C650-1CC2-929E-B9A9-18C31B8740E5}"/>
              </a:ext>
            </a:extLst>
          </p:cNvPr>
          <p:cNvSpPr/>
          <p:nvPr/>
        </p:nvSpPr>
        <p:spPr>
          <a:xfrm>
            <a:off x="6856072" y="2794672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. 22 </a:t>
            </a:r>
            <a:r>
              <a:rPr lang="en-US" sz="5400" b="1">
                <a:solidFill>
                  <a:srgbClr val="002060"/>
                </a:solidFill>
                <a:latin typeface="Calibri" panose="020F0502020204030204"/>
              </a:rPr>
              <a:t>mm</a:t>
            </a:r>
            <a:r>
              <a:rPr lang="en-US" sz="5400" b="1" baseline="30000">
                <a:solidFill>
                  <a:srgbClr val="002060"/>
                </a:solidFill>
                <a:latin typeface="Calibri" panose="020F0502020204030204"/>
              </a:rPr>
              <a:t>2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42" y="2794673"/>
            <a:ext cx="1486303" cy="1189041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8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8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8" y="2181496"/>
            <a:ext cx="487363" cy="487363"/>
          </a:xfrm>
          <a:prstGeom prst="rect">
            <a:avLst/>
          </a:prstGeom>
        </p:spPr>
      </p:pic>
      <p:sp>
        <p:nvSpPr>
          <p:cNvPr id="11" name="c">
            <a:extLst>
              <a:ext uri="{FF2B5EF4-FFF2-40B4-BE49-F238E27FC236}">
                <a16:creationId xmlns:a16="http://schemas.microsoft.com/office/drawing/2014/main" id="{7BBF831F-5501-9367-806D-24D63CE6BB82}"/>
              </a:ext>
            </a:extLst>
          </p:cNvPr>
          <p:cNvSpPr/>
          <p:nvPr/>
        </p:nvSpPr>
        <p:spPr>
          <a:xfrm>
            <a:off x="467140" y="4775911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C. </a:t>
            </a:r>
            <a:r>
              <a:rPr lang="en-US" sz="5400" b="1">
                <a:solidFill>
                  <a:srgbClr val="002060"/>
                </a:solidFill>
                <a:latin typeface="Calibri" panose="020F0502020204030204"/>
                <a:sym typeface="Arial"/>
              </a:rPr>
              <a:t>202 </a:t>
            </a:r>
            <a:r>
              <a:rPr lang="en-US" sz="5400" b="1">
                <a:solidFill>
                  <a:srgbClr val="002060"/>
                </a:solidFill>
                <a:latin typeface="Calibri" panose="020F0502020204030204"/>
              </a:rPr>
              <a:t>mm</a:t>
            </a:r>
            <a:r>
              <a:rPr lang="en-US" sz="5400" b="1" baseline="30000">
                <a:solidFill>
                  <a:srgbClr val="002060"/>
                </a:solidFill>
                <a:latin typeface="Calibri" panose="020F0502020204030204"/>
              </a:rPr>
              <a:t>2</a:t>
            </a:r>
            <a:r>
              <a:rPr lang="en-US" sz="5400" b="1">
                <a:solidFill>
                  <a:srgbClr val="002060"/>
                </a:solidFill>
                <a:latin typeface="Calibri" panose="020F0502020204030204"/>
                <a:sym typeface="Arial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FFC752B8-A2D1-61FB-BBA2-3041CE152CFD}"/>
              </a:ext>
            </a:extLst>
          </p:cNvPr>
          <p:cNvSpPr/>
          <p:nvPr/>
        </p:nvSpPr>
        <p:spPr>
          <a:xfrm>
            <a:off x="6856072" y="4775911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. </a:t>
            </a:r>
            <a:r>
              <a:rPr lang="en-US" sz="5400" b="1">
                <a:solidFill>
                  <a:srgbClr val="002060"/>
                </a:solidFill>
                <a:latin typeface="Calibri" panose="020F0502020204030204"/>
                <a:sym typeface="Arial"/>
              </a:rPr>
              <a:t>220 </a:t>
            </a:r>
            <a:r>
              <a:rPr lang="en-US" sz="5400" b="1">
                <a:solidFill>
                  <a:srgbClr val="002060"/>
                </a:solidFill>
                <a:latin typeface="Calibri" panose="020F0502020204030204"/>
              </a:rPr>
              <a:t>mm</a:t>
            </a:r>
            <a:r>
              <a:rPr lang="en-US" sz="5400" b="1" baseline="30000">
                <a:solidFill>
                  <a:srgbClr val="002060"/>
                </a:solidFill>
                <a:latin typeface="Calibri" panose="020F0502020204030204"/>
              </a:rPr>
              <a:t>2</a:t>
            </a:r>
            <a:r>
              <a:rPr lang="en-US" sz="5400" b="1">
                <a:solidFill>
                  <a:srgbClr val="002060"/>
                </a:solidFill>
                <a:latin typeface="Calibri" panose="020F0502020204030204"/>
                <a:sym typeface="Arial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Arrow: Left 4">
            <a:hlinkClick r:id="rId13" action="ppaction://hlinksldjump"/>
            <a:extLst>
              <a:ext uri="{FF2B5EF4-FFF2-40B4-BE49-F238E27FC236}">
                <a16:creationId xmlns:a16="http://schemas.microsoft.com/office/drawing/2014/main" id="{C1CAF3D6-0465-4681-9A33-6B2CDED4470B}"/>
              </a:ext>
            </a:extLst>
          </p:cNvPr>
          <p:cNvSpPr/>
          <p:nvPr/>
        </p:nvSpPr>
        <p:spPr>
          <a:xfrm>
            <a:off x="285750" y="6156842"/>
            <a:ext cx="1047750" cy="60030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6968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0B2CFF42-21E0-4E89-901E-7C6871E74C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59D8D0-EF63-7181-6BF1-924D27927B68}"/>
              </a:ext>
            </a:extLst>
          </p:cNvPr>
          <p:cNvSpPr/>
          <p:nvPr/>
        </p:nvSpPr>
        <p:spPr>
          <a:xfrm>
            <a:off x="597408" y="48158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mm</a:t>
            </a:r>
            <a:r>
              <a:rPr kumimoji="0" lang="en-US" sz="6600" b="1" i="0" u="none" strike="noStrike" kern="1200" cap="none" spc="0" normalizeH="0" baseline="3000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+ 25 mm</a:t>
            </a:r>
            <a:r>
              <a:rPr kumimoji="0" lang="en-US" sz="6600" b="1" i="0" u="none" strike="noStrike" kern="1200" cap="none" spc="0" normalizeH="0" baseline="3000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=.?.. mm</a:t>
            </a:r>
            <a:r>
              <a:rPr kumimoji="0" lang="en-US" sz="6600" b="1" i="0" u="none" strike="noStrike" kern="1200" cap="none" spc="0" normalizeH="0" baseline="3000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467140" y="2794672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. 30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58B2C650-1CC2-929E-B9A9-18C31B8740E5}"/>
              </a:ext>
            </a:extLst>
          </p:cNvPr>
          <p:cNvSpPr/>
          <p:nvPr/>
        </p:nvSpPr>
        <p:spPr>
          <a:xfrm>
            <a:off x="6856072" y="2794672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. 35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42" y="2794673"/>
            <a:ext cx="1486303" cy="1189041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8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8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8" y="2181496"/>
            <a:ext cx="487363" cy="487363"/>
          </a:xfrm>
          <a:prstGeom prst="rect">
            <a:avLst/>
          </a:prstGeom>
        </p:spPr>
      </p:pic>
      <p:sp>
        <p:nvSpPr>
          <p:cNvPr id="11" name="c">
            <a:extLst>
              <a:ext uri="{FF2B5EF4-FFF2-40B4-BE49-F238E27FC236}">
                <a16:creationId xmlns:a16="http://schemas.microsoft.com/office/drawing/2014/main" id="{7BBF831F-5501-9367-806D-24D63CE6BB82}"/>
              </a:ext>
            </a:extLst>
          </p:cNvPr>
          <p:cNvSpPr/>
          <p:nvPr/>
        </p:nvSpPr>
        <p:spPr>
          <a:xfrm>
            <a:off x="467140" y="4775911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C. 53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FFC752B8-A2D1-61FB-BBA2-3041CE152CFD}"/>
              </a:ext>
            </a:extLst>
          </p:cNvPr>
          <p:cNvSpPr/>
          <p:nvPr/>
        </p:nvSpPr>
        <p:spPr>
          <a:xfrm>
            <a:off x="6856072" y="4775911"/>
            <a:ext cx="4868789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. 34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Arrow: Left 4">
            <a:hlinkClick r:id="rId13" action="ppaction://hlinksldjump"/>
            <a:extLst>
              <a:ext uri="{FF2B5EF4-FFF2-40B4-BE49-F238E27FC236}">
                <a16:creationId xmlns:a16="http://schemas.microsoft.com/office/drawing/2014/main" id="{F51F8EF3-5AF5-336C-6665-342A49B77C05}"/>
              </a:ext>
            </a:extLst>
          </p:cNvPr>
          <p:cNvSpPr/>
          <p:nvPr/>
        </p:nvSpPr>
        <p:spPr>
          <a:xfrm>
            <a:off x="285750" y="6156842"/>
            <a:ext cx="1047750" cy="60030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9945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273F2A33-9248-4FB1-9525-A4D2DDE8BC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F299AE-2CE6-17F9-5EE4-8B648352358C}"/>
              </a:ext>
            </a:extLst>
          </p:cNvPr>
          <p:cNvSpPr/>
          <p:nvPr/>
        </p:nvSpPr>
        <p:spPr>
          <a:xfrm>
            <a:off x="597408" y="563880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cm</a:t>
            </a:r>
            <a:r>
              <a:rPr kumimoji="0" lang="en-US" sz="4800" b="1" i="0" u="none" strike="noStrike" kern="1200" cap="none" spc="0" normalizeH="0" baseline="3000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+ 25 mm</a:t>
            </a:r>
            <a:r>
              <a:rPr kumimoji="0" lang="en-US" sz="4800" b="1" i="0" u="none" strike="noStrike" kern="1200" cap="none" spc="0" normalizeH="0" baseline="3000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.?.. mm</a:t>
            </a:r>
            <a:r>
              <a:rPr kumimoji="0" lang="en-US" sz="4800" b="1" i="0" u="none" strike="noStrike" kern="1200" cap="none" spc="0" normalizeH="0" baseline="3000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EC8F2D14-B61E-6D61-7B9F-30F44746AAE9}"/>
              </a:ext>
            </a:extLst>
          </p:cNvPr>
          <p:cNvSpPr/>
          <p:nvPr/>
        </p:nvSpPr>
        <p:spPr>
          <a:xfrm>
            <a:off x="6661952" y="2730664"/>
            <a:ext cx="4964053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B. 152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D6D087FB-2AEA-9672-ABD5-E98BB5D17AD6}"/>
              </a:ext>
            </a:extLst>
          </p:cNvPr>
          <p:cNvSpPr/>
          <p:nvPr/>
        </p:nvSpPr>
        <p:spPr>
          <a:xfrm>
            <a:off x="521123" y="4711904"/>
            <a:ext cx="4964053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C. 125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6" name="Đúng">
            <a:extLst>
              <a:ext uri="{FF2B5EF4-FFF2-40B4-BE49-F238E27FC236}">
                <a16:creationId xmlns:a16="http://schemas.microsoft.com/office/drawing/2014/main" id="{35193865-BEC4-431A-69DE-6552DD94CF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07" y="4848387"/>
            <a:ext cx="1355860" cy="108468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773819E-0865-9847-F0E4-4F1043334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8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15551AD-8FF7-EAC2-385D-50E88FD0C3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68D0035-08FD-BBCE-B0CA-8F7C0FA53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8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4775765-EE9C-579B-9419-6E9734887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47478" y="2181496"/>
            <a:ext cx="487363" cy="487363"/>
          </a:xfrm>
          <a:prstGeom prst="rect">
            <a:avLst/>
          </a:prstGeom>
        </p:spPr>
      </p:pic>
      <p:sp>
        <p:nvSpPr>
          <p:cNvPr id="11" name="c">
            <a:extLst>
              <a:ext uri="{FF2B5EF4-FFF2-40B4-BE49-F238E27FC236}">
                <a16:creationId xmlns:a16="http://schemas.microsoft.com/office/drawing/2014/main" id="{C17B8685-348F-DC81-8BAE-E83E5F33D744}"/>
              </a:ext>
            </a:extLst>
          </p:cNvPr>
          <p:cNvSpPr/>
          <p:nvPr/>
        </p:nvSpPr>
        <p:spPr>
          <a:xfrm>
            <a:off x="521123" y="2730665"/>
            <a:ext cx="4964053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A. 100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FF90DB8D-7380-485A-EEC9-D7509689630D}"/>
              </a:ext>
            </a:extLst>
          </p:cNvPr>
          <p:cNvSpPr/>
          <p:nvPr/>
        </p:nvSpPr>
        <p:spPr>
          <a:xfrm>
            <a:off x="6661952" y="4711904"/>
            <a:ext cx="4964053" cy="1380931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D. 215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Arrow: Left 4">
            <a:hlinkClick r:id="rId13" action="ppaction://hlinksldjump"/>
            <a:extLst>
              <a:ext uri="{FF2B5EF4-FFF2-40B4-BE49-F238E27FC236}">
                <a16:creationId xmlns:a16="http://schemas.microsoft.com/office/drawing/2014/main" id="{587B58EF-C959-D271-CA33-6F4E29418D94}"/>
              </a:ext>
            </a:extLst>
          </p:cNvPr>
          <p:cNvSpPr/>
          <p:nvPr/>
        </p:nvSpPr>
        <p:spPr>
          <a:xfrm>
            <a:off x="285750" y="6156842"/>
            <a:ext cx="1047750" cy="60030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24224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1" grpId="0" animBg="1"/>
          <p:bldP spid="11" grpId="1" animBg="1"/>
          <p:bldP spid="11" grpId="2" animBg="1"/>
          <p:bldP spid="12" grpId="0" animBg="1"/>
          <p:bldP spid="12" grpId="1" animBg="1"/>
          <p:bldP spid="12" grpId="2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03D3486D-B56E-4C03-B1E7-3E089233CA17}"/>
              </a:ext>
            </a:extLst>
          </p:cNvPr>
          <p:cNvSpPr/>
          <p:nvPr/>
        </p:nvSpPr>
        <p:spPr>
          <a:xfrm>
            <a:off x="2803946" y="5443703"/>
            <a:ext cx="980387" cy="605988"/>
          </a:xfrm>
          <a:prstGeom prst="rightArrow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53E28-D2B1-4A37-9651-8FE08D2AF121}"/>
              </a:ext>
            </a:extLst>
          </p:cNvPr>
          <p:cNvSpPr txBox="1"/>
          <p:nvPr/>
        </p:nvSpPr>
        <p:spPr>
          <a:xfrm>
            <a:off x="4966871" y="2676435"/>
            <a:ext cx="6620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Để đo diện tích quyển sách, ta dùng đơn vị đo </a:t>
            </a:r>
            <a:r>
              <a:rPr lang="en-US" sz="3600">
                <a:solidFill>
                  <a:srgbClr val="FF0000"/>
                </a:solidFill>
              </a:rPr>
              <a:t>xăng-ti-mét vuông </a:t>
            </a:r>
          </a:p>
        </p:txBody>
      </p:sp>
      <p:sp>
        <p:nvSpPr>
          <p:cNvPr id="6" name="AutoShape 2" descr="Toán 4 - tập 2 - Cánh diều - Thư Viện PDF">
            <a:extLst>
              <a:ext uri="{FF2B5EF4-FFF2-40B4-BE49-F238E27FC236}">
                <a16:creationId xmlns:a16="http://schemas.microsoft.com/office/drawing/2014/main" id="{0BF9A335-9406-4943-8934-0A1BC0B275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Toán 4 - tập 2 - sách học sinh - bản đọc góp ý xã hội - Bộ sách giáo khoa Chân  trời sáng tạo - Sách giáo khoa Chân trời sáng tạo">
            <a:extLst>
              <a:ext uri="{FF2B5EF4-FFF2-40B4-BE49-F238E27FC236}">
                <a16:creationId xmlns:a16="http://schemas.microsoft.com/office/drawing/2014/main" id="{1CEBCF48-8B6D-0042-2B93-7A956296D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96" y="618105"/>
            <a:ext cx="3227093" cy="453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069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B2AABA-FD5E-4BDA-A969-CAD004A71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216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1F4EB7-8002-E76F-2AFF-C081A2F053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113" y="2979784"/>
            <a:ext cx="3621510" cy="3358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30986B-99E1-1D1F-6221-FD8AA94951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95" y="1178107"/>
            <a:ext cx="4298133" cy="19215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6BE884-3076-1324-9E4D-01F46A5F8D5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025" y="1389281"/>
            <a:ext cx="4674140" cy="20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3857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53E28-D2B1-4A37-9651-8FE08D2AF121}"/>
              </a:ext>
            </a:extLst>
          </p:cNvPr>
          <p:cNvSpPr txBox="1"/>
          <p:nvPr/>
        </p:nvSpPr>
        <p:spPr>
          <a:xfrm>
            <a:off x="1840075" y="3235940"/>
            <a:ext cx="881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đo diện tích hình chữ nhật, hoặc hình vuông nhỏ như này, ta dùng đơn vị đo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nào?</a:t>
            </a:r>
          </a:p>
        </p:txBody>
      </p:sp>
      <p:sp>
        <p:nvSpPr>
          <p:cNvPr id="6" name="AutoShape 2" descr="Toán 4 - tập 2 - Cánh diều - Thư Viện PDF">
            <a:extLst>
              <a:ext uri="{FF2B5EF4-FFF2-40B4-BE49-F238E27FC236}">
                <a16:creationId xmlns:a16="http://schemas.microsoft.com/office/drawing/2014/main" id="{0BF9A335-9406-4943-8934-0A1BC0B275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7587" y="319372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C8CDE8-7E4D-4FE0-974B-D134CEC00566}"/>
              </a:ext>
            </a:extLst>
          </p:cNvPr>
          <p:cNvSpPr/>
          <p:nvPr/>
        </p:nvSpPr>
        <p:spPr>
          <a:xfrm>
            <a:off x="4219731" y="1896519"/>
            <a:ext cx="1139252" cy="3515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8C61F-1703-41E1-95DC-8726D83D4910}"/>
              </a:ext>
            </a:extLst>
          </p:cNvPr>
          <p:cNvSpPr/>
          <p:nvPr/>
        </p:nvSpPr>
        <p:spPr>
          <a:xfrm>
            <a:off x="6580682" y="1877436"/>
            <a:ext cx="389744" cy="389744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650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402012-83A9-4FC3-9ABA-7FED5F1910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" t="3041" r="1870" b="6827"/>
          <a:stretch/>
        </p:blipFill>
        <p:spPr>
          <a:xfrm>
            <a:off x="2768338" y="802365"/>
            <a:ext cx="6655324" cy="3544477"/>
          </a:xfrm>
          <a:prstGeom prst="rect">
            <a:avLst/>
          </a:prstGeom>
          <a:solidFill>
            <a:srgbClr val="DAF6FC"/>
          </a:solidFill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03D3486D-B56E-4C03-B1E7-3E089233CA17}"/>
              </a:ext>
            </a:extLst>
          </p:cNvPr>
          <p:cNvSpPr/>
          <p:nvPr/>
        </p:nvSpPr>
        <p:spPr>
          <a:xfrm>
            <a:off x="641023" y="5068949"/>
            <a:ext cx="980387" cy="605988"/>
          </a:xfrm>
          <a:prstGeom prst="rightArrow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53E28-D2B1-4A37-9651-8FE08D2AF121}"/>
              </a:ext>
            </a:extLst>
          </p:cNvPr>
          <p:cNvSpPr txBox="1"/>
          <p:nvPr/>
        </p:nvSpPr>
        <p:spPr>
          <a:xfrm>
            <a:off x="1893464" y="4760536"/>
            <a:ext cx="9767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đo diện tích rất nhỏ, thì ta phải dùng một đơn vị diện tích khác, thích hợp hơn đó là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mi-li-mét vuông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8428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B719B6-470D-444B-A78D-152551461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982" y="885537"/>
            <a:ext cx="3810330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9059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E58A4-93DE-D757-E97E-1D9AD744DF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25" r="64847" b="51502"/>
          <a:stretch/>
        </p:blipFill>
        <p:spPr>
          <a:xfrm>
            <a:off x="1081158" y="719527"/>
            <a:ext cx="2486502" cy="29980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6F0DBF-E0C7-C8FC-D82B-7A64166FBD1E}"/>
              </a:ext>
            </a:extLst>
          </p:cNvPr>
          <p:cNvSpPr txBox="1"/>
          <p:nvPr/>
        </p:nvSpPr>
        <p:spPr>
          <a:xfrm>
            <a:off x="3957403" y="1019331"/>
            <a:ext cx="7153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Hình vuông bé xíu, màu vàng có cạnh dài bao nhiêu?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22B85F-046A-A90C-C052-24ACEFC15EB0}"/>
              </a:ext>
            </a:extLst>
          </p:cNvPr>
          <p:cNvSpPr txBox="1"/>
          <p:nvPr/>
        </p:nvSpPr>
        <p:spPr>
          <a:xfrm>
            <a:off x="3957403" y="2478721"/>
            <a:ext cx="2913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1 mi-li-mét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C5CCD0-1EF5-C9DB-17F0-2B8F8A0F2AC9}"/>
              </a:ext>
            </a:extLst>
          </p:cNvPr>
          <p:cNvSpPr txBox="1"/>
          <p:nvPr/>
        </p:nvSpPr>
        <p:spPr>
          <a:xfrm>
            <a:off x="704538" y="3853511"/>
            <a:ext cx="10777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Diện tích hình vuông này là một </a:t>
            </a:r>
            <a:r>
              <a:rPr lang="en-US" sz="4000">
                <a:solidFill>
                  <a:srgbClr val="FF0000"/>
                </a:solidFill>
              </a:rPr>
              <a:t>mi-li-mét vuông</a:t>
            </a:r>
            <a:r>
              <a:rPr lang="en-US" sz="400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61DCE9-8ECB-618A-A8F7-D925CDA7B0D6}"/>
              </a:ext>
            </a:extLst>
          </p:cNvPr>
          <p:cNvSpPr txBox="1"/>
          <p:nvPr/>
        </p:nvSpPr>
        <p:spPr>
          <a:xfrm>
            <a:off x="704538" y="4744423"/>
            <a:ext cx="10777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/>
              <a:t>Mi-li-mét vuông là đơn vị đo đại lượng nào?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55759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B13210-E97E-4789-B119-93019E2FADC6}"/>
              </a:ext>
            </a:extLst>
          </p:cNvPr>
          <p:cNvSpPr/>
          <p:nvPr/>
        </p:nvSpPr>
        <p:spPr>
          <a:xfrm>
            <a:off x="368969" y="316430"/>
            <a:ext cx="11454062" cy="6225139"/>
          </a:xfrm>
          <a:prstGeom prst="roundRect">
            <a:avLst>
              <a:gd name="adj" fmla="val 1156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E58A4-93DE-D757-E97E-1D9AD744DF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25" r="64847" b="51502"/>
          <a:stretch/>
        </p:blipFill>
        <p:spPr>
          <a:xfrm>
            <a:off x="855766" y="1930004"/>
            <a:ext cx="2486502" cy="29980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D31D18-3962-E872-F1E0-46EA43F21075}"/>
              </a:ext>
            </a:extLst>
          </p:cNvPr>
          <p:cNvSpPr txBox="1"/>
          <p:nvPr/>
        </p:nvSpPr>
        <p:spPr>
          <a:xfrm>
            <a:off x="3698362" y="2882935"/>
            <a:ext cx="8124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Mi-li-mét vuông viết tắt là mm</a:t>
            </a:r>
            <a:r>
              <a:rPr lang="en-US" sz="3600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A49AF7-A6C1-0827-4B01-73CCD20AB693}"/>
              </a:ext>
            </a:extLst>
          </p:cNvPr>
          <p:cNvSpPr txBox="1"/>
          <p:nvPr/>
        </p:nvSpPr>
        <p:spPr>
          <a:xfrm>
            <a:off x="3626574" y="1656137"/>
            <a:ext cx="8124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vi-VN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Mi-li-mét vuông là đơn vị đo diện tích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1DCBC-0941-CAA8-EE0D-83C5ECA68A4D}"/>
              </a:ext>
            </a:extLst>
          </p:cNvPr>
          <p:cNvSpPr txBox="1"/>
          <p:nvPr/>
        </p:nvSpPr>
        <p:spPr>
          <a:xfrm>
            <a:off x="3626574" y="4097096"/>
            <a:ext cx="7543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mm</a:t>
            </a:r>
            <a:r>
              <a:rPr lang="en-US" sz="3600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diện tích của hình vuông có cạnh dài 1 mm.</a:t>
            </a:r>
          </a:p>
        </p:txBody>
      </p:sp>
    </p:spTree>
    <p:extLst>
      <p:ext uri="{BB962C8B-B14F-4D97-AF65-F5344CB8AC3E}">
        <p14:creationId xmlns:p14="http://schemas.microsoft.com/office/powerpoint/2010/main" val="2319111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3342</TotalTime>
  <Words>911</Words>
  <Application>Microsoft Office PowerPoint</Application>
  <PresentationFormat>Widescreen</PresentationFormat>
  <Paragraphs>164</Paragraphs>
  <Slides>30</Slides>
  <Notes>23</Notes>
  <HiddenSlides>0</HiddenSlides>
  <MMClips>20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.VnBlack</vt:lpstr>
      <vt:lpstr>Arial</vt:lpstr>
      <vt:lpstr>Berkshire Swash</vt:lpstr>
      <vt:lpstr>Calibri</vt:lpstr>
      <vt:lpstr>Calibri Light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UTM Cookies</vt:lpstr>
      <vt:lpstr>UTM Edwardian</vt:lpstr>
      <vt:lpstr>Wingdings</vt:lpstr>
      <vt:lpstr>Office Theme</vt:lpstr>
      <vt:lpstr>1_Office Theme</vt:lpstr>
      <vt:lpstr>Weltkindertag! by Slidego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Fujitsu</cp:lastModifiedBy>
  <cp:revision>2</cp:revision>
  <dcterms:created xsi:type="dcterms:W3CDTF">2022-11-18T06:18:46Z</dcterms:created>
  <dcterms:modified xsi:type="dcterms:W3CDTF">2024-03-12T03:14:10Z</dcterms:modified>
  <cp:category>9Slide.vn</cp:category>
</cp:coreProperties>
</file>