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80" r:id="rId2"/>
    <p:sldId id="278" r:id="rId3"/>
    <p:sldId id="279" r:id="rId4"/>
    <p:sldId id="281" r:id="rId5"/>
    <p:sldId id="282" r:id="rId6"/>
    <p:sldId id="283" r:id="rId7"/>
    <p:sldId id="284" r:id="rId8"/>
    <p:sldId id="285" r:id="rId9"/>
    <p:sldId id="286" r:id="rId10"/>
    <p:sldId id="287" r:id="rId11"/>
    <p:sldId id="288" r:id="rId12"/>
    <p:sldId id="2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29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C7183F-0BF9-4F9E-AAE3-D78EA4E258D0}"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A31FC-BEA0-4C19-98B3-4C9C6EC1782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15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C7183F-0BF9-4F9E-AAE3-D78EA4E258D0}"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A31FC-BEA0-4C19-98B3-4C9C6EC17827}" type="slidenum">
              <a:rPr lang="en-US" smtClean="0"/>
              <a:t>‹#›</a:t>
            </a:fld>
            <a:endParaRPr lang="en-US"/>
          </a:p>
        </p:txBody>
      </p:sp>
    </p:spTree>
    <p:extLst>
      <p:ext uri="{BB962C8B-B14F-4D97-AF65-F5344CB8AC3E}">
        <p14:creationId xmlns:p14="http://schemas.microsoft.com/office/powerpoint/2010/main" val="816658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C7183F-0BF9-4F9E-AAE3-D78EA4E258D0}"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A31FC-BEA0-4C19-98B3-4C9C6EC17827}" type="slidenum">
              <a:rPr lang="en-US" smtClean="0"/>
              <a:t>‹#›</a:t>
            </a:fld>
            <a:endParaRPr lang="en-US"/>
          </a:p>
        </p:txBody>
      </p:sp>
    </p:spTree>
    <p:extLst>
      <p:ext uri="{BB962C8B-B14F-4D97-AF65-F5344CB8AC3E}">
        <p14:creationId xmlns:p14="http://schemas.microsoft.com/office/powerpoint/2010/main" val="3585275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000"/>
            </a:lvl2pPr>
            <a:lvl3pPr>
              <a:defRPr sz="16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4C7183F-0BF9-4F9E-AAE3-D78EA4E258D0}"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A31FC-BEA0-4C19-98B3-4C9C6EC17827}" type="slidenum">
              <a:rPr lang="en-US" smtClean="0"/>
              <a:t>‹#›</a:t>
            </a:fld>
            <a:endParaRPr lang="en-US"/>
          </a:p>
        </p:txBody>
      </p:sp>
    </p:spTree>
    <p:extLst>
      <p:ext uri="{BB962C8B-B14F-4D97-AF65-F5344CB8AC3E}">
        <p14:creationId xmlns:p14="http://schemas.microsoft.com/office/powerpoint/2010/main" val="3937952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4C7183F-0BF9-4F9E-AAE3-D78EA4E258D0}"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BA31FC-BEA0-4C19-98B3-4C9C6EC1782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4090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C7183F-0BF9-4F9E-AAE3-D78EA4E258D0}" type="datetimeFigureOut">
              <a:rPr lang="en-US" smtClean="0"/>
              <a:t>3/12/2024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BA31FC-BEA0-4C19-98B3-4C9C6EC17827}" type="slidenum">
              <a:rPr lang="en-US" smtClean="0"/>
              <a:t>‹#›</a:t>
            </a:fld>
            <a:endParaRPr lang="en-US"/>
          </a:p>
        </p:txBody>
      </p:sp>
    </p:spTree>
    <p:extLst>
      <p:ext uri="{BB962C8B-B14F-4D97-AF65-F5344CB8AC3E}">
        <p14:creationId xmlns:p14="http://schemas.microsoft.com/office/powerpoint/2010/main" val="1830570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C7183F-0BF9-4F9E-AAE3-D78EA4E258D0}" type="datetimeFigureOut">
              <a:rPr lang="en-US" smtClean="0"/>
              <a:t>3/12/2024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BA31FC-BEA0-4C19-98B3-4C9C6EC17827}" type="slidenum">
              <a:rPr lang="en-US" smtClean="0"/>
              <a:t>‹#›</a:t>
            </a:fld>
            <a:endParaRPr lang="en-US"/>
          </a:p>
        </p:txBody>
      </p:sp>
    </p:spTree>
    <p:extLst>
      <p:ext uri="{BB962C8B-B14F-4D97-AF65-F5344CB8AC3E}">
        <p14:creationId xmlns:p14="http://schemas.microsoft.com/office/powerpoint/2010/main" val="3712864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C7183F-0BF9-4F9E-AAE3-D78EA4E258D0}" type="datetimeFigureOut">
              <a:rPr lang="en-US" smtClean="0"/>
              <a:t>3/12/2024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BA31FC-BEA0-4C19-98B3-4C9C6EC17827}" type="slidenum">
              <a:rPr lang="en-US" smtClean="0"/>
              <a:t>‹#›</a:t>
            </a:fld>
            <a:endParaRPr lang="en-US"/>
          </a:p>
        </p:txBody>
      </p:sp>
    </p:spTree>
    <p:extLst>
      <p:ext uri="{BB962C8B-B14F-4D97-AF65-F5344CB8AC3E}">
        <p14:creationId xmlns:p14="http://schemas.microsoft.com/office/powerpoint/2010/main" val="1654252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4C7183F-0BF9-4F9E-AAE3-D78EA4E258D0}" type="datetimeFigureOut">
              <a:rPr lang="en-US" smtClean="0"/>
              <a:t>3/12/2024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4BA31FC-BEA0-4C19-98B3-4C9C6EC17827}" type="slidenum">
              <a:rPr lang="en-US" smtClean="0"/>
              <a:t>‹#›</a:t>
            </a:fld>
            <a:endParaRPr lang="en-US"/>
          </a:p>
        </p:txBody>
      </p:sp>
    </p:spTree>
    <p:extLst>
      <p:ext uri="{BB962C8B-B14F-4D97-AF65-F5344CB8AC3E}">
        <p14:creationId xmlns:p14="http://schemas.microsoft.com/office/powerpoint/2010/main" val="135118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4C7183F-0BF9-4F9E-AAE3-D78EA4E258D0}" type="datetimeFigureOut">
              <a:rPr lang="en-US" smtClean="0"/>
              <a:t>3/12/2024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4BA31FC-BEA0-4C19-98B3-4C9C6EC17827}" type="slidenum">
              <a:rPr lang="en-US" smtClean="0"/>
              <a:t>‹#›</a:t>
            </a:fld>
            <a:endParaRPr lang="en-US"/>
          </a:p>
        </p:txBody>
      </p:sp>
    </p:spTree>
    <p:extLst>
      <p:ext uri="{BB962C8B-B14F-4D97-AF65-F5344CB8AC3E}">
        <p14:creationId xmlns:p14="http://schemas.microsoft.com/office/powerpoint/2010/main" val="3865656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4C7183F-0BF9-4F9E-AAE3-D78EA4E258D0}" type="datetimeFigureOut">
              <a:rPr lang="en-US" smtClean="0"/>
              <a:t>3/12/2024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BA31FC-BEA0-4C19-98B3-4C9C6EC17827}" type="slidenum">
              <a:rPr lang="en-US" smtClean="0"/>
              <a:t>‹#›</a:t>
            </a:fld>
            <a:endParaRPr lang="en-US"/>
          </a:p>
        </p:txBody>
      </p:sp>
    </p:spTree>
    <p:extLst>
      <p:ext uri="{BB962C8B-B14F-4D97-AF65-F5344CB8AC3E}">
        <p14:creationId xmlns:p14="http://schemas.microsoft.com/office/powerpoint/2010/main" val="3852706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7325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150409"/>
            <a:ext cx="10058400" cy="4023360"/>
          </a:xfrm>
          <a:prstGeom prst="rect">
            <a:avLst/>
          </a:prstGeom>
        </p:spPr>
        <p:txBody>
          <a:bodyPr vert="horz" lIns="0" tIns="45720" rIns="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4C7183F-0BF9-4F9E-AAE3-D78EA4E258D0}" type="datetimeFigureOut">
              <a:rPr lang="en-US" smtClean="0"/>
              <a:t>3/12/2024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4BA31FC-BEA0-4C19-98B3-4C9C6EC17827}" type="slidenum">
              <a:rPr lang="en-US" smtClean="0"/>
              <a:t>‹#›</a:t>
            </a:fld>
            <a:endParaRPr lang="en-US"/>
          </a:p>
        </p:txBody>
      </p:sp>
      <p:cxnSp>
        <p:nvCxnSpPr>
          <p:cNvPr id="10" name="Straight Connector 9"/>
          <p:cNvCxnSpPr/>
          <p:nvPr/>
        </p:nvCxnSpPr>
        <p:spPr>
          <a:xfrm>
            <a:off x="1193532" y="1042520"/>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568172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just"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400" kern="1200">
          <a:solidFill>
            <a:schemeClr val="tx1">
              <a:lumMod val="75000"/>
              <a:lumOff val="25000"/>
            </a:schemeClr>
          </a:solidFill>
          <a:latin typeface="+mn-lt"/>
          <a:ea typeface="+mn-ea"/>
          <a:cs typeface="+mn-cs"/>
        </a:defRPr>
      </a:lvl1pPr>
      <a:lvl2pPr marL="384048" indent="-182880" algn="just" defTabSz="914400" rtl="0" eaLnBrk="1" latinLnBrk="0" hangingPunct="1">
        <a:lnSpc>
          <a:spcPct val="10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2pPr>
      <a:lvl3pPr marL="566928" indent="-182880" algn="just" defTabSz="914400" rtl="0" eaLnBrk="1" latinLnBrk="0" hangingPunct="1">
        <a:lnSpc>
          <a:spcPct val="100000"/>
        </a:lnSpc>
        <a:spcBef>
          <a:spcPts val="200"/>
        </a:spcBef>
        <a:spcAft>
          <a:spcPts val="400"/>
        </a:spcAft>
        <a:buClr>
          <a:schemeClr val="accent1"/>
        </a:buClr>
        <a:buFont typeface="Calibri" pitchFamily="34" charset="0"/>
        <a:buChar char="◦"/>
        <a:defRPr sz="1600" kern="1200">
          <a:solidFill>
            <a:schemeClr val="tx1">
              <a:lumMod val="75000"/>
              <a:lumOff val="25000"/>
            </a:schemeClr>
          </a:solidFill>
          <a:latin typeface="+mn-lt"/>
          <a:ea typeface="+mn-ea"/>
          <a:cs typeface="+mn-cs"/>
        </a:defRPr>
      </a:lvl3pPr>
      <a:lvl4pPr marL="749808" indent="-182880" algn="just" defTabSz="914400" rtl="0" eaLnBrk="1" latinLnBrk="0" hangingPunct="1">
        <a:lnSpc>
          <a:spcPct val="100000"/>
        </a:lnSpc>
        <a:spcBef>
          <a:spcPts val="200"/>
        </a:spcBef>
        <a:spcAft>
          <a:spcPts val="400"/>
        </a:spcAft>
        <a:buClr>
          <a:schemeClr val="accent1"/>
        </a:buClr>
        <a:buFont typeface="Calibri" pitchFamily="34" charset="0"/>
        <a:buChar char="◦"/>
        <a:defRPr sz="1600" kern="1200">
          <a:solidFill>
            <a:schemeClr val="tx1">
              <a:lumMod val="75000"/>
              <a:lumOff val="25000"/>
            </a:schemeClr>
          </a:solidFill>
          <a:latin typeface="+mn-lt"/>
          <a:ea typeface="+mn-ea"/>
          <a:cs typeface="+mn-cs"/>
        </a:defRPr>
      </a:lvl4pPr>
      <a:lvl5pPr marL="932688" indent="-182880" algn="just" defTabSz="914400" rtl="0" eaLnBrk="1" latinLnBrk="0" hangingPunct="1">
        <a:lnSpc>
          <a:spcPct val="100000"/>
        </a:lnSpc>
        <a:spcBef>
          <a:spcPts val="200"/>
        </a:spcBef>
        <a:spcAft>
          <a:spcPts val="400"/>
        </a:spcAft>
        <a:buClr>
          <a:schemeClr val="accent1"/>
        </a:buClr>
        <a:buFont typeface="Calibri" pitchFamily="34" charset="0"/>
        <a:buChar char="◦"/>
        <a:defRPr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bit.ly/ChonSGK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00000"/>
              </a:lnSpc>
            </a:pPr>
            <a:r>
              <a:rPr lang="en-US" sz="3600" dirty="0">
                <a:solidFill>
                  <a:srgbClr val="C00000"/>
                </a:solidFill>
                <a:latin typeface="Calibri" panose="020F0502020204030204" pitchFamily="34" charset="0"/>
                <a:ea typeface="Calibri" panose="020F0502020204030204" pitchFamily="34" charset="0"/>
                <a:cs typeface="Calibri" panose="020F0502020204030204" pitchFamily="34" charset="0"/>
              </a:rPr>
              <a:t>MỘT SỐ LƯU Ý VỀ </a:t>
            </a:r>
            <a:r>
              <a:rPr lang="vi-VN" sz="3600" dirty="0">
                <a:solidFill>
                  <a:srgbClr val="C00000"/>
                </a:solidFill>
                <a:latin typeface="Calibri" panose="020F0502020204030204" pitchFamily="34" charset="0"/>
                <a:ea typeface="Calibri" panose="020F0502020204030204" pitchFamily="34" charset="0"/>
                <a:cs typeface="Calibri" panose="020F0502020204030204" pitchFamily="34" charset="0"/>
              </a:rPr>
              <a:t>LỰA CHỌN SÁCH GIÁO KHOA</a:t>
            </a:r>
            <a:r>
              <a:rPr lang="en-US" sz="3600" dirty="0">
                <a:solidFill>
                  <a:srgbClr val="C00000"/>
                </a:solidFill>
                <a:latin typeface="Calibri" panose="020F0502020204030204" pitchFamily="34" charset="0"/>
                <a:ea typeface="Calibri" panose="020F0502020204030204" pitchFamily="34" charset="0"/>
                <a:cs typeface="Calibri" panose="020F0502020204030204" pitchFamily="34" charset="0"/>
              </a:rPr>
              <a:t> </a:t>
            </a:r>
            <a:br>
              <a:rPr lang="en-US" sz="36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en-US" sz="3600" dirty="0">
                <a:solidFill>
                  <a:srgbClr val="C00000"/>
                </a:solidFill>
                <a:latin typeface="Calibri" panose="020F0502020204030204" pitchFamily="34" charset="0"/>
                <a:ea typeface="Calibri" panose="020F0502020204030204" pitchFamily="34" charset="0"/>
                <a:cs typeface="Calibri" panose="020F0502020204030204" pitchFamily="34" charset="0"/>
              </a:rPr>
              <a:t>CÁC MÔN HỌC, HOẠT ĐỘNG GIÁO DỤC LỚP 5 </a:t>
            </a:r>
            <a:br>
              <a:rPr lang="en-US" sz="36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en-US" sz="3600" dirty="0">
                <a:solidFill>
                  <a:srgbClr val="C00000"/>
                </a:solidFill>
                <a:latin typeface="Calibri" panose="020F0502020204030204" pitchFamily="34" charset="0"/>
                <a:ea typeface="Calibri" panose="020F0502020204030204" pitchFamily="34" charset="0"/>
                <a:cs typeface="Calibri" panose="020F0502020204030204" pitchFamily="34" charset="0"/>
              </a:rPr>
              <a:t>VÀ SÁCH GIÁO KHOA CÁC MÔN NGOẠI NGỮ 1</a:t>
            </a:r>
            <a:br>
              <a:rPr lang="vi-VN" sz="36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vi-VN" sz="3600" dirty="0">
                <a:solidFill>
                  <a:srgbClr val="C00000"/>
                </a:solidFill>
                <a:latin typeface="Calibri" panose="020F0502020204030204" pitchFamily="34" charset="0"/>
                <a:ea typeface="Calibri" panose="020F0502020204030204" pitchFamily="34" charset="0"/>
                <a:cs typeface="Calibri" panose="020F0502020204030204" pitchFamily="34" charset="0"/>
              </a:rPr>
              <a:t>THEO THÔNG TƯ 27/2023/TT-BGDĐT</a:t>
            </a:r>
          </a:p>
        </p:txBody>
      </p:sp>
      <p:sp>
        <p:nvSpPr>
          <p:cNvPr id="3" name="Subtitle 2"/>
          <p:cNvSpPr>
            <a:spLocks noGrp="1"/>
          </p:cNvSpPr>
          <p:nvPr>
            <p:ph type="subTitle" idx="1"/>
          </p:nvPr>
        </p:nvSpPr>
        <p:spPr/>
        <p:txBody>
          <a:bodyPr>
            <a:normAutofit/>
          </a:bodyPr>
          <a:lstStyle/>
          <a:p>
            <a:r>
              <a:rPr lang="en-US" spc="-50" dirty="0">
                <a:solidFill>
                  <a:schemeClr val="accent3">
                    <a:lumMod val="50000"/>
                  </a:schemeClr>
                </a:solidFill>
                <a:latin typeface="Calibri" panose="020F0502020204030204" pitchFamily="34" charset="0"/>
                <a:cs typeface="Calibri" panose="020F0502020204030204" pitchFamily="34" charset="0"/>
              </a:rPr>
              <a:t>(CẤP TIỂU HỌC)</a:t>
            </a:r>
          </a:p>
        </p:txBody>
      </p:sp>
    </p:spTree>
    <p:extLst>
      <p:ext uri="{BB962C8B-B14F-4D97-AF65-F5344CB8AC3E}">
        <p14:creationId xmlns:p14="http://schemas.microsoft.com/office/powerpoint/2010/main" val="4170184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Báo</a:t>
            </a:r>
            <a:r>
              <a:rPr lang="en-US" dirty="0"/>
              <a:t> </a:t>
            </a:r>
            <a:r>
              <a:rPr lang="en-US" dirty="0" err="1"/>
              <a:t>cáo</a:t>
            </a:r>
            <a:r>
              <a:rPr lang="en-US" dirty="0"/>
              <a:t> </a:t>
            </a:r>
            <a:r>
              <a:rPr lang="en-US" dirty="0" err="1"/>
              <a:t>kết</a:t>
            </a:r>
            <a:r>
              <a:rPr lang="en-US" dirty="0"/>
              <a:t> </a:t>
            </a:r>
            <a:r>
              <a:rPr lang="en-US" dirty="0" err="1"/>
              <a:t>quả</a:t>
            </a:r>
            <a:r>
              <a:rPr lang="en-US" dirty="0"/>
              <a:t> </a:t>
            </a:r>
            <a:r>
              <a:rPr lang="en-US" dirty="0" err="1"/>
              <a:t>lựa</a:t>
            </a:r>
            <a:r>
              <a:rPr lang="en-US" dirty="0"/>
              <a:t> </a:t>
            </a:r>
            <a:r>
              <a:rPr lang="en-US" dirty="0" err="1"/>
              <a:t>chọn</a:t>
            </a:r>
            <a:r>
              <a:rPr lang="en-US" dirty="0"/>
              <a:t> SGK</a:t>
            </a:r>
          </a:p>
        </p:txBody>
      </p:sp>
      <p:sp>
        <p:nvSpPr>
          <p:cNvPr id="3" name="Content Placeholder 2"/>
          <p:cNvSpPr>
            <a:spLocks noGrp="1"/>
          </p:cNvSpPr>
          <p:nvPr>
            <p:ph idx="1"/>
          </p:nvPr>
        </p:nvSpPr>
        <p:spPr/>
        <p:txBody>
          <a:bodyPr>
            <a:normAutofit fontScale="92500" lnSpcReduction="20000"/>
          </a:bodyPr>
          <a:lstStyle/>
          <a:p>
            <a:r>
              <a:rPr lang="en-US" b="1" dirty="0">
                <a:solidFill>
                  <a:schemeClr val="accent2">
                    <a:lumMod val="75000"/>
                  </a:schemeClr>
                </a:solidFill>
                <a:latin typeface="Arial (Body)"/>
              </a:rPr>
              <a:t>2. </a:t>
            </a:r>
            <a:r>
              <a:rPr lang="en-US" b="1" dirty="0" err="1">
                <a:solidFill>
                  <a:schemeClr val="accent2">
                    <a:lumMod val="75000"/>
                  </a:schemeClr>
                </a:solidFill>
                <a:latin typeface="Arial (Body)"/>
              </a:rPr>
              <a:t>Phòng</a:t>
            </a:r>
            <a:r>
              <a:rPr lang="en-US" b="1" dirty="0">
                <a:solidFill>
                  <a:schemeClr val="accent2">
                    <a:lumMod val="75000"/>
                  </a:schemeClr>
                </a:solidFill>
                <a:latin typeface="Arial (Body)"/>
              </a:rPr>
              <a:t> GDĐT </a:t>
            </a:r>
            <a:r>
              <a:rPr lang="en-US" b="1" dirty="0" err="1">
                <a:solidFill>
                  <a:schemeClr val="accent2">
                    <a:lumMod val="75000"/>
                  </a:schemeClr>
                </a:solidFill>
                <a:latin typeface="Arial (Body)"/>
              </a:rPr>
              <a:t>thẩm</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định</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hồ</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sơ</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của</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các</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cơ</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sở</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giáo</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dục</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và</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báo</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cáo</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kết</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quả</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về</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Sở</a:t>
            </a:r>
            <a:r>
              <a:rPr lang="en-US" b="1" dirty="0">
                <a:solidFill>
                  <a:schemeClr val="accent2">
                    <a:lumMod val="75000"/>
                  </a:schemeClr>
                </a:solidFill>
                <a:latin typeface="Arial (Body)"/>
              </a:rPr>
              <a:t> GDĐT</a:t>
            </a:r>
            <a:endParaRPr lang="vi-VN" b="1" dirty="0">
              <a:solidFill>
                <a:schemeClr val="accent2">
                  <a:lumMod val="75000"/>
                </a:schemeClr>
              </a:solidFill>
              <a:latin typeface="Arial (Body)"/>
            </a:endParaRPr>
          </a:p>
          <a:p>
            <a:pPr marL="119063" marR="0" indent="0" algn="just">
              <a:lnSpc>
                <a:spcPct val="106000"/>
              </a:lnSpc>
              <a:spcBef>
                <a:spcPts val="600"/>
              </a:spcBef>
              <a:spcAft>
                <a:spcPts val="600"/>
              </a:spcAft>
              <a:buNone/>
            </a:pPr>
            <a:r>
              <a:rPr lang="en-US" dirty="0" err="1">
                <a:effectLst/>
                <a:latin typeface="Arial (Body)"/>
                <a:ea typeface="Calibri" panose="020F0502020204030204" pitchFamily="34" charset="0"/>
                <a:cs typeface="Times New Roman" panose="02020603050405020304" pitchFamily="18" charset="0"/>
              </a:rPr>
              <a:t>Phòng</a:t>
            </a:r>
            <a:r>
              <a:rPr lang="en-US" dirty="0">
                <a:effectLst/>
                <a:latin typeface="Arial (Body)"/>
                <a:ea typeface="Calibri" panose="020F0502020204030204" pitchFamily="34" charset="0"/>
                <a:cs typeface="Times New Roman" panose="02020603050405020304" pitchFamily="18" charset="0"/>
              </a:rPr>
              <a:t> GDĐT </a:t>
            </a:r>
            <a:r>
              <a:rPr lang="en-US" dirty="0" err="1">
                <a:effectLst/>
                <a:latin typeface="Arial (Body)"/>
                <a:ea typeface="Calibri" panose="020F0502020204030204" pitchFamily="34" charset="0"/>
                <a:cs typeface="Times New Roman" panose="02020603050405020304" pitchFamily="18" charset="0"/>
              </a:rPr>
              <a:t>thực</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hiện</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thẩm</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định</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hồ</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sơ</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của</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các</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cơ</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sở</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giáo</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dục</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và</a:t>
            </a:r>
            <a:r>
              <a:rPr lang="en-US" dirty="0">
                <a:effectLst/>
                <a:latin typeface="Arial (Body)"/>
                <a:ea typeface="Calibri" panose="020F0502020204030204" pitchFamily="34" charset="0"/>
                <a:cs typeface="Times New Roman" panose="02020603050405020304" pitchFamily="18" charset="0"/>
              </a:rPr>
              <a:t> </a:t>
            </a:r>
            <a:r>
              <a:rPr lang="vi-VN" dirty="0">
                <a:effectLst/>
                <a:latin typeface="Arial (Body)"/>
                <a:ea typeface="Calibri" panose="020F0502020204030204" pitchFamily="34" charset="0"/>
                <a:cs typeface="Times New Roman" panose="02020603050405020304" pitchFamily="18" charset="0"/>
              </a:rPr>
              <a:t>báo cáo Sở GDĐT bằng văn bản về kết quả thẩm định và danh mục sách giáo khoa được các cơ sở giáo dục thuộc phạm vi quản lí lựa chọn chậm nhất ngày </a:t>
            </a:r>
            <a:r>
              <a:rPr lang="en-US" b="1" i="1" dirty="0">
                <a:effectLst/>
                <a:latin typeface="Arial (Body)"/>
                <a:ea typeface="Calibri" panose="020F0502020204030204" pitchFamily="34" charset="0"/>
                <a:cs typeface="Times New Roman" panose="02020603050405020304" pitchFamily="18" charset="0"/>
              </a:rPr>
              <a:t>2</a:t>
            </a:r>
            <a:r>
              <a:rPr lang="vi-VN" b="1" i="1" dirty="0">
                <a:effectLst/>
                <a:latin typeface="Arial (Body)"/>
                <a:ea typeface="Calibri" panose="020F0502020204030204" pitchFamily="34" charset="0"/>
                <a:cs typeface="Times New Roman" panose="02020603050405020304" pitchFamily="18" charset="0"/>
              </a:rPr>
              <a:t>0/3/2024</a:t>
            </a:r>
            <a:r>
              <a:rPr lang="vi-VN" dirty="0">
                <a:effectLst/>
                <a:latin typeface="Arial (Body)"/>
                <a:ea typeface="Calibri" panose="020F0502020204030204" pitchFamily="34" charset="0"/>
                <a:cs typeface="Times New Roman" panose="02020603050405020304" pitchFamily="18" charset="0"/>
              </a:rPr>
              <a:t>.</a:t>
            </a:r>
          </a:p>
          <a:p>
            <a:pPr marL="119063" marR="0" indent="0" algn="just">
              <a:lnSpc>
                <a:spcPct val="106000"/>
              </a:lnSpc>
              <a:spcBef>
                <a:spcPts val="600"/>
              </a:spcBef>
              <a:spcAft>
                <a:spcPts val="600"/>
              </a:spcAft>
              <a:buNone/>
            </a:pPr>
            <a:r>
              <a:rPr lang="vi-VN" b="1" i="1" dirty="0">
                <a:effectLst/>
                <a:latin typeface="Arial (Body)"/>
                <a:ea typeface="Calibri" panose="020F0502020204030204" pitchFamily="34" charset="0"/>
                <a:cs typeface="Times New Roman" panose="02020603050405020304" pitchFamily="18" charset="0"/>
              </a:rPr>
              <a:t>Thành phần hồ sơ gửi về Sở GDĐT </a:t>
            </a:r>
            <a:r>
              <a:rPr lang="vi-VN" i="1" dirty="0">
                <a:effectLst/>
                <a:latin typeface="Arial (Body)"/>
                <a:ea typeface="Calibri" panose="020F0502020204030204" pitchFamily="34" charset="0"/>
                <a:cs typeface="Times New Roman" panose="02020603050405020304" pitchFamily="18" charset="0"/>
              </a:rPr>
              <a:t>(bản cứng và bản mềm)</a:t>
            </a:r>
            <a:r>
              <a:rPr lang="vi-VN" b="1" i="1" dirty="0">
                <a:effectLst/>
                <a:latin typeface="Arial (Body)"/>
                <a:ea typeface="Calibri" panose="020F0502020204030204" pitchFamily="34" charset="0"/>
                <a:cs typeface="Times New Roman" panose="02020603050405020304" pitchFamily="18" charset="0"/>
              </a:rPr>
              <a:t>:</a:t>
            </a:r>
            <a:r>
              <a:rPr lang="vi-VN" dirty="0">
                <a:effectLst/>
                <a:latin typeface="Arial (Body)"/>
                <a:ea typeface="Calibri" panose="020F0502020204030204" pitchFamily="34" charset="0"/>
                <a:cs typeface="Times New Roman" panose="02020603050405020304" pitchFamily="18" charset="0"/>
              </a:rPr>
              <a:t> </a:t>
            </a:r>
          </a:p>
          <a:p>
            <a:pPr marL="119063" marR="0" indent="0" algn="just">
              <a:lnSpc>
                <a:spcPct val="106000"/>
              </a:lnSpc>
              <a:spcBef>
                <a:spcPts val="600"/>
              </a:spcBef>
              <a:spcAft>
                <a:spcPts val="600"/>
              </a:spcAft>
              <a:buNone/>
            </a:pPr>
            <a:r>
              <a:rPr lang="vi-VN" spc="-20" dirty="0">
                <a:effectLst/>
                <a:latin typeface="Arial (Body)"/>
                <a:ea typeface="Calibri" panose="020F0502020204030204" pitchFamily="34" charset="0"/>
                <a:cs typeface="Times New Roman" panose="02020603050405020304" pitchFamily="18" charset="0"/>
              </a:rPr>
              <a:t>(1) Báo cáo </a:t>
            </a:r>
            <a:r>
              <a:rPr lang="vi-VN" dirty="0">
                <a:effectLst/>
                <a:latin typeface="Arial (Body)"/>
                <a:ea typeface="Calibri" panose="020F0502020204030204" pitchFamily="34" charset="0"/>
                <a:cs typeface="Times New Roman" panose="02020603050405020304" pitchFamily="18" charset="0"/>
              </a:rPr>
              <a:t>kết quả thẩm định hồ sơ lựa chọn sách giáo khoa của các cơ sở giáo dục thuộc phạm vi quản lí.</a:t>
            </a:r>
          </a:p>
          <a:p>
            <a:pPr marL="119063" marR="0" indent="0" algn="just">
              <a:lnSpc>
                <a:spcPct val="106000"/>
              </a:lnSpc>
              <a:spcBef>
                <a:spcPts val="600"/>
              </a:spcBef>
              <a:spcAft>
                <a:spcPts val="600"/>
              </a:spcAft>
              <a:buNone/>
            </a:pPr>
            <a:r>
              <a:rPr lang="vi-VN" dirty="0">
                <a:effectLst/>
                <a:latin typeface="Arial (Body)"/>
                <a:ea typeface="Calibri" panose="020F0502020204030204" pitchFamily="34" charset="0"/>
                <a:cs typeface="Times New Roman" panose="02020603050405020304" pitchFamily="18" charset="0"/>
              </a:rPr>
              <a:t>(2) Tổng hợp danh mục sách giáo khoa được các cơ sở giáo dục thuộc phạm vi quản lí lựa chọn.</a:t>
            </a:r>
          </a:p>
          <a:p>
            <a:pPr marL="119063" marR="0" indent="0" algn="just">
              <a:lnSpc>
                <a:spcPct val="106000"/>
              </a:lnSpc>
              <a:spcBef>
                <a:spcPts val="600"/>
              </a:spcBef>
              <a:spcAft>
                <a:spcPts val="600"/>
              </a:spcAft>
              <a:buNone/>
            </a:pPr>
            <a:r>
              <a:rPr lang="vi-VN" b="1" i="1" dirty="0">
                <a:effectLst/>
                <a:latin typeface="Arial (Body)"/>
                <a:ea typeface="Calibri" panose="020F0502020204030204" pitchFamily="34" charset="0"/>
                <a:cs typeface="Times New Roman" panose="02020603050405020304" pitchFamily="18" charset="0"/>
              </a:rPr>
              <a:t>Lưu ý:</a:t>
            </a:r>
            <a:r>
              <a:rPr lang="vi-VN" dirty="0">
                <a:effectLst/>
                <a:latin typeface="Arial (Body)"/>
                <a:ea typeface="Calibri" panose="020F0502020204030204" pitchFamily="34" charset="0"/>
                <a:cs typeface="Times New Roman" panose="02020603050405020304" pitchFamily="18" charset="0"/>
              </a:rPr>
              <a:t> Hồ sơ này đồng thời được sao để lưu tại Phòng GDĐT.</a:t>
            </a:r>
          </a:p>
          <a:p>
            <a:pPr marL="119063" marR="0" indent="0" algn="just">
              <a:lnSpc>
                <a:spcPct val="106000"/>
              </a:lnSpc>
              <a:spcBef>
                <a:spcPts val="600"/>
              </a:spcBef>
              <a:spcAft>
                <a:spcPts val="600"/>
              </a:spcAft>
              <a:buNone/>
            </a:pPr>
            <a:endParaRPr lang="en-US" dirty="0"/>
          </a:p>
        </p:txBody>
      </p:sp>
    </p:spTree>
    <p:extLst>
      <p:ext uri="{BB962C8B-B14F-4D97-AF65-F5344CB8AC3E}">
        <p14:creationId xmlns:p14="http://schemas.microsoft.com/office/powerpoint/2010/main" val="3463391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Công</a:t>
            </a:r>
            <a:r>
              <a:rPr lang="en-US" dirty="0"/>
              <a:t> </a:t>
            </a:r>
            <a:r>
              <a:rPr lang="en-US" dirty="0" err="1"/>
              <a:t>bố</a:t>
            </a:r>
            <a:r>
              <a:rPr lang="en-US" dirty="0"/>
              <a:t> </a:t>
            </a:r>
            <a:r>
              <a:rPr lang="en-US" dirty="0" err="1"/>
              <a:t>danh</a:t>
            </a:r>
            <a:r>
              <a:rPr lang="en-US" dirty="0"/>
              <a:t> </a:t>
            </a:r>
            <a:r>
              <a:rPr lang="en-US" dirty="0" err="1"/>
              <a:t>mục</a:t>
            </a:r>
            <a:r>
              <a:rPr lang="en-US" dirty="0"/>
              <a:t> SGK </a:t>
            </a:r>
            <a:r>
              <a:rPr lang="en-US" dirty="0" err="1"/>
              <a:t>được</a:t>
            </a:r>
            <a:r>
              <a:rPr lang="en-US" dirty="0"/>
              <a:t> </a:t>
            </a:r>
            <a:r>
              <a:rPr lang="en-US" dirty="0" err="1"/>
              <a:t>phê</a:t>
            </a:r>
            <a:r>
              <a:rPr lang="en-US" dirty="0"/>
              <a:t> </a:t>
            </a:r>
            <a:r>
              <a:rPr lang="en-US" dirty="0" err="1"/>
              <a:t>duyệt</a:t>
            </a:r>
            <a:endParaRPr lang="en-US" dirty="0"/>
          </a:p>
        </p:txBody>
      </p:sp>
      <p:sp>
        <p:nvSpPr>
          <p:cNvPr id="3" name="Content Placeholder 2"/>
          <p:cNvSpPr>
            <a:spLocks noGrp="1"/>
          </p:cNvSpPr>
          <p:nvPr>
            <p:ph idx="1"/>
          </p:nvPr>
        </p:nvSpPr>
        <p:spPr/>
        <p:txBody>
          <a:bodyPr>
            <a:normAutofit/>
          </a:bodyPr>
          <a:lstStyle/>
          <a:p>
            <a:pPr marL="119063" marR="0" indent="0" algn="just">
              <a:lnSpc>
                <a:spcPct val="106000"/>
              </a:lnSpc>
              <a:spcBef>
                <a:spcPts val="600"/>
              </a:spcBef>
              <a:spcAft>
                <a:spcPts val="600"/>
              </a:spcAft>
              <a:buNone/>
            </a:pPr>
            <a:r>
              <a:rPr lang="vi-VN" dirty="0">
                <a:effectLst/>
                <a:latin typeface="Arial (Body)"/>
                <a:ea typeface="Calibri" panose="020F0502020204030204" pitchFamily="34" charset="0"/>
                <a:cs typeface="Times New Roman" panose="02020603050405020304" pitchFamily="18" charset="0"/>
              </a:rPr>
              <a:t>Phòng GDĐT chỉ đạo các cơ sở giáo dục thông báo </a:t>
            </a:r>
            <a:r>
              <a:rPr lang="vi-VN" b="1" dirty="0">
                <a:effectLst/>
                <a:latin typeface="Arial (Body)"/>
                <a:ea typeface="Calibri" panose="020F0502020204030204" pitchFamily="34" charset="0"/>
                <a:cs typeface="Times New Roman" panose="02020603050405020304" pitchFamily="18" charset="0"/>
              </a:rPr>
              <a:t>danh mục sách giáo khoa</a:t>
            </a:r>
            <a:r>
              <a:rPr lang="vi-VN" dirty="0">
                <a:effectLst/>
                <a:latin typeface="Arial (Body)"/>
                <a:ea typeface="Calibri" panose="020F0502020204030204" pitchFamily="34" charset="0"/>
                <a:cs typeface="Times New Roman" panose="02020603050405020304" pitchFamily="18" charset="0"/>
              </a:rPr>
              <a:t> được </a:t>
            </a:r>
            <a:r>
              <a:rPr lang="vi-VN" b="1" dirty="0">
                <a:effectLst/>
                <a:latin typeface="Arial (Body)"/>
                <a:ea typeface="Calibri" panose="020F0502020204030204" pitchFamily="34" charset="0"/>
                <a:cs typeface="Times New Roman" panose="02020603050405020304" pitchFamily="18" charset="0"/>
              </a:rPr>
              <a:t>Uỷ ban nhân dân Thành phố Hồ Chí Minh phê duyệt </a:t>
            </a:r>
            <a:r>
              <a:rPr lang="vi-VN" dirty="0">
                <a:effectLst/>
                <a:latin typeface="Arial (Body)"/>
                <a:ea typeface="Calibri" panose="020F0502020204030204" pitchFamily="34" charset="0"/>
                <a:cs typeface="Times New Roman" panose="02020603050405020304" pitchFamily="18" charset="0"/>
              </a:rPr>
              <a:t>để sử dụng trong cơ sở giáo dục tại Thành phố đến giáo viên, học sinh, cha mẹ học sinh trước ngày 30 tháng 4 hằng năm.</a:t>
            </a:r>
          </a:p>
          <a:p>
            <a:pPr marL="119063" marR="0" indent="0" algn="just">
              <a:lnSpc>
                <a:spcPct val="106000"/>
              </a:lnSpc>
              <a:spcBef>
                <a:spcPts val="600"/>
              </a:spcBef>
              <a:spcAft>
                <a:spcPts val="600"/>
              </a:spcAft>
              <a:buNone/>
            </a:pPr>
            <a:endParaRPr lang="en-US" dirty="0"/>
          </a:p>
        </p:txBody>
      </p:sp>
    </p:spTree>
    <p:extLst>
      <p:ext uri="{BB962C8B-B14F-4D97-AF65-F5344CB8AC3E}">
        <p14:creationId xmlns:p14="http://schemas.microsoft.com/office/powerpoint/2010/main" val="2662502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EC5E8B-A759-D833-AF32-448F0E12E71A}"/>
              </a:ext>
            </a:extLst>
          </p:cNvPr>
          <p:cNvSpPr>
            <a:spLocks noGrp="1"/>
          </p:cNvSpPr>
          <p:nvPr>
            <p:ph idx="1"/>
          </p:nvPr>
        </p:nvSpPr>
        <p:spPr/>
        <p:txBody>
          <a:bodyPr/>
          <a:lstStyle/>
          <a:p>
            <a:endParaRPr lang="en-US" dirty="0"/>
          </a:p>
        </p:txBody>
      </p:sp>
      <p:pic>
        <p:nvPicPr>
          <p:cNvPr id="6" name="Picture 5">
            <a:extLst>
              <a:ext uri="{FF2B5EF4-FFF2-40B4-BE49-F238E27FC236}">
                <a16:creationId xmlns:a16="http://schemas.microsoft.com/office/drawing/2014/main" id="{E9FE3009-871D-4F45-949E-FFB2F818454F}"/>
              </a:ext>
            </a:extLst>
          </p:cNvPr>
          <p:cNvPicPr>
            <a:picLocks noChangeAspect="1"/>
          </p:cNvPicPr>
          <p:nvPr/>
        </p:nvPicPr>
        <p:blipFill rotWithShape="1">
          <a:blip r:embed="rId2"/>
          <a:srcRect t="987" b="1081"/>
          <a:stretch/>
        </p:blipFill>
        <p:spPr>
          <a:xfrm>
            <a:off x="-1" y="0"/>
            <a:ext cx="12192001" cy="6858000"/>
          </a:xfrm>
          <a:prstGeom prst="rect">
            <a:avLst/>
          </a:prstGeom>
        </p:spPr>
      </p:pic>
    </p:spTree>
    <p:extLst>
      <p:ext uri="{BB962C8B-B14F-4D97-AF65-F5344CB8AC3E}">
        <p14:creationId xmlns:p14="http://schemas.microsoft.com/office/powerpoint/2010/main" val="1792114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Danh</a:t>
            </a:r>
            <a:r>
              <a:rPr lang="en-US" dirty="0"/>
              <a:t> </a:t>
            </a:r>
            <a:r>
              <a:rPr lang="en-US" dirty="0" err="1"/>
              <a:t>mục</a:t>
            </a:r>
            <a:r>
              <a:rPr lang="en-US" dirty="0"/>
              <a:t> SGK </a:t>
            </a:r>
            <a:r>
              <a:rPr lang="en-US" dirty="0" err="1"/>
              <a:t>lớp</a:t>
            </a:r>
            <a:r>
              <a:rPr lang="en-US" dirty="0"/>
              <a:t> 5 </a:t>
            </a:r>
            <a:r>
              <a:rPr lang="en-US" dirty="0" err="1"/>
              <a:t>và</a:t>
            </a:r>
            <a:r>
              <a:rPr lang="en-US" dirty="0"/>
              <a:t> SGK </a:t>
            </a:r>
            <a:r>
              <a:rPr lang="en-US" dirty="0" err="1"/>
              <a:t>các</a:t>
            </a:r>
            <a:r>
              <a:rPr lang="en-US" dirty="0"/>
              <a:t> </a:t>
            </a:r>
            <a:r>
              <a:rPr lang="en-US" dirty="0" err="1"/>
              <a:t>môn</a:t>
            </a:r>
            <a:r>
              <a:rPr lang="en-US" dirty="0"/>
              <a:t> </a:t>
            </a:r>
            <a:r>
              <a:rPr lang="en-US" dirty="0" err="1"/>
              <a:t>Ngoại</a:t>
            </a:r>
            <a:r>
              <a:rPr lang="en-US" dirty="0"/>
              <a:t> </a:t>
            </a:r>
            <a:r>
              <a:rPr lang="en-US" dirty="0" err="1"/>
              <a:t>ngữ</a:t>
            </a:r>
            <a:r>
              <a:rPr lang="en-US" dirty="0"/>
              <a:t> 1</a:t>
            </a:r>
          </a:p>
        </p:txBody>
      </p:sp>
      <p:sp>
        <p:nvSpPr>
          <p:cNvPr id="3" name="Content Placeholder 2"/>
          <p:cNvSpPr>
            <a:spLocks noGrp="1"/>
          </p:cNvSpPr>
          <p:nvPr>
            <p:ph idx="1"/>
          </p:nvPr>
        </p:nvSpPr>
        <p:spPr>
          <a:xfrm>
            <a:off x="1097280" y="1150408"/>
            <a:ext cx="10058400" cy="5155141"/>
          </a:xfrm>
        </p:spPr>
        <p:txBody>
          <a:bodyPr>
            <a:normAutofit/>
          </a:bodyPr>
          <a:lstStyle/>
          <a:p>
            <a:pPr marL="228600" marR="0" indent="-228600">
              <a:buFont typeface="Wingdings" panose="05000000000000000000" pitchFamily="2" charset="2"/>
              <a:buChar char="§"/>
            </a:pPr>
            <a:r>
              <a:rPr lang="vi-VN" dirty="0"/>
              <a:t>Căn cứ Quyết định số 4119/QĐ-BGDĐT ngày 01 tháng 12 năm 2023 của Bộ Giáo dục và Đào tạo Phê duyệt danh mục sách giáo khoa các môn học, hoạt động giáo dục lớp 5 và sách giáo khoa môn Tiếng Trung Quốc lớp 3, lớp 4 sử dụng trong cơ sở giáo dục phổ thông (QĐ4119);</a:t>
            </a:r>
          </a:p>
          <a:p>
            <a:pPr marL="228600" marR="0" indent="-228600">
              <a:buFont typeface="Wingdings" panose="05000000000000000000" pitchFamily="2" charset="2"/>
              <a:buChar char="§"/>
            </a:pPr>
            <a:r>
              <a:rPr lang="vi-VN" dirty="0"/>
              <a:t>Căn cứ Quyết định số 392/QĐ-BGDĐT ngày 26 tháng 01 năm 2024 của Bộ Giáo dục và Đào tạo Phê duyệt danh mục sách giáo khoa các môn học, hoạt động giáo dục lớp 5 và sách giáo khoa các môn Ngoại ngữ 1 sử dụng trong cơ sở giáo dục phổ thông (QĐ392);</a:t>
            </a:r>
          </a:p>
          <a:p>
            <a:pPr marL="0" indent="0">
              <a:buNone/>
            </a:pPr>
            <a:endParaRPr lang="vi-VN" sz="2400" dirty="0"/>
          </a:p>
        </p:txBody>
      </p:sp>
    </p:spTree>
    <p:extLst>
      <p:ext uri="{BB962C8B-B14F-4D97-AF65-F5344CB8AC3E}">
        <p14:creationId xmlns:p14="http://schemas.microsoft.com/office/powerpoint/2010/main" val="449274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Thành</a:t>
            </a:r>
            <a:r>
              <a:rPr lang="en-US" dirty="0"/>
              <a:t> </a:t>
            </a:r>
            <a:r>
              <a:rPr lang="en-US" dirty="0" err="1"/>
              <a:t>lập</a:t>
            </a:r>
            <a:r>
              <a:rPr lang="en-US" dirty="0"/>
              <a:t> </a:t>
            </a:r>
            <a:r>
              <a:rPr lang="en-US" dirty="0" err="1"/>
              <a:t>Hội</a:t>
            </a:r>
            <a:r>
              <a:rPr lang="en-US" dirty="0"/>
              <a:t> </a:t>
            </a:r>
            <a:r>
              <a:rPr lang="en-US" dirty="0" err="1"/>
              <a:t>đồng</a:t>
            </a:r>
            <a:r>
              <a:rPr lang="en-US" dirty="0"/>
              <a:t> </a:t>
            </a:r>
            <a:r>
              <a:rPr lang="en-US" dirty="0" err="1"/>
              <a:t>lựa</a:t>
            </a:r>
            <a:r>
              <a:rPr lang="en-US" dirty="0"/>
              <a:t> </a:t>
            </a:r>
            <a:r>
              <a:rPr lang="en-US" dirty="0" err="1"/>
              <a:t>chọn</a:t>
            </a:r>
            <a:r>
              <a:rPr lang="en-US" dirty="0"/>
              <a:t> SGK</a:t>
            </a:r>
          </a:p>
        </p:txBody>
      </p:sp>
      <p:sp>
        <p:nvSpPr>
          <p:cNvPr id="3" name="Content Placeholder 2"/>
          <p:cNvSpPr>
            <a:spLocks noGrp="1"/>
          </p:cNvSpPr>
          <p:nvPr>
            <p:ph idx="1"/>
          </p:nvPr>
        </p:nvSpPr>
        <p:spPr/>
        <p:txBody>
          <a:bodyPr/>
          <a:lstStyle/>
          <a:p>
            <a:r>
              <a:rPr lang="vi-VN" b="1" dirty="0">
                <a:solidFill>
                  <a:schemeClr val="accent2">
                    <a:lumMod val="75000"/>
                  </a:schemeClr>
                </a:solidFill>
              </a:rPr>
              <a:t>1. Hội đồng lựa chọn SGK</a:t>
            </a:r>
          </a:p>
          <a:p>
            <a:r>
              <a:rPr lang="vi-VN" dirty="0"/>
              <a:t>Mỗi CSGD</a:t>
            </a:r>
            <a:r>
              <a:rPr lang="en-US" dirty="0"/>
              <a:t> </a:t>
            </a:r>
            <a:r>
              <a:rPr lang="vi-VN" dirty="0"/>
              <a:t>thành lập 01 (một) Hội đồng. Đối với </a:t>
            </a:r>
            <a:r>
              <a:rPr lang="en-US" dirty="0"/>
              <a:t>CSGD </a:t>
            </a:r>
            <a:r>
              <a:rPr lang="vi-VN" dirty="0"/>
              <a:t>có nhiều cấp học, mỗi cấp học thành lập 01 (một) Hội đồng. </a:t>
            </a:r>
          </a:p>
          <a:p>
            <a:r>
              <a:rPr lang="vi-VN" dirty="0"/>
              <a:t>Hội đồng </a:t>
            </a:r>
            <a:r>
              <a:rPr lang="vi-VN" dirty="0">
                <a:latin typeface="Arial (Body)"/>
              </a:rPr>
              <a:t>lựa chọn </a:t>
            </a:r>
            <a:r>
              <a:rPr lang="en-US" dirty="0">
                <a:latin typeface="Arial (Body)"/>
              </a:rPr>
              <a:t>SGK </a:t>
            </a:r>
            <a:r>
              <a:rPr lang="vi-VN" dirty="0"/>
              <a:t>thành lập theo quy định tại </a:t>
            </a:r>
            <a:r>
              <a:rPr lang="vi-VN" b="1" dirty="0"/>
              <a:t>Điều 4 của TT27/2023/TT-BGDĐT.</a:t>
            </a:r>
          </a:p>
          <a:p>
            <a:endParaRPr lang="en-US" dirty="0"/>
          </a:p>
        </p:txBody>
      </p:sp>
    </p:spTree>
    <p:extLst>
      <p:ext uri="{BB962C8B-B14F-4D97-AF65-F5344CB8AC3E}">
        <p14:creationId xmlns:p14="http://schemas.microsoft.com/office/powerpoint/2010/main" val="1111442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Thành</a:t>
            </a:r>
            <a:r>
              <a:rPr lang="en-US" dirty="0"/>
              <a:t> </a:t>
            </a:r>
            <a:r>
              <a:rPr lang="en-US" dirty="0" err="1"/>
              <a:t>lập</a:t>
            </a:r>
            <a:r>
              <a:rPr lang="en-US" dirty="0"/>
              <a:t> </a:t>
            </a:r>
            <a:r>
              <a:rPr lang="en-US" dirty="0" err="1"/>
              <a:t>Hội</a:t>
            </a:r>
            <a:r>
              <a:rPr lang="en-US" dirty="0"/>
              <a:t> </a:t>
            </a:r>
            <a:r>
              <a:rPr lang="en-US" dirty="0" err="1"/>
              <a:t>đồng</a:t>
            </a:r>
            <a:r>
              <a:rPr lang="en-US" dirty="0"/>
              <a:t> </a:t>
            </a:r>
            <a:r>
              <a:rPr lang="en-US" dirty="0" err="1"/>
              <a:t>lựa</a:t>
            </a:r>
            <a:r>
              <a:rPr lang="en-US" dirty="0"/>
              <a:t> </a:t>
            </a:r>
            <a:r>
              <a:rPr lang="en-US" dirty="0" err="1"/>
              <a:t>chọn</a:t>
            </a:r>
            <a:r>
              <a:rPr lang="en-US" dirty="0"/>
              <a:t> SGK</a:t>
            </a:r>
          </a:p>
        </p:txBody>
      </p:sp>
      <p:sp>
        <p:nvSpPr>
          <p:cNvPr id="3" name="Content Placeholder 2"/>
          <p:cNvSpPr>
            <a:spLocks noGrp="1"/>
          </p:cNvSpPr>
          <p:nvPr>
            <p:ph idx="1"/>
          </p:nvPr>
        </p:nvSpPr>
        <p:spPr/>
        <p:txBody>
          <a:bodyPr>
            <a:normAutofit/>
          </a:bodyPr>
          <a:lstStyle/>
          <a:p>
            <a:r>
              <a:rPr lang="en-US" b="1" dirty="0">
                <a:solidFill>
                  <a:schemeClr val="accent2">
                    <a:lumMod val="75000"/>
                  </a:schemeClr>
                </a:solidFill>
                <a:latin typeface="Arial (Body)"/>
              </a:rPr>
              <a:t>2</a:t>
            </a:r>
            <a:r>
              <a:rPr lang="vi-VN" b="1" dirty="0">
                <a:solidFill>
                  <a:schemeClr val="accent2">
                    <a:lumMod val="75000"/>
                  </a:schemeClr>
                </a:solidFill>
                <a:latin typeface="Arial (Body)"/>
              </a:rPr>
              <a:t>. </a:t>
            </a:r>
            <a:r>
              <a:rPr lang="en-US" b="1" dirty="0" err="1">
                <a:solidFill>
                  <a:schemeClr val="accent2">
                    <a:lumMod val="75000"/>
                  </a:schemeClr>
                </a:solidFill>
                <a:latin typeface="Arial (Body)"/>
              </a:rPr>
              <a:t>Hồ</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sơ</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thành</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lập</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Hội</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đồng</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lựa</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chọn</a:t>
            </a:r>
            <a:r>
              <a:rPr lang="en-US" b="1" dirty="0">
                <a:solidFill>
                  <a:schemeClr val="accent2">
                    <a:lumMod val="75000"/>
                  </a:schemeClr>
                </a:solidFill>
                <a:latin typeface="Arial (Body)"/>
              </a:rPr>
              <a:t> SGK</a:t>
            </a:r>
            <a:endParaRPr lang="vi-VN" b="1" dirty="0">
              <a:solidFill>
                <a:schemeClr val="accent2">
                  <a:lumMod val="75000"/>
                </a:schemeClr>
              </a:solidFill>
              <a:latin typeface="Arial (Body)"/>
            </a:endParaRPr>
          </a:p>
          <a:p>
            <a:pPr marR="0"/>
            <a:r>
              <a:rPr lang="vi-VN" dirty="0"/>
              <a:t>(1) Quyết định thành lập Hội đồng lựa chọn sách giáo khoa.</a:t>
            </a:r>
          </a:p>
          <a:p>
            <a:pPr marR="0"/>
            <a:r>
              <a:rPr lang="vi-VN" dirty="0"/>
              <a:t>(2) Nguyên tắc làm việc của Hội đồng lựa chọn sách giáo khoa (thực hiện theo Điều 5, Chương II, TT27).</a:t>
            </a:r>
          </a:p>
          <a:p>
            <a:pPr marR="0"/>
            <a:r>
              <a:rPr lang="vi-VN" dirty="0"/>
              <a:t>(3) Phân công nhiệm vụ của Hội đồng và các thành viên của Hội đồng (thực hiện theo Điều 6, Chương II, TT27).</a:t>
            </a:r>
          </a:p>
          <a:p>
            <a:pPr marR="0"/>
            <a:r>
              <a:rPr lang="vi-VN" dirty="0"/>
              <a:t>(4) Kế hoạch làm việc của Hội đồng lựa chọn sách giáo khoa.</a:t>
            </a:r>
          </a:p>
          <a:p>
            <a:endParaRPr lang="en-US" dirty="0"/>
          </a:p>
        </p:txBody>
      </p:sp>
    </p:spTree>
    <p:extLst>
      <p:ext uri="{BB962C8B-B14F-4D97-AF65-F5344CB8AC3E}">
        <p14:creationId xmlns:p14="http://schemas.microsoft.com/office/powerpoint/2010/main" val="3340618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Tổ</a:t>
            </a:r>
            <a:r>
              <a:rPr lang="en-US" dirty="0"/>
              <a:t> </a:t>
            </a:r>
            <a:r>
              <a:rPr lang="en-US" dirty="0" err="1"/>
              <a:t>chức</a:t>
            </a:r>
            <a:r>
              <a:rPr lang="en-US" dirty="0"/>
              <a:t> </a:t>
            </a:r>
            <a:r>
              <a:rPr lang="en-US" dirty="0" err="1"/>
              <a:t>lựa</a:t>
            </a:r>
            <a:r>
              <a:rPr lang="en-US" dirty="0"/>
              <a:t> </a:t>
            </a:r>
            <a:r>
              <a:rPr lang="en-US" dirty="0" err="1"/>
              <a:t>chọn</a:t>
            </a:r>
            <a:r>
              <a:rPr lang="en-US" dirty="0"/>
              <a:t> SGK </a:t>
            </a:r>
            <a:r>
              <a:rPr lang="en-US" dirty="0" err="1"/>
              <a:t>tại</a:t>
            </a:r>
            <a:r>
              <a:rPr lang="en-US" dirty="0"/>
              <a:t> </a:t>
            </a:r>
            <a:r>
              <a:rPr lang="en-US" dirty="0" err="1"/>
              <a:t>tổ</a:t>
            </a:r>
            <a:r>
              <a:rPr lang="en-US" dirty="0"/>
              <a:t> </a:t>
            </a:r>
            <a:r>
              <a:rPr lang="en-US" dirty="0" err="1"/>
              <a:t>chuyên</a:t>
            </a:r>
            <a:r>
              <a:rPr lang="en-US" dirty="0"/>
              <a:t> </a:t>
            </a:r>
            <a:r>
              <a:rPr lang="en-US" dirty="0" err="1"/>
              <a:t>môn</a:t>
            </a:r>
            <a:endParaRPr lang="en-US" dirty="0"/>
          </a:p>
        </p:txBody>
      </p:sp>
      <p:sp>
        <p:nvSpPr>
          <p:cNvPr id="3" name="Content Placeholder 2"/>
          <p:cNvSpPr>
            <a:spLocks noGrp="1"/>
          </p:cNvSpPr>
          <p:nvPr>
            <p:ph idx="1"/>
          </p:nvPr>
        </p:nvSpPr>
        <p:spPr>
          <a:xfrm>
            <a:off x="1097280" y="1150408"/>
            <a:ext cx="10058400" cy="4810125"/>
          </a:xfrm>
        </p:spPr>
        <p:txBody>
          <a:bodyPr>
            <a:normAutofit fontScale="92500" lnSpcReduction="10000"/>
          </a:bodyPr>
          <a:lstStyle/>
          <a:p>
            <a:r>
              <a:rPr lang="en-US" sz="2600" b="1" dirty="0">
                <a:solidFill>
                  <a:schemeClr val="accent2">
                    <a:lumMod val="75000"/>
                  </a:schemeClr>
                </a:solidFill>
                <a:latin typeface="Arial (Body)"/>
              </a:rPr>
              <a:t>1</a:t>
            </a:r>
            <a:r>
              <a:rPr lang="vi-VN" sz="2600" b="1" dirty="0">
                <a:solidFill>
                  <a:schemeClr val="accent2">
                    <a:lumMod val="75000"/>
                  </a:schemeClr>
                </a:solidFill>
                <a:latin typeface="Arial (Body)"/>
              </a:rPr>
              <a:t>. </a:t>
            </a:r>
            <a:r>
              <a:rPr lang="en-US" sz="2600" b="1" dirty="0" err="1">
                <a:solidFill>
                  <a:schemeClr val="accent2">
                    <a:lumMod val="75000"/>
                  </a:schemeClr>
                </a:solidFill>
                <a:latin typeface="Arial (Body)"/>
              </a:rPr>
              <a:t>Lưu</a:t>
            </a:r>
            <a:r>
              <a:rPr lang="en-US" sz="2600" b="1" dirty="0">
                <a:solidFill>
                  <a:schemeClr val="accent2">
                    <a:lumMod val="75000"/>
                  </a:schemeClr>
                </a:solidFill>
                <a:latin typeface="Arial (Body)"/>
              </a:rPr>
              <a:t> ý </a:t>
            </a:r>
            <a:r>
              <a:rPr lang="en-US" sz="2600" b="1" dirty="0" err="1">
                <a:solidFill>
                  <a:schemeClr val="accent2">
                    <a:lumMod val="75000"/>
                  </a:schemeClr>
                </a:solidFill>
                <a:latin typeface="Arial (Body)"/>
              </a:rPr>
              <a:t>về</a:t>
            </a:r>
            <a:r>
              <a:rPr lang="en-US" sz="2600" b="1" dirty="0">
                <a:solidFill>
                  <a:schemeClr val="accent2">
                    <a:lumMod val="75000"/>
                  </a:schemeClr>
                </a:solidFill>
                <a:latin typeface="Arial (Body)"/>
              </a:rPr>
              <a:t> </a:t>
            </a:r>
            <a:r>
              <a:rPr lang="en-US" sz="2600" b="1" dirty="0" err="1">
                <a:solidFill>
                  <a:schemeClr val="accent2">
                    <a:lumMod val="75000"/>
                  </a:schemeClr>
                </a:solidFill>
                <a:latin typeface="Arial (Body)"/>
              </a:rPr>
              <a:t>thành</a:t>
            </a:r>
            <a:r>
              <a:rPr lang="en-US" sz="2600" b="1" dirty="0">
                <a:solidFill>
                  <a:schemeClr val="accent2">
                    <a:lumMod val="75000"/>
                  </a:schemeClr>
                </a:solidFill>
                <a:latin typeface="Arial (Body)"/>
              </a:rPr>
              <a:t> </a:t>
            </a:r>
            <a:r>
              <a:rPr lang="en-US" sz="2600" b="1" dirty="0" err="1">
                <a:solidFill>
                  <a:schemeClr val="accent2">
                    <a:lumMod val="75000"/>
                  </a:schemeClr>
                </a:solidFill>
                <a:latin typeface="Arial (Body)"/>
              </a:rPr>
              <a:t>phần</a:t>
            </a:r>
            <a:r>
              <a:rPr lang="en-US" sz="2600" b="1" dirty="0">
                <a:solidFill>
                  <a:schemeClr val="accent2">
                    <a:lumMod val="75000"/>
                  </a:schemeClr>
                </a:solidFill>
                <a:latin typeface="Arial (Body)"/>
              </a:rPr>
              <a:t> </a:t>
            </a:r>
            <a:r>
              <a:rPr lang="en-US" sz="2600" b="1" dirty="0" err="1">
                <a:solidFill>
                  <a:schemeClr val="accent2">
                    <a:lumMod val="75000"/>
                  </a:schemeClr>
                </a:solidFill>
                <a:latin typeface="Arial (Body)"/>
              </a:rPr>
              <a:t>tham</a:t>
            </a:r>
            <a:r>
              <a:rPr lang="en-US" sz="2600" b="1" dirty="0">
                <a:solidFill>
                  <a:schemeClr val="accent2">
                    <a:lumMod val="75000"/>
                  </a:schemeClr>
                </a:solidFill>
                <a:latin typeface="Arial (Body)"/>
              </a:rPr>
              <a:t> </a:t>
            </a:r>
            <a:r>
              <a:rPr lang="en-US" sz="2600" b="1" dirty="0" err="1">
                <a:solidFill>
                  <a:schemeClr val="accent2">
                    <a:lumMod val="75000"/>
                  </a:schemeClr>
                </a:solidFill>
                <a:latin typeface="Arial (Body)"/>
              </a:rPr>
              <a:t>gia</a:t>
            </a:r>
            <a:r>
              <a:rPr lang="en-US" sz="2600" b="1" dirty="0">
                <a:solidFill>
                  <a:schemeClr val="accent2">
                    <a:lumMod val="75000"/>
                  </a:schemeClr>
                </a:solidFill>
                <a:latin typeface="Arial (Body)"/>
              </a:rPr>
              <a:t> </a:t>
            </a:r>
            <a:r>
              <a:rPr lang="en-US" sz="2600" b="1" dirty="0" err="1">
                <a:solidFill>
                  <a:schemeClr val="accent2">
                    <a:lumMod val="75000"/>
                  </a:schemeClr>
                </a:solidFill>
                <a:latin typeface="Arial (Body)"/>
              </a:rPr>
              <a:t>lựa</a:t>
            </a:r>
            <a:r>
              <a:rPr lang="en-US" sz="2600" b="1" dirty="0">
                <a:solidFill>
                  <a:schemeClr val="accent2">
                    <a:lumMod val="75000"/>
                  </a:schemeClr>
                </a:solidFill>
                <a:latin typeface="Arial (Body)"/>
              </a:rPr>
              <a:t> </a:t>
            </a:r>
            <a:r>
              <a:rPr lang="en-US" sz="2600" b="1" dirty="0" err="1">
                <a:solidFill>
                  <a:schemeClr val="accent2">
                    <a:lumMod val="75000"/>
                  </a:schemeClr>
                </a:solidFill>
                <a:latin typeface="Arial (Body)"/>
              </a:rPr>
              <a:t>chọn</a:t>
            </a:r>
            <a:r>
              <a:rPr lang="en-US" sz="2600" b="1" dirty="0">
                <a:solidFill>
                  <a:schemeClr val="accent2">
                    <a:lumMod val="75000"/>
                  </a:schemeClr>
                </a:solidFill>
                <a:latin typeface="Arial (Body)"/>
              </a:rPr>
              <a:t> SGK </a:t>
            </a:r>
            <a:r>
              <a:rPr lang="en-US" sz="2600" b="1" dirty="0" err="1">
                <a:solidFill>
                  <a:schemeClr val="accent2">
                    <a:lumMod val="75000"/>
                  </a:schemeClr>
                </a:solidFill>
                <a:latin typeface="Arial (Body)"/>
              </a:rPr>
              <a:t>tại</a:t>
            </a:r>
            <a:r>
              <a:rPr lang="en-US" sz="2600" b="1" dirty="0">
                <a:solidFill>
                  <a:schemeClr val="accent2">
                    <a:lumMod val="75000"/>
                  </a:schemeClr>
                </a:solidFill>
                <a:latin typeface="Arial (Body)"/>
              </a:rPr>
              <a:t> </a:t>
            </a:r>
            <a:r>
              <a:rPr lang="en-US" sz="2600" b="1" dirty="0" err="1">
                <a:solidFill>
                  <a:schemeClr val="accent2">
                    <a:lumMod val="75000"/>
                  </a:schemeClr>
                </a:solidFill>
                <a:latin typeface="Arial (Body)"/>
              </a:rPr>
              <a:t>tổ</a:t>
            </a:r>
            <a:r>
              <a:rPr lang="en-US" sz="2600" b="1" dirty="0">
                <a:solidFill>
                  <a:schemeClr val="accent2">
                    <a:lumMod val="75000"/>
                  </a:schemeClr>
                </a:solidFill>
                <a:latin typeface="Arial (Body)"/>
              </a:rPr>
              <a:t> </a:t>
            </a:r>
            <a:r>
              <a:rPr lang="en-US" sz="2600" b="1" dirty="0" err="1">
                <a:solidFill>
                  <a:schemeClr val="accent2">
                    <a:lumMod val="75000"/>
                  </a:schemeClr>
                </a:solidFill>
                <a:latin typeface="Arial (Body)"/>
              </a:rPr>
              <a:t>chuyên</a:t>
            </a:r>
            <a:r>
              <a:rPr lang="en-US" sz="2600" b="1" dirty="0">
                <a:solidFill>
                  <a:schemeClr val="accent2">
                    <a:lumMod val="75000"/>
                  </a:schemeClr>
                </a:solidFill>
                <a:latin typeface="Arial (Body)"/>
              </a:rPr>
              <a:t> </a:t>
            </a:r>
            <a:r>
              <a:rPr lang="en-US" sz="2600" b="1" dirty="0" err="1">
                <a:solidFill>
                  <a:schemeClr val="accent2">
                    <a:lumMod val="75000"/>
                  </a:schemeClr>
                </a:solidFill>
                <a:latin typeface="Arial (Body)"/>
              </a:rPr>
              <a:t>môn</a:t>
            </a:r>
            <a:endParaRPr lang="vi-VN" sz="2600" b="1" dirty="0">
              <a:solidFill>
                <a:schemeClr val="accent2">
                  <a:lumMod val="75000"/>
                </a:schemeClr>
              </a:solidFill>
              <a:latin typeface="Arial (Body)"/>
            </a:endParaRPr>
          </a:p>
          <a:p>
            <a:pPr marR="0"/>
            <a:r>
              <a:rPr lang="vi-VN" sz="2600" dirty="0"/>
              <a:t>(1) </a:t>
            </a:r>
            <a:r>
              <a:rPr lang="en-US" sz="2600" dirty="0" err="1">
                <a:latin typeface="Arial (Body)"/>
              </a:rPr>
              <a:t>Tổ</a:t>
            </a:r>
            <a:r>
              <a:rPr lang="en-US" sz="2600" dirty="0">
                <a:latin typeface="Arial (Body)"/>
              </a:rPr>
              <a:t> </a:t>
            </a:r>
            <a:r>
              <a:rPr lang="en-US" sz="2600" dirty="0" err="1">
                <a:latin typeface="Arial (Body)"/>
              </a:rPr>
              <a:t>trưởng</a:t>
            </a:r>
            <a:r>
              <a:rPr lang="en-US" sz="2600" dirty="0">
                <a:latin typeface="Arial (Body)"/>
              </a:rPr>
              <a:t> </a:t>
            </a:r>
            <a:r>
              <a:rPr lang="en-US" sz="2600" dirty="0" err="1">
                <a:latin typeface="Arial (Body)"/>
              </a:rPr>
              <a:t>chuyên</a:t>
            </a:r>
            <a:r>
              <a:rPr lang="en-US" sz="2600" dirty="0">
                <a:latin typeface="Arial (Body)"/>
              </a:rPr>
              <a:t> </a:t>
            </a:r>
            <a:r>
              <a:rPr lang="en-US" sz="2600" dirty="0" err="1">
                <a:latin typeface="Arial (Body)"/>
              </a:rPr>
              <a:t>môn</a:t>
            </a:r>
            <a:r>
              <a:rPr lang="en-US" sz="2600" dirty="0">
                <a:latin typeface="Arial (Body)"/>
              </a:rPr>
              <a:t> – </a:t>
            </a:r>
            <a:r>
              <a:rPr lang="en-US" sz="2600" dirty="0" err="1">
                <a:latin typeface="Arial (Body)"/>
              </a:rPr>
              <a:t>chức</a:t>
            </a:r>
            <a:r>
              <a:rPr lang="en-US" sz="2600" dirty="0">
                <a:latin typeface="Arial (Body)"/>
              </a:rPr>
              <a:t> </a:t>
            </a:r>
            <a:r>
              <a:rPr lang="en-US" sz="2600" dirty="0" err="1">
                <a:latin typeface="Arial (Body)"/>
              </a:rPr>
              <a:t>danh</a:t>
            </a:r>
            <a:r>
              <a:rPr lang="en-US" sz="2600" dirty="0">
                <a:latin typeface="Arial (Body)"/>
              </a:rPr>
              <a:t> </a:t>
            </a:r>
            <a:r>
              <a:rPr lang="en-US" sz="2600" dirty="0" err="1">
                <a:latin typeface="Arial (Body)"/>
              </a:rPr>
              <a:t>được</a:t>
            </a:r>
            <a:r>
              <a:rPr lang="en-US" sz="2600" dirty="0">
                <a:latin typeface="Arial (Body)"/>
              </a:rPr>
              <a:t> </a:t>
            </a:r>
            <a:r>
              <a:rPr lang="en-US" sz="2600" dirty="0" err="1">
                <a:latin typeface="Arial (Body)"/>
              </a:rPr>
              <a:t>bổ</a:t>
            </a:r>
            <a:r>
              <a:rPr lang="en-US" sz="2600" dirty="0">
                <a:latin typeface="Arial (Body)"/>
              </a:rPr>
              <a:t> </a:t>
            </a:r>
            <a:r>
              <a:rPr lang="en-US" sz="2600" dirty="0" err="1">
                <a:latin typeface="Arial (Body)"/>
              </a:rPr>
              <a:t>nhiệm</a:t>
            </a:r>
            <a:r>
              <a:rPr lang="en-US" sz="2600" dirty="0">
                <a:latin typeface="Arial (Body)"/>
              </a:rPr>
              <a:t> </a:t>
            </a:r>
            <a:r>
              <a:rPr lang="en-US" sz="2600" dirty="0" err="1">
                <a:latin typeface="Arial (Body)"/>
              </a:rPr>
              <a:t>theo</a:t>
            </a:r>
            <a:r>
              <a:rPr lang="en-US" sz="2600" dirty="0">
                <a:latin typeface="Arial (Body)"/>
              </a:rPr>
              <a:t> </a:t>
            </a:r>
            <a:r>
              <a:rPr lang="en-US" sz="2600" dirty="0" err="1">
                <a:latin typeface="Arial (Body)"/>
              </a:rPr>
              <a:t>Điều</a:t>
            </a:r>
            <a:r>
              <a:rPr lang="en-US" sz="2600" dirty="0">
                <a:latin typeface="Arial (Body)"/>
              </a:rPr>
              <a:t> </a:t>
            </a:r>
            <a:r>
              <a:rPr lang="en-US" sz="2600" dirty="0" err="1">
                <a:latin typeface="Arial (Body)"/>
              </a:rPr>
              <a:t>lệ</a:t>
            </a:r>
            <a:r>
              <a:rPr lang="en-US" sz="2600" dirty="0">
                <a:latin typeface="Arial (Body)"/>
              </a:rPr>
              <a:t>.</a:t>
            </a:r>
            <a:endParaRPr lang="vi-VN" sz="2600" dirty="0">
              <a:latin typeface="Arial (Body)"/>
            </a:endParaRPr>
          </a:p>
          <a:p>
            <a:pPr marR="0"/>
            <a:r>
              <a:rPr lang="vi-VN" sz="2600" dirty="0"/>
              <a:t>(2) </a:t>
            </a:r>
            <a:r>
              <a:rPr lang="en-US" sz="2600" dirty="0" err="1">
                <a:latin typeface="Arial (Body)"/>
              </a:rPr>
              <a:t>Thành</a:t>
            </a:r>
            <a:r>
              <a:rPr lang="en-US" sz="2600" dirty="0">
                <a:latin typeface="Arial (Body)"/>
              </a:rPr>
              <a:t> </a:t>
            </a:r>
            <a:r>
              <a:rPr lang="en-US" sz="2600" dirty="0" err="1">
                <a:latin typeface="Arial (Body)"/>
              </a:rPr>
              <a:t>viên</a:t>
            </a:r>
            <a:r>
              <a:rPr lang="en-US" sz="2600" dirty="0">
                <a:latin typeface="Arial (Body)"/>
              </a:rPr>
              <a:t> </a:t>
            </a:r>
            <a:r>
              <a:rPr lang="en-US" sz="2600" dirty="0" err="1">
                <a:latin typeface="Arial (Body)"/>
              </a:rPr>
              <a:t>khác</a:t>
            </a:r>
            <a:r>
              <a:rPr lang="en-US" sz="2600" dirty="0">
                <a:latin typeface="Arial (Body)"/>
              </a:rPr>
              <a:t>: Do </a:t>
            </a:r>
            <a:r>
              <a:rPr lang="en-US" sz="2600" dirty="0" err="1">
                <a:latin typeface="Arial (Body)"/>
              </a:rPr>
              <a:t>Hiệu</a:t>
            </a:r>
            <a:r>
              <a:rPr lang="en-US" sz="2600" dirty="0">
                <a:latin typeface="Arial (Body)"/>
              </a:rPr>
              <a:t> </a:t>
            </a:r>
            <a:r>
              <a:rPr lang="en-US" sz="2600" dirty="0" err="1">
                <a:latin typeface="Arial (Body)"/>
              </a:rPr>
              <a:t>trưởng</a:t>
            </a:r>
            <a:r>
              <a:rPr lang="en-US" sz="2600" dirty="0">
                <a:latin typeface="Arial (Body)"/>
              </a:rPr>
              <a:t> </a:t>
            </a:r>
            <a:r>
              <a:rPr lang="en-US" sz="2600" dirty="0" err="1">
                <a:latin typeface="Arial (Body)"/>
              </a:rPr>
              <a:t>phân</a:t>
            </a:r>
            <a:r>
              <a:rPr lang="en-US" sz="2600" dirty="0">
                <a:latin typeface="Arial (Body)"/>
              </a:rPr>
              <a:t> </a:t>
            </a:r>
            <a:r>
              <a:rPr lang="en-US" sz="2600" dirty="0" err="1">
                <a:latin typeface="Arial (Body)"/>
              </a:rPr>
              <a:t>công</a:t>
            </a:r>
            <a:r>
              <a:rPr lang="en-US" sz="2600" dirty="0">
                <a:latin typeface="Arial (Body)"/>
              </a:rPr>
              <a:t> </a:t>
            </a:r>
            <a:r>
              <a:rPr lang="en-US" sz="2600" dirty="0" err="1">
                <a:latin typeface="Arial (Body)"/>
              </a:rPr>
              <a:t>để</a:t>
            </a:r>
            <a:r>
              <a:rPr lang="en-US" sz="2600" dirty="0">
                <a:latin typeface="Arial (Body)"/>
              </a:rPr>
              <a:t> </a:t>
            </a:r>
            <a:r>
              <a:rPr lang="en-US" sz="2600" dirty="0" err="1">
                <a:latin typeface="Arial (Body)"/>
              </a:rPr>
              <a:t>tham</a:t>
            </a:r>
            <a:r>
              <a:rPr lang="en-US" sz="2600" dirty="0">
                <a:latin typeface="Arial (Body)"/>
              </a:rPr>
              <a:t> </a:t>
            </a:r>
            <a:r>
              <a:rPr lang="en-US" sz="2600" dirty="0" err="1">
                <a:latin typeface="Arial (Body)"/>
              </a:rPr>
              <a:t>gia</a:t>
            </a:r>
            <a:r>
              <a:rPr lang="en-US" sz="2600" dirty="0">
                <a:latin typeface="Arial (Body)"/>
              </a:rPr>
              <a:t> </a:t>
            </a:r>
            <a:r>
              <a:rPr lang="en-US" sz="2600" dirty="0" err="1">
                <a:latin typeface="Arial (Body)"/>
              </a:rPr>
              <a:t>lựa</a:t>
            </a:r>
            <a:r>
              <a:rPr lang="en-US" sz="2600" dirty="0">
                <a:latin typeface="Arial (Body)"/>
              </a:rPr>
              <a:t> </a:t>
            </a:r>
            <a:r>
              <a:rPr lang="en-US" sz="2600" dirty="0" err="1">
                <a:latin typeface="Arial (Body)"/>
              </a:rPr>
              <a:t>chọn</a:t>
            </a:r>
            <a:r>
              <a:rPr lang="en-US" sz="2600" dirty="0">
                <a:latin typeface="Arial (Body)"/>
              </a:rPr>
              <a:t> SGK </a:t>
            </a:r>
            <a:r>
              <a:rPr lang="en-US" sz="2600" dirty="0" err="1">
                <a:latin typeface="Arial (Body)"/>
              </a:rPr>
              <a:t>đảm</a:t>
            </a:r>
            <a:r>
              <a:rPr lang="en-US" sz="2600" dirty="0">
                <a:latin typeface="Arial (Body)"/>
              </a:rPr>
              <a:t> </a:t>
            </a:r>
            <a:r>
              <a:rPr lang="en-US" sz="2600" dirty="0" err="1">
                <a:latin typeface="Arial (Body)"/>
              </a:rPr>
              <a:t>bảo</a:t>
            </a:r>
            <a:r>
              <a:rPr lang="en-US" sz="2600" dirty="0">
                <a:latin typeface="Arial (Body)"/>
              </a:rPr>
              <a:t> </a:t>
            </a:r>
            <a:r>
              <a:rPr lang="en-US" sz="2600" dirty="0" err="1">
                <a:latin typeface="Arial (Body)"/>
              </a:rPr>
              <a:t>phù</a:t>
            </a:r>
            <a:r>
              <a:rPr lang="en-US" sz="2600" dirty="0">
                <a:latin typeface="Arial (Body)"/>
              </a:rPr>
              <a:t> </a:t>
            </a:r>
            <a:r>
              <a:rPr lang="en-US" sz="2600" dirty="0" err="1">
                <a:latin typeface="Arial (Body)"/>
              </a:rPr>
              <a:t>hợp</a:t>
            </a:r>
            <a:r>
              <a:rPr lang="en-US" sz="2600" dirty="0">
                <a:latin typeface="Arial (Body)"/>
              </a:rPr>
              <a:t> </a:t>
            </a:r>
            <a:r>
              <a:rPr lang="en-US" sz="2600" dirty="0" err="1">
                <a:latin typeface="Arial (Body)"/>
              </a:rPr>
              <a:t>với</a:t>
            </a:r>
            <a:r>
              <a:rPr lang="en-US" sz="2600" dirty="0">
                <a:latin typeface="Arial (Body)"/>
              </a:rPr>
              <a:t> </a:t>
            </a:r>
            <a:r>
              <a:rPr lang="en-US" sz="2600" dirty="0" err="1">
                <a:latin typeface="Arial (Body)"/>
              </a:rPr>
              <a:t>thực</a:t>
            </a:r>
            <a:r>
              <a:rPr lang="en-US" sz="2600" dirty="0">
                <a:latin typeface="Arial (Body)"/>
              </a:rPr>
              <a:t> </a:t>
            </a:r>
            <a:r>
              <a:rPr lang="en-US" sz="2600" dirty="0" err="1">
                <a:latin typeface="Arial (Body)"/>
              </a:rPr>
              <a:t>tế</a:t>
            </a:r>
            <a:r>
              <a:rPr lang="en-US" sz="2600" dirty="0">
                <a:latin typeface="Arial (Body)"/>
              </a:rPr>
              <a:t> </a:t>
            </a:r>
            <a:r>
              <a:rPr lang="en-US" sz="2600" dirty="0" err="1">
                <a:latin typeface="Arial (Body)"/>
              </a:rPr>
              <a:t>của</a:t>
            </a:r>
            <a:r>
              <a:rPr lang="en-US" sz="2600" dirty="0">
                <a:latin typeface="Arial (Body)"/>
              </a:rPr>
              <a:t> </a:t>
            </a:r>
            <a:r>
              <a:rPr lang="en-US" sz="2600" dirty="0" err="1">
                <a:latin typeface="Arial (Body)"/>
              </a:rPr>
              <a:t>đơn</a:t>
            </a:r>
            <a:r>
              <a:rPr lang="en-US" sz="2600" dirty="0">
                <a:latin typeface="Arial (Body)"/>
              </a:rPr>
              <a:t> </a:t>
            </a:r>
            <a:r>
              <a:rPr lang="en-US" sz="2600" dirty="0" err="1">
                <a:latin typeface="Arial (Body)"/>
              </a:rPr>
              <a:t>vị</a:t>
            </a:r>
            <a:r>
              <a:rPr lang="en-US" sz="2600" dirty="0">
                <a:latin typeface="Arial (Body)"/>
              </a:rPr>
              <a:t>.</a:t>
            </a:r>
            <a:endParaRPr lang="vi-VN" sz="2600" dirty="0">
              <a:latin typeface="Arial (Body)"/>
            </a:endParaRPr>
          </a:p>
          <a:p>
            <a:pPr marR="0"/>
            <a:r>
              <a:rPr lang="vi-VN" sz="2600" dirty="0"/>
              <a:t>(3) </a:t>
            </a:r>
            <a:r>
              <a:rPr lang="en-US" sz="2600" dirty="0" err="1">
                <a:latin typeface="Arial (Body)"/>
              </a:rPr>
              <a:t>Nếu</a:t>
            </a:r>
            <a:r>
              <a:rPr lang="en-US" sz="2600" dirty="0">
                <a:latin typeface="Arial (Body)"/>
              </a:rPr>
              <a:t> </a:t>
            </a:r>
            <a:r>
              <a:rPr lang="en-US" sz="2600" dirty="0" err="1">
                <a:latin typeface="Arial (Body)"/>
              </a:rPr>
              <a:t>môn</a:t>
            </a:r>
            <a:r>
              <a:rPr lang="en-US" sz="2600" dirty="0">
                <a:latin typeface="Arial (Body)"/>
              </a:rPr>
              <a:t> </a:t>
            </a:r>
            <a:r>
              <a:rPr lang="en-US" sz="2600" dirty="0" err="1">
                <a:latin typeface="Arial (Body)"/>
              </a:rPr>
              <a:t>học</a:t>
            </a:r>
            <a:r>
              <a:rPr lang="en-US" sz="2600" dirty="0">
                <a:latin typeface="Arial (Body)"/>
              </a:rPr>
              <a:t> </a:t>
            </a:r>
            <a:r>
              <a:rPr lang="en-US" sz="2600" dirty="0" err="1">
                <a:latin typeface="Arial (Body)"/>
              </a:rPr>
              <a:t>chỉ</a:t>
            </a:r>
            <a:r>
              <a:rPr lang="en-US" sz="2600" dirty="0">
                <a:latin typeface="Arial (Body)"/>
              </a:rPr>
              <a:t> </a:t>
            </a:r>
            <a:r>
              <a:rPr lang="en-US" sz="2600" dirty="0" err="1">
                <a:latin typeface="Arial (Body)"/>
              </a:rPr>
              <a:t>có</a:t>
            </a:r>
            <a:r>
              <a:rPr lang="en-US" sz="2600" dirty="0">
                <a:latin typeface="Arial (Body)"/>
              </a:rPr>
              <a:t> 1 GV </a:t>
            </a:r>
            <a:r>
              <a:rPr lang="en-US" sz="2600" dirty="0" err="1">
                <a:latin typeface="Arial (Body)"/>
              </a:rPr>
              <a:t>tham</a:t>
            </a:r>
            <a:r>
              <a:rPr lang="en-US" sz="2600" dirty="0">
                <a:latin typeface="Arial (Body)"/>
              </a:rPr>
              <a:t> </a:t>
            </a:r>
            <a:r>
              <a:rPr lang="en-US" sz="2600" dirty="0" err="1">
                <a:latin typeface="Arial (Body)"/>
              </a:rPr>
              <a:t>gia</a:t>
            </a:r>
            <a:r>
              <a:rPr lang="en-US" sz="2600" dirty="0">
                <a:latin typeface="Arial (Body)"/>
              </a:rPr>
              <a:t> </a:t>
            </a:r>
            <a:r>
              <a:rPr lang="en-US" sz="2600" dirty="0" err="1">
                <a:latin typeface="Arial (Body)"/>
              </a:rPr>
              <a:t>giảng</a:t>
            </a:r>
            <a:r>
              <a:rPr lang="en-US" sz="2600" dirty="0">
                <a:latin typeface="Arial (Body)"/>
              </a:rPr>
              <a:t> </a:t>
            </a:r>
            <a:r>
              <a:rPr lang="en-US" sz="2600" dirty="0" err="1">
                <a:latin typeface="Arial (Body)"/>
              </a:rPr>
              <a:t>dạy</a:t>
            </a:r>
            <a:r>
              <a:rPr lang="en-US" sz="2600" dirty="0">
                <a:latin typeface="Arial (Body)"/>
              </a:rPr>
              <a:t> </a:t>
            </a:r>
            <a:r>
              <a:rPr lang="en-US" sz="2600" dirty="0">
                <a:latin typeface="Arial (Body)"/>
                <a:sym typeface="Wingdings" panose="05000000000000000000" pitchFamily="2" charset="2"/>
              </a:rPr>
              <a:t> HT </a:t>
            </a:r>
            <a:r>
              <a:rPr lang="en-US" sz="2600" dirty="0" err="1">
                <a:latin typeface="Arial (Body)"/>
                <a:sym typeface="Wingdings" panose="05000000000000000000" pitchFamily="2" charset="2"/>
              </a:rPr>
              <a:t>quyết</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định</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thành</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lập</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nhóm</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chuyên</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môn</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trong</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đó</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có</a:t>
            </a:r>
            <a:r>
              <a:rPr lang="en-US" sz="2600" dirty="0">
                <a:latin typeface="Arial (Body)"/>
                <a:sym typeface="Wingdings" panose="05000000000000000000" pitchFamily="2" charset="2"/>
              </a:rPr>
              <a:t> TTCM </a:t>
            </a:r>
            <a:r>
              <a:rPr lang="en-US" sz="2600" dirty="0" err="1">
                <a:latin typeface="Arial (Body)"/>
                <a:sym typeface="Wingdings" panose="05000000000000000000" pitchFamily="2" charset="2"/>
              </a:rPr>
              <a:t>và</a:t>
            </a:r>
            <a:r>
              <a:rPr lang="en-US" sz="2600" dirty="0">
                <a:latin typeface="Arial (Body)"/>
                <a:sym typeface="Wingdings" panose="05000000000000000000" pitchFamily="2" charset="2"/>
              </a:rPr>
              <a:t> GV </a:t>
            </a:r>
            <a:r>
              <a:rPr lang="en-US" sz="2600" dirty="0" err="1">
                <a:latin typeface="Arial (Body)"/>
                <a:sym typeface="Wingdings" panose="05000000000000000000" pitchFamily="2" charset="2"/>
              </a:rPr>
              <a:t>dạy</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môn</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gần</a:t>
            </a:r>
            <a:r>
              <a:rPr lang="en-US" sz="2600" dirty="0">
                <a:latin typeface="Arial (Body)"/>
                <a:sym typeface="Wingdings" panose="05000000000000000000" pitchFamily="2" charset="2"/>
              </a:rPr>
              <a:t> (GV </a:t>
            </a:r>
            <a:r>
              <a:rPr lang="en-US" sz="2600" dirty="0" err="1">
                <a:latin typeface="Arial (Body)"/>
                <a:sym typeface="Wingdings" panose="05000000000000000000" pitchFamily="2" charset="2"/>
              </a:rPr>
              <a:t>dạy</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môn</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học</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có</a:t>
            </a:r>
            <a:r>
              <a:rPr lang="en-US" sz="2600" dirty="0">
                <a:latin typeface="Arial (Body)"/>
                <a:sym typeface="Wingdings" panose="05000000000000000000" pitchFamily="2" charset="2"/>
              </a:rPr>
              <a:t> SGK </a:t>
            </a:r>
            <a:r>
              <a:rPr lang="en-US" sz="2600" dirty="0" err="1">
                <a:latin typeface="Arial (Body)"/>
                <a:sym typeface="Wingdings" panose="05000000000000000000" pitchFamily="2" charset="2"/>
              </a:rPr>
              <a:t>được</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lựa</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chọn</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báo</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cáo</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kĩ</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về</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chuyên</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môn</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các</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thành</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viên</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khác</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nghiên</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cứu</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tiêu</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chí</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để</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tiến</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hành</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thảo</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luận</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và</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bỏ</a:t>
            </a:r>
            <a:r>
              <a:rPr lang="en-US" sz="2600" dirty="0">
                <a:latin typeface="Arial (Body)"/>
                <a:sym typeface="Wingdings" panose="05000000000000000000" pitchFamily="2" charset="2"/>
              </a:rPr>
              <a:t> </a:t>
            </a:r>
            <a:r>
              <a:rPr lang="en-US" sz="2600" dirty="0" err="1">
                <a:latin typeface="Arial (Body)"/>
                <a:sym typeface="Wingdings" panose="05000000000000000000" pitchFamily="2" charset="2"/>
              </a:rPr>
              <a:t>phiếu</a:t>
            </a:r>
            <a:r>
              <a:rPr lang="en-US" sz="2600" dirty="0">
                <a:latin typeface="Arial (Body)"/>
                <a:sym typeface="Wingdings" panose="05000000000000000000" pitchFamily="2" charset="2"/>
              </a:rPr>
              <a:t>).</a:t>
            </a:r>
            <a:endParaRPr lang="vi-VN" sz="2600" dirty="0">
              <a:latin typeface="Arial (Body)"/>
            </a:endParaRPr>
          </a:p>
          <a:p>
            <a:pPr marR="0"/>
            <a:r>
              <a:rPr lang="en-US" sz="2600" i="1" dirty="0">
                <a:latin typeface="Arial (Body)"/>
              </a:rPr>
              <a:t>* </a:t>
            </a:r>
            <a:r>
              <a:rPr lang="en-US" sz="2600" i="1" dirty="0" err="1">
                <a:latin typeface="Arial (Body)"/>
              </a:rPr>
              <a:t>Nếu</a:t>
            </a:r>
            <a:r>
              <a:rPr lang="en-US" sz="2600" i="1" dirty="0">
                <a:latin typeface="Arial (Body)"/>
              </a:rPr>
              <a:t> </a:t>
            </a:r>
            <a:r>
              <a:rPr lang="en-US" sz="2600" i="1" dirty="0" err="1">
                <a:latin typeface="Arial (Body)"/>
              </a:rPr>
              <a:t>kết</a:t>
            </a:r>
            <a:r>
              <a:rPr lang="en-US" sz="2600" i="1" dirty="0">
                <a:latin typeface="Arial (Body)"/>
              </a:rPr>
              <a:t> </a:t>
            </a:r>
            <a:r>
              <a:rPr lang="en-US" sz="2600" i="1" dirty="0" err="1">
                <a:latin typeface="Arial (Body)"/>
              </a:rPr>
              <a:t>quả</a:t>
            </a:r>
            <a:r>
              <a:rPr lang="en-US" sz="2600" i="1" dirty="0">
                <a:latin typeface="Arial (Body)"/>
              </a:rPr>
              <a:t> </a:t>
            </a:r>
            <a:r>
              <a:rPr lang="en-US" sz="2600" i="1" dirty="0" err="1">
                <a:latin typeface="Arial (Body)"/>
              </a:rPr>
              <a:t>bỏ</a:t>
            </a:r>
            <a:r>
              <a:rPr lang="en-US" sz="2600" i="1" dirty="0">
                <a:latin typeface="Arial (Body)"/>
              </a:rPr>
              <a:t> </a:t>
            </a:r>
            <a:r>
              <a:rPr lang="en-US" sz="2600" i="1" dirty="0" err="1">
                <a:latin typeface="Arial (Body)"/>
              </a:rPr>
              <a:t>phiếu</a:t>
            </a:r>
            <a:r>
              <a:rPr lang="en-US" sz="2600" i="1" dirty="0">
                <a:latin typeface="Arial (Body)"/>
              </a:rPr>
              <a:t> </a:t>
            </a:r>
            <a:r>
              <a:rPr lang="en-US" sz="2600" i="1" dirty="0" err="1">
                <a:latin typeface="Arial (Body)"/>
              </a:rPr>
              <a:t>bất</a:t>
            </a:r>
            <a:r>
              <a:rPr lang="en-US" sz="2600" i="1" dirty="0">
                <a:latin typeface="Arial (Body)"/>
              </a:rPr>
              <a:t> </a:t>
            </a:r>
            <a:r>
              <a:rPr lang="en-US" sz="2600" i="1" dirty="0" err="1">
                <a:latin typeface="Arial (Body)"/>
              </a:rPr>
              <a:t>thường</a:t>
            </a:r>
            <a:r>
              <a:rPr lang="en-US" sz="2600" i="1" dirty="0">
                <a:latin typeface="Arial (Body)"/>
              </a:rPr>
              <a:t> (</a:t>
            </a:r>
            <a:r>
              <a:rPr lang="en-US" sz="2600" i="1" dirty="0" err="1">
                <a:latin typeface="Arial (Body)"/>
              </a:rPr>
              <a:t>trái</a:t>
            </a:r>
            <a:r>
              <a:rPr lang="en-US" sz="2600" i="1" dirty="0">
                <a:latin typeface="Arial (Body)"/>
              </a:rPr>
              <a:t> </a:t>
            </a:r>
            <a:r>
              <a:rPr lang="en-US" sz="2600" i="1" dirty="0" err="1">
                <a:latin typeface="Arial (Body)"/>
              </a:rPr>
              <a:t>với</a:t>
            </a:r>
            <a:r>
              <a:rPr lang="en-US" sz="2600" i="1" dirty="0">
                <a:latin typeface="Arial (Body)"/>
              </a:rPr>
              <a:t> </a:t>
            </a:r>
            <a:r>
              <a:rPr lang="en-US" sz="2600" i="1" dirty="0" err="1">
                <a:latin typeface="Arial (Body)"/>
              </a:rPr>
              <a:t>lựa</a:t>
            </a:r>
            <a:r>
              <a:rPr lang="en-US" sz="2600" i="1" dirty="0">
                <a:latin typeface="Arial (Body)"/>
              </a:rPr>
              <a:t> </a:t>
            </a:r>
            <a:r>
              <a:rPr lang="en-US" sz="2600" i="1" dirty="0" err="1">
                <a:latin typeface="Arial (Body)"/>
              </a:rPr>
              <a:t>chọn</a:t>
            </a:r>
            <a:r>
              <a:rPr lang="en-US" sz="2600" i="1" dirty="0">
                <a:latin typeface="Arial (Body)"/>
              </a:rPr>
              <a:t> </a:t>
            </a:r>
            <a:r>
              <a:rPr lang="en-US" sz="2600" i="1" dirty="0" err="1">
                <a:latin typeface="Arial (Body)"/>
              </a:rPr>
              <a:t>của</a:t>
            </a:r>
            <a:r>
              <a:rPr lang="en-US" sz="2600" i="1" dirty="0">
                <a:latin typeface="Arial (Body)"/>
              </a:rPr>
              <a:t> GV </a:t>
            </a:r>
            <a:r>
              <a:rPr lang="en-US" sz="2600" i="1" dirty="0" err="1">
                <a:latin typeface="Arial (Body)"/>
              </a:rPr>
              <a:t>phụ</a:t>
            </a:r>
            <a:r>
              <a:rPr lang="en-US" sz="2600" i="1" dirty="0">
                <a:latin typeface="Arial (Body)"/>
              </a:rPr>
              <a:t> </a:t>
            </a:r>
            <a:r>
              <a:rPr lang="en-US" sz="2600" i="1" dirty="0" err="1">
                <a:latin typeface="Arial (Body)"/>
              </a:rPr>
              <a:t>trách</a:t>
            </a:r>
            <a:r>
              <a:rPr lang="en-US" sz="2600" i="1" dirty="0">
                <a:latin typeface="Arial (Body)"/>
              </a:rPr>
              <a:t> </a:t>
            </a:r>
            <a:r>
              <a:rPr lang="en-US" sz="2600" i="1" dirty="0" err="1">
                <a:latin typeface="Arial (Body)"/>
              </a:rPr>
              <a:t>môn</a:t>
            </a:r>
            <a:r>
              <a:rPr lang="en-US" sz="2600" i="1" dirty="0">
                <a:latin typeface="Arial (Body)"/>
              </a:rPr>
              <a:t> </a:t>
            </a:r>
            <a:r>
              <a:rPr lang="en-US" sz="2600" i="1" dirty="0" err="1">
                <a:latin typeface="Arial (Body)"/>
              </a:rPr>
              <a:t>học</a:t>
            </a:r>
            <a:r>
              <a:rPr lang="en-US" sz="2600" i="1" dirty="0">
                <a:latin typeface="Arial (Body)"/>
              </a:rPr>
              <a:t>), </a:t>
            </a:r>
            <a:r>
              <a:rPr lang="en-US" sz="2600" i="1" dirty="0" err="1">
                <a:latin typeface="Arial (Body)"/>
              </a:rPr>
              <a:t>Hiệu</a:t>
            </a:r>
            <a:r>
              <a:rPr lang="en-US" sz="2600" i="1" dirty="0">
                <a:latin typeface="Arial (Body)"/>
              </a:rPr>
              <a:t> </a:t>
            </a:r>
            <a:r>
              <a:rPr lang="en-US" sz="2600" i="1" dirty="0" err="1">
                <a:latin typeface="Arial (Body)"/>
              </a:rPr>
              <a:t>trưởng</a:t>
            </a:r>
            <a:r>
              <a:rPr lang="en-US" sz="2600" i="1" dirty="0">
                <a:latin typeface="Arial (Body)"/>
              </a:rPr>
              <a:t> </a:t>
            </a:r>
            <a:r>
              <a:rPr lang="en-US" sz="2600" i="1" dirty="0" err="1">
                <a:latin typeface="Arial (Body)"/>
              </a:rPr>
              <a:t>yêu</a:t>
            </a:r>
            <a:r>
              <a:rPr lang="en-US" sz="2600" i="1" dirty="0">
                <a:latin typeface="Arial (Body)"/>
              </a:rPr>
              <a:t> </a:t>
            </a:r>
            <a:r>
              <a:rPr lang="en-US" sz="2600" i="1" dirty="0" err="1">
                <a:latin typeface="Arial (Body)"/>
              </a:rPr>
              <a:t>cầu</a:t>
            </a:r>
            <a:r>
              <a:rPr lang="en-US" sz="2600" i="1" dirty="0">
                <a:latin typeface="Arial (Body)"/>
              </a:rPr>
              <a:t> </a:t>
            </a:r>
            <a:r>
              <a:rPr lang="en-US" sz="2600" i="1" dirty="0" err="1">
                <a:latin typeface="Arial (Body)"/>
              </a:rPr>
              <a:t>giải</a:t>
            </a:r>
            <a:r>
              <a:rPr lang="en-US" sz="2600" i="1" dirty="0">
                <a:latin typeface="Arial (Body)"/>
              </a:rPr>
              <a:t> </a:t>
            </a:r>
            <a:r>
              <a:rPr lang="en-US" sz="2600" i="1" dirty="0" err="1">
                <a:latin typeface="Arial (Body)"/>
              </a:rPr>
              <a:t>trình</a:t>
            </a:r>
            <a:r>
              <a:rPr lang="en-US" sz="2600" i="1" dirty="0">
                <a:latin typeface="Arial (Body)"/>
              </a:rPr>
              <a:t> </a:t>
            </a:r>
            <a:r>
              <a:rPr lang="en-US" sz="2600" i="1" dirty="0" err="1">
                <a:latin typeface="Arial (Body)"/>
              </a:rPr>
              <a:t>và</a:t>
            </a:r>
            <a:r>
              <a:rPr lang="en-US" sz="2600" i="1" dirty="0">
                <a:latin typeface="Arial (Body)"/>
              </a:rPr>
              <a:t> </a:t>
            </a:r>
            <a:r>
              <a:rPr lang="en-US" sz="2600" i="1" dirty="0" err="1">
                <a:latin typeface="Arial (Body)"/>
              </a:rPr>
              <a:t>ghi</a:t>
            </a:r>
            <a:r>
              <a:rPr lang="en-US" sz="2600" i="1" dirty="0">
                <a:latin typeface="Arial (Body)"/>
              </a:rPr>
              <a:t> </a:t>
            </a:r>
            <a:r>
              <a:rPr lang="en-US" sz="2600" i="1" dirty="0" err="1">
                <a:latin typeface="Arial (Body)"/>
              </a:rPr>
              <a:t>biên</a:t>
            </a:r>
            <a:r>
              <a:rPr lang="en-US" sz="2600" i="1" dirty="0">
                <a:latin typeface="Arial (Body)"/>
              </a:rPr>
              <a:t> </a:t>
            </a:r>
            <a:r>
              <a:rPr lang="en-US" sz="2600" i="1" dirty="0" err="1">
                <a:latin typeface="Arial (Body)"/>
              </a:rPr>
              <a:t>bản</a:t>
            </a:r>
            <a:r>
              <a:rPr lang="en-US" sz="2600" i="1" dirty="0">
                <a:latin typeface="Arial (Body)"/>
              </a:rPr>
              <a:t> </a:t>
            </a:r>
            <a:r>
              <a:rPr lang="en-US" sz="2600" i="1" dirty="0" err="1">
                <a:latin typeface="Arial (Body)"/>
              </a:rPr>
              <a:t>kèm</a:t>
            </a:r>
            <a:r>
              <a:rPr lang="en-US" sz="2600" i="1" dirty="0">
                <a:latin typeface="Arial (Body)"/>
              </a:rPr>
              <a:t> </a:t>
            </a:r>
            <a:r>
              <a:rPr lang="en-US" sz="2600" i="1" dirty="0" err="1">
                <a:latin typeface="Arial (Body)"/>
              </a:rPr>
              <a:t>theo</a:t>
            </a:r>
            <a:r>
              <a:rPr lang="en-US" sz="2600" i="1" dirty="0">
                <a:latin typeface="Arial (Body)"/>
              </a:rPr>
              <a:t> (</a:t>
            </a:r>
            <a:r>
              <a:rPr lang="en-US" sz="2600" i="1" dirty="0" err="1">
                <a:latin typeface="Arial (Body)"/>
              </a:rPr>
              <a:t>lưu</a:t>
            </a:r>
            <a:r>
              <a:rPr lang="en-US" sz="2600" i="1" dirty="0">
                <a:latin typeface="Arial (Body)"/>
              </a:rPr>
              <a:t> </a:t>
            </a:r>
            <a:r>
              <a:rPr lang="en-US" sz="2600" i="1" dirty="0" err="1">
                <a:latin typeface="Arial (Body)"/>
              </a:rPr>
              <a:t>hồ</a:t>
            </a:r>
            <a:r>
              <a:rPr lang="en-US" sz="2600" i="1" dirty="0">
                <a:latin typeface="Arial (Body)"/>
              </a:rPr>
              <a:t> </a:t>
            </a:r>
            <a:r>
              <a:rPr lang="en-US" sz="2600" i="1" dirty="0" err="1">
                <a:latin typeface="Arial (Body)"/>
              </a:rPr>
              <a:t>sơ</a:t>
            </a:r>
            <a:r>
              <a:rPr lang="en-US" sz="2600" i="1" dirty="0">
                <a:latin typeface="Arial (Body)"/>
              </a:rPr>
              <a:t>) </a:t>
            </a:r>
            <a:r>
              <a:rPr lang="en-US" sz="2600" i="1" dirty="0" err="1">
                <a:latin typeface="Arial (Body)"/>
              </a:rPr>
              <a:t>để</a:t>
            </a:r>
            <a:r>
              <a:rPr lang="en-US" sz="2600" i="1" dirty="0">
                <a:latin typeface="Arial (Body)"/>
              </a:rPr>
              <a:t> </a:t>
            </a:r>
            <a:r>
              <a:rPr lang="en-US" sz="2600" i="1" dirty="0" err="1">
                <a:latin typeface="Arial (Body)"/>
              </a:rPr>
              <a:t>minh</a:t>
            </a:r>
            <a:r>
              <a:rPr lang="en-US" sz="2600" i="1" dirty="0">
                <a:latin typeface="Arial (Body)"/>
              </a:rPr>
              <a:t> </a:t>
            </a:r>
            <a:r>
              <a:rPr lang="en-US" sz="2600" i="1" dirty="0" err="1">
                <a:latin typeface="Arial (Body)"/>
              </a:rPr>
              <a:t>chứng</a:t>
            </a:r>
            <a:r>
              <a:rPr lang="en-US" sz="2600" i="1" dirty="0">
                <a:latin typeface="Arial (Body)"/>
              </a:rPr>
              <a:t> </a:t>
            </a:r>
            <a:r>
              <a:rPr lang="en-US" sz="2600" i="1" dirty="0" err="1">
                <a:latin typeface="Arial (Body)"/>
              </a:rPr>
              <a:t>về</a:t>
            </a:r>
            <a:r>
              <a:rPr lang="en-US" sz="2600" i="1" dirty="0">
                <a:latin typeface="Arial (Body)"/>
              </a:rPr>
              <a:t> </a:t>
            </a:r>
            <a:r>
              <a:rPr lang="en-US" sz="2600" i="1" dirty="0" err="1">
                <a:latin typeface="Arial (Body)"/>
              </a:rPr>
              <a:t>quy</a:t>
            </a:r>
            <a:r>
              <a:rPr lang="en-US" sz="2600" i="1" dirty="0">
                <a:latin typeface="Arial (Body)"/>
              </a:rPr>
              <a:t> </a:t>
            </a:r>
            <a:r>
              <a:rPr lang="en-US" sz="2600" i="1" dirty="0" err="1">
                <a:latin typeface="Arial (Body)"/>
              </a:rPr>
              <a:t>trình</a:t>
            </a:r>
            <a:r>
              <a:rPr lang="en-US" sz="2600" i="1" dirty="0">
                <a:latin typeface="Arial (Body)"/>
              </a:rPr>
              <a:t> </a:t>
            </a:r>
            <a:r>
              <a:rPr lang="en-US" sz="2600" i="1" dirty="0" err="1">
                <a:latin typeface="Arial (Body)"/>
              </a:rPr>
              <a:t>và</a:t>
            </a:r>
            <a:r>
              <a:rPr lang="en-US" sz="2600" i="1" dirty="0">
                <a:latin typeface="Arial (Body)"/>
              </a:rPr>
              <a:t> </a:t>
            </a:r>
            <a:r>
              <a:rPr lang="en-US" sz="2600" i="1" dirty="0" err="1">
                <a:latin typeface="Arial (Body)"/>
              </a:rPr>
              <a:t>cách</a:t>
            </a:r>
            <a:r>
              <a:rPr lang="en-US" sz="2600" i="1" dirty="0">
                <a:latin typeface="Arial (Body)"/>
              </a:rPr>
              <a:t> </a:t>
            </a:r>
            <a:r>
              <a:rPr lang="en-US" sz="2600" i="1" dirty="0" err="1">
                <a:latin typeface="Arial (Body)"/>
              </a:rPr>
              <a:t>thức</a:t>
            </a:r>
            <a:r>
              <a:rPr lang="en-US" sz="2600" i="1" dirty="0">
                <a:latin typeface="Arial (Body)"/>
              </a:rPr>
              <a:t> </a:t>
            </a:r>
            <a:r>
              <a:rPr lang="en-US" sz="2600" i="1" dirty="0" err="1">
                <a:latin typeface="Arial (Body)"/>
              </a:rPr>
              <a:t>quản</a:t>
            </a:r>
            <a:r>
              <a:rPr lang="en-US" sz="2600" i="1" dirty="0">
                <a:latin typeface="Arial (Body)"/>
              </a:rPr>
              <a:t> </a:t>
            </a:r>
            <a:r>
              <a:rPr lang="en-US" sz="2600" i="1" dirty="0" err="1">
                <a:latin typeface="Arial (Body)"/>
              </a:rPr>
              <a:t>lí</a:t>
            </a:r>
            <a:r>
              <a:rPr lang="en-US" sz="2600" i="1" dirty="0">
                <a:latin typeface="Arial (Body)"/>
              </a:rPr>
              <a:t>, </a:t>
            </a:r>
            <a:r>
              <a:rPr lang="en-US" sz="2600" i="1" dirty="0" err="1">
                <a:latin typeface="Arial (Body)"/>
              </a:rPr>
              <a:t>đúng</a:t>
            </a:r>
            <a:r>
              <a:rPr lang="en-US" sz="2600" i="1" dirty="0">
                <a:latin typeface="Arial (Body)"/>
              </a:rPr>
              <a:t> </a:t>
            </a:r>
            <a:r>
              <a:rPr lang="en-US" sz="2600" i="1" dirty="0" err="1">
                <a:latin typeface="Arial (Body)"/>
              </a:rPr>
              <a:t>thẩm</a:t>
            </a:r>
            <a:r>
              <a:rPr lang="en-US" sz="2600" i="1" dirty="0">
                <a:latin typeface="Arial (Body)"/>
              </a:rPr>
              <a:t> </a:t>
            </a:r>
            <a:r>
              <a:rPr lang="en-US" sz="2600" i="1" dirty="0" err="1">
                <a:latin typeface="Arial (Body)"/>
              </a:rPr>
              <a:t>quyền</a:t>
            </a:r>
            <a:r>
              <a:rPr lang="en-US" sz="2600" i="1" dirty="0">
                <a:latin typeface="Arial (Body)"/>
              </a:rPr>
              <a:t> </a:t>
            </a:r>
            <a:r>
              <a:rPr lang="en-US" sz="2600" i="1" dirty="0" err="1">
                <a:latin typeface="Arial (Body)"/>
              </a:rPr>
              <a:t>và</a:t>
            </a:r>
            <a:r>
              <a:rPr lang="en-US" sz="2600" i="1" dirty="0">
                <a:latin typeface="Arial (Body)"/>
              </a:rPr>
              <a:t> </a:t>
            </a:r>
            <a:r>
              <a:rPr lang="en-US" sz="2600" i="1" dirty="0" err="1">
                <a:latin typeface="Arial (Body)"/>
              </a:rPr>
              <a:t>quy</a:t>
            </a:r>
            <a:r>
              <a:rPr lang="en-US" sz="2600" i="1" dirty="0">
                <a:latin typeface="Arial (Body)"/>
              </a:rPr>
              <a:t> </a:t>
            </a:r>
            <a:r>
              <a:rPr lang="en-US" sz="2600" i="1" dirty="0" err="1">
                <a:latin typeface="Arial (Body)"/>
              </a:rPr>
              <a:t>định</a:t>
            </a:r>
            <a:r>
              <a:rPr lang="en-US" sz="2600" i="1" dirty="0">
                <a:latin typeface="Arial (Body)"/>
              </a:rPr>
              <a:t> </a:t>
            </a:r>
            <a:r>
              <a:rPr lang="en-US" sz="2600" i="1" dirty="0" err="1">
                <a:latin typeface="Arial (Body)"/>
              </a:rPr>
              <a:t>của</a:t>
            </a:r>
            <a:r>
              <a:rPr lang="en-US" sz="2600" i="1" dirty="0">
                <a:latin typeface="Arial (Body)"/>
              </a:rPr>
              <a:t> TT27</a:t>
            </a:r>
            <a:r>
              <a:rPr lang="vi-VN" sz="2600" i="1" dirty="0">
                <a:latin typeface="Arial (Body)"/>
              </a:rPr>
              <a:t>.</a:t>
            </a:r>
          </a:p>
          <a:p>
            <a:endParaRPr lang="en-US" dirty="0"/>
          </a:p>
        </p:txBody>
      </p:sp>
    </p:spTree>
    <p:extLst>
      <p:ext uri="{BB962C8B-B14F-4D97-AF65-F5344CB8AC3E}">
        <p14:creationId xmlns:p14="http://schemas.microsoft.com/office/powerpoint/2010/main" val="1508820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Tổ</a:t>
            </a:r>
            <a:r>
              <a:rPr lang="en-US" dirty="0"/>
              <a:t> </a:t>
            </a:r>
            <a:r>
              <a:rPr lang="en-US" dirty="0" err="1"/>
              <a:t>chức</a:t>
            </a:r>
            <a:r>
              <a:rPr lang="en-US" dirty="0"/>
              <a:t> </a:t>
            </a:r>
            <a:r>
              <a:rPr lang="en-US" dirty="0" err="1"/>
              <a:t>lựa</a:t>
            </a:r>
            <a:r>
              <a:rPr lang="en-US" dirty="0"/>
              <a:t> </a:t>
            </a:r>
            <a:r>
              <a:rPr lang="en-US" dirty="0" err="1"/>
              <a:t>chọn</a:t>
            </a:r>
            <a:r>
              <a:rPr lang="en-US" dirty="0"/>
              <a:t> SGK </a:t>
            </a:r>
            <a:r>
              <a:rPr lang="en-US" dirty="0" err="1"/>
              <a:t>tại</a:t>
            </a:r>
            <a:r>
              <a:rPr lang="en-US" dirty="0"/>
              <a:t> </a:t>
            </a:r>
            <a:r>
              <a:rPr lang="en-US" dirty="0" err="1"/>
              <a:t>tổ</a:t>
            </a:r>
            <a:r>
              <a:rPr lang="en-US" dirty="0"/>
              <a:t> </a:t>
            </a:r>
            <a:r>
              <a:rPr lang="en-US" dirty="0" err="1"/>
              <a:t>chuyên</a:t>
            </a:r>
            <a:r>
              <a:rPr lang="en-US" dirty="0"/>
              <a:t> </a:t>
            </a:r>
            <a:r>
              <a:rPr lang="en-US" dirty="0" err="1"/>
              <a:t>môn</a:t>
            </a:r>
            <a:endParaRPr lang="en-US" dirty="0"/>
          </a:p>
        </p:txBody>
      </p:sp>
      <p:sp>
        <p:nvSpPr>
          <p:cNvPr id="6" name="Content Placeholder 2">
            <a:extLst>
              <a:ext uri="{FF2B5EF4-FFF2-40B4-BE49-F238E27FC236}">
                <a16:creationId xmlns:a16="http://schemas.microsoft.com/office/drawing/2014/main" id="{AC624EC4-906E-4853-A96D-60649F50C72B}"/>
              </a:ext>
            </a:extLst>
          </p:cNvPr>
          <p:cNvSpPr>
            <a:spLocks noGrp="1"/>
          </p:cNvSpPr>
          <p:nvPr>
            <p:ph idx="1"/>
          </p:nvPr>
        </p:nvSpPr>
        <p:spPr>
          <a:xfrm>
            <a:off x="1096963" y="1150938"/>
            <a:ext cx="10058400" cy="4851929"/>
          </a:xfrm>
        </p:spPr>
        <p:txBody>
          <a:bodyPr>
            <a:normAutofit fontScale="92500" lnSpcReduction="20000"/>
          </a:bodyPr>
          <a:lstStyle/>
          <a:p>
            <a:r>
              <a:rPr lang="en-US" b="1" dirty="0">
                <a:solidFill>
                  <a:schemeClr val="accent2">
                    <a:lumMod val="75000"/>
                  </a:schemeClr>
                </a:solidFill>
                <a:latin typeface="Arial (Body)"/>
              </a:rPr>
              <a:t>2</a:t>
            </a:r>
            <a:r>
              <a:rPr lang="vi-VN" b="1" dirty="0">
                <a:solidFill>
                  <a:schemeClr val="accent2">
                    <a:lumMod val="75000"/>
                  </a:schemeClr>
                </a:solidFill>
                <a:latin typeface="Arial (Body)"/>
              </a:rPr>
              <a:t>. </a:t>
            </a:r>
            <a:r>
              <a:rPr lang="en-US" b="1" dirty="0" err="1">
                <a:solidFill>
                  <a:schemeClr val="accent2">
                    <a:lumMod val="75000"/>
                  </a:schemeClr>
                </a:solidFill>
                <a:latin typeface="Arial (Body)"/>
              </a:rPr>
              <a:t>Thành</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phần</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hồ</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sơ</a:t>
            </a:r>
            <a:endParaRPr lang="vi-VN" b="1" dirty="0">
              <a:solidFill>
                <a:schemeClr val="accent2">
                  <a:lumMod val="75000"/>
                </a:schemeClr>
              </a:solidFill>
              <a:latin typeface="Arial (Body)"/>
            </a:endParaRPr>
          </a:p>
          <a:p>
            <a:pPr marL="119063" marR="0" indent="0" algn="just">
              <a:lnSpc>
                <a:spcPct val="106000"/>
              </a:lnSpc>
              <a:spcBef>
                <a:spcPts val="600"/>
              </a:spcBef>
              <a:spcAft>
                <a:spcPts val="600"/>
              </a:spcAft>
              <a:buNone/>
            </a:pPr>
            <a:r>
              <a:rPr lang="en-US" dirty="0">
                <a:effectLst/>
                <a:latin typeface="Arial (Body)"/>
                <a:ea typeface="Calibri" panose="020F0502020204030204" pitchFamily="34" charset="0"/>
                <a:cs typeface="Times New Roman" panose="02020603050405020304" pitchFamily="18" charset="0"/>
              </a:rPr>
              <a:t>(1) </a:t>
            </a:r>
            <a:r>
              <a:rPr lang="en-US" dirty="0" err="1">
                <a:effectLst/>
                <a:latin typeface="Arial (Body)"/>
                <a:ea typeface="Calibri" panose="020F0502020204030204" pitchFamily="34" charset="0"/>
                <a:cs typeface="Times New Roman" panose="02020603050405020304" pitchFamily="18" charset="0"/>
              </a:rPr>
              <a:t>Kế</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hoạch</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tổ</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chức</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lựa</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chọn</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sách</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giáo</a:t>
            </a:r>
            <a:r>
              <a:rPr lang="en-US" dirty="0">
                <a:effectLst/>
                <a:latin typeface="Arial (Body)"/>
                <a:ea typeface="Calibri" panose="020F0502020204030204" pitchFamily="34" charset="0"/>
                <a:cs typeface="Times New Roman" panose="02020603050405020304" pitchFamily="18" charset="0"/>
              </a:rPr>
              <a:t> khoa </a:t>
            </a:r>
            <a:r>
              <a:rPr lang="en-US" dirty="0" err="1">
                <a:effectLst/>
                <a:latin typeface="Arial (Body)"/>
                <a:ea typeface="Calibri" panose="020F0502020204030204" pitchFamily="34" charset="0"/>
                <a:cs typeface="Times New Roman" panose="02020603050405020304" pitchFamily="18" charset="0"/>
              </a:rPr>
              <a:t>của</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tổ</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chuyên</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môn</a:t>
            </a:r>
            <a:r>
              <a:rPr lang="en-US" spc="-20" dirty="0">
                <a:effectLst/>
                <a:latin typeface="Arial (Body)"/>
                <a:ea typeface="Calibri" panose="020F0502020204030204" pitchFamily="34" charset="0"/>
                <a:cs typeface="Times New Roman" panose="02020603050405020304" pitchFamily="18" charset="0"/>
              </a:rPr>
              <a:t>.</a:t>
            </a:r>
            <a:endParaRPr lang="en-US" dirty="0">
              <a:effectLst/>
              <a:latin typeface="Arial (Body)"/>
              <a:ea typeface="Calibri" panose="020F0502020204030204" pitchFamily="34" charset="0"/>
              <a:cs typeface="Times New Roman" panose="02020603050405020304" pitchFamily="18" charset="0"/>
            </a:endParaRPr>
          </a:p>
          <a:p>
            <a:pPr marL="119063" marR="0" indent="0" algn="just">
              <a:lnSpc>
                <a:spcPct val="106000"/>
              </a:lnSpc>
              <a:spcBef>
                <a:spcPts val="600"/>
              </a:spcBef>
              <a:spcAft>
                <a:spcPts val="600"/>
              </a:spcAft>
              <a:buNone/>
            </a:pPr>
            <a:r>
              <a:rPr lang="vi-VN" spc="-20" dirty="0">
                <a:effectLst/>
                <a:latin typeface="Arial (Body)"/>
                <a:ea typeface="Calibri" panose="020F0502020204030204" pitchFamily="34" charset="0"/>
                <a:cs typeface="Times New Roman" panose="02020603050405020304" pitchFamily="18" charset="0"/>
              </a:rPr>
              <a:t>(2) </a:t>
            </a:r>
            <a:r>
              <a:rPr lang="vi-VN" dirty="0">
                <a:effectLst/>
                <a:latin typeface="Arial (Body)"/>
                <a:ea typeface="Calibri" panose="020F0502020204030204" pitchFamily="34" charset="0"/>
                <a:cs typeface="Times New Roman" panose="02020603050405020304" pitchFamily="18" charset="0"/>
              </a:rPr>
              <a:t>Phiếu nhận xét, đánh giá</a:t>
            </a:r>
            <a:r>
              <a:rPr lang="vi-VN" b="1" dirty="0">
                <a:effectLst/>
                <a:latin typeface="Arial (Body)"/>
                <a:ea typeface="Calibri" panose="020F0502020204030204" pitchFamily="34" charset="0"/>
                <a:cs typeface="Times New Roman" panose="02020603050405020304" pitchFamily="18" charset="0"/>
              </a:rPr>
              <a:t> </a:t>
            </a:r>
            <a:r>
              <a:rPr lang="vi-VN" dirty="0">
                <a:effectLst/>
                <a:latin typeface="Arial (Body)"/>
                <a:ea typeface="Calibri" panose="020F0502020204030204" pitchFamily="34" charset="0"/>
                <a:cs typeface="Times New Roman" panose="02020603050405020304" pitchFamily="18" charset="0"/>
              </a:rPr>
              <a:t>các sách giáo khoa môn học theo các tiêu chí lựa chọn sách giáo khoa của giáo viên </a:t>
            </a:r>
            <a:r>
              <a:rPr lang="vi-VN" i="1" dirty="0">
                <a:effectLst/>
                <a:latin typeface="Arial (Body)"/>
                <a:ea typeface="Calibri" panose="020F0502020204030204" pitchFamily="34" charset="0"/>
                <a:cs typeface="Times New Roman" panose="02020603050405020304" pitchFamily="18" charset="0"/>
              </a:rPr>
              <a:t>(mỗi giáo viên 01 phiếu, nhận xét đủ các bản sách giáo khoa dự kiến được phân công giảng dạy)</a:t>
            </a:r>
            <a:r>
              <a:rPr lang="vi-VN" dirty="0">
                <a:effectLst/>
                <a:latin typeface="Arial (Body)"/>
                <a:ea typeface="Calibri" panose="020F0502020204030204" pitchFamily="34" charset="0"/>
                <a:cs typeface="Times New Roman" panose="02020603050405020304" pitchFamily="18" charset="0"/>
              </a:rPr>
              <a:t>.</a:t>
            </a:r>
          </a:p>
          <a:p>
            <a:pPr marL="90488" indent="-90488"/>
            <a:r>
              <a:rPr lang="vi-VN" spc="-20" dirty="0">
                <a:effectLst/>
                <a:latin typeface="Arial (Body)"/>
                <a:ea typeface="Calibri" panose="020F0502020204030204" pitchFamily="34" charset="0"/>
              </a:rPr>
              <a:t>(3) Biên bản các cuộc họp của tổ chuyên môn, </a:t>
            </a:r>
            <a:r>
              <a:rPr lang="vi-VN" dirty="0">
                <a:effectLst/>
                <a:latin typeface="Arial (Body)"/>
                <a:ea typeface="Calibri" panose="020F0502020204030204" pitchFamily="34" charset="0"/>
              </a:rPr>
              <a:t>ghi đầy đủ ý kiến nhận xét, đánh giá sách giáo khoa của các giáo viên môn học tham gia lựa chọn, biên bản có chữ kí của tổ trưởng tổ chuyên môn và người được phân công lập biên bản. </a:t>
            </a:r>
            <a:endParaRPr lang="en-US" dirty="0">
              <a:effectLst/>
              <a:latin typeface="Arial (Body)"/>
              <a:ea typeface="Calibri" panose="020F0502020204030204" pitchFamily="34" charset="0"/>
            </a:endParaRPr>
          </a:p>
          <a:p>
            <a:pPr marL="90488" indent="-90488"/>
            <a:r>
              <a:rPr lang="en-US" dirty="0">
                <a:effectLst/>
                <a:latin typeface="Arial (Body)"/>
                <a:ea typeface="Calibri" panose="020F0502020204030204" pitchFamily="34" charset="0"/>
                <a:cs typeface="Times New Roman" panose="02020603050405020304" pitchFamily="18" charset="0"/>
              </a:rPr>
              <a:t>(4) </a:t>
            </a:r>
            <a:r>
              <a:rPr lang="en-US" dirty="0" err="1">
                <a:effectLst/>
                <a:latin typeface="Arial (Body)"/>
                <a:ea typeface="Calibri" panose="020F0502020204030204" pitchFamily="34" charset="0"/>
                <a:cs typeface="Times New Roman" panose="02020603050405020304" pitchFamily="18" charset="0"/>
              </a:rPr>
              <a:t>Phiếu</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lựa</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chọn</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sách</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giáo</a:t>
            </a:r>
            <a:r>
              <a:rPr lang="en-US" dirty="0">
                <a:effectLst/>
                <a:latin typeface="Arial (Body)"/>
                <a:ea typeface="Calibri" panose="020F0502020204030204" pitchFamily="34" charset="0"/>
                <a:cs typeface="Times New Roman" panose="02020603050405020304" pitchFamily="18" charset="0"/>
              </a:rPr>
              <a:t> khoa </a:t>
            </a:r>
            <a:r>
              <a:rPr lang="en-US" dirty="0" err="1">
                <a:effectLst/>
                <a:latin typeface="Arial (Body)"/>
                <a:ea typeface="Calibri" panose="020F0502020204030204" pitchFamily="34" charset="0"/>
                <a:cs typeface="Times New Roman" panose="02020603050405020304" pitchFamily="18" charset="0"/>
              </a:rPr>
              <a:t>của</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các</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các</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giáo</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viên</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môn</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học</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tham</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gia</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lựa</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chọn</a:t>
            </a:r>
            <a:r>
              <a:rPr lang="en-US" dirty="0">
                <a:effectLst/>
                <a:latin typeface="Arial (Body)"/>
                <a:ea typeface="Calibri" panose="020F0502020204030204" pitchFamily="34" charset="0"/>
                <a:cs typeface="Times New Roman" panose="02020603050405020304" pitchFamily="18" charset="0"/>
              </a:rPr>
              <a:t> </a:t>
            </a:r>
            <a:r>
              <a:rPr lang="en-US" i="1" dirty="0">
                <a:effectLst/>
                <a:latin typeface="Arial (Body)"/>
                <a:ea typeface="Calibri" panose="020F0502020204030204" pitchFamily="34" charset="0"/>
                <a:cs typeface="Times New Roman" panose="02020603050405020304" pitchFamily="18" charset="0"/>
              </a:rPr>
              <a:t>(</a:t>
            </a:r>
            <a:r>
              <a:rPr lang="en-US" i="1" dirty="0" err="1">
                <a:effectLst/>
                <a:latin typeface="Arial (Body)"/>
                <a:ea typeface="Calibri" panose="020F0502020204030204" pitchFamily="34" charset="0"/>
                <a:cs typeface="Times New Roman" panose="02020603050405020304" pitchFamily="18" charset="0"/>
              </a:rPr>
              <a:t>niêm</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phong</a:t>
            </a:r>
            <a:r>
              <a:rPr lang="en-US" i="1" dirty="0">
                <a:effectLst/>
                <a:latin typeface="Arial (Body)"/>
                <a:ea typeface="Calibri" panose="020F0502020204030204" pitchFamily="34" charset="0"/>
                <a:cs typeface="Times New Roman" panose="02020603050405020304" pitchFamily="18" charset="0"/>
              </a:rPr>
              <a:t>)</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và</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biên</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bản</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kiểm</a:t>
            </a:r>
            <a:r>
              <a:rPr lang="en-US" dirty="0">
                <a:effectLst/>
                <a:latin typeface="Arial (Body)"/>
                <a:ea typeface="Calibri" panose="020F0502020204030204" pitchFamily="34" charset="0"/>
                <a:cs typeface="Times New Roman" panose="02020603050405020304" pitchFamily="18" charset="0"/>
              </a:rPr>
              <a:t> </a:t>
            </a:r>
            <a:r>
              <a:rPr lang="en-US" dirty="0" err="1">
                <a:effectLst/>
                <a:latin typeface="Arial (Body)"/>
                <a:ea typeface="Calibri" panose="020F0502020204030204" pitchFamily="34" charset="0"/>
                <a:cs typeface="Times New Roman" panose="02020603050405020304" pitchFamily="18" charset="0"/>
              </a:rPr>
              <a:t>phiếu</a:t>
            </a:r>
            <a:r>
              <a:rPr lang="en-US" dirty="0">
                <a:effectLst/>
                <a:latin typeface="Arial (Body)"/>
                <a:ea typeface="Calibri" panose="020F0502020204030204" pitchFamily="34" charset="0"/>
                <a:cs typeface="Times New Roman" panose="02020603050405020304" pitchFamily="18" charset="0"/>
              </a:rPr>
              <a:t> (</a:t>
            </a:r>
            <a:r>
              <a:rPr lang="en-US" i="1" dirty="0">
                <a:effectLst/>
                <a:latin typeface="Arial (Body)"/>
                <a:ea typeface="Calibri" panose="020F0502020204030204" pitchFamily="34" charset="0"/>
                <a:cs typeface="Times New Roman" panose="02020603050405020304" pitchFamily="18" charset="0"/>
              </a:rPr>
              <a:t>bao </a:t>
            </a:r>
            <a:r>
              <a:rPr lang="en-US" i="1" dirty="0" err="1">
                <a:effectLst/>
                <a:latin typeface="Arial (Body)"/>
                <a:ea typeface="Calibri" panose="020F0502020204030204" pitchFamily="34" charset="0"/>
                <a:cs typeface="Times New Roman" panose="02020603050405020304" pitchFamily="18" charset="0"/>
              </a:rPr>
              <a:t>gồm</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cả</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phiếu</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và</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biên</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bản</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lựa</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chọn</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lại</a:t>
            </a:r>
            <a:r>
              <a:rPr lang="en-US" i="1" dirty="0">
                <a:effectLst/>
                <a:latin typeface="Arial (Body)"/>
                <a:ea typeface="Calibri" panose="020F0502020204030204" pitchFamily="34" charset="0"/>
                <a:cs typeface="Times New Roman" panose="02020603050405020304" pitchFamily="18" charset="0"/>
              </a:rPr>
              <a:t> - </a:t>
            </a:r>
            <a:r>
              <a:rPr lang="en-US" i="1" dirty="0" err="1">
                <a:effectLst/>
                <a:latin typeface="Arial (Body)"/>
                <a:ea typeface="Calibri" panose="020F0502020204030204" pitchFamily="34" charset="0"/>
                <a:cs typeface="Times New Roman" panose="02020603050405020304" pitchFamily="18" charset="0"/>
              </a:rPr>
              <a:t>nếu</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có</a:t>
            </a:r>
            <a:r>
              <a:rPr lang="en-US" i="1" dirty="0">
                <a:effectLst/>
                <a:latin typeface="Arial (Body)"/>
                <a:ea typeface="Calibri" panose="020F0502020204030204" pitchFamily="34" charset="0"/>
                <a:cs typeface="Times New Roman" panose="02020603050405020304" pitchFamily="18" charset="0"/>
              </a:rPr>
              <a:t>)</a:t>
            </a:r>
            <a:r>
              <a:rPr lang="en-US" dirty="0">
                <a:effectLst/>
                <a:latin typeface="Arial (Body)"/>
                <a:ea typeface="Calibri" panose="020F0502020204030204" pitchFamily="34" charset="0"/>
                <a:cs typeface="Times New Roman" panose="02020603050405020304" pitchFamily="18" charset="0"/>
              </a:rPr>
              <a:t>.</a:t>
            </a:r>
          </a:p>
          <a:p>
            <a:pPr marL="90488" indent="-90488"/>
            <a:r>
              <a:rPr lang="vi-VN" dirty="0">
                <a:effectLst/>
                <a:latin typeface="Arial (Body)"/>
                <a:ea typeface="Calibri" panose="020F0502020204030204" pitchFamily="34" charset="0"/>
                <a:cs typeface="Times New Roman" panose="02020603050405020304" pitchFamily="18" charset="0"/>
              </a:rPr>
              <a:t>(5) Tổng hợp kết quả, lập danh mục sách giáo khoa do tổ chuyên môn lựa chọn có chữ kí của tổ trưởng tổ chuyên môn và người được phân công lập danh mục sách giáo khoa.</a:t>
            </a:r>
          </a:p>
          <a:p>
            <a:pPr marL="90488" indent="-90488"/>
            <a:endParaRPr lang="en-US" dirty="0">
              <a:effectLst/>
              <a:latin typeface="Arial (Body)"/>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39401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Hội</a:t>
            </a:r>
            <a:r>
              <a:rPr lang="en-US" dirty="0"/>
              <a:t> </a:t>
            </a:r>
            <a:r>
              <a:rPr lang="en-US" dirty="0" err="1"/>
              <a:t>đồng</a:t>
            </a:r>
            <a:r>
              <a:rPr lang="en-US" dirty="0"/>
              <a:t> </a:t>
            </a:r>
            <a:r>
              <a:rPr lang="en-US" dirty="0" err="1"/>
              <a:t>lựa</a:t>
            </a:r>
            <a:r>
              <a:rPr lang="en-US" dirty="0"/>
              <a:t> </a:t>
            </a:r>
            <a:r>
              <a:rPr lang="en-US" dirty="0" err="1"/>
              <a:t>chọn</a:t>
            </a:r>
            <a:r>
              <a:rPr lang="en-US" dirty="0"/>
              <a:t> SGK </a:t>
            </a:r>
            <a:r>
              <a:rPr lang="en-US" dirty="0" err="1"/>
              <a:t>làm</a:t>
            </a:r>
            <a:r>
              <a:rPr lang="en-US" dirty="0"/>
              <a:t> </a:t>
            </a:r>
            <a:r>
              <a:rPr lang="en-US" dirty="0" err="1"/>
              <a:t>việc</a:t>
            </a:r>
            <a:endParaRPr lang="en-US" dirty="0"/>
          </a:p>
        </p:txBody>
      </p:sp>
      <p:sp>
        <p:nvSpPr>
          <p:cNvPr id="3" name="Content Placeholder 2"/>
          <p:cNvSpPr>
            <a:spLocks noGrp="1"/>
          </p:cNvSpPr>
          <p:nvPr>
            <p:ph idx="1"/>
          </p:nvPr>
        </p:nvSpPr>
        <p:spPr/>
        <p:txBody>
          <a:bodyPr>
            <a:normAutofit fontScale="92500"/>
          </a:bodyPr>
          <a:lstStyle/>
          <a:p>
            <a:r>
              <a:rPr lang="vi-VN" b="1" dirty="0">
                <a:solidFill>
                  <a:schemeClr val="accent2">
                    <a:lumMod val="75000"/>
                  </a:schemeClr>
                </a:solidFill>
                <a:latin typeface="Arial (Body)"/>
              </a:rPr>
              <a:t>1. </a:t>
            </a:r>
            <a:r>
              <a:rPr lang="en-US" b="1" dirty="0" err="1">
                <a:solidFill>
                  <a:schemeClr val="accent2">
                    <a:lumMod val="75000"/>
                  </a:schemeClr>
                </a:solidFill>
                <a:latin typeface="Arial (Body)"/>
              </a:rPr>
              <a:t>Quy</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trình</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làm</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việc</a:t>
            </a:r>
            <a:endParaRPr lang="vi-VN" b="1" dirty="0">
              <a:solidFill>
                <a:schemeClr val="accent2">
                  <a:lumMod val="75000"/>
                </a:schemeClr>
              </a:solidFill>
              <a:latin typeface="Arial (Body)"/>
            </a:endParaRPr>
          </a:p>
          <a:p>
            <a:pPr marL="119063" marR="0" indent="0" algn="just">
              <a:lnSpc>
                <a:spcPct val="106000"/>
              </a:lnSpc>
              <a:spcBef>
                <a:spcPts val="600"/>
              </a:spcBef>
              <a:spcAft>
                <a:spcPts val="600"/>
              </a:spcAft>
              <a:buNone/>
            </a:pPr>
            <a:r>
              <a:rPr lang="vi-VN" dirty="0">
                <a:effectLst/>
                <a:latin typeface="Arial (Body)"/>
                <a:ea typeface="Calibri" panose="020F0502020204030204" pitchFamily="34" charset="0"/>
                <a:cs typeface="Times New Roman" panose="02020603050405020304" pitchFamily="18" charset="0"/>
              </a:rPr>
              <a:t>Hội đồng họp, thảo luận, đánh giá việc tổ chức lựa chọn sách giáo khoa của các tổ chuyên môn; thẩm định biên bản họp của tổ chuyên môn; các phiếu nhận xét, đánh giá sách giáo khoa của giáo viên theo quy định tại Khoản 2, Điều 7; tổng hợp kết quả lựa chọn sách giáo khoa của các tổ chuyên môn thành biên bản (gồm các nội dung: </a:t>
            </a:r>
            <a:r>
              <a:rPr lang="vi-VN" i="1" dirty="0">
                <a:effectLst/>
                <a:latin typeface="Arial (Body)"/>
                <a:ea typeface="Calibri" panose="020F0502020204030204" pitchFamily="34" charset="0"/>
                <a:cs typeface="Times New Roman" panose="02020603050405020304" pitchFamily="18" charset="0"/>
              </a:rPr>
              <a:t>nhận xét, đánh giá về việc tổ chức lựa chọn sách giáo khoa của các tổ chuyên môn; danh mục sách giáo khoa được lựa chọn của các tổ chuyên môn</a:t>
            </a:r>
            <a:r>
              <a:rPr lang="vi-VN" dirty="0">
                <a:effectLst/>
                <a:latin typeface="Arial (Body)"/>
                <a:ea typeface="Calibri" panose="020F0502020204030204" pitchFamily="34" charset="0"/>
                <a:cs typeface="Times New Roman" panose="02020603050405020304" pitchFamily="18" charset="0"/>
              </a:rPr>
              <a:t>), biên bản có chữ ký của Chủ tịch và Thư kí Hội đồng.</a:t>
            </a:r>
          </a:p>
          <a:p>
            <a:pPr marL="119063" marR="0" indent="0" algn="just">
              <a:lnSpc>
                <a:spcPct val="106000"/>
              </a:lnSpc>
              <a:spcBef>
                <a:spcPts val="600"/>
              </a:spcBef>
              <a:spcAft>
                <a:spcPts val="600"/>
              </a:spcAft>
              <a:buNone/>
            </a:pPr>
            <a:r>
              <a:rPr lang="vi-VN" dirty="0">
                <a:effectLst/>
                <a:latin typeface="Arial (Body)"/>
                <a:ea typeface="Calibri" panose="020F0502020204030204" pitchFamily="34" charset="0"/>
                <a:cs typeface="Times New Roman" panose="02020603050405020304" pitchFamily="18" charset="0"/>
              </a:rPr>
              <a:t>Hội đồng đề xuất với người đứng đầu danh mục sách giáo khoa đã được các tổ chuyên môn lựa chọn đúng theo quy định tại TT27.</a:t>
            </a:r>
          </a:p>
          <a:p>
            <a:endParaRPr lang="en-US" dirty="0"/>
          </a:p>
        </p:txBody>
      </p:sp>
    </p:spTree>
    <p:extLst>
      <p:ext uri="{BB962C8B-B14F-4D97-AF65-F5344CB8AC3E}">
        <p14:creationId xmlns:p14="http://schemas.microsoft.com/office/powerpoint/2010/main" val="680487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Hội</a:t>
            </a:r>
            <a:r>
              <a:rPr lang="en-US" dirty="0"/>
              <a:t> </a:t>
            </a:r>
            <a:r>
              <a:rPr lang="en-US" dirty="0" err="1"/>
              <a:t>đồng</a:t>
            </a:r>
            <a:r>
              <a:rPr lang="en-US" dirty="0"/>
              <a:t> </a:t>
            </a:r>
            <a:r>
              <a:rPr lang="en-US" dirty="0" err="1"/>
              <a:t>lựa</a:t>
            </a:r>
            <a:r>
              <a:rPr lang="en-US" dirty="0"/>
              <a:t> </a:t>
            </a:r>
            <a:r>
              <a:rPr lang="en-US" dirty="0" err="1"/>
              <a:t>chọn</a:t>
            </a:r>
            <a:r>
              <a:rPr lang="en-US" dirty="0"/>
              <a:t> SGK </a:t>
            </a:r>
            <a:r>
              <a:rPr lang="en-US" dirty="0" err="1"/>
              <a:t>làm</a:t>
            </a:r>
            <a:r>
              <a:rPr lang="en-US" dirty="0"/>
              <a:t> </a:t>
            </a:r>
            <a:r>
              <a:rPr lang="en-US" dirty="0" err="1"/>
              <a:t>việc</a:t>
            </a:r>
            <a:endParaRPr lang="en-US" dirty="0"/>
          </a:p>
        </p:txBody>
      </p:sp>
      <p:sp>
        <p:nvSpPr>
          <p:cNvPr id="3" name="Content Placeholder 2"/>
          <p:cNvSpPr>
            <a:spLocks noGrp="1"/>
          </p:cNvSpPr>
          <p:nvPr>
            <p:ph idx="1"/>
          </p:nvPr>
        </p:nvSpPr>
        <p:spPr/>
        <p:txBody>
          <a:bodyPr>
            <a:normAutofit/>
          </a:bodyPr>
          <a:lstStyle/>
          <a:p>
            <a:r>
              <a:rPr lang="en-US" b="1" dirty="0">
                <a:solidFill>
                  <a:schemeClr val="accent2">
                    <a:lumMod val="75000"/>
                  </a:schemeClr>
                </a:solidFill>
                <a:latin typeface="Arial (Body)"/>
              </a:rPr>
              <a:t>2</a:t>
            </a:r>
            <a:r>
              <a:rPr lang="vi-VN" b="1" dirty="0">
                <a:solidFill>
                  <a:schemeClr val="accent2">
                    <a:lumMod val="75000"/>
                  </a:schemeClr>
                </a:solidFill>
                <a:latin typeface="Arial (Body)"/>
              </a:rPr>
              <a:t>. </a:t>
            </a:r>
            <a:r>
              <a:rPr lang="en-US" b="1" dirty="0" err="1">
                <a:solidFill>
                  <a:schemeClr val="accent2">
                    <a:lumMod val="75000"/>
                  </a:schemeClr>
                </a:solidFill>
                <a:latin typeface="Arial (Body)"/>
              </a:rPr>
              <a:t>Hồ</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sơ</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làm</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việc</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của</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Hội</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đồng</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lựa</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chọn</a:t>
            </a:r>
            <a:r>
              <a:rPr lang="en-US" b="1" dirty="0">
                <a:solidFill>
                  <a:schemeClr val="accent2">
                    <a:lumMod val="75000"/>
                  </a:schemeClr>
                </a:solidFill>
                <a:latin typeface="Arial (Body)"/>
              </a:rPr>
              <a:t> SGK</a:t>
            </a:r>
            <a:endParaRPr lang="vi-VN" b="1" dirty="0">
              <a:solidFill>
                <a:schemeClr val="accent2">
                  <a:lumMod val="75000"/>
                </a:schemeClr>
              </a:solidFill>
              <a:latin typeface="Arial (Body)"/>
            </a:endParaRPr>
          </a:p>
          <a:p>
            <a:pPr marL="119063" marR="0" indent="0" algn="just">
              <a:lnSpc>
                <a:spcPct val="106000"/>
              </a:lnSpc>
              <a:spcBef>
                <a:spcPts val="600"/>
              </a:spcBef>
              <a:spcAft>
                <a:spcPts val="600"/>
              </a:spcAft>
              <a:buNone/>
            </a:pPr>
            <a:r>
              <a:rPr lang="en-US" spc="-20" dirty="0">
                <a:effectLst/>
                <a:latin typeface="Arial (Body)"/>
                <a:ea typeface="Calibri" panose="020F0502020204030204" pitchFamily="34" charset="0"/>
              </a:rPr>
              <a:t>(1) </a:t>
            </a:r>
            <a:r>
              <a:rPr lang="en-US" spc="-20" dirty="0" err="1">
                <a:effectLst/>
                <a:latin typeface="Arial (Body)"/>
                <a:ea typeface="Calibri" panose="020F0502020204030204" pitchFamily="34" charset="0"/>
              </a:rPr>
              <a:t>Biên</a:t>
            </a:r>
            <a:r>
              <a:rPr lang="en-US" spc="-20" dirty="0">
                <a:effectLst/>
                <a:latin typeface="Arial (Body)"/>
                <a:ea typeface="Calibri" panose="020F0502020204030204" pitchFamily="34" charset="0"/>
              </a:rPr>
              <a:t> </a:t>
            </a:r>
            <a:r>
              <a:rPr lang="en-US" spc="-20" dirty="0" err="1">
                <a:effectLst/>
                <a:latin typeface="Arial (Body)"/>
                <a:ea typeface="Calibri" panose="020F0502020204030204" pitchFamily="34" charset="0"/>
              </a:rPr>
              <a:t>bản</a:t>
            </a:r>
            <a:r>
              <a:rPr lang="en-US" spc="-20" dirty="0">
                <a:effectLst/>
                <a:latin typeface="Arial (Body)"/>
                <a:ea typeface="Calibri" panose="020F0502020204030204" pitchFamily="34" charset="0"/>
              </a:rPr>
              <a:t> </a:t>
            </a:r>
            <a:r>
              <a:rPr lang="en-US" spc="-20" dirty="0" err="1">
                <a:effectLst/>
                <a:latin typeface="Arial (Body)"/>
                <a:ea typeface="Calibri" panose="020F0502020204030204" pitchFamily="34" charset="0"/>
              </a:rPr>
              <a:t>các</a:t>
            </a:r>
            <a:r>
              <a:rPr lang="en-US" spc="-20" dirty="0">
                <a:effectLst/>
                <a:latin typeface="Arial (Body)"/>
                <a:ea typeface="Calibri" panose="020F0502020204030204" pitchFamily="34" charset="0"/>
              </a:rPr>
              <a:t> </a:t>
            </a:r>
            <a:r>
              <a:rPr lang="en-US" spc="-20" dirty="0" err="1">
                <a:effectLst/>
                <a:latin typeface="Arial (Body)"/>
                <a:ea typeface="Calibri" panose="020F0502020204030204" pitchFamily="34" charset="0"/>
              </a:rPr>
              <a:t>cuộc</a:t>
            </a:r>
            <a:r>
              <a:rPr lang="en-US" spc="-20" dirty="0">
                <a:effectLst/>
                <a:latin typeface="Arial (Body)"/>
                <a:ea typeface="Calibri" panose="020F0502020204030204" pitchFamily="34" charset="0"/>
              </a:rPr>
              <a:t> </a:t>
            </a:r>
            <a:r>
              <a:rPr lang="en-US" spc="-20" dirty="0" err="1">
                <a:effectLst/>
                <a:latin typeface="Arial (Body)"/>
                <a:ea typeface="Calibri" panose="020F0502020204030204" pitchFamily="34" charset="0"/>
              </a:rPr>
              <a:t>họp</a:t>
            </a:r>
            <a:r>
              <a:rPr lang="en-US" spc="-20" dirty="0">
                <a:effectLst/>
                <a:latin typeface="Arial (Body)"/>
                <a:ea typeface="Calibri" panose="020F0502020204030204" pitchFamily="34" charset="0"/>
              </a:rPr>
              <a:t> </a:t>
            </a:r>
            <a:r>
              <a:rPr lang="en-US" spc="-20" dirty="0" err="1">
                <a:effectLst/>
                <a:latin typeface="Arial (Body)"/>
                <a:ea typeface="Calibri" panose="020F0502020204030204" pitchFamily="34" charset="0"/>
              </a:rPr>
              <a:t>Hội</a:t>
            </a:r>
            <a:r>
              <a:rPr lang="en-US" spc="-20" dirty="0">
                <a:effectLst/>
                <a:latin typeface="Arial (Body)"/>
                <a:ea typeface="Calibri" panose="020F0502020204030204" pitchFamily="34" charset="0"/>
              </a:rPr>
              <a:t> </a:t>
            </a:r>
            <a:r>
              <a:rPr lang="en-US" spc="-20" dirty="0" err="1">
                <a:effectLst/>
                <a:latin typeface="Arial (Body)"/>
                <a:ea typeface="Calibri" panose="020F0502020204030204" pitchFamily="34" charset="0"/>
              </a:rPr>
              <a:t>đồng</a:t>
            </a:r>
            <a:r>
              <a:rPr lang="en-US" spc="-20" dirty="0">
                <a:effectLst/>
                <a:latin typeface="Arial (Body)"/>
                <a:ea typeface="Calibri" panose="020F0502020204030204" pitchFamily="34" charset="0"/>
              </a:rPr>
              <a:t>, </a:t>
            </a:r>
            <a:r>
              <a:rPr lang="en-US" spc="-20" dirty="0" err="1">
                <a:effectLst/>
                <a:latin typeface="Arial (Body)"/>
                <a:ea typeface="Calibri" panose="020F0502020204030204" pitchFamily="34" charset="0"/>
              </a:rPr>
              <a:t>mỗi</a:t>
            </a:r>
            <a:r>
              <a:rPr lang="en-US" spc="-20" dirty="0">
                <a:effectLst/>
                <a:latin typeface="Arial (Body)"/>
                <a:ea typeface="Calibri" panose="020F0502020204030204" pitchFamily="34" charset="0"/>
              </a:rPr>
              <a:t> </a:t>
            </a:r>
            <a:r>
              <a:rPr lang="en-US" spc="-20" dirty="0" err="1">
                <a:effectLst/>
                <a:latin typeface="Arial (Body)"/>
                <a:ea typeface="Calibri" panose="020F0502020204030204" pitchFamily="34" charset="0"/>
              </a:rPr>
              <a:t>biên</a:t>
            </a:r>
            <a:r>
              <a:rPr lang="en-US" spc="-20" dirty="0">
                <a:effectLst/>
                <a:latin typeface="Arial (Body)"/>
                <a:ea typeface="Calibri" panose="020F0502020204030204" pitchFamily="34" charset="0"/>
              </a:rPr>
              <a:t> </a:t>
            </a:r>
            <a:r>
              <a:rPr lang="en-US" spc="-20" dirty="0" err="1">
                <a:effectLst/>
                <a:latin typeface="Arial (Body)"/>
                <a:ea typeface="Calibri" panose="020F0502020204030204" pitchFamily="34" charset="0"/>
              </a:rPr>
              <a:t>bản</a:t>
            </a:r>
            <a:r>
              <a:rPr lang="en-US" spc="-20" dirty="0">
                <a:effectLst/>
                <a:latin typeface="Arial (Body)"/>
                <a:ea typeface="Calibri" panose="020F0502020204030204" pitchFamily="34" charset="0"/>
              </a:rPr>
              <a:t> </a:t>
            </a:r>
            <a:r>
              <a:rPr lang="en-US" dirty="0">
                <a:effectLst/>
                <a:latin typeface="Arial (Body)"/>
                <a:ea typeface="Calibri" panose="020F0502020204030204" pitchFamily="34" charset="0"/>
              </a:rPr>
              <a:t>bao </a:t>
            </a:r>
            <a:r>
              <a:rPr lang="en-US" dirty="0" err="1">
                <a:effectLst/>
                <a:latin typeface="Arial (Body)"/>
                <a:ea typeface="Calibri" panose="020F0502020204030204" pitchFamily="34" charset="0"/>
              </a:rPr>
              <a:t>gồm</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đầy</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đủ</a:t>
            </a:r>
            <a:r>
              <a:rPr lang="en-US" dirty="0">
                <a:effectLst/>
                <a:latin typeface="Arial (Body)"/>
                <a:ea typeface="Calibri" panose="020F0502020204030204" pitchFamily="34" charset="0"/>
              </a:rPr>
              <a:t> ý </a:t>
            </a:r>
            <a:r>
              <a:rPr lang="en-US" dirty="0" err="1">
                <a:effectLst/>
                <a:latin typeface="Arial (Body)"/>
                <a:ea typeface="Calibri" panose="020F0502020204030204" pitchFamily="34" charset="0"/>
              </a:rPr>
              <a:t>kiến</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của</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các</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thành</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viên</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và</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được</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công</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khai</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tại</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Hội</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đồng</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Biên</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bản</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phải</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có</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chữ</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kí</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của</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Chủ</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tịch</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và</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Thư</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kí</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Hội</a:t>
            </a:r>
            <a:r>
              <a:rPr lang="en-US" dirty="0">
                <a:effectLst/>
                <a:latin typeface="Arial (Body)"/>
                <a:ea typeface="Calibri" panose="020F0502020204030204" pitchFamily="34" charset="0"/>
              </a:rPr>
              <a:t> </a:t>
            </a:r>
            <a:r>
              <a:rPr lang="en-US" dirty="0" err="1">
                <a:effectLst/>
                <a:latin typeface="Arial (Body)"/>
                <a:ea typeface="Calibri" panose="020F0502020204030204" pitchFamily="34" charset="0"/>
              </a:rPr>
              <a:t>đồng</a:t>
            </a:r>
            <a:r>
              <a:rPr lang="en-US" dirty="0">
                <a:effectLst/>
                <a:latin typeface="Arial (Body)"/>
                <a:ea typeface="Calibri" panose="020F0502020204030204" pitchFamily="34" charset="0"/>
              </a:rPr>
              <a:t>. </a:t>
            </a:r>
          </a:p>
          <a:p>
            <a:pPr marL="119063" indent="0">
              <a:lnSpc>
                <a:spcPct val="106000"/>
              </a:lnSpc>
              <a:spcBef>
                <a:spcPts val="600"/>
              </a:spcBef>
              <a:spcAft>
                <a:spcPts val="600"/>
              </a:spcAft>
              <a:buNone/>
            </a:pPr>
            <a:r>
              <a:rPr lang="en-US" spc="-20" dirty="0">
                <a:latin typeface="Arial (Body)"/>
              </a:rPr>
              <a:t>(2) </a:t>
            </a:r>
            <a:r>
              <a:rPr lang="en-US" spc="-20" dirty="0" err="1">
                <a:latin typeface="Arial (Body)"/>
              </a:rPr>
              <a:t>Tổng</a:t>
            </a:r>
            <a:r>
              <a:rPr lang="en-US" spc="-20" dirty="0">
                <a:latin typeface="Arial (Body)"/>
              </a:rPr>
              <a:t> </a:t>
            </a:r>
            <a:r>
              <a:rPr lang="en-US" spc="-20" dirty="0" err="1">
                <a:latin typeface="Arial (Body)"/>
              </a:rPr>
              <a:t>hợp</a:t>
            </a:r>
            <a:r>
              <a:rPr lang="en-US" spc="-20" dirty="0">
                <a:latin typeface="Arial (Body)"/>
              </a:rPr>
              <a:t>, </a:t>
            </a:r>
            <a:r>
              <a:rPr lang="en-US" spc="-20" dirty="0" err="1">
                <a:latin typeface="Arial (Body)"/>
              </a:rPr>
              <a:t>đề</a:t>
            </a:r>
            <a:r>
              <a:rPr lang="en-US" spc="-20" dirty="0">
                <a:latin typeface="Arial (Body)"/>
              </a:rPr>
              <a:t> </a:t>
            </a:r>
            <a:r>
              <a:rPr lang="en-US" spc="-20" dirty="0" err="1">
                <a:latin typeface="Arial (Body)"/>
              </a:rPr>
              <a:t>xuất</a:t>
            </a:r>
            <a:r>
              <a:rPr lang="en-US" spc="-20" dirty="0">
                <a:latin typeface="Arial (Body)"/>
              </a:rPr>
              <a:t> </a:t>
            </a:r>
            <a:r>
              <a:rPr lang="en-US" spc="-20" dirty="0" err="1">
                <a:latin typeface="Arial (Body)"/>
              </a:rPr>
              <a:t>danh</a:t>
            </a:r>
            <a:r>
              <a:rPr lang="en-US" spc="-20" dirty="0">
                <a:latin typeface="Arial (Body)"/>
              </a:rPr>
              <a:t> </a:t>
            </a:r>
            <a:r>
              <a:rPr lang="en-US" spc="-20" dirty="0" err="1">
                <a:latin typeface="Arial (Body)"/>
              </a:rPr>
              <a:t>mục</a:t>
            </a:r>
            <a:r>
              <a:rPr lang="en-US" spc="-20" dirty="0">
                <a:latin typeface="Arial (Body)"/>
              </a:rPr>
              <a:t> </a:t>
            </a:r>
            <a:r>
              <a:rPr lang="en-US" spc="-20" dirty="0" err="1">
                <a:latin typeface="Arial (Body)"/>
              </a:rPr>
              <a:t>sách</a:t>
            </a:r>
            <a:r>
              <a:rPr lang="en-US" spc="-20" dirty="0">
                <a:latin typeface="Arial (Body)"/>
              </a:rPr>
              <a:t> </a:t>
            </a:r>
            <a:r>
              <a:rPr lang="en-US" spc="-20" dirty="0" err="1">
                <a:latin typeface="Arial (Body)"/>
              </a:rPr>
              <a:t>giáo</a:t>
            </a:r>
            <a:r>
              <a:rPr lang="en-US" spc="-20" dirty="0">
                <a:latin typeface="Arial (Body)"/>
              </a:rPr>
              <a:t> khoa do </a:t>
            </a:r>
            <a:r>
              <a:rPr lang="en-US" spc="-20" dirty="0" err="1">
                <a:latin typeface="Arial (Body)"/>
              </a:rPr>
              <a:t>các</a:t>
            </a:r>
            <a:r>
              <a:rPr lang="en-US" spc="-20" dirty="0">
                <a:latin typeface="Arial (Body)"/>
              </a:rPr>
              <a:t> </a:t>
            </a:r>
            <a:r>
              <a:rPr lang="en-US" spc="-20" dirty="0" err="1">
                <a:latin typeface="Arial (Body)"/>
              </a:rPr>
              <a:t>tổ</a:t>
            </a:r>
            <a:r>
              <a:rPr lang="en-US" spc="-20" dirty="0">
                <a:latin typeface="Arial (Body)"/>
              </a:rPr>
              <a:t> </a:t>
            </a:r>
            <a:r>
              <a:rPr lang="en-US" spc="-20" dirty="0" err="1">
                <a:latin typeface="Arial (Body)"/>
              </a:rPr>
              <a:t>chuyên</a:t>
            </a:r>
            <a:r>
              <a:rPr lang="en-US" spc="-20" dirty="0">
                <a:latin typeface="Arial (Body)"/>
              </a:rPr>
              <a:t> </a:t>
            </a:r>
            <a:r>
              <a:rPr lang="en-US" spc="-20" dirty="0" err="1">
                <a:latin typeface="Arial (Body)"/>
              </a:rPr>
              <a:t>môn</a:t>
            </a:r>
            <a:r>
              <a:rPr lang="en-US" spc="-20" dirty="0">
                <a:latin typeface="Arial (Body)"/>
              </a:rPr>
              <a:t> </a:t>
            </a:r>
            <a:r>
              <a:rPr lang="en-US" spc="-20" dirty="0" err="1">
                <a:latin typeface="Arial (Body)"/>
              </a:rPr>
              <a:t>lựa</a:t>
            </a:r>
            <a:r>
              <a:rPr lang="en-US" spc="-20" dirty="0">
                <a:latin typeface="Arial (Body)"/>
              </a:rPr>
              <a:t> </a:t>
            </a:r>
            <a:r>
              <a:rPr lang="en-US" spc="-20" dirty="0" err="1">
                <a:latin typeface="Arial (Body)"/>
              </a:rPr>
              <a:t>chọn</a:t>
            </a:r>
            <a:r>
              <a:rPr lang="en-US" spc="-20" dirty="0">
                <a:latin typeface="Arial (Body)"/>
              </a:rPr>
              <a:t>.</a:t>
            </a:r>
          </a:p>
          <a:p>
            <a:pPr marL="119063" indent="0">
              <a:lnSpc>
                <a:spcPct val="106000"/>
              </a:lnSpc>
              <a:spcBef>
                <a:spcPts val="600"/>
              </a:spcBef>
              <a:spcAft>
                <a:spcPts val="600"/>
              </a:spcAft>
              <a:buNone/>
            </a:pPr>
            <a:r>
              <a:rPr lang="en-US" spc="-20" dirty="0">
                <a:latin typeface="Arial (Body)"/>
              </a:rPr>
              <a:t>(3) </a:t>
            </a:r>
            <a:r>
              <a:rPr lang="en-US" spc="-20" dirty="0" err="1">
                <a:latin typeface="Arial (Body)"/>
              </a:rPr>
              <a:t>Văn</a:t>
            </a:r>
            <a:r>
              <a:rPr lang="en-US" spc="-20" dirty="0">
                <a:latin typeface="Arial (Body)"/>
              </a:rPr>
              <a:t> </a:t>
            </a:r>
            <a:r>
              <a:rPr lang="en-US" spc="-20" dirty="0" err="1">
                <a:latin typeface="Arial (Body)"/>
              </a:rPr>
              <a:t>bản</a:t>
            </a:r>
            <a:r>
              <a:rPr lang="en-US" spc="-20" dirty="0">
                <a:latin typeface="Arial (Body)"/>
              </a:rPr>
              <a:t> </a:t>
            </a:r>
            <a:r>
              <a:rPr lang="en-US" spc="-20" dirty="0" err="1">
                <a:latin typeface="Arial (Body)"/>
              </a:rPr>
              <a:t>xin</a:t>
            </a:r>
            <a:r>
              <a:rPr lang="en-US" spc="-20" dirty="0">
                <a:latin typeface="Arial (Body)"/>
              </a:rPr>
              <a:t> </a:t>
            </a:r>
            <a:r>
              <a:rPr lang="en-US" spc="-20" dirty="0" err="1">
                <a:latin typeface="Arial (Body)"/>
              </a:rPr>
              <a:t>vắng</a:t>
            </a:r>
            <a:r>
              <a:rPr lang="en-US" spc="-20" dirty="0">
                <a:latin typeface="Arial (Body)"/>
              </a:rPr>
              <a:t> </a:t>
            </a:r>
            <a:r>
              <a:rPr lang="en-US" spc="-20" dirty="0" err="1">
                <a:latin typeface="Arial (Body)"/>
              </a:rPr>
              <a:t>mặt</a:t>
            </a:r>
            <a:r>
              <a:rPr lang="en-US" spc="-20" dirty="0">
                <a:latin typeface="Arial (Body)"/>
              </a:rPr>
              <a:t> </a:t>
            </a:r>
            <a:r>
              <a:rPr lang="en-US" spc="-20" dirty="0" err="1">
                <a:latin typeface="Arial (Body)"/>
              </a:rPr>
              <a:t>của</a:t>
            </a:r>
            <a:r>
              <a:rPr lang="en-US" spc="-20" dirty="0">
                <a:latin typeface="Arial (Body)"/>
              </a:rPr>
              <a:t> </a:t>
            </a:r>
            <a:r>
              <a:rPr lang="en-US" spc="-20" dirty="0" err="1">
                <a:latin typeface="Arial (Body)"/>
              </a:rPr>
              <a:t>Uỷ</a:t>
            </a:r>
            <a:r>
              <a:rPr lang="en-US" spc="-20" dirty="0">
                <a:latin typeface="Arial (Body)"/>
              </a:rPr>
              <a:t> </a:t>
            </a:r>
            <a:r>
              <a:rPr lang="en-US" spc="-20" dirty="0" err="1">
                <a:latin typeface="Arial (Body)"/>
              </a:rPr>
              <a:t>viên</a:t>
            </a:r>
            <a:r>
              <a:rPr lang="en-US" spc="-20" dirty="0">
                <a:latin typeface="Arial (Body)"/>
              </a:rPr>
              <a:t> </a:t>
            </a:r>
            <a:r>
              <a:rPr lang="en-US" spc="-20" dirty="0" err="1">
                <a:latin typeface="Arial (Body)"/>
              </a:rPr>
              <a:t>Hội</a:t>
            </a:r>
            <a:r>
              <a:rPr lang="en-US" spc="-20" dirty="0">
                <a:latin typeface="Arial (Body)"/>
              </a:rPr>
              <a:t> </a:t>
            </a:r>
            <a:r>
              <a:rPr lang="en-US" spc="-20" dirty="0" err="1">
                <a:latin typeface="Arial (Body)"/>
              </a:rPr>
              <a:t>đồng</a:t>
            </a:r>
            <a:r>
              <a:rPr lang="en-US" spc="-20" dirty="0">
                <a:latin typeface="Arial (Body)"/>
              </a:rPr>
              <a:t> </a:t>
            </a:r>
            <a:r>
              <a:rPr lang="en-US" i="1" spc="-20" dirty="0">
                <a:latin typeface="Arial (Body)"/>
              </a:rPr>
              <a:t>(</a:t>
            </a:r>
            <a:r>
              <a:rPr lang="en-US" i="1" spc="-20" dirty="0" err="1">
                <a:latin typeface="Arial (Body)"/>
              </a:rPr>
              <a:t>nếu</a:t>
            </a:r>
            <a:r>
              <a:rPr lang="en-US" i="1" spc="-20" dirty="0">
                <a:latin typeface="Arial (Body)"/>
              </a:rPr>
              <a:t> </a:t>
            </a:r>
            <a:r>
              <a:rPr lang="en-US" i="1" spc="-20" dirty="0" err="1">
                <a:latin typeface="Arial (Body)"/>
              </a:rPr>
              <a:t>có</a:t>
            </a:r>
            <a:r>
              <a:rPr lang="en-US" i="1" spc="-20" dirty="0">
                <a:latin typeface="Arial (Body)"/>
              </a:rPr>
              <a:t>)</a:t>
            </a:r>
            <a:r>
              <a:rPr lang="en-US" spc="-20" dirty="0">
                <a:latin typeface="Arial (Body)"/>
              </a:rPr>
              <a:t>.</a:t>
            </a:r>
          </a:p>
          <a:p>
            <a:pPr marL="119063" marR="0" indent="0" algn="just">
              <a:lnSpc>
                <a:spcPct val="106000"/>
              </a:lnSpc>
              <a:spcBef>
                <a:spcPts val="600"/>
              </a:spcBef>
              <a:spcAft>
                <a:spcPts val="600"/>
              </a:spcAft>
              <a:buNone/>
            </a:pPr>
            <a:endParaRPr lang="en-US" dirty="0"/>
          </a:p>
        </p:txBody>
      </p:sp>
    </p:spTree>
    <p:extLst>
      <p:ext uri="{BB962C8B-B14F-4D97-AF65-F5344CB8AC3E}">
        <p14:creationId xmlns:p14="http://schemas.microsoft.com/office/powerpoint/2010/main" val="3813417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Báo</a:t>
            </a:r>
            <a:r>
              <a:rPr lang="en-US" dirty="0"/>
              <a:t> </a:t>
            </a:r>
            <a:r>
              <a:rPr lang="en-US" dirty="0" err="1"/>
              <a:t>cáo</a:t>
            </a:r>
            <a:r>
              <a:rPr lang="en-US" dirty="0"/>
              <a:t> </a:t>
            </a:r>
            <a:r>
              <a:rPr lang="en-US" dirty="0" err="1"/>
              <a:t>kết</a:t>
            </a:r>
            <a:r>
              <a:rPr lang="en-US" dirty="0"/>
              <a:t> </a:t>
            </a:r>
            <a:r>
              <a:rPr lang="en-US" dirty="0" err="1"/>
              <a:t>quả</a:t>
            </a:r>
            <a:r>
              <a:rPr lang="en-US" dirty="0"/>
              <a:t> </a:t>
            </a:r>
            <a:r>
              <a:rPr lang="en-US" dirty="0" err="1"/>
              <a:t>lựa</a:t>
            </a:r>
            <a:r>
              <a:rPr lang="en-US" dirty="0"/>
              <a:t> </a:t>
            </a:r>
            <a:r>
              <a:rPr lang="en-US" dirty="0" err="1"/>
              <a:t>chọn</a:t>
            </a:r>
            <a:r>
              <a:rPr lang="en-US" dirty="0"/>
              <a:t> SGK</a:t>
            </a:r>
          </a:p>
        </p:txBody>
      </p:sp>
      <p:sp>
        <p:nvSpPr>
          <p:cNvPr id="3" name="Content Placeholder 2"/>
          <p:cNvSpPr>
            <a:spLocks noGrp="1"/>
          </p:cNvSpPr>
          <p:nvPr>
            <p:ph idx="1"/>
          </p:nvPr>
        </p:nvSpPr>
        <p:spPr/>
        <p:txBody>
          <a:bodyPr>
            <a:normAutofit/>
          </a:bodyPr>
          <a:lstStyle/>
          <a:p>
            <a:r>
              <a:rPr lang="en-US" b="1" dirty="0">
                <a:solidFill>
                  <a:schemeClr val="accent2">
                    <a:lumMod val="75000"/>
                  </a:schemeClr>
                </a:solidFill>
                <a:latin typeface="Arial (Body)"/>
              </a:rPr>
              <a:t>1. </a:t>
            </a:r>
            <a:r>
              <a:rPr lang="en-US" b="1" dirty="0" err="1">
                <a:solidFill>
                  <a:schemeClr val="accent2">
                    <a:lumMod val="75000"/>
                  </a:schemeClr>
                </a:solidFill>
                <a:latin typeface="Arial (Body)"/>
              </a:rPr>
              <a:t>Cơ</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sở</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báo</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cáo</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kết</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quả</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lựa</a:t>
            </a:r>
            <a:r>
              <a:rPr lang="en-US" b="1" dirty="0">
                <a:solidFill>
                  <a:schemeClr val="accent2">
                    <a:lumMod val="75000"/>
                  </a:schemeClr>
                </a:solidFill>
                <a:latin typeface="Arial (Body)"/>
              </a:rPr>
              <a:t> </a:t>
            </a:r>
            <a:r>
              <a:rPr lang="en-US" b="1" dirty="0" err="1">
                <a:solidFill>
                  <a:schemeClr val="accent2">
                    <a:lumMod val="75000"/>
                  </a:schemeClr>
                </a:solidFill>
                <a:latin typeface="Arial (Body)"/>
              </a:rPr>
              <a:t>chọn</a:t>
            </a:r>
            <a:r>
              <a:rPr lang="en-US" b="1" dirty="0">
                <a:solidFill>
                  <a:schemeClr val="accent2">
                    <a:lumMod val="75000"/>
                  </a:schemeClr>
                </a:solidFill>
                <a:latin typeface="Arial (Body)"/>
              </a:rPr>
              <a:t> SGK</a:t>
            </a:r>
            <a:endParaRPr lang="vi-VN" b="1" dirty="0">
              <a:solidFill>
                <a:schemeClr val="accent2">
                  <a:lumMod val="75000"/>
                </a:schemeClr>
              </a:solidFill>
              <a:latin typeface="Arial (Body)"/>
            </a:endParaRPr>
          </a:p>
          <a:p>
            <a:pPr marL="119063" marR="0" indent="0" algn="just">
              <a:lnSpc>
                <a:spcPct val="106000"/>
              </a:lnSpc>
              <a:spcBef>
                <a:spcPts val="600"/>
              </a:spcBef>
              <a:spcAft>
                <a:spcPts val="600"/>
              </a:spcAft>
              <a:buNone/>
            </a:pPr>
            <a:r>
              <a:rPr lang="vi-VN" dirty="0">
                <a:effectLst/>
                <a:latin typeface="Arial (Body)"/>
                <a:ea typeface="Calibri" panose="020F0502020204030204" pitchFamily="34" charset="0"/>
                <a:cs typeface="Times New Roman" panose="02020603050405020304" pitchFamily="18" charset="0"/>
              </a:rPr>
              <a:t>(1) Quyết định thành lập Hội đồng của cơ sở giáo dục;</a:t>
            </a:r>
          </a:p>
          <a:p>
            <a:pPr marL="119063" marR="0" indent="0" algn="just">
              <a:lnSpc>
                <a:spcPct val="106000"/>
              </a:lnSpc>
              <a:spcBef>
                <a:spcPts val="600"/>
              </a:spcBef>
              <a:spcAft>
                <a:spcPts val="600"/>
              </a:spcAft>
              <a:buNone/>
            </a:pPr>
            <a:r>
              <a:rPr lang="vi-VN" dirty="0">
                <a:effectLst/>
                <a:latin typeface="Arial (Body)"/>
                <a:ea typeface="Calibri" panose="020F0502020204030204" pitchFamily="34" charset="0"/>
                <a:cs typeface="Times New Roman" panose="02020603050405020304" pitchFamily="18" charset="0"/>
              </a:rPr>
              <a:t>(2) Các biên bản họp Hội đồng theo quy định tại Khoản 3, Điều 7, TT27;</a:t>
            </a:r>
          </a:p>
          <a:p>
            <a:pPr marL="119063" marR="0" indent="0" algn="just">
              <a:lnSpc>
                <a:spcPct val="106000"/>
              </a:lnSpc>
              <a:spcBef>
                <a:spcPts val="600"/>
              </a:spcBef>
              <a:spcAft>
                <a:spcPts val="600"/>
              </a:spcAft>
              <a:buNone/>
            </a:pPr>
            <a:r>
              <a:rPr lang="vi-VN" dirty="0">
                <a:effectLst/>
                <a:latin typeface="Arial (Body)"/>
                <a:ea typeface="Calibri" panose="020F0502020204030204" pitchFamily="34" charset="0"/>
                <a:cs typeface="Times New Roman" panose="02020603050405020304" pitchFamily="18" charset="0"/>
              </a:rPr>
              <a:t>(3) Danh mục sách giáo khoa được lựa chọn của cơ sở giáo dục.</a:t>
            </a:r>
          </a:p>
          <a:p>
            <a:pPr marL="119063" marR="0" indent="0" algn="just">
              <a:lnSpc>
                <a:spcPct val="106000"/>
              </a:lnSpc>
              <a:spcBef>
                <a:spcPts val="600"/>
              </a:spcBef>
              <a:spcAft>
                <a:spcPts val="600"/>
              </a:spcAft>
              <a:buNone/>
            </a:pPr>
            <a:r>
              <a:rPr lang="vi-VN" b="1" i="1" dirty="0">
                <a:effectLst/>
                <a:latin typeface="Arial (Body)"/>
                <a:ea typeface="Calibri" panose="020F0502020204030204" pitchFamily="34" charset="0"/>
                <a:cs typeface="Times New Roman" panose="02020603050405020304" pitchFamily="18" charset="0"/>
              </a:rPr>
              <a:t>Lưu ý:</a:t>
            </a:r>
            <a:r>
              <a:rPr lang="vi-VN" dirty="0">
                <a:effectLst/>
                <a:latin typeface="Arial (Body)"/>
                <a:ea typeface="Calibri" panose="020F0502020204030204" pitchFamily="34" charset="0"/>
                <a:cs typeface="Times New Roman" panose="02020603050405020304" pitchFamily="18" charset="0"/>
              </a:rPr>
              <a:t> Hồ sơ này đồng thời được sao để lưu tại trường.</a:t>
            </a:r>
          </a:p>
          <a:p>
            <a:pPr marL="119063" marR="0" indent="0" algn="just">
              <a:lnSpc>
                <a:spcPct val="115000"/>
              </a:lnSpc>
              <a:spcBef>
                <a:spcPts val="0"/>
              </a:spcBef>
              <a:spcAft>
                <a:spcPts val="0"/>
              </a:spcAft>
              <a:buNone/>
            </a:pPr>
            <a:r>
              <a:rPr lang="vi-VN" spc="-20" dirty="0">
                <a:effectLst/>
                <a:latin typeface="Arial (Body)"/>
                <a:ea typeface="Calibri" panose="020F0502020204030204" pitchFamily="34" charset="0"/>
                <a:cs typeface="Times New Roman" panose="02020603050405020304" pitchFamily="18" charset="0"/>
              </a:rPr>
              <a:t>* Danh mục sách giáo khoa do cơ sở giáo dục phổ thông đề xuất lựa chọn đồng thời được cập nhật tại </a:t>
            </a:r>
            <a:r>
              <a:rPr lang="vi-VN" u="sng" spc="-20" dirty="0">
                <a:solidFill>
                  <a:srgbClr val="0563C1"/>
                </a:solidFill>
                <a:effectLst/>
                <a:latin typeface="Arial (Body)"/>
                <a:ea typeface="Calibri" panose="020F0502020204030204" pitchFamily="34" charset="0"/>
                <a:cs typeface="Times New Roman" panose="02020603050405020304" pitchFamily="18" charset="0"/>
                <a:hlinkClick r:id="rId2"/>
              </a:rPr>
              <a:t>http://bit.ly/ChonSGK5</a:t>
            </a:r>
            <a:r>
              <a:rPr lang="vi-VN" dirty="0">
                <a:effectLst/>
                <a:latin typeface="Arial (Body)"/>
                <a:ea typeface="Calibri" panose="020F0502020204030204" pitchFamily="34" charset="0"/>
                <a:cs typeface="Times New Roman" panose="02020603050405020304" pitchFamily="18" charset="0"/>
              </a:rPr>
              <a:t>.</a:t>
            </a:r>
            <a:r>
              <a:rPr lang="en-US" dirty="0">
                <a:effectLst/>
                <a:latin typeface="Arial (Body)"/>
                <a:ea typeface="Calibri" panose="020F0502020204030204" pitchFamily="34" charset="0"/>
                <a:cs typeface="Times New Roman" panose="02020603050405020304" pitchFamily="18" charset="0"/>
              </a:rPr>
              <a:t> </a:t>
            </a:r>
            <a:r>
              <a:rPr lang="en-US" i="1" dirty="0">
                <a:effectLst/>
                <a:latin typeface="Arial (Body)"/>
                <a:ea typeface="Calibri" panose="020F0502020204030204" pitchFamily="34" charset="0"/>
                <a:cs typeface="Times New Roman" panose="02020603050405020304" pitchFamily="18" charset="0"/>
              </a:rPr>
              <a:t>(Link </a:t>
            </a:r>
            <a:r>
              <a:rPr lang="en-US" i="1" dirty="0" err="1">
                <a:effectLst/>
                <a:latin typeface="Arial (Body)"/>
                <a:ea typeface="Calibri" panose="020F0502020204030204" pitchFamily="34" charset="0"/>
                <a:cs typeface="Times New Roman" panose="02020603050405020304" pitchFamily="18" charset="0"/>
              </a:rPr>
              <a:t>mở</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vào</a:t>
            </a:r>
            <a:r>
              <a:rPr lang="en-US" i="1" dirty="0">
                <a:effectLst/>
                <a:latin typeface="Arial (Body)"/>
                <a:ea typeface="Calibri" panose="020F0502020204030204" pitchFamily="34" charset="0"/>
                <a:cs typeface="Times New Roman" panose="02020603050405020304" pitchFamily="18" charset="0"/>
              </a:rPr>
              <a:t> </a:t>
            </a:r>
            <a:r>
              <a:rPr lang="en-US" i="1" dirty="0" err="1">
                <a:effectLst/>
                <a:latin typeface="Arial (Body)"/>
                <a:ea typeface="Calibri" panose="020F0502020204030204" pitchFamily="34" charset="0"/>
                <a:cs typeface="Times New Roman" panose="02020603050405020304" pitchFamily="18" charset="0"/>
              </a:rPr>
              <a:t>ngày</a:t>
            </a:r>
            <a:r>
              <a:rPr lang="en-US" i="1" dirty="0">
                <a:effectLst/>
                <a:latin typeface="Arial (Body)"/>
                <a:ea typeface="Calibri" panose="020F0502020204030204" pitchFamily="34" charset="0"/>
                <a:cs typeface="Times New Roman" panose="02020603050405020304" pitchFamily="18" charset="0"/>
              </a:rPr>
              <a:t> 14 </a:t>
            </a:r>
            <a:r>
              <a:rPr lang="en-US" i="1" dirty="0" err="1">
                <a:effectLst/>
                <a:latin typeface="Arial (Body)"/>
                <a:ea typeface="Calibri" panose="020F0502020204030204" pitchFamily="34" charset="0"/>
                <a:cs typeface="Times New Roman" panose="02020603050405020304" pitchFamily="18" charset="0"/>
              </a:rPr>
              <a:t>và</a:t>
            </a:r>
            <a:r>
              <a:rPr lang="en-US" i="1" dirty="0">
                <a:effectLst/>
                <a:latin typeface="Arial (Body)"/>
                <a:ea typeface="Calibri" panose="020F0502020204030204" pitchFamily="34" charset="0"/>
                <a:cs typeface="Times New Roman" panose="02020603050405020304" pitchFamily="18" charset="0"/>
              </a:rPr>
              <a:t> 15/3/2024)</a:t>
            </a:r>
            <a:endParaRPr lang="vi-VN" i="1" dirty="0">
              <a:effectLst/>
              <a:latin typeface="Arial (Body)"/>
              <a:ea typeface="Calibri" panose="020F0502020204030204" pitchFamily="34" charset="0"/>
              <a:cs typeface="Times New Roman" panose="02020603050405020304" pitchFamily="18" charset="0"/>
            </a:endParaRPr>
          </a:p>
          <a:p>
            <a:pPr marL="119063" marR="0" indent="0" algn="just">
              <a:lnSpc>
                <a:spcPct val="106000"/>
              </a:lnSpc>
              <a:spcBef>
                <a:spcPts val="600"/>
              </a:spcBef>
              <a:spcAft>
                <a:spcPts val="600"/>
              </a:spcAft>
              <a:buNone/>
            </a:pPr>
            <a:endParaRPr lang="en-US" dirty="0"/>
          </a:p>
        </p:txBody>
      </p:sp>
    </p:spTree>
    <p:extLst>
      <p:ext uri="{BB962C8B-B14F-4D97-AF65-F5344CB8AC3E}">
        <p14:creationId xmlns:p14="http://schemas.microsoft.com/office/powerpoint/2010/main" val="103835105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548</TotalTime>
  <Words>1393</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(Body)</vt:lpstr>
      <vt:lpstr>Calibri</vt:lpstr>
      <vt:lpstr>Calibri Light</vt:lpstr>
      <vt:lpstr>Wingdings</vt:lpstr>
      <vt:lpstr>Retrospect</vt:lpstr>
      <vt:lpstr>MỘT SỐ LƯU Ý VỀ LỰA CHỌN SÁCH GIÁO KHOA  CÁC MÔN HỌC, HOẠT ĐỘNG GIÁO DỤC LỚP 5  VÀ SÁCH GIÁO KHOA CÁC MÔN NGOẠI NGỮ 1 THEO THÔNG TƯ 27/2023/TT-BGDĐT</vt:lpstr>
      <vt:lpstr>Danh mục SGK lớp 5 và SGK các môn Ngoại ngữ 1</vt:lpstr>
      <vt:lpstr>Thành lập Hội đồng lựa chọn SGK</vt:lpstr>
      <vt:lpstr>Thành lập Hội đồng lựa chọn SGK</vt:lpstr>
      <vt:lpstr>Tổ chức lựa chọn SGK tại tổ chuyên môn</vt:lpstr>
      <vt:lpstr>Tổ chức lựa chọn SGK tại tổ chuyên môn</vt:lpstr>
      <vt:lpstr>Hội đồng lựa chọn SGK làm việc</vt:lpstr>
      <vt:lpstr>Hội đồng lựa chọn SGK làm việc</vt:lpstr>
      <vt:lpstr>Báo cáo kết quả lựa chọn SGK</vt:lpstr>
      <vt:lpstr>Báo cáo kết quả lựa chọn SGK</vt:lpstr>
      <vt:lpstr>Công bố danh mục SGK được phê duyệt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HƯỚNG DẪN LỰA CHỌN SÁCH GIÁO KHOA TRONG CƠ SỞ GIÁO DỤC PHỔ THÔNG THEO THÔNG TƯ 27/2023/TT-BGDĐT</dc:title>
  <dc:creator>User</dc:creator>
  <cp:lastModifiedBy>Cam Ly Trịnh</cp:lastModifiedBy>
  <cp:revision>53</cp:revision>
  <dcterms:created xsi:type="dcterms:W3CDTF">2024-03-03T06:11:28Z</dcterms:created>
  <dcterms:modified xsi:type="dcterms:W3CDTF">2024-03-12T03:29:03Z</dcterms:modified>
</cp:coreProperties>
</file>