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9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F27B0-8E65-469B-AB3C-CE8C060C5F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7B3A0-F24F-4BA2-9FAF-F219B5BEA48D}">
      <dgm:prSet phldrT="[Text]" custT="1"/>
      <dgm:spPr/>
      <dgm:t>
        <a:bodyPr/>
        <a:lstStyle/>
        <a:p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BC306-2640-463D-8D21-2FE967470929}" type="parTrans" cxnId="{4DF7DCE3-FAEF-42D2-B228-DF761996717D}">
      <dgm:prSet/>
      <dgm:spPr/>
      <dgm:t>
        <a:bodyPr/>
        <a:lstStyle/>
        <a:p>
          <a:endParaRPr lang="en-US"/>
        </a:p>
      </dgm:t>
    </dgm:pt>
    <dgm:pt modelId="{1B889B19-FA94-4683-BC31-9E268732B34A}" type="sibTrans" cxnId="{4DF7DCE3-FAEF-42D2-B228-DF761996717D}">
      <dgm:prSet/>
      <dgm:spPr/>
      <dgm:t>
        <a:bodyPr/>
        <a:lstStyle/>
        <a:p>
          <a:endParaRPr lang="en-US"/>
        </a:p>
      </dgm:t>
    </dgm:pt>
    <dgm:pt modelId="{69B4ED0D-CFE1-43CF-9736-14358A93A49D}">
      <dgm:prSet phldrT="[Text]" custT="1"/>
      <dgm:spPr/>
      <dgm:t>
        <a:bodyPr/>
        <a:lstStyle/>
        <a:p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7D9D8A-E3B5-4926-85AF-74E2851C4847}" type="parTrans" cxnId="{D9B6BB71-EA44-4115-AA44-97C8B8203C97}">
      <dgm:prSet/>
      <dgm:spPr/>
      <dgm:t>
        <a:bodyPr/>
        <a:lstStyle/>
        <a:p>
          <a:endParaRPr lang="en-US"/>
        </a:p>
      </dgm:t>
    </dgm:pt>
    <dgm:pt modelId="{8B51393A-27B1-4182-B3AE-DE45D343B9B7}" type="sibTrans" cxnId="{D9B6BB71-EA44-4115-AA44-97C8B8203C97}">
      <dgm:prSet/>
      <dgm:spPr/>
      <dgm:t>
        <a:bodyPr/>
        <a:lstStyle/>
        <a:p>
          <a:endParaRPr lang="en-US"/>
        </a:p>
      </dgm:t>
    </dgm:pt>
    <dgm:pt modelId="{0840CA94-0BE3-423F-B6FD-444D26A1A0BD}" type="pres">
      <dgm:prSet presAssocID="{B55F27B0-8E65-469B-AB3C-CE8C060C5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9DA240-6B83-436B-A707-91B0C0EE8FCF}" type="pres">
      <dgm:prSet presAssocID="{9D17B3A0-F24F-4BA2-9FAF-F219B5BEA48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00BB5-F05C-43D1-8E5C-15975D5CBCFF}" type="pres">
      <dgm:prSet presAssocID="{1B889B19-FA94-4683-BC31-9E268732B34A}" presName="spacer" presStyleCnt="0"/>
      <dgm:spPr/>
    </dgm:pt>
    <dgm:pt modelId="{D1F824E2-8507-46F3-8906-E9FF23AB5E51}" type="pres">
      <dgm:prSet presAssocID="{69B4ED0D-CFE1-43CF-9736-14358A93A49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6BB71-EA44-4115-AA44-97C8B8203C97}" srcId="{B55F27B0-8E65-469B-AB3C-CE8C060C5FB1}" destId="{69B4ED0D-CFE1-43CF-9736-14358A93A49D}" srcOrd="1" destOrd="0" parTransId="{087D9D8A-E3B5-4926-85AF-74E2851C4847}" sibTransId="{8B51393A-27B1-4182-B3AE-DE45D343B9B7}"/>
    <dgm:cxn modelId="{038D3817-B7F4-49AB-98AA-2DF707D71B30}" type="presOf" srcId="{69B4ED0D-CFE1-43CF-9736-14358A93A49D}" destId="{D1F824E2-8507-46F3-8906-E9FF23AB5E51}" srcOrd="0" destOrd="0" presId="urn:microsoft.com/office/officeart/2005/8/layout/vList2"/>
    <dgm:cxn modelId="{C2960569-84CB-41A9-A0BA-1D35580E45BF}" type="presOf" srcId="{9D17B3A0-F24F-4BA2-9FAF-F219B5BEA48D}" destId="{AE9DA240-6B83-436B-A707-91B0C0EE8FCF}" srcOrd="0" destOrd="0" presId="urn:microsoft.com/office/officeart/2005/8/layout/vList2"/>
    <dgm:cxn modelId="{EB682922-EF60-4198-838F-9AF90A9F269C}" type="presOf" srcId="{B55F27B0-8E65-469B-AB3C-CE8C060C5FB1}" destId="{0840CA94-0BE3-423F-B6FD-444D26A1A0BD}" srcOrd="0" destOrd="0" presId="urn:microsoft.com/office/officeart/2005/8/layout/vList2"/>
    <dgm:cxn modelId="{4DF7DCE3-FAEF-42D2-B228-DF761996717D}" srcId="{B55F27B0-8E65-469B-AB3C-CE8C060C5FB1}" destId="{9D17B3A0-F24F-4BA2-9FAF-F219B5BEA48D}" srcOrd="0" destOrd="0" parTransId="{317BC306-2640-463D-8D21-2FE967470929}" sibTransId="{1B889B19-FA94-4683-BC31-9E268732B34A}"/>
    <dgm:cxn modelId="{1760FE99-0921-4CA2-AEAA-78170AE003A6}" type="presParOf" srcId="{0840CA94-0BE3-423F-B6FD-444D26A1A0BD}" destId="{AE9DA240-6B83-436B-A707-91B0C0EE8FCF}" srcOrd="0" destOrd="0" presId="urn:microsoft.com/office/officeart/2005/8/layout/vList2"/>
    <dgm:cxn modelId="{DB813658-1CF2-4A18-8AC1-18BA11A27206}" type="presParOf" srcId="{0840CA94-0BE3-423F-B6FD-444D26A1A0BD}" destId="{CF000BB5-F05C-43D1-8E5C-15975D5CBCFF}" srcOrd="1" destOrd="0" presId="urn:microsoft.com/office/officeart/2005/8/layout/vList2"/>
    <dgm:cxn modelId="{DF888BFA-FFB9-4ED6-8CA8-F372C457D450}" type="presParOf" srcId="{0840CA94-0BE3-423F-B6FD-444D26A1A0BD}" destId="{D1F824E2-8507-46F3-8906-E9FF23AB5E5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DA240-6B83-436B-A707-91B0C0EE8FCF}">
      <dsp:nvSpPr>
        <dsp:cNvPr id="0" name=""/>
        <dsp:cNvSpPr/>
      </dsp:nvSpPr>
      <dsp:spPr>
        <a:xfrm>
          <a:off x="0" y="203854"/>
          <a:ext cx="8596312" cy="182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đo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số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099" y="292953"/>
        <a:ext cx="8418114" cy="1647002"/>
      </dsp:txXfrm>
    </dsp:sp>
    <dsp:sp modelId="{D1F824E2-8507-46F3-8906-E9FF23AB5E51}">
      <dsp:nvSpPr>
        <dsp:cNvPr id="0" name=""/>
        <dsp:cNvSpPr/>
      </dsp:nvSpPr>
      <dsp:spPr>
        <a:xfrm>
          <a:off x="0" y="2216255"/>
          <a:ext cx="8596312" cy="182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giải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liên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099" y="2305354"/>
        <a:ext cx="8418114" cy="1647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00CD-35A6-4026-9602-4F72A2AD8D21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46A4-2FB8-44F1-A42A-7F3814226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1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3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58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5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5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4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5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9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8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67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5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46A4-2FB8-44F1-A42A-7F38142264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4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16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44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4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6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5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9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3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AABF-9BF4-40FD-B351-217EE71956BE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2965CB-E849-49FE-AF94-10C915A3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3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6"/>
          <p:cNvSpPr/>
          <p:nvPr/>
        </p:nvSpPr>
        <p:spPr>
          <a:xfrm>
            <a:off x="4592879" y="2425951"/>
            <a:ext cx="3053465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TOÁN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1379368"/>
            <a:ext cx="67437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BÀI GIẢNG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4354" y="691643"/>
            <a:ext cx="89289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TRƯỜNG TH THỚI TAM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16B1B9C-DBDF-4698-987B-39F8D04EA43C}" type="slidenum">
              <a:rPr lang="en-US" sz="1400">
                <a:solidFill>
                  <a:schemeClr val="tx1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7431" y="3195536"/>
            <a:ext cx="9663448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NHÂN SỐ ĐO THỜI GIAN</a:t>
            </a:r>
          </a:p>
          <a:p>
            <a:pPr algn="ctr">
              <a:defRPr/>
            </a:pP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CHO MỘT SỐ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92" y="3769328"/>
            <a:ext cx="9860925" cy="527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1346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26912" y="1560509"/>
            <a:ext cx="375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3200" dirty="0" err="1">
                <a:solidFill>
                  <a:srgbClr val="0070C0"/>
                </a:solidFill>
                <a:latin typeface="Arial" charset="0"/>
              </a:rPr>
              <a:t>Bài</a:t>
            </a:r>
            <a:r>
              <a:rPr lang="en-US" altLang="en-US" sz="3200" dirty="0">
                <a:solidFill>
                  <a:srgbClr val="0070C0"/>
                </a:solidFill>
                <a:latin typeface="Arial" charset="0"/>
              </a:rPr>
              <a:t> 1: </a:t>
            </a:r>
            <a:r>
              <a:rPr lang="en-US" altLang="en-US" sz="3200" dirty="0" err="1">
                <a:solidFill>
                  <a:srgbClr val="0070C0"/>
                </a:solidFill>
                <a:latin typeface="Arial" charset="0"/>
              </a:rPr>
              <a:t>Tính</a:t>
            </a:r>
            <a:endParaRPr lang="en-US" altLang="en-US" sz="32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8351" y="2316164"/>
            <a:ext cx="6400800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0" dirty="0">
                <a:latin typeface="Arial" charset="0"/>
              </a:rPr>
              <a:t>a) 3 </a:t>
            </a:r>
            <a:r>
              <a:rPr lang="en-US" altLang="en-US" sz="3200" b="0" dirty="0" err="1">
                <a:latin typeface="Arial" charset="0"/>
              </a:rPr>
              <a:t>giờ</a:t>
            </a:r>
            <a:r>
              <a:rPr lang="en-US" altLang="en-US" sz="3200" b="0" dirty="0">
                <a:latin typeface="Arial" charset="0"/>
              </a:rPr>
              <a:t> 12 </a:t>
            </a:r>
            <a:r>
              <a:rPr lang="en-US" altLang="en-US" sz="3200" b="0" dirty="0" err="1">
                <a:latin typeface="Arial" charset="0"/>
              </a:rPr>
              <a:t>phút</a:t>
            </a:r>
            <a:r>
              <a:rPr lang="en-US" altLang="en-US" sz="3200" b="0" dirty="0">
                <a:latin typeface="Arial" charset="0"/>
              </a:rPr>
              <a:t> x 3</a:t>
            </a:r>
          </a:p>
          <a:p>
            <a:pPr>
              <a:lnSpc>
                <a:spcPct val="150000"/>
              </a:lnSpc>
            </a:pPr>
            <a:r>
              <a:rPr lang="en-US" altLang="en-US" sz="3200" b="0" dirty="0">
                <a:latin typeface="Arial" charset="0"/>
              </a:rPr>
              <a:t>    4 </a:t>
            </a:r>
            <a:r>
              <a:rPr lang="en-US" altLang="en-US" sz="3200" b="0" dirty="0" err="1">
                <a:latin typeface="Arial" charset="0"/>
              </a:rPr>
              <a:t>giờ</a:t>
            </a:r>
            <a:r>
              <a:rPr lang="en-US" altLang="en-US" sz="3200" b="0" dirty="0">
                <a:latin typeface="Arial" charset="0"/>
              </a:rPr>
              <a:t> 23 </a:t>
            </a:r>
            <a:r>
              <a:rPr lang="en-US" altLang="en-US" sz="3200" b="0" dirty="0" err="1">
                <a:latin typeface="Arial" charset="0"/>
              </a:rPr>
              <a:t>phút</a:t>
            </a:r>
            <a:r>
              <a:rPr lang="en-US" altLang="en-US" sz="3200" b="0" dirty="0">
                <a:latin typeface="Arial" charset="0"/>
              </a:rPr>
              <a:t> x 4</a:t>
            </a:r>
          </a:p>
          <a:p>
            <a:pPr>
              <a:lnSpc>
                <a:spcPct val="150000"/>
              </a:lnSpc>
            </a:pPr>
            <a:r>
              <a:rPr lang="en-US" altLang="en-US" sz="3200" b="0" dirty="0">
                <a:latin typeface="Arial" charset="0"/>
              </a:rPr>
              <a:t>    12 </a:t>
            </a:r>
            <a:r>
              <a:rPr lang="en-US" altLang="en-US" sz="3200" b="0" dirty="0" err="1">
                <a:latin typeface="Arial" charset="0"/>
              </a:rPr>
              <a:t>phút</a:t>
            </a:r>
            <a:r>
              <a:rPr lang="en-US" altLang="en-US" sz="3200" b="0" dirty="0">
                <a:latin typeface="Arial" charset="0"/>
              </a:rPr>
              <a:t> 25 </a:t>
            </a:r>
            <a:r>
              <a:rPr lang="en-US" altLang="en-US" sz="3200" b="0" dirty="0" err="1">
                <a:latin typeface="Arial" charset="0"/>
              </a:rPr>
              <a:t>giây</a:t>
            </a:r>
            <a:r>
              <a:rPr lang="en-US" altLang="en-US" sz="3200" b="0" dirty="0">
                <a:latin typeface="Arial" charset="0"/>
              </a:rPr>
              <a:t> x 5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89448" y="2316164"/>
            <a:ext cx="6400800" cy="221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0" dirty="0">
                <a:latin typeface="Arial" charset="0"/>
              </a:rPr>
              <a:t>b) 4,1 </a:t>
            </a:r>
            <a:r>
              <a:rPr lang="en-US" altLang="en-US" sz="3200" b="0" dirty="0" err="1">
                <a:latin typeface="Arial" charset="0"/>
              </a:rPr>
              <a:t>giờ</a:t>
            </a:r>
            <a:r>
              <a:rPr lang="en-US" altLang="en-US" sz="3200" b="0" dirty="0">
                <a:latin typeface="Arial" charset="0"/>
              </a:rPr>
              <a:t> x 6</a:t>
            </a:r>
          </a:p>
          <a:p>
            <a:pPr>
              <a:lnSpc>
                <a:spcPct val="150000"/>
              </a:lnSpc>
            </a:pPr>
            <a:r>
              <a:rPr lang="en-US" altLang="en-US" sz="3200" b="0" dirty="0">
                <a:latin typeface="Arial" charset="0"/>
              </a:rPr>
              <a:t>    3,4 </a:t>
            </a:r>
            <a:r>
              <a:rPr lang="en-US" altLang="en-US" sz="3200" b="0" dirty="0" err="1">
                <a:latin typeface="Arial" charset="0"/>
              </a:rPr>
              <a:t>phút</a:t>
            </a:r>
            <a:r>
              <a:rPr lang="en-US" altLang="en-US" sz="3200" b="0" dirty="0">
                <a:latin typeface="Arial" charset="0"/>
              </a:rPr>
              <a:t> x 4</a:t>
            </a:r>
          </a:p>
          <a:p>
            <a:pPr>
              <a:lnSpc>
                <a:spcPct val="150000"/>
              </a:lnSpc>
            </a:pPr>
            <a:r>
              <a:rPr lang="en-US" altLang="en-US" sz="3200" b="0" dirty="0">
                <a:latin typeface="Arial" charset="0"/>
              </a:rPr>
              <a:t>    9,5 </a:t>
            </a:r>
            <a:r>
              <a:rPr lang="en-US" altLang="en-US" sz="3200" b="0" dirty="0" err="1">
                <a:latin typeface="Arial" charset="0"/>
              </a:rPr>
              <a:t>giây</a:t>
            </a:r>
            <a:r>
              <a:rPr lang="en-US" altLang="en-US" sz="3200" b="0" dirty="0">
                <a:latin typeface="Arial" charset="0"/>
              </a:rPr>
              <a:t> x 3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9551" y="976309"/>
            <a:ext cx="375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C00000"/>
                </a:solidFill>
                <a:latin typeface="Arial" charset="0"/>
              </a:rPr>
              <a:t>Luyện</a:t>
            </a:r>
            <a:r>
              <a:rPr lang="en-US" altLang="en-US" sz="32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Arial" charset="0"/>
              </a:rPr>
              <a:t>tập</a:t>
            </a:r>
            <a:r>
              <a:rPr lang="en-US" altLang="en-US" sz="3200" dirty="0" smtClean="0">
                <a:solidFill>
                  <a:srgbClr val="C00000"/>
                </a:solidFill>
                <a:latin typeface="Arial" charset="0"/>
              </a:rPr>
              <a:t>:</a:t>
            </a:r>
            <a:endParaRPr lang="en-US" altLang="en-US" sz="3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2352561" y="690238"/>
            <a:ext cx="894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2887716" y="3048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                                </a:t>
            </a:r>
            <a:r>
              <a:rPr lang="en-US" sz="2800" b="1" u="sng" dirty="0" err="1">
                <a:solidFill>
                  <a:srgbClr val="003300"/>
                </a:solidFill>
              </a:rPr>
              <a:t>Toán</a:t>
            </a:r>
            <a:r>
              <a:rPr lang="en-US" sz="2800" b="1" dirty="0">
                <a:solidFill>
                  <a:srgbClr val="003300"/>
                </a:solidFill>
              </a:rPr>
              <a:t> :</a:t>
            </a:r>
            <a:r>
              <a:rPr lang="en-US" sz="2800" dirty="0"/>
              <a:t>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4271" y="130639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2568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0" y="1158876"/>
            <a:ext cx="3263462" cy="1508125"/>
            <a:chOff x="228600" y="685800"/>
            <a:chExt cx="2819400" cy="1508105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685800"/>
              <a:ext cx="2819400" cy="1508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57200" indent="-457200">
                <a:buFontTx/>
                <a:buAutoNum type="alphaLcParenR"/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12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3</a:t>
              </a:r>
            </a:p>
            <a:p>
              <a:pPr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9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36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</p:txBody>
        </p:sp>
        <p:cxnSp>
          <p:nvCxnSpPr>
            <p:cNvPr id="13338" name="Straight Connector 3"/>
            <p:cNvCxnSpPr>
              <a:cxnSpLocks noChangeShapeType="1"/>
            </p:cNvCxnSpPr>
            <p:nvPr/>
          </p:nvCxnSpPr>
          <p:spPr bwMode="auto">
            <a:xfrm flipV="1">
              <a:off x="609600" y="1439852"/>
              <a:ext cx="1866348" cy="794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9" name="TextBox 5"/>
            <p:cNvSpPr txBox="1">
              <a:spLocks noChangeArrowheads="1"/>
            </p:cNvSpPr>
            <p:nvPr/>
          </p:nvSpPr>
          <p:spPr bwMode="auto">
            <a:xfrm>
              <a:off x="685800" y="10022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800" b="0">
                  <a:latin typeface="Tahoma" pitchFamily="34" charset="0"/>
                </a:rPr>
                <a:t>x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94137" y="1000125"/>
            <a:ext cx="3366813" cy="2308225"/>
            <a:chOff x="2971800" y="674424"/>
            <a:chExt cx="2993408" cy="2308324"/>
          </a:xfrm>
        </p:grpSpPr>
        <p:sp>
          <p:nvSpPr>
            <p:cNvPr id="13334" name="TextBox 7"/>
            <p:cNvSpPr txBox="1">
              <a:spLocks noChangeArrowheads="1"/>
            </p:cNvSpPr>
            <p:nvPr/>
          </p:nvSpPr>
          <p:spPr bwMode="auto">
            <a:xfrm>
              <a:off x="2971800" y="674424"/>
              <a:ext cx="299340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2400" b="0">
                  <a:latin typeface="Arial" charset="0"/>
                </a:rPr>
                <a:t>         4 giờ 23 phút </a:t>
              </a:r>
            </a:p>
            <a:p>
              <a:r>
                <a:rPr lang="en-US" altLang="en-US" sz="2400" b="0">
                  <a:latin typeface="Arial" charset="0"/>
                </a:rPr>
                <a:t>                  4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 b="0">
                  <a:latin typeface="Arial" charset="0"/>
                </a:rPr>
                <a:t>       16 giờ 92 phút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 b="0">
                  <a:latin typeface="Arial" charset="0"/>
                </a:rPr>
                <a:t>hay:17 giờ 32 phút</a:t>
              </a:r>
            </a:p>
            <a:p>
              <a:r>
                <a:rPr lang="en-US" altLang="en-US" sz="2400" b="0">
                  <a:latin typeface="Arial" charset="0"/>
                </a:rPr>
                <a:t>    </a:t>
              </a:r>
            </a:p>
          </p:txBody>
        </p:sp>
        <p:cxnSp>
          <p:nvCxnSpPr>
            <p:cNvPr id="13335" name="Straight Connector 8"/>
            <p:cNvCxnSpPr>
              <a:cxnSpLocks noChangeShapeType="1"/>
            </p:cNvCxnSpPr>
            <p:nvPr/>
          </p:nvCxnSpPr>
          <p:spPr bwMode="auto">
            <a:xfrm>
              <a:off x="3505200" y="1418240"/>
              <a:ext cx="1850251" cy="222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6" name="TextBox 9"/>
            <p:cNvSpPr txBox="1">
              <a:spLocks noChangeArrowheads="1"/>
            </p:cNvSpPr>
            <p:nvPr/>
          </p:nvSpPr>
          <p:spPr bwMode="auto">
            <a:xfrm>
              <a:off x="3546144" y="988620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800" b="0">
                  <a:latin typeface="Tahoma" pitchFamily="34" charset="0"/>
                </a:rPr>
                <a:t>x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637009" y="1080046"/>
            <a:ext cx="4605867" cy="1939925"/>
            <a:chOff x="5765456" y="680099"/>
            <a:chExt cx="3019152" cy="1938992"/>
          </a:xfrm>
        </p:grpSpPr>
        <p:sp>
          <p:nvSpPr>
            <p:cNvPr id="13331" name="TextBox 16"/>
            <p:cNvSpPr txBox="1">
              <a:spLocks noChangeArrowheads="1"/>
            </p:cNvSpPr>
            <p:nvPr/>
          </p:nvSpPr>
          <p:spPr bwMode="auto">
            <a:xfrm>
              <a:off x="5765456" y="680099"/>
              <a:ext cx="301915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2400" b="0" dirty="0">
                  <a:latin typeface="Arial" charset="0"/>
                </a:rPr>
                <a:t>      12 </a:t>
              </a:r>
              <a:r>
                <a:rPr lang="en-US" altLang="en-US" sz="2400" b="0" dirty="0" err="1">
                  <a:latin typeface="Arial" charset="0"/>
                </a:rPr>
                <a:t>phút</a:t>
              </a:r>
              <a:r>
                <a:rPr lang="en-US" altLang="en-US" sz="2400" b="0" dirty="0">
                  <a:latin typeface="Arial" charset="0"/>
                </a:rPr>
                <a:t> 25 </a:t>
              </a:r>
              <a:r>
                <a:rPr lang="en-US" altLang="en-US" sz="2400" b="0" dirty="0" err="1">
                  <a:latin typeface="Arial" charset="0"/>
                </a:rPr>
                <a:t>giây</a:t>
              </a:r>
              <a:endParaRPr lang="en-US" altLang="en-US" sz="2400" b="0" dirty="0">
                <a:latin typeface="Arial" charset="0"/>
              </a:endParaRPr>
            </a:p>
            <a:p>
              <a:r>
                <a:rPr lang="en-US" altLang="en-US" sz="2400" b="0" dirty="0">
                  <a:latin typeface="Arial" charset="0"/>
                </a:rPr>
                <a:t>                     5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 b="0" dirty="0">
                  <a:latin typeface="Arial" charset="0"/>
                </a:rPr>
                <a:t>       60 </a:t>
              </a:r>
              <a:r>
                <a:rPr lang="en-US" altLang="en-US" sz="2400" b="0" dirty="0" err="1">
                  <a:latin typeface="Arial" charset="0"/>
                </a:rPr>
                <a:t>phút</a:t>
              </a:r>
              <a:r>
                <a:rPr lang="en-US" altLang="en-US" sz="2400" b="0" dirty="0">
                  <a:latin typeface="Arial" charset="0"/>
                </a:rPr>
                <a:t> 125 </a:t>
              </a:r>
              <a:r>
                <a:rPr lang="en-US" altLang="en-US" sz="2400" b="0" dirty="0" err="1">
                  <a:latin typeface="Arial" charset="0"/>
                </a:rPr>
                <a:t>giây</a:t>
              </a:r>
              <a:endParaRPr lang="en-US" altLang="en-US" sz="2400" b="0" dirty="0">
                <a:latin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en-US" sz="2400" b="0" dirty="0">
                  <a:latin typeface="Arial" charset="0"/>
                </a:rPr>
                <a:t>   hay: 62 </a:t>
              </a:r>
              <a:r>
                <a:rPr lang="en-US" altLang="en-US" sz="2400" b="0" dirty="0" err="1">
                  <a:latin typeface="Arial" charset="0"/>
                </a:rPr>
                <a:t>phút</a:t>
              </a:r>
              <a:r>
                <a:rPr lang="en-US" altLang="en-US" sz="2400" b="0" dirty="0">
                  <a:latin typeface="Arial" charset="0"/>
                </a:rPr>
                <a:t> 5 </a:t>
              </a:r>
              <a:r>
                <a:rPr lang="en-US" altLang="en-US" sz="2400" b="0" dirty="0" err="1">
                  <a:latin typeface="Arial" charset="0"/>
                </a:rPr>
                <a:t>giây</a:t>
              </a:r>
              <a:r>
                <a:rPr lang="en-US" altLang="en-US" sz="2400" b="0" dirty="0">
                  <a:latin typeface="Arial" charset="0"/>
                </a:rPr>
                <a:t>    </a:t>
              </a:r>
              <a:endParaRPr lang="en-US" altLang="en-US" sz="2000" b="0" dirty="0">
                <a:latin typeface="Arial" charset="0"/>
              </a:endParaRPr>
            </a:p>
          </p:txBody>
        </p:sp>
        <p:sp>
          <p:nvSpPr>
            <p:cNvPr id="13332" name="TextBox 18"/>
            <p:cNvSpPr txBox="1">
              <a:spLocks noChangeArrowheads="1"/>
            </p:cNvSpPr>
            <p:nvPr/>
          </p:nvSpPr>
          <p:spPr bwMode="auto">
            <a:xfrm>
              <a:off x="6054659" y="996567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800" b="0">
                  <a:latin typeface="Tahoma" pitchFamily="34" charset="0"/>
                </a:rPr>
                <a:t>x</a:t>
              </a:r>
            </a:p>
          </p:txBody>
        </p:sp>
        <p:cxnSp>
          <p:nvCxnSpPr>
            <p:cNvPr id="13333" name="Straight Connector 24"/>
            <p:cNvCxnSpPr>
              <a:cxnSpLocks noChangeShapeType="1"/>
            </p:cNvCxnSpPr>
            <p:nvPr/>
          </p:nvCxnSpPr>
          <p:spPr bwMode="auto">
            <a:xfrm>
              <a:off x="6115232" y="1447808"/>
              <a:ext cx="158197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3200" y="3962401"/>
            <a:ext cx="2540000" cy="1692275"/>
            <a:chOff x="228600" y="685800"/>
            <a:chExt cx="2819400" cy="1693023"/>
          </a:xfrm>
        </p:grpSpPr>
        <p:sp>
          <p:nvSpPr>
            <p:cNvPr id="13328" name="TextBox 30"/>
            <p:cNvSpPr txBox="1">
              <a:spLocks noChangeArrowheads="1"/>
            </p:cNvSpPr>
            <p:nvPr/>
          </p:nvSpPr>
          <p:spPr bwMode="auto">
            <a:xfrm>
              <a:off x="228600" y="685800"/>
              <a:ext cx="2819400" cy="169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2400" b="0" dirty="0">
                  <a:latin typeface="Arial" charset="0"/>
                </a:rPr>
                <a:t>b)    4,1 </a:t>
              </a:r>
              <a:r>
                <a:rPr lang="en-US" altLang="en-US" sz="2400" b="0" dirty="0" err="1">
                  <a:latin typeface="Arial" charset="0"/>
                </a:rPr>
                <a:t>giờ</a:t>
              </a:r>
              <a:endParaRPr lang="en-US" altLang="en-US" sz="2400" b="0" dirty="0">
                <a:latin typeface="Arial" charset="0"/>
              </a:endParaRPr>
            </a:p>
            <a:p>
              <a:r>
                <a:rPr lang="en-US" altLang="en-US" sz="2400" b="0" dirty="0">
                  <a:latin typeface="Arial" charset="0"/>
                </a:rPr>
                <a:t>          6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 b="0" dirty="0">
                  <a:latin typeface="Arial" charset="0"/>
                </a:rPr>
                <a:t>       24,6 </a:t>
              </a:r>
              <a:r>
                <a:rPr lang="en-US" altLang="en-US" sz="2400" b="0" dirty="0" err="1">
                  <a:latin typeface="Arial" charset="0"/>
                </a:rPr>
                <a:t>giờ</a:t>
              </a:r>
              <a:endParaRPr lang="en-US" altLang="en-US" sz="2400" b="0" dirty="0">
                <a:latin typeface="Arial" charset="0"/>
              </a:endParaRPr>
            </a:p>
            <a:p>
              <a:r>
                <a:rPr lang="en-US" altLang="en-US" sz="2000" b="0" dirty="0">
                  <a:latin typeface="Arial" charset="0"/>
                </a:rPr>
                <a:t>    </a:t>
              </a:r>
            </a:p>
          </p:txBody>
        </p:sp>
        <p:cxnSp>
          <p:nvCxnSpPr>
            <p:cNvPr id="13329" name="Straight Connector 31"/>
            <p:cNvCxnSpPr>
              <a:cxnSpLocks noChangeShapeType="1"/>
            </p:cNvCxnSpPr>
            <p:nvPr/>
          </p:nvCxnSpPr>
          <p:spPr bwMode="auto">
            <a:xfrm>
              <a:off x="609600" y="1447800"/>
              <a:ext cx="154591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0" name="TextBox 32"/>
            <p:cNvSpPr txBox="1">
              <a:spLocks noChangeArrowheads="1"/>
            </p:cNvSpPr>
            <p:nvPr/>
          </p:nvSpPr>
          <p:spPr bwMode="auto">
            <a:xfrm>
              <a:off x="564243" y="10022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800" b="0">
                  <a:latin typeface="Tahoma" pitchFamily="34" charset="0"/>
                </a:rPr>
                <a:t>x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25408" y="3870060"/>
            <a:ext cx="2766552" cy="1692275"/>
            <a:chOff x="228599" y="685800"/>
            <a:chExt cx="3013891" cy="1692707"/>
          </a:xfrm>
        </p:grpSpPr>
        <p:sp>
          <p:nvSpPr>
            <p:cNvPr id="13325" name="TextBox 35"/>
            <p:cNvSpPr txBox="1">
              <a:spLocks noChangeArrowheads="1"/>
            </p:cNvSpPr>
            <p:nvPr/>
          </p:nvSpPr>
          <p:spPr bwMode="auto">
            <a:xfrm>
              <a:off x="228599" y="685800"/>
              <a:ext cx="3013891" cy="169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2400" b="0" dirty="0">
                  <a:latin typeface="Arial" charset="0"/>
                </a:rPr>
                <a:t>       3,4 </a:t>
              </a:r>
              <a:r>
                <a:rPr lang="en-US" altLang="en-US" sz="2400" b="0" dirty="0" err="1">
                  <a:latin typeface="Arial" charset="0"/>
                </a:rPr>
                <a:t>phút</a:t>
              </a:r>
              <a:r>
                <a:rPr lang="en-US" altLang="en-US" sz="2400" b="0" dirty="0">
                  <a:latin typeface="Arial" charset="0"/>
                </a:rPr>
                <a:t> </a:t>
              </a:r>
            </a:p>
            <a:p>
              <a:r>
                <a:rPr lang="en-US" altLang="en-US" sz="2400" b="0" dirty="0">
                  <a:latin typeface="Arial" charset="0"/>
                </a:rPr>
                <a:t>          4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 b="0" dirty="0">
                  <a:latin typeface="Arial" charset="0"/>
                </a:rPr>
                <a:t>     13,6 </a:t>
              </a:r>
              <a:r>
                <a:rPr lang="en-US" altLang="en-US" sz="2400" b="0" dirty="0" err="1">
                  <a:latin typeface="Arial" charset="0"/>
                </a:rPr>
                <a:t>phút</a:t>
              </a:r>
              <a:endParaRPr lang="en-US" altLang="en-US" sz="2400" b="0" dirty="0">
                <a:latin typeface="Arial" charset="0"/>
              </a:endParaRPr>
            </a:p>
            <a:p>
              <a:r>
                <a:rPr lang="en-US" altLang="en-US" sz="2000" b="0" dirty="0">
                  <a:latin typeface="Arial" charset="0"/>
                </a:rPr>
                <a:t>    </a:t>
              </a:r>
            </a:p>
          </p:txBody>
        </p:sp>
        <p:cxnSp>
          <p:nvCxnSpPr>
            <p:cNvPr id="13326" name="Straight Connector 36"/>
            <p:cNvCxnSpPr>
              <a:cxnSpLocks noChangeShapeType="1"/>
            </p:cNvCxnSpPr>
            <p:nvPr/>
          </p:nvCxnSpPr>
          <p:spPr bwMode="auto">
            <a:xfrm flipV="1">
              <a:off x="609600" y="1438478"/>
              <a:ext cx="1698391" cy="932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7" name="TextBox 37"/>
            <p:cNvSpPr txBox="1">
              <a:spLocks noChangeArrowheads="1"/>
            </p:cNvSpPr>
            <p:nvPr/>
          </p:nvSpPr>
          <p:spPr bwMode="auto">
            <a:xfrm>
              <a:off x="575491" y="1002268"/>
              <a:ext cx="304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800" b="0">
                  <a:latin typeface="Tahoma" pitchFamily="34" charset="0"/>
                </a:rPr>
                <a:t>X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882404" y="3870060"/>
            <a:ext cx="2541094" cy="2206625"/>
            <a:chOff x="228599" y="685800"/>
            <a:chExt cx="3013891" cy="2616101"/>
          </a:xfrm>
        </p:grpSpPr>
        <p:sp>
          <p:nvSpPr>
            <p:cNvPr id="13322" name="TextBox 40"/>
            <p:cNvSpPr txBox="1">
              <a:spLocks noChangeArrowheads="1"/>
            </p:cNvSpPr>
            <p:nvPr/>
          </p:nvSpPr>
          <p:spPr bwMode="auto">
            <a:xfrm>
              <a:off x="228599" y="685800"/>
              <a:ext cx="3013891" cy="2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2400" b="0">
                  <a:latin typeface="Arial" charset="0"/>
                </a:rPr>
                <a:t>       9,5 giây</a:t>
              </a:r>
            </a:p>
            <a:p>
              <a:r>
                <a:rPr lang="en-US" altLang="en-US" sz="2400" b="0">
                  <a:latin typeface="Arial" charset="0"/>
                </a:rPr>
                <a:t>          3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 b="0">
                  <a:latin typeface="Arial" charset="0"/>
                </a:rPr>
                <a:t>     28,5 giây</a:t>
              </a:r>
            </a:p>
            <a:p>
              <a:pPr>
                <a:lnSpc>
                  <a:spcPct val="150000"/>
                </a:lnSpc>
              </a:pPr>
              <a:endParaRPr lang="en-US" altLang="en-US" sz="2400" b="0">
                <a:latin typeface="Arial" charset="0"/>
              </a:endParaRPr>
            </a:p>
            <a:p>
              <a:endParaRPr lang="en-US" altLang="en-US" sz="2400" b="0">
                <a:latin typeface="Arial" charset="0"/>
              </a:endParaRPr>
            </a:p>
            <a:p>
              <a:r>
                <a:rPr lang="en-US" altLang="en-US" sz="2000" b="0">
                  <a:latin typeface="Arial" charset="0"/>
                </a:rPr>
                <a:t>    </a:t>
              </a:r>
            </a:p>
          </p:txBody>
        </p:sp>
        <p:cxnSp>
          <p:nvCxnSpPr>
            <p:cNvPr id="13323" name="Straight Connector 41"/>
            <p:cNvCxnSpPr>
              <a:cxnSpLocks noChangeShapeType="1"/>
            </p:cNvCxnSpPr>
            <p:nvPr/>
          </p:nvCxnSpPr>
          <p:spPr bwMode="auto">
            <a:xfrm>
              <a:off x="609600" y="1559950"/>
              <a:ext cx="1740423" cy="1797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24" name="TextBox 42"/>
            <p:cNvSpPr txBox="1">
              <a:spLocks noChangeArrowheads="1"/>
            </p:cNvSpPr>
            <p:nvPr/>
          </p:nvSpPr>
          <p:spPr bwMode="auto">
            <a:xfrm>
              <a:off x="575490" y="1002268"/>
              <a:ext cx="304800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eaLnBrk="0" hangingPunct="0"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800" b="0">
                  <a:latin typeface="Tahoma" pitchFamily="34" charset="0"/>
                </a:rPr>
                <a:t>X </a:t>
              </a:r>
            </a:p>
          </p:txBody>
        </p:sp>
      </p:grpSp>
      <p:pic>
        <p:nvPicPr>
          <p:cNvPr id="13320" name="Picture 12" descr="index_image4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7850"/>
            <a:ext cx="12192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be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800" y="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3"/>
          <p:cNvSpPr txBox="1">
            <a:spLocks/>
          </p:cNvSpPr>
          <p:nvPr/>
        </p:nvSpPr>
        <p:spPr>
          <a:xfrm>
            <a:off x="158750" y="285690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542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09600" y="709475"/>
            <a:ext cx="93069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32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3834" y="2359571"/>
            <a:ext cx="1000688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Đặt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tính</a:t>
            </a:r>
            <a:endParaRPr lang="en-US" altLang="en-US" sz="3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Nhân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từng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loại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vị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en-US" altLang="en-US" sz="32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phải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qua </a:t>
            </a:r>
            <a:r>
              <a:rPr lang="en-US" altLang="en-US" sz="32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trái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vị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bé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đến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vị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lớn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Đổi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kết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quả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sang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vị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lớn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hơn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liền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kề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nếu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có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8750" y="208416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49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0"/>
            <a:ext cx="12024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062" y="1654263"/>
            <a:ext cx="2628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</a:rPr>
              <a:t>Dặn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</a:rPr>
              <a:t>dò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anose="020B0603050302020204" pitchFamily="34" charset="0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2990850" y="2362149"/>
            <a:ext cx="68389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Xem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lại</a:t>
            </a:r>
            <a:r>
              <a:rPr lang="en-US" sz="4000" b="1" dirty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bài</a:t>
            </a:r>
            <a:endParaRPr lang="en-US" sz="4000" b="1" dirty="0">
              <a:latin typeface="HP001 5Ha" panose="020B0603050302020204" pitchFamily="34" charset="-127"/>
              <a:ea typeface="HP001 5Ha" panose="020B0603050302020204" pitchFamily="34" charset="-127"/>
              <a:cs typeface="Arial" charset="0"/>
            </a:endParaRPr>
          </a:p>
          <a:p>
            <a:pPr marL="0" indent="0"/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Chuẩn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bị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: Chia </a:t>
            </a:r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số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đo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thời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gian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cho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một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 </a:t>
            </a:r>
            <a:r>
              <a:rPr lang="en-US" sz="4000" b="1" dirty="0" err="1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số</a:t>
            </a:r>
            <a:r>
              <a:rPr lang="en-US" sz="4000" b="1" dirty="0" smtClean="0">
                <a:latin typeface="HP001 5Ha" panose="020B0603050302020204" pitchFamily="34" charset="-127"/>
                <a:ea typeface="HP001 5Ha" panose="020B0603050302020204" pitchFamily="34" charset="-127"/>
                <a:cs typeface="Arial" charset="0"/>
              </a:rPr>
              <a:t>.</a:t>
            </a:r>
            <a:endParaRPr lang="en-US" sz="4000" b="1" dirty="0">
              <a:latin typeface="HP001 5Ha" panose="020B0603050302020204" pitchFamily="34" charset="-127"/>
              <a:ea typeface="HP001 5Ha" panose="020B0603050302020204" pitchFamily="34" charset="-127"/>
              <a:cs typeface="Arial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67425" y="99774"/>
            <a:ext cx="540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dirty="0">
                <a:latin typeface="HP Simplified" pitchFamily="34" charset="0"/>
                <a:cs typeface="Arial" pitchFamily="34" charset="0"/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  <p:pic>
        <p:nvPicPr>
          <p:cNvPr id="2" name="SoFarAway-ElijahWho-54926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9800" y="6420419"/>
            <a:ext cx="609600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16B1B9C-DBDF-4698-987B-39F8D04EA43C}" type="slidenum"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013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D:\HÌNH POWERPOIN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841674" y="1704536"/>
            <a:ext cx="7656218" cy="31623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perspectiveRelaxedModerately"/>
              <a:lightRig rig="threePt" dir="t"/>
            </a:scene3d>
          </a:bodyPr>
          <a:lstStyle/>
          <a:p>
            <a:pPr algn="ctr">
              <a:lnSpc>
                <a:spcPct val="150000"/>
              </a:lnSpc>
              <a:defRPr/>
            </a:pP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itchFamily="34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00400" y="76201"/>
            <a:ext cx="65532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HP Simplified" pitchFamily="34" charset="0"/>
                <a:cs typeface="Arial" pitchFamily="34" charset="0"/>
              </a:rPr>
              <a:t>TH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                     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16B1B9C-DBDF-4698-987B-39F8D04EA43C}" type="slidenum">
              <a:rPr lang="en-US" sz="1400">
                <a:solidFill>
                  <a:schemeClr val="tx1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34973" y="2177690"/>
            <a:ext cx="48556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Xin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chào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các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em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.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                     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itchFamily="34" charset="0"/>
              <a:cs typeface="Arial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186960" y="3137834"/>
            <a:ext cx="57185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Chúc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các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em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học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tốt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,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                     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31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863" y="721895"/>
            <a:ext cx="8596311" cy="1074822"/>
          </a:xfrm>
        </p:spPr>
        <p:txBody>
          <a:bodyPr>
            <a:normAutofit/>
          </a:bodyPr>
          <a:lstStyle/>
          <a:p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1796716"/>
          <a:ext cx="8596312" cy="424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158750" y="285690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186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85120" cy="1002224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775" y="1594151"/>
            <a:ext cx="8596668" cy="4828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 = ?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 = 3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x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3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___________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211474" y="5884189"/>
            <a:ext cx="932194" cy="459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009470" y="5884189"/>
            <a:ext cx="1104970" cy="459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4271" y="143518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0051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66233" y="4071938"/>
            <a:ext cx="9102981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hangingPunct="0">
              <a:buFont typeface="Wingdings" pitchFamily="2" charset="2"/>
              <a:buChar char="è"/>
            </a:pP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phép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đo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đặt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cột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dọc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rồi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nhân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qua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trái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bé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đơn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mỗi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9261" y="792568"/>
            <a:ext cx="23360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/>
            <a:r>
              <a:rPr lang="en-US" altLang="en-US" sz="3600" dirty="0" err="1">
                <a:solidFill>
                  <a:srgbClr val="002060"/>
                </a:solidFill>
              </a:rPr>
              <a:t>Nhaän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xeùt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8750" y="285690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2352561" y="690238"/>
            <a:ext cx="894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2887716" y="3048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                                </a:t>
            </a:r>
            <a:r>
              <a:rPr lang="en-US" sz="2800" b="1" u="sng" dirty="0" err="1">
                <a:solidFill>
                  <a:srgbClr val="003300"/>
                </a:solidFill>
              </a:rPr>
              <a:t>Toán</a:t>
            </a:r>
            <a:r>
              <a:rPr lang="en-US" sz="2800" b="1" dirty="0">
                <a:solidFill>
                  <a:srgbClr val="003300"/>
                </a:solidFill>
              </a:rPr>
              <a:t> :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2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85120" cy="1002224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775" y="1594151"/>
            <a:ext cx="8596668" cy="48286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 =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749490" y="4349135"/>
            <a:ext cx="3292358" cy="459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34271" y="143518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95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42" y="253139"/>
            <a:ext cx="8668145" cy="9785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270" y="1654512"/>
            <a:ext cx="8596668" cy="4973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5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  <a:r>
              <a:rPr lang="en-US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5 = ?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5 = 16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x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5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_____________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179617" y="5492267"/>
            <a:ext cx="1141580" cy="459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122281" y="5492267"/>
            <a:ext cx="1104970" cy="459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3186498" y="5492267"/>
            <a:ext cx="1363451" cy="459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029244" y="5492267"/>
            <a:ext cx="1198007" cy="4597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6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020" y="1161067"/>
            <a:ext cx="23360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/>
            <a:r>
              <a:rPr lang="en-US" altLang="en-US" sz="3600" dirty="0" err="1">
                <a:solidFill>
                  <a:srgbClr val="002060"/>
                </a:solidFill>
              </a:rPr>
              <a:t>Nhaän</a:t>
            </a:r>
            <a:r>
              <a:rPr lang="en-US" altLang="en-US" sz="3600" dirty="0">
                <a:solidFill>
                  <a:srgbClr val="002060"/>
                </a:solidFill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</a:rPr>
              <a:t>xeùt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77335" y="2133601"/>
            <a:ext cx="939683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200" b="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0" dirty="0" err="1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200" b="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b="0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1"/>
          <p:cNvSpPr txBox="1">
            <a:spLocks noChangeArrowheads="1"/>
          </p:cNvSpPr>
          <p:nvPr/>
        </p:nvSpPr>
        <p:spPr bwMode="auto">
          <a:xfrm>
            <a:off x="2352561" y="690238"/>
            <a:ext cx="894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 Box 62"/>
          <p:cNvSpPr txBox="1">
            <a:spLocks noChangeArrowheads="1"/>
          </p:cNvSpPr>
          <p:nvPr/>
        </p:nvSpPr>
        <p:spPr bwMode="auto">
          <a:xfrm>
            <a:off x="2887716" y="3048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                                </a:t>
            </a:r>
            <a:r>
              <a:rPr lang="en-US" sz="2800" b="1" u="sng" dirty="0" err="1">
                <a:solidFill>
                  <a:srgbClr val="003300"/>
                </a:solidFill>
              </a:rPr>
              <a:t>Toán</a:t>
            </a:r>
            <a:r>
              <a:rPr lang="en-US" sz="2800" b="1" dirty="0">
                <a:solidFill>
                  <a:srgbClr val="003300"/>
                </a:solidFill>
              </a:rPr>
              <a:t> :</a:t>
            </a:r>
            <a:r>
              <a:rPr lang="en-US" sz="2800" dirty="0"/>
              <a:t>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4271" y="143518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3499400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42" y="253139"/>
            <a:ext cx="8668145" cy="9785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270" y="1654512"/>
            <a:ext cx="8596668" cy="4973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5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        </a:t>
            </a:r>
            <a:r>
              <a:rPr lang="en-US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0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3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5 =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09600" y="709475"/>
            <a:ext cx="93069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3200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3834" y="2359571"/>
            <a:ext cx="1000688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Đặt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tính</a:t>
            </a:r>
            <a:endParaRPr lang="en-US" altLang="en-US" sz="32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Nhân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từng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loại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vị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en-US" altLang="en-US" sz="32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phải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qua </a:t>
            </a:r>
            <a:r>
              <a:rPr lang="en-US" altLang="en-US" sz="3200" dirty="0" err="1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trái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vị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bé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đến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vị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lớn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Đổi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kết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quả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sang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đơn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vị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lớn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hơn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liền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kề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nếu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có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58750" y="208416"/>
            <a:ext cx="3543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-63500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Trường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P Simplified" pitchFamily="34" charset="0"/>
                <a:cs typeface="Arial" pitchFamily="34" charset="0"/>
              </a:rPr>
              <a:t>TH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Thới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itchFamily="34" charset="0"/>
                <a:cs typeface="Arial" pitchFamily="34" charset="0"/>
              </a:rPr>
              <a:t> Tam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123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</TotalTime>
  <Words>671</Words>
  <Application>Microsoft Office PowerPoint</Application>
  <PresentationFormat>Widescreen</PresentationFormat>
  <Paragraphs>149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HP001 5Ha</vt:lpstr>
      <vt:lpstr>Arial</vt:lpstr>
      <vt:lpstr>Calibri</vt:lpstr>
      <vt:lpstr>HP Simplified</vt:lpstr>
      <vt:lpstr>HP001 Kieu 5H</vt:lpstr>
      <vt:lpstr>Tahoma</vt:lpstr>
      <vt:lpstr>Times New Roman</vt:lpstr>
      <vt:lpstr>Trebuchet MS</vt:lpstr>
      <vt:lpstr>VNI-Times</vt:lpstr>
      <vt:lpstr>Wingdings</vt:lpstr>
      <vt:lpstr>Wingdings 3</vt:lpstr>
      <vt:lpstr>Facet</vt:lpstr>
      <vt:lpstr>PowerPoint Presentation</vt:lpstr>
      <vt:lpstr>KIẾN THỨC TRỌNG TÂM</vt:lpstr>
      <vt:lpstr>Ví dụ 1: Trung bình 1 người thợ làm xong hết một sản phẩm hết 1 giờ 10 phút. Hỏi người đó làm 3 sản phẩm như thế hết bao nhiêu thời gian?</vt:lpstr>
      <vt:lpstr>PowerPoint Presentation</vt:lpstr>
      <vt:lpstr>Ví dụ 1: Trung bình 1 người thợ làm xong hết một sản phẩm hết 1 giờ 10 phút. Hỏi người đó làm 3 sản phẩm như thế hết bao nhiêu thời gian?</vt:lpstr>
      <vt:lpstr>Ví dụ 2: Mỗi buổi sáng Hạnh học ở trường 3 giờ 15 phút. Một tuần Hạnh học ở trường 5 buổi. Hỏi mỗi tuần Hạnh học ở trường hết bao nhiêu thời gian?</vt:lpstr>
      <vt:lpstr>PowerPoint Presentation</vt:lpstr>
      <vt:lpstr>Ví dụ 2: Mỗi buổi sáng Hạnh học ở trường 3 giờ 15 phút. Một tuần Hạnh học ở trường 5 buổi. Hỏi mỗi tuần Hạnh học ở trường hết bao nhiêu thời gian?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</cp:revision>
  <dcterms:created xsi:type="dcterms:W3CDTF">2020-04-19T07:32:31Z</dcterms:created>
  <dcterms:modified xsi:type="dcterms:W3CDTF">2020-04-19T15:15:53Z</dcterms:modified>
</cp:coreProperties>
</file>