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62" r:id="rId2"/>
    <p:sldId id="320" r:id="rId3"/>
    <p:sldId id="256" r:id="rId4"/>
    <p:sldId id="318" r:id="rId5"/>
    <p:sldId id="358" r:id="rId6"/>
    <p:sldId id="353" r:id="rId7"/>
    <p:sldId id="258" r:id="rId8"/>
    <p:sldId id="355" r:id="rId9"/>
    <p:sldId id="260" r:id="rId10"/>
    <p:sldId id="261" r:id="rId11"/>
    <p:sldId id="356" r:id="rId12"/>
    <p:sldId id="357" r:id="rId13"/>
    <p:sldId id="262" r:id="rId14"/>
    <p:sldId id="296" r:id="rId15"/>
    <p:sldId id="359" r:id="rId16"/>
    <p:sldId id="299" r:id="rId17"/>
    <p:sldId id="301" r:id="rId18"/>
    <p:sldId id="312" r:id="rId19"/>
    <p:sldId id="360" r:id="rId20"/>
    <p:sldId id="361" r:id="rId21"/>
    <p:sldId id="31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FFDDDD"/>
    <a:srgbClr val="004E87"/>
    <a:srgbClr val="CC0066"/>
    <a:srgbClr val="FF560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389" autoAdjust="0"/>
  </p:normalViewPr>
  <p:slideViewPr>
    <p:cSldViewPr snapToGrid="0">
      <p:cViewPr varScale="1">
        <p:scale>
          <a:sx n="61" d="100"/>
          <a:sy n="61" d="100"/>
        </p:scale>
        <p:origin x="8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F950B-C7B9-4AAE-A5BF-F70BEB31EEE8}"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971FA-BB7C-486F-85DD-3A307C72EA5D}" type="slidenum">
              <a:rPr lang="en-US" smtClean="0"/>
              <a:t>‹#›</a:t>
            </a:fld>
            <a:endParaRPr lang="en-US"/>
          </a:p>
        </p:txBody>
      </p:sp>
    </p:spTree>
    <p:extLst>
      <p:ext uri="{BB962C8B-B14F-4D97-AF65-F5344CB8AC3E}">
        <p14:creationId xmlns:p14="http://schemas.microsoft.com/office/powerpoint/2010/main" val="2042998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971FA-BB7C-486F-85DD-3A307C72E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07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971FA-BB7C-486F-85DD-3A307C72E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9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971FA-BB7C-486F-85DD-3A307C72E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59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971FA-BB7C-486F-85DD-3A307C72E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26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971FA-BB7C-486F-85DD-3A307C72E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1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971FA-BB7C-486F-85DD-3A307C72E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240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971FA-BB7C-486F-85DD-3A307C72EA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858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5AD53D3-6CFD-4D56-8224-74B561E95D32}" type="datetimeFigureOut">
              <a:rPr lang="en-US" smtClean="0"/>
              <a:t>4/23/2024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B7CE13-25CF-4777-A6E3-55EDCC6FB82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DE1D81D-BEF2-83F8-35AB-9F66223FC8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60">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8669" y="0"/>
            <a:ext cx="2278380" cy="404786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91" y="-170062"/>
            <a:ext cx="3108038" cy="4005916"/>
          </a:xfrm>
          <a:prstGeom prst="rect">
            <a:avLst/>
          </a:prstGeom>
        </p:spPr>
      </p:pic>
      <p:sp>
        <p:nvSpPr>
          <p:cNvPr id="4" name="Rectangle: Rounded Corners 3">
            <a:extLst>
              <a:ext uri="{FF2B5EF4-FFF2-40B4-BE49-F238E27FC236}">
                <a16:creationId xmlns:a16="http://schemas.microsoft.com/office/drawing/2014/main" id="{9ABB7319-7FBA-207F-9025-92F06D2A97A4}"/>
              </a:ext>
            </a:extLst>
          </p:cNvPr>
          <p:cNvSpPr/>
          <p:nvPr/>
        </p:nvSpPr>
        <p:spPr>
          <a:xfrm>
            <a:off x="2532993" y="1328308"/>
            <a:ext cx="7126014" cy="27195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63FED6EE-9560-4359-5BE5-4FF3B2BE7C06}"/>
              </a:ext>
            </a:extLst>
          </p:cNvPr>
          <p:cNvSpPr/>
          <p:nvPr/>
        </p:nvSpPr>
        <p:spPr>
          <a:xfrm>
            <a:off x="3202369" y="1654079"/>
            <a:ext cx="5815374"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TRƯỜNG TIỂU HỌC THỚI TAM</a:t>
            </a:r>
          </a:p>
        </p:txBody>
      </p:sp>
      <p:sp>
        <p:nvSpPr>
          <p:cNvPr id="6" name="Rectangle 5">
            <a:extLst>
              <a:ext uri="{FF2B5EF4-FFF2-40B4-BE49-F238E27FC236}">
                <a16:creationId xmlns:a16="http://schemas.microsoft.com/office/drawing/2014/main" id="{E043E161-A1F3-25B7-2502-7A5222CBAE11}"/>
              </a:ext>
            </a:extLst>
          </p:cNvPr>
          <p:cNvSpPr/>
          <p:nvPr/>
        </p:nvSpPr>
        <p:spPr>
          <a:xfrm>
            <a:off x="3666052" y="2512415"/>
            <a:ext cx="4907113"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9Slide05 SVNClementine" panose="020F0502020204030203" pitchFamily="34" charset="0"/>
              </a:rPr>
              <a:t>TIẾNG VIỆT 4</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51" y="2760011"/>
            <a:ext cx="3417405" cy="409798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9188" y="2997374"/>
            <a:ext cx="3610479" cy="3934374"/>
          </a:xfrm>
          <a:prstGeom prst="rect">
            <a:avLst/>
          </a:prstGeom>
        </p:spPr>
      </p:pic>
    </p:spTree>
    <p:extLst>
      <p:ext uri="{BB962C8B-B14F-4D97-AF65-F5344CB8AC3E}">
        <p14:creationId xmlns:p14="http://schemas.microsoft.com/office/powerpoint/2010/main" val="157608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D916D7-229C-DB77-D210-39AFCC35455B}"/>
              </a:ext>
            </a:extLst>
          </p:cNvPr>
          <p:cNvSpPr/>
          <p:nvPr/>
        </p:nvSpPr>
        <p:spPr>
          <a:xfrm>
            <a:off x="342900" y="438150"/>
            <a:ext cx="11544300" cy="5848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952500" y="571500"/>
            <a:ext cx="10287000" cy="2585323"/>
          </a:xfrm>
          <a:prstGeom prst="rect">
            <a:avLst/>
          </a:prstGeom>
          <a:solidFill>
            <a:schemeClr val="bg1">
              <a:alpha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a:t>
            </a:r>
            <a:r>
              <a:rPr kumimoji="0" lang="vi-VN"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“Túc, túc, túc,...”, một con gà mẹ gọi đàn con ở cạnh gò. Mẹ bươi đất tìm mồi, con xúm lại chỗ con dế đất. Bỗng gà mẹ kêu “tót” một tiếng to vì có bóng một con diều hâu thoáng qua. “Tác, tác, tác”, gà mẹ la liên tiếp. Bầy gà con như đã quen tiếng báo động, liền chạy trốn. Con thì chui vào bụi cây, con thì núp dưới bờ gò. Gà mẹ chạy qua chạy lại, vừa la vừa nhìn diều hâu đang bay lượn trên không.</a:t>
            </a:r>
            <a:endParaRPr kumimoji="0" lang="en-US" sz="24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Theo Nguyễn Hữu Uẩn</a:t>
            </a:r>
            <a:endParaRPr kumimoji="0" lang="en-US" sz="1600" b="1" i="1" u="none" strike="noStrike" kern="1200" cap="none" spc="0" normalizeH="0" baseline="0" noProof="0" dirty="0">
              <a:ln>
                <a:noFill/>
              </a:ln>
              <a:solidFill>
                <a:sysClr val="windowText" lastClr="000000"/>
              </a:solidFill>
              <a:effectLst/>
              <a:uLnTx/>
              <a:uFillTx/>
              <a:latin typeface="Calibri"/>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26C4892-890F-B712-B9AF-1551EAC26877}"/>
              </a:ext>
            </a:extLst>
          </p:cNvPr>
          <p:cNvSpPr/>
          <p:nvPr/>
        </p:nvSpPr>
        <p:spPr>
          <a:xfrm>
            <a:off x="1219200" y="3156823"/>
            <a:ext cx="10020300" cy="862727"/>
          </a:xfrm>
          <a:prstGeom prst="roundRect">
            <a:avLst>
              <a:gd name="adj" fmla="val 4316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4E87"/>
                </a:solidFill>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a:noFill/>
                </a:ln>
                <a:solidFill>
                  <a:srgbClr val="004E87"/>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srgbClr val="004E87"/>
                </a:solidFill>
                <a:effectLst/>
                <a:uLnTx/>
                <a:uFillTx/>
                <a:latin typeface="Times New Roman" panose="02020603050405020304" pitchFamily="18" charset="0"/>
                <a:ea typeface="+mn-ea"/>
                <a:cs typeface="Times New Roman" panose="02020603050405020304" pitchFamily="18" charset="0"/>
              </a:rPr>
              <a:t>Đoạn văn tả những hoạt động nào của đàn gà?</a:t>
            </a:r>
          </a:p>
        </p:txBody>
      </p:sp>
      <p:sp>
        <p:nvSpPr>
          <p:cNvPr id="5" name="Arrow: Curved Right 4">
            <a:extLst>
              <a:ext uri="{FF2B5EF4-FFF2-40B4-BE49-F238E27FC236}">
                <a16:creationId xmlns:a16="http://schemas.microsoft.com/office/drawing/2014/main" id="{B00084D9-FBAE-8986-8CE2-D3A14B6E718A}"/>
              </a:ext>
            </a:extLst>
          </p:cNvPr>
          <p:cNvSpPr/>
          <p:nvPr/>
        </p:nvSpPr>
        <p:spPr>
          <a:xfrm>
            <a:off x="628650" y="4019550"/>
            <a:ext cx="762000" cy="1085850"/>
          </a:xfrm>
          <a:prstGeom prst="curvedRightArrow">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1EA749DF-BC7C-ADC3-2E63-4EC6D1F69372}"/>
              </a:ext>
            </a:extLst>
          </p:cNvPr>
          <p:cNvSpPr/>
          <p:nvPr/>
        </p:nvSpPr>
        <p:spPr>
          <a:xfrm>
            <a:off x="1219200" y="4562475"/>
            <a:ext cx="10020300" cy="862727"/>
          </a:xfrm>
          <a:prstGeom prst="roundRect">
            <a:avLst>
              <a:gd name="adj" fmla="val 4316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tìm mồi và tránh chim săn mồi.</a:t>
            </a:r>
          </a:p>
        </p:txBody>
      </p:sp>
    </p:spTree>
    <p:extLst>
      <p:ext uri="{BB962C8B-B14F-4D97-AF65-F5344CB8AC3E}">
        <p14:creationId xmlns:p14="http://schemas.microsoft.com/office/powerpoint/2010/main" val="211651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D916D7-229C-DB77-D210-39AFCC35455B}"/>
              </a:ext>
            </a:extLst>
          </p:cNvPr>
          <p:cNvSpPr/>
          <p:nvPr/>
        </p:nvSpPr>
        <p:spPr>
          <a:xfrm>
            <a:off x="342900" y="438150"/>
            <a:ext cx="11544300" cy="5848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952500" y="571500"/>
            <a:ext cx="10287000" cy="2585323"/>
          </a:xfrm>
          <a:prstGeom prst="rect">
            <a:avLst/>
          </a:prstGeom>
          <a:solidFill>
            <a:schemeClr val="bg1">
              <a:alpha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a:t>
            </a:r>
            <a:r>
              <a:rPr kumimoji="0" lang="vi-VN"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“Túc, túc, túc,...”, một con gà mẹ gọi đàn con ở cạnh gò. Mẹ bươi đất tìm mồi, con xúm lại chỗ con dế đất. Bỗng gà mẹ kêu “tót” một tiếng to vì có bóng một con diều hâu thoáng qua. “Tác, tác, tác”, gà mẹ la liên tiếp. Bầy gà con như đã quen tiếng báo động, liền chạy trốn. Con thì chui vào bụi cây, con thì núp dưới bờ gò. Gà mẹ chạy qua chạy lại, vừa la vừa nhìn diều hâu đang bay lượn trên không.</a:t>
            </a:r>
            <a:endParaRPr kumimoji="0" lang="en-US" sz="24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Theo Nguyễn Hữu Uẩn</a:t>
            </a:r>
            <a:endParaRPr kumimoji="0" lang="en-US" sz="1600" b="1" i="1" u="none" strike="noStrike" kern="1200" cap="none" spc="0" normalizeH="0" baseline="0" noProof="0" dirty="0">
              <a:ln>
                <a:noFill/>
              </a:ln>
              <a:solidFill>
                <a:sysClr val="windowText" lastClr="000000"/>
              </a:solidFill>
              <a:effectLst/>
              <a:uLnTx/>
              <a:uFillTx/>
              <a:latin typeface="Calibri"/>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26C4892-890F-B712-B9AF-1551EAC26877}"/>
              </a:ext>
            </a:extLst>
          </p:cNvPr>
          <p:cNvSpPr/>
          <p:nvPr/>
        </p:nvSpPr>
        <p:spPr>
          <a:xfrm>
            <a:off x="1219200" y="3045262"/>
            <a:ext cx="10020300" cy="1085850"/>
          </a:xfrm>
          <a:prstGeom prst="roundRect">
            <a:avLst>
              <a:gd name="adj" fmla="val 4316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a:solidFill>
                  <a:srgbClr val="004E87"/>
                </a:solidFill>
                <a:latin typeface="Times New Roman" panose="02020603050405020304" pitchFamily="18" charset="0"/>
                <a:cs typeface="Times New Roman" panose="02020603050405020304" pitchFamily="18" charset="0"/>
              </a:rPr>
              <a:t>b.</a:t>
            </a:r>
            <a:r>
              <a:rPr lang="en-US" sz="2800" b="1">
                <a:solidFill>
                  <a:srgbClr val="004E87"/>
                </a:solidFill>
                <a:latin typeface="Times New Roman" panose="02020603050405020304" pitchFamily="18" charset="0"/>
                <a:cs typeface="Times New Roman" panose="02020603050405020304" pitchFamily="18" charset="0"/>
              </a:rPr>
              <a:t> </a:t>
            </a:r>
            <a:r>
              <a:rPr lang="vi-VN" sz="2800" b="1">
                <a:solidFill>
                  <a:srgbClr val="004E87"/>
                </a:solidFill>
                <a:latin typeface="Times New Roman" panose="02020603050405020304" pitchFamily="18" charset="0"/>
                <a:cs typeface="Times New Roman" panose="02020603050405020304" pitchFamily="18" charset="0"/>
              </a:rPr>
              <a:t>Hoạt động của gà mẹ và gà con được tả bằng những từ ngữ, hình ảnh nào?</a:t>
            </a:r>
          </a:p>
        </p:txBody>
      </p:sp>
      <p:sp>
        <p:nvSpPr>
          <p:cNvPr id="5" name="Arrow: Curved Right 4">
            <a:extLst>
              <a:ext uri="{FF2B5EF4-FFF2-40B4-BE49-F238E27FC236}">
                <a16:creationId xmlns:a16="http://schemas.microsoft.com/office/drawing/2014/main" id="{B00084D9-FBAE-8986-8CE2-D3A14B6E718A}"/>
              </a:ext>
            </a:extLst>
          </p:cNvPr>
          <p:cNvSpPr/>
          <p:nvPr/>
        </p:nvSpPr>
        <p:spPr>
          <a:xfrm>
            <a:off x="323850" y="3588187"/>
            <a:ext cx="762000" cy="1085850"/>
          </a:xfrm>
          <a:prstGeom prst="curvedRightArrow">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1EA749DF-BC7C-ADC3-2E63-4EC6D1F69372}"/>
              </a:ext>
            </a:extLst>
          </p:cNvPr>
          <p:cNvSpPr/>
          <p:nvPr/>
        </p:nvSpPr>
        <p:spPr>
          <a:xfrm>
            <a:off x="933450" y="4275356"/>
            <a:ext cx="10629900" cy="1866900"/>
          </a:xfrm>
          <a:prstGeom prst="roundRect">
            <a:avLst>
              <a:gd name="adj" fmla="val 3307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2800" b="1">
                <a:solidFill>
                  <a:srgbClr val="FF0000"/>
                </a:solidFill>
                <a:latin typeface="Times New Roman" panose="02020603050405020304" pitchFamily="18" charset="0"/>
                <a:cs typeface="Times New Roman" panose="02020603050405020304" pitchFamily="18" charset="0"/>
              </a:rPr>
              <a:t>+ </a:t>
            </a:r>
            <a:r>
              <a:rPr lang="vi-VN" sz="2800" b="1">
                <a:solidFill>
                  <a:srgbClr val="FF0000"/>
                </a:solidFill>
                <a:latin typeface="Times New Roman" panose="02020603050405020304" pitchFamily="18" charset="0"/>
                <a:cs typeface="Times New Roman" panose="02020603050405020304" pitchFamily="18" charset="0"/>
              </a:rPr>
              <a:t>Gà mẹ: gọi con "túc, túc, túc"; bươi đất tìm mồi; kêu "tót"; la; chạy qua chạy lại; vừa la vừa nhìn.</a:t>
            </a:r>
          </a:p>
          <a:p>
            <a:pPr lvl="0" algn="just">
              <a:defRPr/>
            </a:pP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 </a:t>
            </a:r>
            <a:r>
              <a:rPr lang="vi-VN" sz="2800" b="1">
                <a:solidFill>
                  <a:srgbClr val="FF0000"/>
                </a:solidFill>
                <a:latin typeface="Times New Roman" panose="02020603050405020304" pitchFamily="18" charset="0"/>
                <a:cs typeface="Times New Roman" panose="02020603050405020304" pitchFamily="18" charset="0"/>
              </a:rPr>
              <a:t>Gà con: xúm lại; chạy trốn; chui vào bụi cây; núp xuống bờ gò.</a:t>
            </a:r>
          </a:p>
        </p:txBody>
      </p:sp>
    </p:spTree>
    <p:extLst>
      <p:ext uri="{BB962C8B-B14F-4D97-AF65-F5344CB8AC3E}">
        <p14:creationId xmlns:p14="http://schemas.microsoft.com/office/powerpoint/2010/main" val="127517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D916D7-229C-DB77-D210-39AFCC35455B}"/>
              </a:ext>
            </a:extLst>
          </p:cNvPr>
          <p:cNvSpPr/>
          <p:nvPr/>
        </p:nvSpPr>
        <p:spPr>
          <a:xfrm>
            <a:off x="342900" y="438150"/>
            <a:ext cx="11544300" cy="5848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952500" y="571500"/>
            <a:ext cx="10287000" cy="2585323"/>
          </a:xfrm>
          <a:prstGeom prst="rect">
            <a:avLst/>
          </a:prstGeom>
          <a:solidFill>
            <a:schemeClr val="bg1">
              <a:alpha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a:t>
            </a:r>
            <a:r>
              <a:rPr kumimoji="0" lang="vi-VN"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“Túc, túc, túc,...”, một con gà mẹ gọi đàn con ở cạnh gò. Mẹ bươi đất tìm mồi, con xúm lại chỗ con dế đất. Bỗng gà mẹ kêu “tót” một tiếng to vì có bóng một con diều hâu thoáng qua. “Tác, tác, tác”, gà mẹ la liên tiếp. Bầy gà con như đã quen tiếng báo động, liền chạy trốn. Con thì chui vào bụi cây, con thì núp dưới bờ gò. Gà mẹ chạy qua chạy lại, vừa la vừa nhìn diều hâu đang bay lượn trên không.</a:t>
            </a:r>
            <a:endParaRPr kumimoji="0" lang="en-US" sz="24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Theo Nguyễn Hữu Uẩn</a:t>
            </a:r>
            <a:endParaRPr kumimoji="0" lang="en-US" sz="1600" b="1" i="1" u="none" strike="noStrike" kern="1200" cap="none" spc="0" normalizeH="0" baseline="0" noProof="0" dirty="0">
              <a:ln>
                <a:noFill/>
              </a:ln>
              <a:solidFill>
                <a:sysClr val="windowText" lastClr="000000"/>
              </a:solidFill>
              <a:effectLst/>
              <a:uLnTx/>
              <a:uFillTx/>
              <a:latin typeface="Calibri"/>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26C4892-890F-B712-B9AF-1551EAC26877}"/>
              </a:ext>
            </a:extLst>
          </p:cNvPr>
          <p:cNvSpPr/>
          <p:nvPr/>
        </p:nvSpPr>
        <p:spPr>
          <a:xfrm>
            <a:off x="1219200" y="3045262"/>
            <a:ext cx="10020300" cy="1085850"/>
          </a:xfrm>
          <a:prstGeom prst="roundRect">
            <a:avLst>
              <a:gd name="adj" fmla="val 4316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4E87"/>
                </a:solidFill>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a:noFill/>
                </a:ln>
                <a:solidFill>
                  <a:srgbClr val="004E87"/>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srgbClr val="004E87"/>
                </a:solidFill>
                <a:effectLst/>
                <a:uLnTx/>
                <a:uFillTx/>
                <a:latin typeface="Times New Roman" panose="02020603050405020304" pitchFamily="18" charset="0"/>
                <a:ea typeface="+mn-ea"/>
                <a:cs typeface="Times New Roman" panose="02020603050405020304" pitchFamily="18" charset="0"/>
              </a:rPr>
              <a:t>Nhận xét về cách tác giả dùng từ ngữ gợi tả tiếng kêu của gà mẹ.</a:t>
            </a:r>
          </a:p>
        </p:txBody>
      </p:sp>
      <p:sp>
        <p:nvSpPr>
          <p:cNvPr id="5" name="Arrow: Curved Right 4">
            <a:extLst>
              <a:ext uri="{FF2B5EF4-FFF2-40B4-BE49-F238E27FC236}">
                <a16:creationId xmlns:a16="http://schemas.microsoft.com/office/drawing/2014/main" id="{B00084D9-FBAE-8986-8CE2-D3A14B6E718A}"/>
              </a:ext>
            </a:extLst>
          </p:cNvPr>
          <p:cNvSpPr/>
          <p:nvPr/>
        </p:nvSpPr>
        <p:spPr>
          <a:xfrm>
            <a:off x="457200" y="3691592"/>
            <a:ext cx="762000" cy="1085850"/>
          </a:xfrm>
          <a:prstGeom prst="curvedRightArrow">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1EA749DF-BC7C-ADC3-2E63-4EC6D1F69372}"/>
              </a:ext>
            </a:extLst>
          </p:cNvPr>
          <p:cNvSpPr/>
          <p:nvPr/>
        </p:nvSpPr>
        <p:spPr>
          <a:xfrm>
            <a:off x="1333500" y="4544735"/>
            <a:ext cx="8343900" cy="1085850"/>
          </a:xfrm>
          <a:prstGeom prst="roundRect">
            <a:avLst>
              <a:gd name="adj" fmla="val 3307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200" b="1">
                <a:solidFill>
                  <a:srgbClr val="FF0000"/>
                </a:solidFill>
                <a:latin typeface="Times New Roman" panose="02020603050405020304" pitchFamily="18" charset="0"/>
                <a:cs typeface="Times New Roman" panose="02020603050405020304" pitchFamily="18" charset="0"/>
              </a:rPr>
              <a:t>Từ ngữ gợi tả vô cùng chân thực, sinh động: túc, túc, túc...</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567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400050" y="2705725"/>
            <a:ext cx="11239500" cy="3416320"/>
          </a:xfrm>
          <a:prstGeom prst="rect">
            <a:avLst/>
          </a:prstGeom>
          <a:noFill/>
        </p:spPr>
        <p:txBody>
          <a:bodyPr wrap="square" rtlCol="0">
            <a:spAutoFit/>
          </a:bodyPr>
          <a:lstStyle/>
          <a:p>
            <a:pPr algn="ctr"/>
            <a:r>
              <a:rPr lang="en-US" sz="5400" b="1">
                <a:solidFill>
                  <a:srgbClr val="004E87"/>
                </a:solidFill>
                <a:latin typeface="Times New Roman" panose="02020603050405020304" pitchFamily="18" charset="0"/>
                <a:cs typeface="Times New Roman" panose="02020603050405020304" pitchFamily="18" charset="0"/>
              </a:rPr>
              <a:t>2.	Viết đoạn văn tả hoạt động hoặc thói quen của con vật nuôi trong nhà mà em thích. Sử dụng hình ảnh nhân hoá để đoạn văn thêm sinh động.</a:t>
            </a:r>
            <a:endParaRPr lang="en-US" sz="5400" b="1" dirty="0" err="1">
              <a:solidFill>
                <a:srgbClr val="004E87"/>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476250" y="2343775"/>
            <a:ext cx="11239500" cy="3785652"/>
          </a:xfrm>
          <a:prstGeom prst="rect">
            <a:avLst/>
          </a:prstGeom>
          <a:noFill/>
        </p:spPr>
        <p:txBody>
          <a:bodyPr wrap="square" rtlCol="0">
            <a:spAutoFit/>
          </a:bodyPr>
          <a:lstStyle/>
          <a:p>
            <a:pPr algn="just"/>
            <a:r>
              <a:rPr lang="en-US" sz="4000" b="1">
                <a:solidFill>
                  <a:srgbClr val="FF0000"/>
                </a:solidFill>
                <a:latin typeface="Times New Roman" panose="02020603050405020304" pitchFamily="18" charset="0"/>
                <a:cs typeface="Times New Roman" panose="02020603050405020304" pitchFamily="18" charset="0"/>
              </a:rPr>
              <a:t>Gợi ý: </a:t>
            </a:r>
          </a:p>
          <a:p>
            <a:pPr algn="just"/>
            <a:r>
              <a:rPr lang="en-US" sz="4000" b="1">
                <a:solidFill>
                  <a:srgbClr val="004E87"/>
                </a:solidFill>
                <a:latin typeface="Times New Roman" panose="02020603050405020304" pitchFamily="18" charset="0"/>
                <a:cs typeface="Times New Roman" panose="02020603050405020304" pitchFamily="18" charset="0"/>
              </a:rPr>
              <a:t>+ Em định tả hoạt động hoặc thói quen của con vật nào?</a:t>
            </a:r>
          </a:p>
          <a:p>
            <a:pPr algn="just"/>
            <a:r>
              <a:rPr lang="en-US" sz="4000" b="1">
                <a:solidFill>
                  <a:srgbClr val="004E87"/>
                </a:solidFill>
                <a:latin typeface="Times New Roman" panose="02020603050405020304" pitchFamily="18" charset="0"/>
                <a:cs typeface="Times New Roman" panose="02020603050405020304" pitchFamily="18" charset="0"/>
              </a:rPr>
              <a:t>+ Hoạt động hoặc thói quen của con vật đó là gì?</a:t>
            </a:r>
          </a:p>
          <a:p>
            <a:pPr algn="just"/>
            <a:r>
              <a:rPr lang="en-US" sz="4000" b="1">
                <a:solidFill>
                  <a:srgbClr val="004E87"/>
                </a:solidFill>
                <a:latin typeface="Times New Roman" panose="02020603050405020304" pitchFamily="18" charset="0"/>
                <a:cs typeface="Times New Roman" panose="02020603050405020304" pitchFamily="18" charset="0"/>
              </a:rPr>
              <a:t>+ Em sẽ dùng hình ảnh nhân hoá nào để tả?</a:t>
            </a:r>
          </a:p>
          <a:p>
            <a:pPr algn="just"/>
            <a:r>
              <a:rPr lang="en-US" sz="4000" b="1">
                <a:solidFill>
                  <a:srgbClr val="004E87"/>
                </a:solidFill>
                <a:latin typeface="Times New Roman" panose="02020603050405020304" pitchFamily="18" charset="0"/>
                <a:cs typeface="Times New Roman" panose="02020603050405020304" pitchFamily="18" charset="0"/>
              </a:rPr>
              <a:t>+ …</a:t>
            </a:r>
            <a:endParaRPr lang="en-US" sz="4000" b="1" dirty="0" err="1">
              <a:solidFill>
                <a:srgbClr val="004E87"/>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D916D7-229C-DB77-D210-39AFCC35455B}"/>
              </a:ext>
            </a:extLst>
          </p:cNvPr>
          <p:cNvSpPr/>
          <p:nvPr/>
        </p:nvSpPr>
        <p:spPr>
          <a:xfrm>
            <a:off x="342900" y="438150"/>
            <a:ext cx="11544300" cy="5848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952500" y="571500"/>
            <a:ext cx="10287000" cy="5509200"/>
          </a:xfrm>
          <a:prstGeom prst="rect">
            <a:avLst/>
          </a:prstGeom>
          <a:solidFill>
            <a:schemeClr val="bg1">
              <a:alpha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a:t>
            </a:r>
            <a:r>
              <a:rPr kumimoji="0" lang="vi-VN" sz="32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Mỗi sáng tinh mơ, khi ông mặt trời còn đang ngủ trong chiếc chăn mây bồng bềnh, chú gà trống đã thức dậy. Chú đứng trên đống rơm vàng cất tiếng gáy khỏe khoắn: “Ò..ó...o...”. Khi tiếng gáy cất lên là lúc mọi người thức dậy, chuẩn bị cho một ngày mới, người lớn đi làm, trẻ em đi học, cụ già ở nhà. Tiếng gáy của chú như chiếc đồng hố báo thức thật hữu hiệu. Trong ngày, ngoại trừ lúc ăn ra thì chú ta luôn đi một mình chứ chẳng tụ tập với mấy chú gà khác. Thế nhưng chỉ cần có người lạ hay động vật đi vào vườn chú ta sẽ xuất hiện ngay như một người hùng. Em mong rằng càng ngày chú gà trống choai sẽ càng to lớn và khỏe mạnh.</a:t>
            </a:r>
            <a:endParaRPr kumimoji="0" lang="en-US" sz="2000" b="1" i="1" u="none" strike="noStrike" kern="1200" cap="none" spc="0" normalizeH="0" baseline="0" noProof="0" dirty="0">
              <a:ln>
                <a:noFill/>
              </a:ln>
              <a:solidFill>
                <a:sysClr val="windowText" lastClr="000000"/>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1183711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323850" y="1663748"/>
            <a:ext cx="11239500" cy="769441"/>
          </a:xfrm>
          <a:prstGeom prst="rect">
            <a:avLst/>
          </a:prstGeom>
          <a:noFill/>
        </p:spPr>
        <p:txBody>
          <a:bodyPr wrap="square" rtlCol="0">
            <a:spAutoFit/>
          </a:bodyPr>
          <a:lstStyle/>
          <a:p>
            <a:pPr algn="ctr"/>
            <a:r>
              <a:rPr lang="en-US" sz="4400" b="1">
                <a:solidFill>
                  <a:srgbClr val="004E87"/>
                </a:solidFill>
                <a:latin typeface="Times New Roman" panose="02020603050405020304" pitchFamily="18" charset="0"/>
                <a:cs typeface="Times New Roman" panose="02020603050405020304" pitchFamily="18" charset="0"/>
              </a:rPr>
              <a:t>3.	Đọc lại và chỉnh sửa đoạn văn của em.</a:t>
            </a:r>
            <a:endParaRPr lang="en-US" sz="4400" b="1" dirty="0" err="1">
              <a:solidFill>
                <a:srgbClr val="004E87"/>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19149" y="3241017"/>
            <a:ext cx="5800725" cy="2800767"/>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8800" dirty="0">
                <a:solidFill>
                  <a:srgbClr val="FFC000"/>
                </a:solidFill>
                <a:latin typeface="UTM American Sans" panose="02040603050506020204" pitchFamily="18" charset="0"/>
              </a:rPr>
              <a:t>THẢO LUẬN </a:t>
            </a:r>
          </a:p>
          <a:p>
            <a:r>
              <a:rPr lang="en-US" sz="8800" dirty="0">
                <a:solidFill>
                  <a:srgbClr val="FFC000"/>
                </a:solidFill>
                <a:latin typeface="UTM American Sans" panose="02040603050506020204" pitchFamily="18" charset="0"/>
              </a:rPr>
              <a:t>NHÓM ĐÔI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32" presetClass="emph" presetSubtype="0" repeatCount="indefinite" fill="hold" grpId="1"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0" y="906090"/>
            <a:ext cx="12192000" cy="2123658"/>
          </a:xfrm>
          <a:prstGeom prst="rect">
            <a:avLst/>
          </a:prstGeom>
          <a:solidFill>
            <a:schemeClr val="bg1">
              <a:lumMod val="85000"/>
              <a:alpha val="80000"/>
            </a:schemeClr>
          </a:solidFill>
        </p:spPr>
        <p:txBody>
          <a:bodyPr wrap="square" rtlCol="0">
            <a:spAutoFit/>
          </a:bodyPr>
          <a:lstStyle/>
          <a:p>
            <a:pPr algn="ctr"/>
            <a:r>
              <a:rPr lang="en-US" sz="6600" b="1">
                <a:solidFill>
                  <a:sysClr val="windowText" lastClr="000000"/>
                </a:solidFill>
                <a:latin typeface="Times New Roman" panose="02020603050405020304" pitchFamily="18" charset="0"/>
                <a:cs typeface="Times New Roman" panose="02020603050405020304" pitchFamily="18" charset="0"/>
              </a:rPr>
              <a:t>Chia sẻ với bạn những điều em thích ở đoạn văn của mình:</a:t>
            </a:r>
            <a:endParaRPr lang="en-US" sz="6600" b="1" dirty="0" err="1">
              <a:solidFill>
                <a:sysClr val="windowText" lastClr="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811" y="2858298"/>
            <a:ext cx="7144378" cy="3889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r="-29000"/>
          </a:stretch>
        </a:blipFill>
        <a:effectLst/>
      </p:bgPr>
    </p:bg>
    <p:spTree>
      <p:nvGrpSpPr>
        <p:cNvPr id="1" name=""/>
        <p:cNvGrpSpPr/>
        <p:nvPr/>
      </p:nvGrpSpPr>
      <p:grpSpPr>
        <a:xfrm>
          <a:off x="0" y="0"/>
          <a:ext cx="0" cy="0"/>
          <a:chOff x="0" y="0"/>
          <a:chExt cx="0" cy="0"/>
        </a:xfrm>
      </p:grpSpPr>
      <p:sp>
        <p:nvSpPr>
          <p:cNvPr id="2" name="TextBox 1"/>
          <p:cNvSpPr txBox="1"/>
          <p:nvPr/>
        </p:nvSpPr>
        <p:spPr>
          <a:xfrm>
            <a:off x="397433" y="1927968"/>
            <a:ext cx="9258300" cy="1569660"/>
          </a:xfrm>
          <a:prstGeom prst="rect">
            <a:avLst/>
          </a:prstGeom>
          <a:noFill/>
        </p:spPr>
        <p:txBody>
          <a:bodyPr wrap="square" rtlCol="0">
            <a:spAutoFit/>
          </a:bodyPr>
          <a:lstStyle/>
          <a:p>
            <a:r>
              <a:rPr lang="en-US" sz="9600">
                <a:solidFill>
                  <a:schemeClr val="bg1"/>
                </a:solidFill>
                <a:latin typeface="UTM American Sans" panose="02040603050506020204" pitchFamily="18" charset="0"/>
              </a:rPr>
              <a:t>VẬN DỤNG</a:t>
            </a:r>
            <a:endParaRPr lang="en-US" sz="9600" dirty="0">
              <a:solidFill>
                <a:schemeClr val="bg1"/>
              </a:solidFill>
              <a:latin typeface="UTM American Sans" panose="02040603050506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602" y="472273"/>
            <a:ext cx="4163558" cy="6385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D916D7-229C-DB77-D210-39AFCC35455B}"/>
              </a:ext>
            </a:extLst>
          </p:cNvPr>
          <p:cNvSpPr/>
          <p:nvPr/>
        </p:nvSpPr>
        <p:spPr>
          <a:xfrm>
            <a:off x="342900" y="438150"/>
            <a:ext cx="11544300" cy="5848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952500" y="571500"/>
            <a:ext cx="10287000" cy="1077218"/>
          </a:xfrm>
          <a:prstGeom prst="rect">
            <a:avLst/>
          </a:prstGeom>
          <a:solidFill>
            <a:schemeClr val="bg1">
              <a:alpha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1. Tìm từ ngữ gợi tả tiếng kêu của mỗi con vật gặp trên đường đi.</a:t>
            </a:r>
            <a:endParaRPr kumimoji="0" lang="en-US" sz="2000" b="1" i="1" u="none" strike="noStrike" kern="1200" cap="none" spc="0" normalizeH="0" baseline="0" noProof="0" dirty="0">
              <a:ln>
                <a:noFill/>
              </a:ln>
              <a:solidFill>
                <a:sysClr val="windowText" lastClr="000000"/>
              </a:solidFill>
              <a:effectLst/>
              <a:uLnTx/>
              <a:uFillTx/>
              <a:latin typeface="Calibri"/>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F2844A0B-24DF-D54F-BCFD-FB32EC9E6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42" y="1648718"/>
            <a:ext cx="10508916" cy="4162147"/>
          </a:xfrm>
          <a:prstGeom prst="rect">
            <a:avLst/>
          </a:prstGeom>
        </p:spPr>
      </p:pic>
      <p:sp>
        <p:nvSpPr>
          <p:cNvPr id="7" name="Oval 6">
            <a:extLst>
              <a:ext uri="{FF2B5EF4-FFF2-40B4-BE49-F238E27FC236}">
                <a16:creationId xmlns:a16="http://schemas.microsoft.com/office/drawing/2014/main" id="{27E97942-328C-02D4-FABC-AC8567EF0F52}"/>
              </a:ext>
            </a:extLst>
          </p:cNvPr>
          <p:cNvSpPr/>
          <p:nvPr/>
        </p:nvSpPr>
        <p:spPr>
          <a:xfrm>
            <a:off x="897905" y="1648718"/>
            <a:ext cx="1754174" cy="148838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BFA690-AA7E-9E1E-22C4-B0FA747AF95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97" b="32168" l="1661" r="15388">
                        <a14:foregroundMark x1="11590" y1="20879" x2="11590" y2="30070"/>
                        <a14:foregroundMark x1="9612" y1="31868" x2="9612" y2="31868"/>
                        <a14:foregroundMark x1="9494" y1="32168" x2="9494" y2="32168"/>
                        <a14:foregroundMark x1="13964" y1="31469" x2="15388" y2="31469"/>
                        <a14:foregroundMark x1="14557" y1="30070" x2="14953" y2="30070"/>
                        <a14:foregroundMark x1="9929" y1="17383" x2="9929" y2="17383"/>
                      </a14:backgroundRemoval>
                    </a14:imgEffect>
                  </a14:imgLayer>
                </a14:imgProps>
              </a:ext>
              <a:ext uri="{28A0092B-C50C-407E-A947-70E740481C1C}">
                <a14:useLocalDpi xmlns:a14="http://schemas.microsoft.com/office/drawing/2010/main" val="0"/>
              </a:ext>
            </a:extLst>
          </a:blip>
          <a:srcRect r="83308" b="64240"/>
          <a:stretch/>
        </p:blipFill>
        <p:spPr>
          <a:xfrm>
            <a:off x="952500" y="1497211"/>
            <a:ext cx="1754174" cy="1488387"/>
          </a:xfrm>
          <a:prstGeom prst="rect">
            <a:avLst/>
          </a:prstGeom>
        </p:spPr>
      </p:pic>
      <p:sp>
        <p:nvSpPr>
          <p:cNvPr id="8" name="Rectangle: Rounded Corners 7">
            <a:extLst>
              <a:ext uri="{FF2B5EF4-FFF2-40B4-BE49-F238E27FC236}">
                <a16:creationId xmlns:a16="http://schemas.microsoft.com/office/drawing/2014/main" id="{15861BD7-9825-58FB-72BF-91CC9A0A00AA}"/>
              </a:ext>
            </a:extLst>
          </p:cNvPr>
          <p:cNvSpPr/>
          <p:nvPr/>
        </p:nvSpPr>
        <p:spPr>
          <a:xfrm>
            <a:off x="1189347" y="3137104"/>
            <a:ext cx="1280479" cy="5837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FF0000"/>
                </a:solidFill>
                <a:effectLst/>
                <a:latin typeface="Arial" panose="020B0604020202020204" pitchFamily="34" charset="0"/>
                <a:cs typeface="Arial" panose="020B0604020202020204" pitchFamily="34" charset="0"/>
              </a:rPr>
              <a:t> gâu gâu</a:t>
            </a:r>
            <a:endParaRPr lang="en-US">
              <a:solidFill>
                <a:srgbClr val="FF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85C44FF-A972-5086-98B3-3B21B49B43C4}"/>
              </a:ext>
            </a:extLst>
          </p:cNvPr>
          <p:cNvSpPr/>
          <p:nvPr/>
        </p:nvSpPr>
        <p:spPr>
          <a:xfrm>
            <a:off x="4330753" y="2519515"/>
            <a:ext cx="1280479" cy="5837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Arial" panose="020B0604020202020204" pitchFamily="34" charset="0"/>
                <a:cs typeface="Arial" panose="020B0604020202020204" pitchFamily="34" charset="0"/>
              </a:rPr>
              <a:t>meo meo</a:t>
            </a:r>
          </a:p>
        </p:txBody>
      </p:sp>
      <p:sp>
        <p:nvSpPr>
          <p:cNvPr id="10" name="Rectangle: Rounded Corners 9">
            <a:extLst>
              <a:ext uri="{FF2B5EF4-FFF2-40B4-BE49-F238E27FC236}">
                <a16:creationId xmlns:a16="http://schemas.microsoft.com/office/drawing/2014/main" id="{8A9F35E8-02CB-245B-C6A5-158E59D1A180}"/>
              </a:ext>
            </a:extLst>
          </p:cNvPr>
          <p:cNvSpPr/>
          <p:nvPr/>
        </p:nvSpPr>
        <p:spPr>
          <a:xfrm>
            <a:off x="8858508" y="2025262"/>
            <a:ext cx="1280479" cy="5837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Arial" panose="020B0604020202020204" pitchFamily="34" charset="0"/>
                <a:cs typeface="Arial" panose="020B0604020202020204" pitchFamily="34" charset="0"/>
              </a:rPr>
              <a:t>bẹ..ẹ...ẹ</a:t>
            </a:r>
          </a:p>
        </p:txBody>
      </p:sp>
      <p:sp>
        <p:nvSpPr>
          <p:cNvPr id="11" name="Rectangle: Rounded Corners 10">
            <a:extLst>
              <a:ext uri="{FF2B5EF4-FFF2-40B4-BE49-F238E27FC236}">
                <a16:creationId xmlns:a16="http://schemas.microsoft.com/office/drawing/2014/main" id="{1261F03C-2F72-9696-C957-E5B54AE6D808}"/>
              </a:ext>
            </a:extLst>
          </p:cNvPr>
          <p:cNvSpPr/>
          <p:nvPr/>
        </p:nvSpPr>
        <p:spPr>
          <a:xfrm>
            <a:off x="4139024" y="4625491"/>
            <a:ext cx="1280479" cy="5837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Arial" panose="020B0604020202020204" pitchFamily="34" charset="0"/>
                <a:cs typeface="Arial" panose="020B0604020202020204" pitchFamily="34" charset="0"/>
              </a:rPr>
              <a:t>cạp cạp</a:t>
            </a:r>
          </a:p>
        </p:txBody>
      </p:sp>
      <p:sp>
        <p:nvSpPr>
          <p:cNvPr id="12" name="Rectangle: Rounded Corners 11">
            <a:extLst>
              <a:ext uri="{FF2B5EF4-FFF2-40B4-BE49-F238E27FC236}">
                <a16:creationId xmlns:a16="http://schemas.microsoft.com/office/drawing/2014/main" id="{26B48215-3680-B63E-7840-CBD2AD14E783}"/>
              </a:ext>
            </a:extLst>
          </p:cNvPr>
          <p:cNvSpPr/>
          <p:nvPr/>
        </p:nvSpPr>
        <p:spPr>
          <a:xfrm>
            <a:off x="6395528" y="3362325"/>
            <a:ext cx="1280479" cy="5837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Arial" panose="020B0604020202020204" pitchFamily="34" charset="0"/>
                <a:cs typeface="Arial" panose="020B0604020202020204" pitchFamily="34" charset="0"/>
              </a:rPr>
              <a:t>ò...ó...o</a:t>
            </a:r>
          </a:p>
        </p:txBody>
      </p:sp>
      <p:sp>
        <p:nvSpPr>
          <p:cNvPr id="13" name="Rectangle: Rounded Corners 12">
            <a:extLst>
              <a:ext uri="{FF2B5EF4-FFF2-40B4-BE49-F238E27FC236}">
                <a16:creationId xmlns:a16="http://schemas.microsoft.com/office/drawing/2014/main" id="{20C3EEB5-1B79-056A-D81D-ED88122ABDFF}"/>
              </a:ext>
            </a:extLst>
          </p:cNvPr>
          <p:cNvSpPr/>
          <p:nvPr/>
        </p:nvSpPr>
        <p:spPr>
          <a:xfrm>
            <a:off x="8174649" y="3333965"/>
            <a:ext cx="1280479" cy="5837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Arial" panose="020B0604020202020204" pitchFamily="34" charset="0"/>
                <a:cs typeface="Arial" panose="020B0604020202020204" pitchFamily="34" charset="0"/>
              </a:rPr>
              <a:t>ụt ịt</a:t>
            </a:r>
          </a:p>
        </p:txBody>
      </p:sp>
    </p:spTree>
    <p:extLst>
      <p:ext uri="{BB962C8B-B14F-4D97-AF65-F5344CB8AC3E}">
        <p14:creationId xmlns:p14="http://schemas.microsoft.com/office/powerpoint/2010/main" val="178409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556E-17 -1.85185E-6 L 0.11758 -0.0669 " pathEditMode="relative" rAng="0" ptsTypes="AA">
                                      <p:cBhvr>
                                        <p:cTn id="6" dur="2000" fill="hold"/>
                                        <p:tgtEl>
                                          <p:spTgt spid="6"/>
                                        </p:tgtEl>
                                        <p:attrNameLst>
                                          <p:attrName>ppt_x</p:attrName>
                                          <p:attrName>ppt_y</p:attrName>
                                        </p:attrNameLst>
                                      </p:cBhvr>
                                      <p:rCtr x="5872" y="-335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1758 -0.0669 L 0.28906 -0.06435 " pathEditMode="relative" rAng="0" ptsTypes="AA">
                                      <p:cBhvr>
                                        <p:cTn id="15" dur="2000" fill="hold"/>
                                        <p:tgtEl>
                                          <p:spTgt spid="6"/>
                                        </p:tgtEl>
                                        <p:attrNameLst>
                                          <p:attrName>ppt_x</p:attrName>
                                          <p:attrName>ppt_y</p:attrName>
                                        </p:attrNameLst>
                                      </p:cBhvr>
                                      <p:rCtr x="8568" y="2199"/>
                                    </p:animMotion>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28906 -0.06435 L 0.41732 -0.04722 " pathEditMode="relative" rAng="0" ptsTypes="AA">
                                      <p:cBhvr>
                                        <p:cTn id="24" dur="2000" fill="hold"/>
                                        <p:tgtEl>
                                          <p:spTgt spid="6"/>
                                        </p:tgtEl>
                                        <p:attrNameLst>
                                          <p:attrName>ppt_x</p:attrName>
                                          <p:attrName>ppt_y</p:attrName>
                                        </p:attrNameLst>
                                      </p:cBhvr>
                                      <p:rCtr x="6406" y="856"/>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41732 -0.04722 L 0.31224 0.17315 " pathEditMode="relative" rAng="0" ptsTypes="AA">
                                      <p:cBhvr>
                                        <p:cTn id="33" dur="2000" fill="hold"/>
                                        <p:tgtEl>
                                          <p:spTgt spid="6"/>
                                        </p:tgtEl>
                                        <p:attrNameLst>
                                          <p:attrName>ppt_x</p:attrName>
                                          <p:attrName>ppt_y</p:attrName>
                                        </p:attrNameLst>
                                      </p:cBhvr>
                                      <p:rCtr x="-5260" y="11019"/>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31224 0.17315 L 0.35 0.40648 " pathEditMode="relative" rAng="0" ptsTypes="AA">
                                      <p:cBhvr>
                                        <p:cTn id="42" dur="2000" fill="hold"/>
                                        <p:tgtEl>
                                          <p:spTgt spid="6"/>
                                        </p:tgtEl>
                                        <p:attrNameLst>
                                          <p:attrName>ppt_x</p:attrName>
                                          <p:attrName>ppt_y</p:attrName>
                                        </p:attrNameLst>
                                      </p:cBhvr>
                                      <p:rCtr x="1888" y="11667"/>
                                    </p:animMotion>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35 0.40648 L 0.55286 0.40556 " pathEditMode="relative" rAng="0" ptsTypes="AA">
                                      <p:cBhvr>
                                        <p:cTn id="51" dur="2000" fill="hold"/>
                                        <p:tgtEl>
                                          <p:spTgt spid="6"/>
                                        </p:tgtEl>
                                        <p:attrNameLst>
                                          <p:attrName>ppt_x</p:attrName>
                                          <p:attrName>ppt_y</p:attrName>
                                        </p:attrNameLst>
                                      </p:cBhvr>
                                      <p:rCtr x="10143" y="-46"/>
                                    </p:animMotion>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35000"/>
          </a:stretch>
        </a:blipFill>
        <a:effectLst/>
      </p:bgPr>
    </p:bg>
    <p:spTree>
      <p:nvGrpSpPr>
        <p:cNvPr id="1" name=""/>
        <p:cNvGrpSpPr/>
        <p:nvPr/>
      </p:nvGrpSpPr>
      <p:grpSpPr>
        <a:xfrm>
          <a:off x="0" y="0"/>
          <a:ext cx="0" cy="0"/>
          <a:chOff x="0" y="0"/>
          <a:chExt cx="0" cy="0"/>
        </a:xfrm>
      </p:grpSpPr>
      <p:sp>
        <p:nvSpPr>
          <p:cNvPr id="2" name="TextBox 1"/>
          <p:cNvSpPr txBox="1"/>
          <p:nvPr/>
        </p:nvSpPr>
        <p:spPr>
          <a:xfrm>
            <a:off x="4229100" y="578508"/>
            <a:ext cx="5124450"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000" dirty="0" err="1">
                <a:solidFill>
                  <a:schemeClr val="bg1"/>
                </a:solidFill>
                <a:latin typeface="UTM American Sans" panose="02040603050506020204" pitchFamily="18" charset="0"/>
              </a:rPr>
              <a:t>Luyện</a:t>
            </a:r>
            <a:r>
              <a:rPr lang="en-US" sz="6000" dirty="0">
                <a:solidFill>
                  <a:schemeClr val="bg1"/>
                </a:solidFill>
                <a:latin typeface="UTM American Sans" panose="02040603050506020204" pitchFamily="18" charset="0"/>
              </a:rPr>
              <a:t> </a:t>
            </a:r>
            <a:r>
              <a:rPr lang="en-US" sz="6000" dirty="0" err="1">
                <a:solidFill>
                  <a:schemeClr val="bg1"/>
                </a:solidFill>
                <a:latin typeface="UTM American Sans" panose="02040603050506020204" pitchFamily="18" charset="0"/>
              </a:rPr>
              <a:t>tập</a:t>
            </a:r>
            <a:r>
              <a:rPr lang="en-US" sz="6000" dirty="0">
                <a:solidFill>
                  <a:schemeClr val="bg1"/>
                </a:solidFill>
                <a:latin typeface="UTM American Sans" panose="02040603050506020204" pitchFamily="18" charset="0"/>
              </a:rPr>
              <a:t> </a:t>
            </a:r>
          </a:p>
        </p:txBody>
      </p:sp>
      <p:sp>
        <p:nvSpPr>
          <p:cNvPr id="3" name="TextBox 2"/>
          <p:cNvSpPr txBox="1"/>
          <p:nvPr/>
        </p:nvSpPr>
        <p:spPr>
          <a:xfrm>
            <a:off x="3280567" y="2237789"/>
            <a:ext cx="5754923"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a:solidFill>
                  <a:schemeClr val="bg1"/>
                </a:solidFill>
                <a:latin typeface="UTM American Sans" panose="02040603050506020204" pitchFamily="18" charset="0"/>
              </a:rPr>
              <a:t>VIẾT ĐOẠN VĂN CHO BÀI VĂN MIÊU TẢ CON VẬT</a:t>
            </a:r>
            <a:endParaRPr lang="en-US" sz="4400" dirty="0">
              <a:solidFill>
                <a:schemeClr val="bg1"/>
              </a:solidFill>
              <a:latin typeface="UTM American Sans" panose="02040603050506020204" pitchFamily="18"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8669" y="0"/>
            <a:ext cx="2278380" cy="404786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03" y="20972"/>
            <a:ext cx="3108038" cy="400591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 y="2815153"/>
            <a:ext cx="3417405" cy="409798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8582" y="2964564"/>
            <a:ext cx="3610479" cy="3934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D916D7-229C-DB77-D210-39AFCC35455B}"/>
              </a:ext>
            </a:extLst>
          </p:cNvPr>
          <p:cNvSpPr/>
          <p:nvPr/>
        </p:nvSpPr>
        <p:spPr>
          <a:xfrm>
            <a:off x="342900" y="438150"/>
            <a:ext cx="11544300" cy="5848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952500" y="571500"/>
            <a:ext cx="10287000" cy="584775"/>
          </a:xfrm>
          <a:prstGeom prst="rect">
            <a:avLst/>
          </a:prstGeom>
          <a:solidFill>
            <a:schemeClr val="bg1">
              <a:alpha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2. Nói một câu tả tiếng kêu của một con vật ở bài tập 1.</a:t>
            </a:r>
            <a:endParaRPr kumimoji="0" lang="en-US" sz="2000" b="1" i="1" u="none" strike="noStrike" kern="1200" cap="none" spc="0" normalizeH="0" baseline="0" noProof="0" dirty="0">
              <a:ln>
                <a:noFill/>
              </a:ln>
              <a:solidFill>
                <a:sysClr val="windowText" lastClr="000000"/>
              </a:solidFill>
              <a:effectLst/>
              <a:uLnTx/>
              <a:uFillTx/>
              <a:latin typeface="Calibri"/>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F2844A0B-24DF-D54F-BCFD-FB32EC9E6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42" y="1648718"/>
            <a:ext cx="10508916" cy="4162147"/>
          </a:xfrm>
          <a:prstGeom prst="rect">
            <a:avLst/>
          </a:prstGeom>
        </p:spPr>
      </p:pic>
    </p:spTree>
    <p:extLst>
      <p:ext uri="{BB962C8B-B14F-4D97-AF65-F5344CB8AC3E}">
        <p14:creationId xmlns:p14="http://schemas.microsoft.com/office/powerpoint/2010/main" val="293117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r="-33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95263" y="1523102"/>
            <a:ext cx="7629525" cy="36317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500" dirty="0">
                <a:solidFill>
                  <a:srgbClr val="CC0066"/>
                </a:solidFill>
                <a:latin typeface="UTM American Sans" panose="02040603050506020204" pitchFamily="18" charset="0"/>
              </a:rPr>
              <a:t>CẢM </a:t>
            </a:r>
            <a:r>
              <a:rPr lang="vi-VN" sz="11500" dirty="0">
                <a:solidFill>
                  <a:srgbClr val="CC0066"/>
                </a:solidFill>
                <a:latin typeface="UTM American Sans" panose="02040603050506020204" pitchFamily="18" charset="0"/>
              </a:rPr>
              <a:t>Ơ</a:t>
            </a:r>
            <a:r>
              <a:rPr lang="en-US" sz="11500" dirty="0">
                <a:solidFill>
                  <a:srgbClr val="CC0066"/>
                </a:solidFill>
                <a:latin typeface="UTM American Sans" panose="02040603050506020204" pitchFamily="18" charset="0"/>
              </a:rPr>
              <a:t>N CÁC BẠN!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rot="20589899">
            <a:off x="4467225" y="266699"/>
            <a:ext cx="5124450" cy="1862048"/>
          </a:xfrm>
          <a:prstGeom prst="rect">
            <a:avLst/>
          </a:prstGeom>
          <a:noFill/>
        </p:spPr>
        <p:txBody>
          <a:bodyPr wrap="square" rtlCol="0">
            <a:spAutoFit/>
          </a:bodyPr>
          <a:lstStyle/>
          <a:p>
            <a:r>
              <a:rPr lang="en-US" sz="11500" dirty="0">
                <a:solidFill>
                  <a:schemeClr val="bg1"/>
                </a:solidFill>
                <a:latin typeface="UTM American Sans" panose="02040603050506020204" pitchFamily="18" charset="0"/>
              </a:rPr>
              <a:t>NHANH </a:t>
            </a:r>
          </a:p>
        </p:txBody>
      </p:sp>
      <p:sp>
        <p:nvSpPr>
          <p:cNvPr id="5" name="TextBox 4"/>
          <p:cNvSpPr txBox="1"/>
          <p:nvPr/>
        </p:nvSpPr>
        <p:spPr>
          <a:xfrm rot="20589899">
            <a:off x="6592361" y="1462484"/>
            <a:ext cx="2852420" cy="1862048"/>
          </a:xfrm>
          <a:prstGeom prst="rect">
            <a:avLst/>
          </a:prstGeom>
          <a:noFill/>
        </p:spPr>
        <p:txBody>
          <a:bodyPr wrap="square" rtlCol="0">
            <a:spAutoFit/>
          </a:bodyPr>
          <a:lstStyle/>
          <a:p>
            <a:r>
              <a:rPr lang="en-US" sz="11500" dirty="0">
                <a:solidFill>
                  <a:schemeClr val="bg1"/>
                </a:solidFill>
                <a:latin typeface="UTM American Sans" panose="02040603050506020204" pitchFamily="18" charset="0"/>
              </a:rPr>
              <a:t>NH</a:t>
            </a:r>
            <a:r>
              <a:rPr lang="vi-VN" sz="11500" dirty="0">
                <a:solidFill>
                  <a:schemeClr val="bg1"/>
                </a:solidFill>
                <a:latin typeface="UTM American Sans" panose="02040603050506020204" pitchFamily="18" charset="0"/>
              </a:rPr>
              <a:t>Ư</a:t>
            </a:r>
            <a:r>
              <a:rPr lang="en-US" sz="11500" dirty="0">
                <a:solidFill>
                  <a:schemeClr val="bg1"/>
                </a:solidFill>
                <a:latin typeface="UTM American Sans" panose="02040603050506020204" pitchFamily="18" charset="0"/>
              </a:rPr>
              <a:t> </a:t>
            </a:r>
          </a:p>
        </p:txBody>
      </p:sp>
      <p:sp>
        <p:nvSpPr>
          <p:cNvPr id="6" name="TextBox 5"/>
          <p:cNvSpPr txBox="1"/>
          <p:nvPr/>
        </p:nvSpPr>
        <p:spPr>
          <a:xfrm rot="20589899">
            <a:off x="5580311" y="2919093"/>
            <a:ext cx="5383463" cy="2215991"/>
          </a:xfrm>
          <a:prstGeom prst="rect">
            <a:avLst/>
          </a:prstGeom>
          <a:noFill/>
        </p:spPr>
        <p:txBody>
          <a:bodyPr wrap="square" rtlCol="0">
            <a:spAutoFit/>
          </a:bodyPr>
          <a:lstStyle/>
          <a:p>
            <a:r>
              <a:rPr lang="en-US" sz="13800" dirty="0">
                <a:solidFill>
                  <a:schemeClr val="bg1"/>
                </a:solidFill>
                <a:latin typeface="UTM American Sans" panose="02040603050506020204" pitchFamily="18" charset="0"/>
              </a:rPr>
              <a:t>CHỚP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146017" y="165711"/>
            <a:ext cx="6928024" cy="6432530"/>
          </a:xfrm>
          <a:prstGeom prst="rect">
            <a:avLst/>
          </a:prstGeom>
          <a:solidFill>
            <a:schemeClr val="bg2">
              <a:alpha val="40000"/>
            </a:schemeClr>
          </a:solidFill>
        </p:spPr>
        <p:txBody>
          <a:bodyPr wrap="square" rtlCol="0">
            <a:spAutoFit/>
          </a:bodyPr>
          <a:lstStyle/>
          <a:p>
            <a:pPr algn="ctr"/>
            <a:r>
              <a:rPr lang="en-US" sz="6600" dirty="0">
                <a:solidFill>
                  <a:schemeClr val="accent1">
                    <a:lumMod val="75000"/>
                  </a:schemeClr>
                </a:solidFill>
                <a:latin typeface="UTM American Sans" panose="02040603050506020204" pitchFamily="18" charset="0"/>
                <a:cs typeface="Times New Roman" panose="02020603050405020304" pitchFamily="18" charset="0"/>
              </a:rPr>
              <a:t>LUẬT CHƠI </a:t>
            </a:r>
            <a:endParaRPr lang="en-US" sz="6600"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66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Một</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bạn</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học</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sinh</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sẽ</a:t>
            </a:r>
            <a:r>
              <a:rPr lang="en-US" sz="4000" dirty="0">
                <a:solidFill>
                  <a:srgbClr val="004E87"/>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diễn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kêu</a:t>
            </a:r>
            <a:r>
              <a:rPr lang="en-US" sz="4000"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loài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vật</a:t>
            </a: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Cả</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lớp</a:t>
            </a:r>
            <a:r>
              <a:rPr lang="en-US" sz="4000" dirty="0">
                <a:solidFill>
                  <a:srgbClr val="004E87"/>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dùng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óc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đoán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để</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tìm</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ra</a:t>
            </a:r>
            <a:r>
              <a:rPr lang="en-US" sz="4000" dirty="0">
                <a:solidFill>
                  <a:srgbClr val="004E87"/>
                </a:solidFill>
                <a:latin typeface="Times New Roman" panose="02020603050405020304" pitchFamily="18" charset="0"/>
                <a:cs typeface="Times New Roman" panose="02020603050405020304" pitchFamily="18" charset="0"/>
              </a:rPr>
              <a:t> con </a:t>
            </a:r>
            <a:r>
              <a:rPr lang="en-US" sz="4000" dirty="0" err="1">
                <a:solidFill>
                  <a:srgbClr val="004E87"/>
                </a:solidFill>
                <a:latin typeface="Times New Roman" panose="02020603050405020304" pitchFamily="18" charset="0"/>
                <a:cs typeface="Times New Roman" panose="02020603050405020304" pitchFamily="18" charset="0"/>
              </a:rPr>
              <a:t>vật</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đó</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là</a:t>
            </a:r>
            <a:r>
              <a:rPr lang="en-US" sz="4000" dirty="0">
                <a:solidFill>
                  <a:srgbClr val="004E87"/>
                </a:solidFill>
                <a:latin typeface="Times New Roman" panose="02020603050405020304" pitchFamily="18" charset="0"/>
                <a:cs typeface="Times New Roman" panose="02020603050405020304" pitchFamily="18" charset="0"/>
              </a:rPr>
              <a:t> con </a:t>
            </a:r>
            <a:r>
              <a:rPr lang="en-US" sz="4000" dirty="0" err="1">
                <a:solidFill>
                  <a:srgbClr val="004E87"/>
                </a:solidFill>
                <a:latin typeface="Times New Roman" panose="02020603050405020304" pitchFamily="18" charset="0"/>
                <a:cs typeface="Times New Roman" panose="02020603050405020304" pitchFamily="18" charset="0"/>
              </a:rPr>
              <a:t>vật</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gì</a:t>
            </a:r>
            <a:r>
              <a:rPr lang="en-US" sz="4000" dirty="0">
                <a:solidFill>
                  <a:srgbClr val="004E87"/>
                </a:solidFill>
                <a:latin typeface="Times New Roman" panose="02020603050405020304" pitchFamily="18" charset="0"/>
                <a:cs typeface="Times New Roman" panose="02020603050405020304" pitchFamily="18" charset="0"/>
              </a:rPr>
              <a:t>. </a:t>
            </a:r>
          </a:p>
          <a:p>
            <a:pPr algn="just"/>
            <a:r>
              <a:rPr lang="en-US" sz="4000" dirty="0">
                <a:solidFill>
                  <a:srgbClr val="004E87"/>
                </a:solidFill>
                <a:latin typeface="Times New Roman" panose="02020603050405020304" pitchFamily="18" charset="0"/>
                <a:cs typeface="Times New Roman" panose="02020603050405020304" pitchFamily="18" charset="0"/>
              </a:rPr>
              <a:t>	</a:t>
            </a:r>
            <a:r>
              <a:rPr lang="en-US" sz="4000" b="1" dirty="0" err="1">
                <a:solidFill>
                  <a:srgbClr val="004E87"/>
                </a:solidFill>
                <a:latin typeface="Times New Roman" panose="02020603050405020304" pitchFamily="18" charset="0"/>
                <a:cs typeface="Times New Roman" panose="02020603050405020304" pitchFamily="18" charset="0"/>
              </a:rPr>
              <a:t>Kết</a:t>
            </a:r>
            <a:r>
              <a:rPr lang="en-US" sz="4000" b="1" dirty="0">
                <a:solidFill>
                  <a:srgbClr val="004E87"/>
                </a:solidFill>
                <a:latin typeface="Times New Roman" panose="02020603050405020304" pitchFamily="18" charset="0"/>
                <a:cs typeface="Times New Roman" panose="02020603050405020304" pitchFamily="18" charset="0"/>
              </a:rPr>
              <a:t> </a:t>
            </a:r>
            <a:r>
              <a:rPr lang="en-US" sz="4000" b="1" dirty="0" err="1">
                <a:solidFill>
                  <a:srgbClr val="004E87"/>
                </a:solidFill>
                <a:latin typeface="Times New Roman" panose="02020603050405020304" pitchFamily="18" charset="0"/>
                <a:cs typeface="Times New Roman" panose="02020603050405020304" pitchFamily="18" charset="0"/>
              </a:rPr>
              <a:t>thúc</a:t>
            </a:r>
            <a:r>
              <a:rPr lang="en-US" sz="4000" b="1" dirty="0">
                <a:solidFill>
                  <a:srgbClr val="004E87"/>
                </a:solidFill>
                <a:latin typeface="Times New Roman" panose="02020603050405020304" pitchFamily="18" charset="0"/>
                <a:cs typeface="Times New Roman" panose="02020603050405020304" pitchFamily="18" charset="0"/>
              </a:rPr>
              <a:t> 10 </a:t>
            </a:r>
            <a:r>
              <a:rPr lang="en-US" sz="4000" b="1" dirty="0" err="1">
                <a:solidFill>
                  <a:srgbClr val="004E87"/>
                </a:solidFill>
                <a:latin typeface="Times New Roman" panose="02020603050405020304" pitchFamily="18" charset="0"/>
                <a:cs typeface="Times New Roman" panose="02020603050405020304" pitchFamily="18" charset="0"/>
              </a:rPr>
              <a:t>giây</a:t>
            </a:r>
            <a:r>
              <a:rPr lang="en-US" sz="4000" b="1"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nếu</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cả</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lớp</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không</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có</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đáp</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án</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giáo</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viên</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sẽ</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công</a:t>
            </a:r>
            <a:r>
              <a:rPr lang="en-US" sz="4000" dirty="0">
                <a:solidFill>
                  <a:srgbClr val="004E87"/>
                </a:solidFill>
                <a:latin typeface="Times New Roman" panose="02020603050405020304" pitchFamily="18" charset="0"/>
                <a:cs typeface="Times New Roman" panose="02020603050405020304" pitchFamily="18" charset="0"/>
              </a:rPr>
              <a:t> </a:t>
            </a:r>
            <a:r>
              <a:rPr lang="en-US" sz="4000" dirty="0" err="1">
                <a:solidFill>
                  <a:srgbClr val="004E87"/>
                </a:solidFill>
                <a:latin typeface="Times New Roman" panose="02020603050405020304" pitchFamily="18" charset="0"/>
                <a:cs typeface="Times New Roman" panose="02020603050405020304" pitchFamily="18" charset="0"/>
              </a:rPr>
              <a:t>bố</a:t>
            </a:r>
            <a:r>
              <a:rPr lang="en-US" sz="4000" dirty="0">
                <a:solidFill>
                  <a:srgbClr val="004E87"/>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049" y="924448"/>
            <a:ext cx="5350951" cy="5838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học các con vật nuôi trong nhà - tiếng kêu và hình ảnh động vật sống trong gia đình - ECE">
            <a:hlinkClick r:id="" action="ppaction://media"/>
            <a:extLst>
              <a:ext uri="{FF2B5EF4-FFF2-40B4-BE49-F238E27FC236}">
                <a16:creationId xmlns:a16="http://schemas.microsoft.com/office/drawing/2014/main" id="{4D8816F4-2452-B195-1B85-B97F85FB5BA1}"/>
              </a:ext>
            </a:extLst>
          </p:cNvPr>
          <p:cNvPicPr>
            <a:picLocks noChangeAspect="1"/>
          </p:cNvPicPr>
          <p:nvPr>
            <a:videoFile r:link="rId1"/>
            <p:extLst>
              <p:ext uri="{DAA4B4D4-6D71-4841-9C94-3DE7FCFB9230}">
                <p14:media xmlns:p14="http://schemas.microsoft.com/office/powerpoint/2010/main" r:embed="rId2">
                  <p14:trim st="4857" end="5470.788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3213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35000"/>
          </a:stretch>
        </a:blipFill>
        <a:effectLst/>
      </p:bgPr>
    </p:bg>
    <p:spTree>
      <p:nvGrpSpPr>
        <p:cNvPr id="1" name=""/>
        <p:cNvGrpSpPr/>
        <p:nvPr/>
      </p:nvGrpSpPr>
      <p:grpSpPr>
        <a:xfrm>
          <a:off x="0" y="0"/>
          <a:ext cx="0" cy="0"/>
          <a:chOff x="0" y="0"/>
          <a:chExt cx="0" cy="0"/>
        </a:xfrm>
      </p:grpSpPr>
      <p:sp>
        <p:nvSpPr>
          <p:cNvPr id="2" name="TextBox 1"/>
          <p:cNvSpPr txBox="1"/>
          <p:nvPr/>
        </p:nvSpPr>
        <p:spPr>
          <a:xfrm>
            <a:off x="4229100" y="578508"/>
            <a:ext cx="5124450"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UTM American Sans" panose="02040603050506020204" pitchFamily="18" charset="0"/>
                <a:ea typeface="+mn-ea"/>
                <a:cs typeface="+mn-cs"/>
              </a:rPr>
              <a:t>Luyện</a:t>
            </a:r>
            <a:r>
              <a:rPr kumimoji="0" lang="en-US" sz="6000" b="0" i="0" u="none" strike="noStrike" kern="1200" cap="none" spc="0" normalizeH="0" baseline="0" noProof="0" dirty="0">
                <a:ln>
                  <a:noFill/>
                </a:ln>
                <a:solidFill>
                  <a:prstClr val="white"/>
                </a:solidFill>
                <a:effectLst/>
                <a:uLnTx/>
                <a:uFillTx/>
                <a:latin typeface="UTM American Sans"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uLnTx/>
                <a:uFillTx/>
                <a:latin typeface="UTM American Sans" panose="02040603050506020204" pitchFamily="18" charset="0"/>
                <a:ea typeface="+mn-ea"/>
                <a:cs typeface="+mn-cs"/>
              </a:rPr>
              <a:t>tập</a:t>
            </a:r>
            <a:r>
              <a:rPr kumimoji="0" lang="en-US" sz="6000" b="0" i="0" u="none" strike="noStrike" kern="1200" cap="none" spc="0" normalizeH="0" baseline="0" noProof="0" dirty="0">
                <a:ln>
                  <a:noFill/>
                </a:ln>
                <a:solidFill>
                  <a:prstClr val="white"/>
                </a:solidFill>
                <a:effectLst/>
                <a:uLnTx/>
                <a:uFillTx/>
                <a:latin typeface="UTM American Sans" panose="02040603050506020204" pitchFamily="18" charset="0"/>
                <a:ea typeface="+mn-ea"/>
                <a:cs typeface="+mn-cs"/>
              </a:rPr>
              <a:t> </a:t>
            </a:r>
          </a:p>
        </p:txBody>
      </p:sp>
      <p:sp>
        <p:nvSpPr>
          <p:cNvPr id="3" name="TextBox 2"/>
          <p:cNvSpPr txBox="1"/>
          <p:nvPr/>
        </p:nvSpPr>
        <p:spPr>
          <a:xfrm>
            <a:off x="3280567" y="2237789"/>
            <a:ext cx="5754923"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UTM American Sans" panose="02040603050506020204" pitchFamily="18" charset="0"/>
                <a:ea typeface="+mn-ea"/>
                <a:cs typeface="+mn-cs"/>
              </a:rPr>
              <a:t>VIẾT ĐOẠN VĂN CHO BÀI VĂN MIÊU TẢ CON VẬT</a:t>
            </a:r>
            <a:endParaRPr kumimoji="0" lang="en-US" sz="4400" b="0" i="0" u="none" strike="noStrike" kern="1200" cap="none" spc="0" normalizeH="0" baseline="0" noProof="0" dirty="0">
              <a:ln>
                <a:noFill/>
              </a:ln>
              <a:solidFill>
                <a:prstClr val="white"/>
              </a:solidFill>
              <a:effectLst/>
              <a:uLnTx/>
              <a:uFillTx/>
              <a:latin typeface="UTM American Sans" panose="02040603050506020204" pitchFamily="18" charset="0"/>
              <a:ea typeface="+mn-ea"/>
              <a:cs typeface="+mn-cs"/>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8669" y="0"/>
            <a:ext cx="2278380" cy="404786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03" y="20972"/>
            <a:ext cx="3108038" cy="400591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 y="2815153"/>
            <a:ext cx="3417405" cy="409798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8582" y="2964564"/>
            <a:ext cx="3610479" cy="3934374"/>
          </a:xfrm>
          <a:prstGeom prst="rect">
            <a:avLst/>
          </a:prstGeom>
        </p:spPr>
      </p:pic>
    </p:spTree>
    <p:extLst>
      <p:ext uri="{BB962C8B-B14F-4D97-AF65-F5344CB8AC3E}">
        <p14:creationId xmlns:p14="http://schemas.microsoft.com/office/powerpoint/2010/main" val="1146719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842962" y="76841"/>
            <a:ext cx="10506076"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err="1">
                <a:solidFill>
                  <a:schemeClr val="bg1"/>
                </a:solidFill>
                <a:latin typeface="UTM American Sans" panose="02040603050506020204" pitchFamily="18" charset="0"/>
                <a:cs typeface="Times New Roman" panose="02020603050405020304" pitchFamily="18" charset="0"/>
              </a:rPr>
              <a:t>Đọc</a:t>
            </a:r>
            <a:r>
              <a:rPr lang="en-US" sz="6000">
                <a:solidFill>
                  <a:schemeClr val="bg1"/>
                </a:solidFill>
                <a:latin typeface="UTM American Sans" panose="02040603050506020204" pitchFamily="18" charset="0"/>
                <a:cs typeface="Times New Roman" panose="02020603050405020304" pitchFamily="18" charset="0"/>
              </a:rPr>
              <a:t> đoạn văn</a:t>
            </a:r>
            <a:endParaRPr lang="en-US" sz="6000" dirty="0">
              <a:solidFill>
                <a:schemeClr val="bg1"/>
              </a:solidFill>
              <a:latin typeface="UTM American Sans" panose="02040603050506020204" pitchFamily="18" charset="0"/>
              <a:cs typeface="Times New Roman" panose="02020603050405020304" pitchFamily="18" charset="0"/>
            </a:endParaRPr>
          </a:p>
          <a:p>
            <a:pPr algn="ctr"/>
            <a:r>
              <a:rPr lang="en-US" sz="6000" dirty="0">
                <a:solidFill>
                  <a:schemeClr val="bg1"/>
                </a:solidFill>
                <a:latin typeface="UTM American Sans" panose="02040603050506020204" pitchFamily="18" charset="0"/>
                <a:cs typeface="Times New Roman" panose="02020603050405020304" pitchFamily="18" charset="0"/>
              </a:rPr>
              <a:t>(</a:t>
            </a:r>
            <a:r>
              <a:rPr lang="en-US" sz="6000" dirty="0" err="1">
                <a:solidFill>
                  <a:schemeClr val="bg1"/>
                </a:solidFill>
                <a:latin typeface="UTM American Sans" panose="02040603050506020204" pitchFamily="18" charset="0"/>
                <a:cs typeface="Times New Roman" panose="02020603050405020304" pitchFamily="18" charset="0"/>
              </a:rPr>
              <a:t>Sgk</a:t>
            </a:r>
            <a:r>
              <a:rPr lang="en-US" sz="6000" dirty="0">
                <a:solidFill>
                  <a:schemeClr val="bg1"/>
                </a:solidFill>
                <a:latin typeface="UTM American Sans" panose="02040603050506020204" pitchFamily="18" charset="0"/>
                <a:cs typeface="Times New Roman" panose="02020603050405020304" pitchFamily="18" charset="0"/>
              </a:rPr>
              <a:t> </a:t>
            </a:r>
            <a:r>
              <a:rPr lang="en-US" sz="6000" err="1">
                <a:solidFill>
                  <a:schemeClr val="bg1"/>
                </a:solidFill>
                <a:latin typeface="UTM American Sans" panose="02040603050506020204" pitchFamily="18" charset="0"/>
                <a:cs typeface="Times New Roman" panose="02020603050405020304" pitchFamily="18" charset="0"/>
              </a:rPr>
              <a:t>trang</a:t>
            </a:r>
            <a:r>
              <a:rPr lang="en-US" sz="6000">
                <a:solidFill>
                  <a:schemeClr val="bg1"/>
                </a:solidFill>
                <a:latin typeface="UTM American Sans" panose="02040603050506020204" pitchFamily="18" charset="0"/>
                <a:cs typeface="Times New Roman" panose="02020603050405020304" pitchFamily="18" charset="0"/>
              </a:rPr>
              <a:t> 98)</a:t>
            </a:r>
            <a:endParaRPr lang="en-US" sz="6000" dirty="0">
              <a:solidFill>
                <a:schemeClr val="bg1"/>
              </a:solidFill>
              <a:latin typeface="UTM American Sans"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D916D7-229C-DB77-D210-39AFCC35455B}"/>
              </a:ext>
            </a:extLst>
          </p:cNvPr>
          <p:cNvSpPr/>
          <p:nvPr/>
        </p:nvSpPr>
        <p:spPr>
          <a:xfrm>
            <a:off x="342900" y="438150"/>
            <a:ext cx="11544300" cy="5848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952500" y="838855"/>
            <a:ext cx="10287000" cy="5447645"/>
          </a:xfrm>
          <a:prstGeom prst="rect">
            <a:avLst/>
          </a:prstGeom>
          <a:solidFill>
            <a:schemeClr val="bg1">
              <a:alpha val="4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a:t>
            </a: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Times New Roman" panose="02020603050405020304" pitchFamily="18" charset="0"/>
              </a:rPr>
              <a:t>“Túc, túc, túc,...”, một con gà mẹ gọi đàn con ở cạnh gò. Mẹ bươi đất tìm mồi, con xúm lại chỗ con dế đất. Bỗng gà mẹ kêu “tót” một tiếng to vì có bóng một con diều hâu thoáng qua. “Tác, tác, tác”, gà mẹ la liên tiếp. Bầy gà con như đã quen tiếng báo động, liền chạy trốn. Con thì chui vào bụi cây, con thì núp dưới bờ gò. Gà mẹ chạy qua chạy lại, vừa la vừa nhìn diều hâu đang bay lượn trên không.</a:t>
            </a:r>
            <a:endParaRPr kumimoji="0" lang="en-US" sz="3600" b="0" i="0"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ysClr val="windowText" lastClr="000000"/>
                </a:solidFill>
                <a:effectLst/>
                <a:uLnTx/>
                <a:uFillTx/>
                <a:latin typeface="Calibri"/>
                <a:ea typeface="+mn-ea"/>
                <a:cs typeface="Times New Roman" panose="02020603050405020304" pitchFamily="18" charset="0"/>
              </a:rPr>
              <a:t>				Theo Nguyễn Hữu Uẩn</a:t>
            </a:r>
            <a:endParaRPr kumimoji="0" lang="en-US" sz="2400" b="1" i="1" u="none" strike="noStrike" kern="1200" cap="none" spc="0" normalizeH="0" baseline="0" noProof="0" dirty="0">
              <a:ln>
                <a:noFill/>
              </a:ln>
              <a:solidFill>
                <a:sysClr val="windowText" lastClr="000000"/>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523540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028700" y="1502016"/>
            <a:ext cx="9848850" cy="3416320"/>
          </a:xfrm>
          <a:prstGeom prst="rect">
            <a:avLst/>
          </a:prstGeom>
          <a:noFill/>
        </p:spPr>
        <p:txBody>
          <a:bodyPr wrap="square" rtlCol="0">
            <a:spAutoFit/>
          </a:bodyPr>
          <a:lstStyle/>
          <a:p>
            <a:pPr algn="just"/>
            <a:r>
              <a:rPr lang="vi-VN" sz="3600" b="1">
                <a:solidFill>
                  <a:srgbClr val="004E87"/>
                </a:solidFill>
                <a:latin typeface="Times New Roman" panose="02020603050405020304" pitchFamily="18" charset="0"/>
                <a:cs typeface="Times New Roman" panose="02020603050405020304" pitchFamily="18" charset="0"/>
              </a:rPr>
              <a:t>a.	Đoạn văn tả những hoạt động nào của đàn gà?</a:t>
            </a:r>
          </a:p>
          <a:p>
            <a:pPr algn="just"/>
            <a:r>
              <a:rPr lang="vi-VN" sz="3600" b="1">
                <a:solidFill>
                  <a:srgbClr val="004E87"/>
                </a:solidFill>
                <a:latin typeface="Times New Roman" panose="02020603050405020304" pitchFamily="18" charset="0"/>
                <a:cs typeface="Times New Roman" panose="02020603050405020304" pitchFamily="18" charset="0"/>
              </a:rPr>
              <a:t>b.	Hoạt động của gà mẹ và gà con được tả bằng những từ ngữ, hình ảnh nào?</a:t>
            </a:r>
          </a:p>
          <a:p>
            <a:pPr algn="just"/>
            <a:r>
              <a:rPr lang="vi-VN" sz="3600" b="1">
                <a:solidFill>
                  <a:srgbClr val="004E87"/>
                </a:solidFill>
                <a:latin typeface="Times New Roman" panose="02020603050405020304" pitchFamily="18" charset="0"/>
                <a:cs typeface="Times New Roman" panose="02020603050405020304" pitchFamily="18" charset="0"/>
              </a:rPr>
              <a:t>c.	Nhận xét về cách tác giả dùng từ ngữ gợi tả tiếng kêu của gà mẹ.</a:t>
            </a:r>
            <a:endParaRPr lang="en-US" sz="3600" b="1" dirty="0">
              <a:solidFill>
                <a:srgbClr val="004E87"/>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00199" y="5241267"/>
            <a:ext cx="8991601" cy="1015663"/>
          </a:xfrm>
          <a:prstGeom prst="rect">
            <a:avLst/>
          </a:prstGeom>
          <a:noFill/>
          <a:ln>
            <a:solidFill>
              <a:schemeClr val="accent4">
                <a:lumMod val="50000"/>
              </a:schemeClr>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6000" dirty="0">
                <a:solidFill>
                  <a:srgbClr val="FF0000"/>
                </a:solidFill>
                <a:latin typeface="UTM American Sans" panose="02040603050506020204" pitchFamily="18" charset="0"/>
              </a:rPr>
              <a:t>THẢO </a:t>
            </a:r>
            <a:r>
              <a:rPr lang="en-US" sz="6000">
                <a:solidFill>
                  <a:srgbClr val="FF0000"/>
                </a:solidFill>
                <a:latin typeface="UTM American Sans" panose="02040603050506020204" pitchFamily="18" charset="0"/>
              </a:rPr>
              <a:t>LUẬN NHÓM </a:t>
            </a:r>
            <a:r>
              <a:rPr lang="en-US" sz="6000" dirty="0">
                <a:solidFill>
                  <a:srgbClr val="FF0000"/>
                </a:solidFill>
                <a:latin typeface="UTM American Sans" panose="02040603050506020204" pitchFamily="18" charset="0"/>
              </a:rPr>
              <a:t>BỐN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32" presetClass="emph" presetSubtype="0" repeatCount="indefinite" fill="hold" grpId="1"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TotalTime>
  <Words>1119</Words>
  <Application>Microsoft Office PowerPoint</Application>
  <PresentationFormat>Widescreen</PresentationFormat>
  <Paragraphs>61</Paragraphs>
  <Slides>21</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#9Slide05 SVNClementine</vt:lpstr>
      <vt:lpstr>Arial</vt:lpstr>
      <vt:lpstr>Calibri</vt:lpstr>
      <vt:lpstr>Times New Roman</vt:lpstr>
      <vt:lpstr>UTM American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Phụng Ngụy</cp:lastModifiedBy>
  <cp:revision>6</cp:revision>
  <dcterms:created xsi:type="dcterms:W3CDTF">2019-04-09T06:16:00Z</dcterms:created>
  <dcterms:modified xsi:type="dcterms:W3CDTF">2024-04-23T04:33:55Z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8871C60B6DED4D118C2A8CF922DD60F7</vt:lpwstr>
  </property>
  <property fmtid="{D5CDD505-2E9C-101B-9397-08002B2CF9AE}" pid="3" name="KSOProductBuildVer">
    <vt:lpwstr>1033-11.2.0.11074</vt:lpwstr>
  </property>
</Properties>
</file>