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9" r:id="rId3"/>
    <p:sldMasterId id="2147483684" r:id="rId4"/>
    <p:sldMasterId id="2147483700" r:id="rId5"/>
  </p:sldMasterIdLst>
  <p:notesMasterIdLst>
    <p:notesMasterId r:id="rId19"/>
  </p:notesMasterIdLst>
  <p:sldIdLst>
    <p:sldId id="3242" r:id="rId6"/>
    <p:sldId id="287" r:id="rId7"/>
    <p:sldId id="292" r:id="rId8"/>
    <p:sldId id="300" r:id="rId9"/>
    <p:sldId id="295" r:id="rId10"/>
    <p:sldId id="309" r:id="rId11"/>
    <p:sldId id="3237" r:id="rId12"/>
    <p:sldId id="3238" r:id="rId13"/>
    <p:sldId id="3239" r:id="rId14"/>
    <p:sldId id="3216" r:id="rId15"/>
    <p:sldId id="3241" r:id="rId16"/>
    <p:sldId id="3240" r:id="rId17"/>
    <p:sldId id="325"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98">
          <p15:clr>
            <a:srgbClr val="A4A3A4"/>
          </p15:clr>
        </p15:guide>
        <p15:guide id="3" pos="3840">
          <p15:clr>
            <a:srgbClr val="A4A3A4"/>
          </p15:clr>
        </p15:guide>
        <p15:guide id="4" pos="7680">
          <p15:clr>
            <a:srgbClr val="A4A3A4"/>
          </p15:clr>
        </p15:guide>
        <p15:guide id="5" pos="526">
          <p15:clr>
            <a:srgbClr val="A4A3A4"/>
          </p15:clr>
        </p15:guide>
        <p15:guide id="6" pos="71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F7700"/>
    <a:srgbClr val="FFFFFF"/>
    <a:srgbClr val="A0CC3F"/>
    <a:srgbClr val="FDFADE"/>
    <a:srgbClr val="79DBFE"/>
    <a:srgbClr val="BAECFE"/>
    <a:srgbClr val="759501"/>
    <a:srgbClr val="BDED01"/>
    <a:srgbClr val="C03727"/>
    <a:srgbClr val="C0E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9" autoAdjust="0"/>
    <p:restoredTop sz="93704" autoAdjust="0"/>
  </p:normalViewPr>
  <p:slideViewPr>
    <p:cSldViewPr snapToGrid="0" showGuides="1">
      <p:cViewPr varScale="1">
        <p:scale>
          <a:sx n="87" d="100"/>
          <a:sy n="87" d="100"/>
        </p:scale>
        <p:origin x="1000" y="128"/>
      </p:cViewPr>
      <p:guideLst>
        <p:guide orient="horz" pos="2160"/>
        <p:guide orient="horz" pos="1098"/>
        <p:guide pos="3840"/>
        <p:guide pos="7680"/>
        <p:guide pos="526"/>
        <p:guide pos="7129"/>
      </p:guideLst>
    </p:cSldViewPr>
  </p:slideViewPr>
  <p:notesTextViewPr>
    <p:cViewPr>
      <p:scale>
        <a:sx n="400" d="100"/>
        <a:sy n="400" d="100"/>
      </p:scale>
      <p:origin x="0" y="-11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9D6B-3B0B-46FE-B8BE-0F0A56ED4D23}" type="datetimeFigureOut">
              <a:rPr lang="zh-CN" altLang="en-US" smtClean="0"/>
              <a:t>2024/3/26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B22D-B9B7-460C-AFF5-E4A2A2B766A2}" type="slidenum">
              <a:rPr lang="zh-CN" altLang="en-US" smtClean="0"/>
              <a:t>‹#›</a:t>
            </a:fld>
            <a:endParaRPr lang="zh-CN" altLang="en-US"/>
          </a:p>
        </p:txBody>
      </p:sp>
    </p:spTree>
    <p:extLst>
      <p:ext uri="{BB962C8B-B14F-4D97-AF65-F5344CB8AC3E}">
        <p14:creationId xmlns:p14="http://schemas.microsoft.com/office/powerpoint/2010/main" val="157497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sz="1000">
              <a:latin typeface="+mj-lt"/>
            </a:endParaRPr>
          </a:p>
        </p:txBody>
      </p:sp>
      <p:sp>
        <p:nvSpPr>
          <p:cNvPr id="4" name="Chỗ dành sẵn cho Số hiệu Bản chiếu 3"/>
          <p:cNvSpPr>
            <a:spLocks noGrp="1"/>
          </p:cNvSpPr>
          <p:nvPr>
            <p:ph type="sldNum" sz="quarter" idx="5"/>
          </p:nvPr>
        </p:nvSpPr>
        <p:spPr/>
        <p:txBody>
          <a:bodyPr/>
          <a:lstStyle/>
          <a:p>
            <a:fld id="{F051B22D-B9B7-460C-AFF5-E4A2A2B766A2}" type="slidenum">
              <a:rPr lang="zh-CN" altLang="en-US" smtClean="0"/>
              <a:t>2</a:t>
            </a:fld>
            <a:endParaRPr lang="zh-CN" altLang="en-US"/>
          </a:p>
        </p:txBody>
      </p:sp>
    </p:spTree>
    <p:extLst>
      <p:ext uri="{BB962C8B-B14F-4D97-AF65-F5344CB8AC3E}">
        <p14:creationId xmlns:p14="http://schemas.microsoft.com/office/powerpoint/2010/main" val="392921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051B22D-B9B7-460C-AFF5-E4A2A2B766A2}" type="slidenum">
              <a:rPr lang="zh-CN" altLang="en-US" smtClean="0"/>
              <a:t>5</a:t>
            </a:fld>
            <a:endParaRPr lang="zh-CN" altLang="en-US"/>
          </a:p>
        </p:txBody>
      </p:sp>
    </p:spTree>
    <p:extLst>
      <p:ext uri="{BB962C8B-B14F-4D97-AF65-F5344CB8AC3E}">
        <p14:creationId xmlns:p14="http://schemas.microsoft.com/office/powerpoint/2010/main" val="139902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BA3BC0-4B8A-453D-B965-8968036FA181}" type="slidenum">
              <a:rPr lang="zh-CN" altLang="en-US" smtClean="0"/>
              <a:t>10</a:t>
            </a:fld>
            <a:endParaRPr lang="zh-CN" altLang="en-US"/>
          </a:p>
        </p:txBody>
      </p:sp>
    </p:spTree>
    <p:extLst>
      <p:ext uri="{BB962C8B-B14F-4D97-AF65-F5344CB8AC3E}">
        <p14:creationId xmlns:p14="http://schemas.microsoft.com/office/powerpoint/2010/main" val="46618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sz="1000">
              <a:latin typeface="Times New Roman" panose="02020603050405020304" pitchFamily="18"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F051B22D-B9B7-460C-AFF5-E4A2A2B766A2}" type="slidenum">
              <a:rPr lang="zh-CN" altLang="en-US" smtClean="0"/>
              <a:t>13</a:t>
            </a:fld>
            <a:endParaRPr lang="zh-CN" altLang="en-US"/>
          </a:p>
        </p:txBody>
      </p:sp>
    </p:spTree>
    <p:extLst>
      <p:ext uri="{BB962C8B-B14F-4D97-AF65-F5344CB8AC3E}">
        <p14:creationId xmlns:p14="http://schemas.microsoft.com/office/powerpoint/2010/main" val="207250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807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92992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30630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7768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59957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0572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45306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40286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3228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67561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281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90055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83271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60276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00789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4043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92621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7258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66319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8648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2944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36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22296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56287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29284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49065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58568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41559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19279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13033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24378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01002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16874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22701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61577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85176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9297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57619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58379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66267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66324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80202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6050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40585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2271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93089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4031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41149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0960497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90601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15178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81229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13833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9121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69862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57828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5620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3/26/24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35479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E121513-5E51-42F2-A8FB-9731774D4B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AD3FE985-A115-4DAC-9A6C-0F7B33ED53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54828349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684C7A04-A69C-4DFF-A852-8682B23266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5950797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5D48340-1132-476E-ACAF-E8C1349808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5221839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57B68FC-00C3-47DD-9685-AB14469BC4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3/26/24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7569328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39.xml"/><Relationship Id="rId6" Type="http://schemas.microsoft.com/office/2007/relationships/hdphoto" Target="../media/hdphoto6.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2556084" y="-22674"/>
            <a:ext cx="8978778" cy="5870612"/>
          </a:xfrm>
          <a:custGeom>
            <a:avLst/>
            <a:gdLst>
              <a:gd name="connsiteX0" fmla="*/ 0 w 8978778"/>
              <a:gd name="connsiteY0" fmla="*/ 978454 h 5870612"/>
              <a:gd name="connsiteX1" fmla="*/ 1247567 w 8978778"/>
              <a:gd name="connsiteY1" fmla="*/ 0 h 5870612"/>
              <a:gd name="connsiteX2" fmla="*/ 7731209 w 8978778"/>
              <a:gd name="connsiteY2" fmla="*/ 0 h 5870612"/>
              <a:gd name="connsiteX3" fmla="*/ 8978778 w 8978778"/>
              <a:gd name="connsiteY3" fmla="*/ 978454 h 5870612"/>
              <a:gd name="connsiteX4" fmla="*/ 8978778 w 8978778"/>
              <a:gd name="connsiteY4" fmla="*/ 4892157 h 5870612"/>
              <a:gd name="connsiteX5" fmla="*/ 7731209 w 8978778"/>
              <a:gd name="connsiteY5" fmla="*/ 5870612 h 5870612"/>
              <a:gd name="connsiteX6" fmla="*/ 1247567 w 8978778"/>
              <a:gd name="connsiteY6" fmla="*/ 5870612 h 5870612"/>
              <a:gd name="connsiteX7" fmla="*/ 0 w 8978778"/>
              <a:gd name="connsiteY7" fmla="*/ 4892157 h 5870612"/>
              <a:gd name="connsiteX8" fmla="*/ 0 w 8978778"/>
              <a:gd name="connsiteY8" fmla="*/ 978454 h 5870612"/>
              <a:gd name="connsiteX0" fmla="*/ 0 w 8978778"/>
              <a:gd name="connsiteY0" fmla="*/ 978454 h 5870612"/>
              <a:gd name="connsiteX1" fmla="*/ 1247567 w 8978778"/>
              <a:gd name="connsiteY1" fmla="*/ 0 h 5870612"/>
              <a:gd name="connsiteX2" fmla="*/ 7731209 w 8978778"/>
              <a:gd name="connsiteY2" fmla="*/ 0 h 5870612"/>
              <a:gd name="connsiteX3" fmla="*/ 8978778 w 8978778"/>
              <a:gd name="connsiteY3" fmla="*/ 978454 h 5870612"/>
              <a:gd name="connsiteX4" fmla="*/ 8978778 w 8978778"/>
              <a:gd name="connsiteY4" fmla="*/ 4892157 h 5870612"/>
              <a:gd name="connsiteX5" fmla="*/ 7731209 w 8978778"/>
              <a:gd name="connsiteY5" fmla="*/ 5870612 h 5870612"/>
              <a:gd name="connsiteX6" fmla="*/ 1247567 w 8978778"/>
              <a:gd name="connsiteY6" fmla="*/ 5870612 h 5870612"/>
              <a:gd name="connsiteX7" fmla="*/ 0 w 8978778"/>
              <a:gd name="connsiteY7" fmla="*/ 4892157 h 5870612"/>
              <a:gd name="connsiteX8" fmla="*/ 0 w 8978778"/>
              <a:gd name="connsiteY8" fmla="*/ 978454 h 5870612"/>
              <a:gd name="connsiteX0" fmla="*/ 0 w 8978778"/>
              <a:gd name="connsiteY0" fmla="*/ 978454 h 5870612"/>
              <a:gd name="connsiteX1" fmla="*/ 1247567 w 8978778"/>
              <a:gd name="connsiteY1" fmla="*/ 0 h 5870612"/>
              <a:gd name="connsiteX2" fmla="*/ 7731209 w 8978778"/>
              <a:gd name="connsiteY2" fmla="*/ 0 h 5870612"/>
              <a:gd name="connsiteX3" fmla="*/ 8978778 w 8978778"/>
              <a:gd name="connsiteY3" fmla="*/ 978454 h 5870612"/>
              <a:gd name="connsiteX4" fmla="*/ 8978778 w 8978778"/>
              <a:gd name="connsiteY4" fmla="*/ 4892157 h 5870612"/>
              <a:gd name="connsiteX5" fmla="*/ 7731209 w 8978778"/>
              <a:gd name="connsiteY5" fmla="*/ 5870612 h 5870612"/>
              <a:gd name="connsiteX6" fmla="*/ 1247567 w 8978778"/>
              <a:gd name="connsiteY6" fmla="*/ 5870612 h 5870612"/>
              <a:gd name="connsiteX7" fmla="*/ 0 w 8978778"/>
              <a:gd name="connsiteY7" fmla="*/ 4892157 h 5870612"/>
              <a:gd name="connsiteX8" fmla="*/ 0 w 8978778"/>
              <a:gd name="connsiteY8" fmla="*/ 978454 h 587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8778" h="5870612" fill="none" extrusionOk="0">
                <a:moveTo>
                  <a:pt x="0" y="978454"/>
                </a:moveTo>
                <a:cubicBezTo>
                  <a:pt x="-185155" y="470977"/>
                  <a:pt x="754638" y="-51162"/>
                  <a:pt x="1247567" y="0"/>
                </a:cubicBezTo>
                <a:cubicBezTo>
                  <a:pt x="3839989" y="169706"/>
                  <a:pt x="6869308" y="464048"/>
                  <a:pt x="7731209" y="0"/>
                </a:cubicBezTo>
                <a:cubicBezTo>
                  <a:pt x="8614551" y="167150"/>
                  <a:pt x="9084732" y="491259"/>
                  <a:pt x="8978778" y="978454"/>
                </a:cubicBezTo>
                <a:cubicBezTo>
                  <a:pt x="8865271" y="1817332"/>
                  <a:pt x="9068758" y="4317614"/>
                  <a:pt x="8978778" y="4892157"/>
                </a:cubicBezTo>
                <a:cubicBezTo>
                  <a:pt x="9027686" y="5647424"/>
                  <a:pt x="8389274" y="5722811"/>
                  <a:pt x="7731209" y="5870612"/>
                </a:cubicBezTo>
                <a:cubicBezTo>
                  <a:pt x="5456088" y="5524168"/>
                  <a:pt x="2370933" y="5843017"/>
                  <a:pt x="1247567" y="5870612"/>
                </a:cubicBezTo>
                <a:cubicBezTo>
                  <a:pt x="672531" y="5701283"/>
                  <a:pt x="-104599" y="5278128"/>
                  <a:pt x="0" y="4892157"/>
                </a:cubicBezTo>
                <a:cubicBezTo>
                  <a:pt x="63772" y="3265583"/>
                  <a:pt x="-192911" y="1945572"/>
                  <a:pt x="0" y="978454"/>
                </a:cubicBezTo>
                <a:close/>
              </a:path>
              <a:path w="8978778" h="5870612" stroke="0" extrusionOk="0">
                <a:moveTo>
                  <a:pt x="0" y="978454"/>
                </a:moveTo>
                <a:cubicBezTo>
                  <a:pt x="185812" y="550279"/>
                  <a:pt x="711666" y="99913"/>
                  <a:pt x="1247567" y="0"/>
                </a:cubicBezTo>
                <a:cubicBezTo>
                  <a:pt x="2749612" y="-48311"/>
                  <a:pt x="4553983" y="-399274"/>
                  <a:pt x="7731209" y="0"/>
                </a:cubicBezTo>
                <a:cubicBezTo>
                  <a:pt x="8360613" y="242571"/>
                  <a:pt x="9052388" y="393391"/>
                  <a:pt x="8978778" y="978454"/>
                </a:cubicBezTo>
                <a:cubicBezTo>
                  <a:pt x="9166805" y="1932374"/>
                  <a:pt x="9138953" y="3880018"/>
                  <a:pt x="8978778" y="4892157"/>
                </a:cubicBezTo>
                <a:cubicBezTo>
                  <a:pt x="9008933" y="5291380"/>
                  <a:pt x="8295609" y="5986428"/>
                  <a:pt x="7731209" y="5870612"/>
                </a:cubicBezTo>
                <a:cubicBezTo>
                  <a:pt x="5630505" y="5985543"/>
                  <a:pt x="1933447" y="5739659"/>
                  <a:pt x="1247567" y="5870612"/>
                </a:cubicBezTo>
                <a:cubicBezTo>
                  <a:pt x="663200" y="5833954"/>
                  <a:pt x="18133" y="5480250"/>
                  <a:pt x="0" y="4892157"/>
                </a:cubicBezTo>
                <a:cubicBezTo>
                  <a:pt x="-100090" y="3837017"/>
                  <a:pt x="-271552" y="2398745"/>
                  <a:pt x="0" y="978454"/>
                </a:cubicBezTo>
                <a:close/>
              </a:path>
              <a:path w="8978778" h="5870612" fill="none" stroke="0" extrusionOk="0">
                <a:moveTo>
                  <a:pt x="0" y="978454"/>
                </a:moveTo>
                <a:cubicBezTo>
                  <a:pt x="-107908" y="436703"/>
                  <a:pt x="677449" y="-1313"/>
                  <a:pt x="1247567" y="0"/>
                </a:cubicBezTo>
                <a:cubicBezTo>
                  <a:pt x="3918550" y="15912"/>
                  <a:pt x="6954719" y="228747"/>
                  <a:pt x="7731209" y="0"/>
                </a:cubicBezTo>
                <a:cubicBezTo>
                  <a:pt x="8391733" y="112017"/>
                  <a:pt x="8986951" y="493882"/>
                  <a:pt x="8978778" y="978454"/>
                </a:cubicBezTo>
                <a:cubicBezTo>
                  <a:pt x="8755590" y="1890218"/>
                  <a:pt x="8875351" y="4027283"/>
                  <a:pt x="8978778" y="4892157"/>
                </a:cubicBezTo>
                <a:cubicBezTo>
                  <a:pt x="9110884" y="5495461"/>
                  <a:pt x="8420336" y="5980567"/>
                  <a:pt x="7731209" y="5870612"/>
                </a:cubicBezTo>
                <a:cubicBezTo>
                  <a:pt x="5396196" y="5610381"/>
                  <a:pt x="2273166" y="5785028"/>
                  <a:pt x="1247567" y="5870612"/>
                </a:cubicBezTo>
                <a:cubicBezTo>
                  <a:pt x="530931" y="5907188"/>
                  <a:pt x="-67662" y="5441446"/>
                  <a:pt x="0" y="4892157"/>
                </a:cubicBezTo>
                <a:cubicBezTo>
                  <a:pt x="141847" y="3127805"/>
                  <a:pt x="-351577" y="1718772"/>
                  <a:pt x="0" y="978454"/>
                </a:cubicBezTo>
                <a:close/>
              </a:path>
              <a:path w="8978778" h="5870612" fill="none" stroke="0" extrusionOk="0">
                <a:moveTo>
                  <a:pt x="0" y="978454"/>
                </a:moveTo>
                <a:cubicBezTo>
                  <a:pt x="-104247" y="480087"/>
                  <a:pt x="771037" y="-52261"/>
                  <a:pt x="1247567" y="0"/>
                </a:cubicBezTo>
                <a:cubicBezTo>
                  <a:pt x="3768036" y="-18805"/>
                  <a:pt x="6819238" y="262996"/>
                  <a:pt x="7731209" y="0"/>
                </a:cubicBezTo>
                <a:cubicBezTo>
                  <a:pt x="8519833" y="202065"/>
                  <a:pt x="9078525" y="516664"/>
                  <a:pt x="8978778" y="978454"/>
                </a:cubicBezTo>
                <a:cubicBezTo>
                  <a:pt x="8838658" y="1811828"/>
                  <a:pt x="8953396" y="4216186"/>
                  <a:pt x="8978778" y="4892157"/>
                </a:cubicBezTo>
                <a:cubicBezTo>
                  <a:pt x="9123976" y="5632383"/>
                  <a:pt x="8390104" y="5806632"/>
                  <a:pt x="7731209" y="5870612"/>
                </a:cubicBezTo>
                <a:cubicBezTo>
                  <a:pt x="5460464" y="5590293"/>
                  <a:pt x="2353314" y="5801165"/>
                  <a:pt x="1247567" y="5870612"/>
                </a:cubicBezTo>
                <a:cubicBezTo>
                  <a:pt x="597358" y="5779010"/>
                  <a:pt x="-70983" y="5373935"/>
                  <a:pt x="0" y="4892157"/>
                </a:cubicBezTo>
                <a:cubicBezTo>
                  <a:pt x="184945" y="3071423"/>
                  <a:pt x="-272042" y="1792706"/>
                  <a:pt x="0" y="978454"/>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custGeom>
                    <a:avLst/>
                    <a:gdLst>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5982" h="5870612" fill="none" extrusionOk="0">
                        <a:moveTo>
                          <a:pt x="0" y="978454"/>
                        </a:moveTo>
                        <a:cubicBezTo>
                          <a:pt x="-112165" y="458620"/>
                          <a:pt x="633402" y="-34018"/>
                          <a:pt x="1138801" y="0"/>
                        </a:cubicBezTo>
                        <a:cubicBezTo>
                          <a:pt x="3599853" y="14538"/>
                          <a:pt x="6240739" y="292349"/>
                          <a:pt x="7057180" y="0"/>
                        </a:cubicBezTo>
                        <a:cubicBezTo>
                          <a:pt x="7805408" y="106682"/>
                          <a:pt x="8268101" y="476595"/>
                          <a:pt x="8195982" y="978454"/>
                        </a:cubicBezTo>
                        <a:cubicBezTo>
                          <a:pt x="8072248" y="1805302"/>
                          <a:pt x="8248157" y="4261421"/>
                          <a:pt x="8195982" y="4892157"/>
                        </a:cubicBezTo>
                        <a:cubicBezTo>
                          <a:pt x="8231905" y="5599750"/>
                          <a:pt x="7668586" y="5785465"/>
                          <a:pt x="7057180" y="5870612"/>
                        </a:cubicBezTo>
                        <a:cubicBezTo>
                          <a:pt x="4947448" y="5608149"/>
                          <a:pt x="2200539" y="5867104"/>
                          <a:pt x="1138801" y="5870612"/>
                        </a:cubicBezTo>
                        <a:cubicBezTo>
                          <a:pt x="578297" y="5766226"/>
                          <a:pt x="-69152" y="5326978"/>
                          <a:pt x="0" y="4892157"/>
                        </a:cubicBezTo>
                        <a:cubicBezTo>
                          <a:pt x="180544" y="3211391"/>
                          <a:pt x="-176656" y="1896834"/>
                          <a:pt x="0" y="978454"/>
                        </a:cubicBezTo>
                        <a:close/>
                      </a:path>
                      <a:path w="8195982" h="5870612" stroke="0" extrusionOk="0">
                        <a:moveTo>
                          <a:pt x="0" y="978454"/>
                        </a:moveTo>
                        <a:cubicBezTo>
                          <a:pt x="102213" y="506407"/>
                          <a:pt x="635022" y="43154"/>
                          <a:pt x="1138801" y="0"/>
                        </a:cubicBezTo>
                        <a:cubicBezTo>
                          <a:pt x="2288879" y="89426"/>
                          <a:pt x="4458350" y="-272737"/>
                          <a:pt x="7057180" y="0"/>
                        </a:cubicBezTo>
                        <a:cubicBezTo>
                          <a:pt x="7645895" y="144372"/>
                          <a:pt x="8259006" y="441655"/>
                          <a:pt x="8195982" y="978454"/>
                        </a:cubicBezTo>
                        <a:cubicBezTo>
                          <a:pt x="8274532" y="1895402"/>
                          <a:pt x="8294840" y="3868123"/>
                          <a:pt x="8195982" y="4892157"/>
                        </a:cubicBezTo>
                        <a:cubicBezTo>
                          <a:pt x="8214084" y="5375570"/>
                          <a:pt x="7595417" y="5975482"/>
                          <a:pt x="7057180" y="5870612"/>
                        </a:cubicBezTo>
                        <a:cubicBezTo>
                          <a:pt x="5135392" y="5848095"/>
                          <a:pt x="1793399" y="5768480"/>
                          <a:pt x="1138801" y="5870612"/>
                        </a:cubicBezTo>
                        <a:cubicBezTo>
                          <a:pt x="579528" y="5844068"/>
                          <a:pt x="14570" y="5490637"/>
                          <a:pt x="0" y="4892157"/>
                        </a:cubicBezTo>
                        <a:cubicBezTo>
                          <a:pt x="-98650" y="3771392"/>
                          <a:pt x="-209098" y="2396754"/>
                          <a:pt x="0" y="978454"/>
                        </a:cubicBezTo>
                        <a:close/>
                      </a:path>
                      <a:path w="8195982" h="5870612" fill="none" stroke="0" extrusionOk="0">
                        <a:moveTo>
                          <a:pt x="0" y="978454"/>
                        </a:moveTo>
                        <a:cubicBezTo>
                          <a:pt x="-47415" y="464200"/>
                          <a:pt x="606635" y="-23018"/>
                          <a:pt x="1138801" y="0"/>
                        </a:cubicBezTo>
                        <a:cubicBezTo>
                          <a:pt x="3582435" y="-6908"/>
                          <a:pt x="6203162" y="132455"/>
                          <a:pt x="7057180" y="0"/>
                        </a:cubicBezTo>
                        <a:cubicBezTo>
                          <a:pt x="7724741" y="74308"/>
                          <a:pt x="8236846" y="503259"/>
                          <a:pt x="8195982" y="978454"/>
                        </a:cubicBezTo>
                        <a:cubicBezTo>
                          <a:pt x="7986106" y="1852461"/>
                          <a:pt x="8109375" y="4136044"/>
                          <a:pt x="8195982" y="4892157"/>
                        </a:cubicBezTo>
                        <a:cubicBezTo>
                          <a:pt x="8221376" y="5508434"/>
                          <a:pt x="7625328" y="5914968"/>
                          <a:pt x="7057180" y="5870612"/>
                        </a:cubicBezTo>
                        <a:cubicBezTo>
                          <a:pt x="4990743" y="5741069"/>
                          <a:pt x="2132595" y="5777006"/>
                          <a:pt x="1138801" y="5870612"/>
                        </a:cubicBezTo>
                        <a:cubicBezTo>
                          <a:pt x="495316" y="5831772"/>
                          <a:pt x="-42358" y="5422034"/>
                          <a:pt x="0" y="4892157"/>
                        </a:cubicBezTo>
                        <a:cubicBezTo>
                          <a:pt x="183297" y="3112689"/>
                          <a:pt x="-261760" y="1693457"/>
                          <a:pt x="0" y="97845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4032477" y="177086"/>
            <a:ext cx="90155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TRƯỜNG TIỂU HỌC THỚI TAM</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7" y="2912632"/>
            <a:ext cx="3785998" cy="3785998"/>
          </a:xfrm>
          <a:prstGeom prst="rect">
            <a:avLst/>
          </a:prstGeom>
        </p:spPr>
      </p:pic>
      <p:grpSp>
        <p:nvGrpSpPr>
          <p:cNvPr id="18" name="Group 17">
            <a:extLst>
              <a:ext uri="{FF2B5EF4-FFF2-40B4-BE49-F238E27FC236}">
                <a16:creationId xmlns:a16="http://schemas.microsoft.com/office/drawing/2014/main" id="{0CCDD4D4-BA18-422E-8589-B2DD81EDDAB0}"/>
              </a:ext>
            </a:extLst>
          </p:cNvPr>
          <p:cNvGrpSpPr/>
          <p:nvPr/>
        </p:nvGrpSpPr>
        <p:grpSpPr>
          <a:xfrm>
            <a:off x="4176521" y="901596"/>
            <a:ext cx="6706265" cy="1239002"/>
            <a:chOff x="6201903" y="1735381"/>
            <a:chExt cx="5318657" cy="1239002"/>
          </a:xfrm>
        </p:grpSpPr>
        <p:pic>
          <p:nvPicPr>
            <p:cNvPr id="17" name="Picture 16" descr="Shape, arrow&#10;&#10;Description automatically generated">
              <a:extLst>
                <a:ext uri="{FF2B5EF4-FFF2-40B4-BE49-F238E27FC236}">
                  <a16:creationId xmlns:a16="http://schemas.microsoft.com/office/drawing/2014/main" id="{B54421C8-FB9A-4354-897E-23850704CF5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7" name="TextBox 6">
              <a:extLst>
                <a:ext uri="{FF2B5EF4-FFF2-40B4-BE49-F238E27FC236}">
                  <a16:creationId xmlns:a16="http://schemas.microsoft.com/office/drawing/2014/main" id="{ABD5A6D2-9823-401E-9FA1-200719D53002}"/>
                </a:ext>
              </a:extLst>
            </p:cNvPr>
            <p:cNvSpPr txBox="1"/>
            <p:nvPr/>
          </p:nvSpPr>
          <p:spPr>
            <a:xfrm>
              <a:off x="6927104" y="1776219"/>
              <a:ext cx="3804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FF4780"/>
                    </a:solid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Tự nhiên và Xã hội</a:t>
              </a:r>
            </a:p>
          </p:txBody>
        </p:sp>
      </p:grpSp>
      <p:sp>
        <p:nvSpPr>
          <p:cNvPr id="8" name="TextBox 7">
            <a:extLst>
              <a:ext uri="{FF2B5EF4-FFF2-40B4-BE49-F238E27FC236}">
                <a16:creationId xmlns:a16="http://schemas.microsoft.com/office/drawing/2014/main" id="{399281E0-FC5B-470F-A75F-8DD3B2C3D702}"/>
              </a:ext>
            </a:extLst>
          </p:cNvPr>
          <p:cNvSpPr txBox="1"/>
          <p:nvPr/>
        </p:nvSpPr>
        <p:spPr>
          <a:xfrm>
            <a:off x="2951314" y="2225780"/>
            <a:ext cx="799708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solidFill>
                    <a:prstClr val="black"/>
                  </a:solidFill>
                </a:ln>
                <a:solidFill>
                  <a:srgbClr val="FFFF00"/>
                </a:solidFill>
                <a:effectLst>
                  <a:glow rad="63500">
                    <a:srgbClr val="FFC000">
                      <a:satMod val="175000"/>
                      <a:alpha val="40000"/>
                    </a:srgbClr>
                  </a:glow>
                  <a:outerShdw blurRad="50800" dist="38100" algn="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 24: THỰC HÀNH: TÌM HIỂU VỀ CHẤT VÀ HOẠT ĐỘNG CÓ HẠI CHO CƠ QUAN TIÊU HÓA, TUẦN HOÀN, THẦN KINH  </a:t>
            </a:r>
            <a:r>
              <a:rPr kumimoji="0" lang="vi-VN" sz="2800" b="1" i="0" u="none" strike="noStrike" kern="1200" cap="none" spc="0" normalizeH="0" baseline="0" noProof="0" dirty="0">
                <a:ln>
                  <a:solidFill>
                    <a:prstClr val="black"/>
                  </a:solidFill>
                </a:ln>
                <a:solidFill>
                  <a:srgbClr val="002060"/>
                </a:solidFill>
                <a:effectLst>
                  <a:glow rad="63500">
                    <a:srgbClr val="FFC000">
                      <a:satMod val="175000"/>
                      <a:alpha val="40000"/>
                    </a:srgbClr>
                  </a:glow>
                  <a:outerShdw blurRad="50800" dist="38100" algn="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(TIẾT 1)</a:t>
            </a:r>
            <a:endParaRPr kumimoji="0" lang="vi-VN" sz="3600" b="1" i="0" u="none" strike="noStrike" kern="1200" cap="none" spc="0" normalizeH="0" baseline="0" noProof="0" dirty="0">
              <a:ln>
                <a:solidFill>
                  <a:prstClr val="black"/>
                </a:solidFill>
              </a:ln>
              <a:solidFill>
                <a:srgbClr val="002060"/>
              </a:solidFill>
              <a:effectLst>
                <a:glow rad="63500">
                  <a:srgbClr val="FFC000">
                    <a:satMod val="175000"/>
                    <a:alpha val="40000"/>
                  </a:srgbClr>
                </a:glow>
                <a:outerShdw blurRad="50800" dist="38100" algn="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576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5"/>
            <a:srcRect l="1990"/>
            <a:stretch>
              <a:fillRect/>
            </a:stretch>
          </p:blipFill>
          <p:spPr>
            <a:xfrm>
              <a:off x="-17585" y="5729324"/>
              <a:ext cx="8659753" cy="1123362"/>
            </a:xfrm>
            <a:prstGeom prst="rect">
              <a:avLst/>
            </a:prstGeom>
          </p:spPr>
        </p:pic>
        <p:pic>
          <p:nvPicPr>
            <p:cNvPr id="33" name="图片 32"/>
            <p:cNvPicPr>
              <a:picLocks noChangeAspect="1"/>
            </p:cNvPicPr>
            <p:nvPr/>
          </p:nvPicPr>
          <p:blipFill rotWithShape="1">
            <a:blip r:embed="rId5"/>
            <a:srcRect r="21459"/>
            <a:stretch>
              <a:fillRect/>
            </a:stretch>
          </p:blipFill>
          <p:spPr>
            <a:xfrm>
              <a:off x="5398477" y="5729324"/>
              <a:ext cx="6787661" cy="1123362"/>
            </a:xfrm>
            <a:prstGeom prst="rect">
              <a:avLst/>
            </a:prstGeom>
          </p:spPr>
        </p:pic>
      </p:grpSp>
      <p:sp>
        <p:nvSpPr>
          <p:cNvPr id="40" name="Rectangle 39"/>
          <p:cNvSpPr/>
          <p:nvPr/>
        </p:nvSpPr>
        <p:spPr>
          <a:xfrm>
            <a:off x="471229" y="55076"/>
            <a:ext cx="11714909"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inpin heiti" charset="-122"/>
                <a:cs typeface="Times New Roman" panose="02020603050405020304" pitchFamily="18" charset="0"/>
              </a:rPr>
              <a:t>Cùng</a:t>
            </a:r>
            <a:r>
              <a:rPr lang="en-US" altLang="zh-CN" sz="3600" b="1" dirty="0">
                <a:solidFill>
                  <a:srgbClr val="0070C0"/>
                </a:solidFill>
                <a:latin typeface="Times New Roman" panose="02020603050405020304" pitchFamily="18" charset="0"/>
                <a:ea typeface="inpin heiti" charset="-122"/>
                <a:cs typeface="Times New Roman" panose="02020603050405020304" pitchFamily="18" charset="0"/>
              </a:rPr>
              <a:t> </a:t>
            </a:r>
            <a:r>
              <a:rPr lang="en-US" altLang="zh-CN" sz="3600" b="1" err="1">
                <a:solidFill>
                  <a:srgbClr val="0070C0"/>
                </a:solidFill>
                <a:latin typeface="Times New Roman" panose="02020603050405020304" pitchFamily="18" charset="0"/>
                <a:ea typeface="inpin heiti" charset="-122"/>
                <a:cs typeface="Times New Roman" panose="02020603050405020304" pitchFamily="18" charset="0"/>
              </a:rPr>
              <a:t>tìm</a:t>
            </a:r>
            <a:r>
              <a:rPr lang="en-US" altLang="zh-CN" sz="3600" b="1">
                <a:solidFill>
                  <a:srgbClr val="0070C0"/>
                </a:solidFill>
                <a:latin typeface="Times New Roman" panose="02020603050405020304" pitchFamily="18" charset="0"/>
                <a:ea typeface="inpin heiti" charset="-122"/>
                <a:cs typeface="Times New Roman" panose="02020603050405020304" pitchFamily="18" charset="0"/>
              </a:rPr>
              <a:t> hiểu thêm về phòng chống ma tuý</a:t>
            </a:r>
            <a:endParaRPr lang="zh-CN" altLang="en-US" sz="3600" b="1" dirty="0">
              <a:solidFill>
                <a:srgbClr val="0070C0"/>
              </a:solidFill>
              <a:latin typeface="Times New Roman" panose="02020603050405020304" pitchFamily="18" charset="0"/>
              <a:ea typeface="inpin heiti" charset="-122"/>
              <a:cs typeface="Times New Roman" panose="02020603050405020304" pitchFamily="18"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718" y="46187"/>
            <a:ext cx="686386" cy="103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y2mate.com - Video tuyên truyên phong chông ma tuy cho hoc sinh  B Productions 2020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752556"/>
            <a:ext cx="12192000" cy="6105443"/>
          </a:xfrm>
          <a:prstGeom prst="rect">
            <a:avLst/>
          </a:prstGeom>
        </p:spPr>
      </p:pic>
    </p:spTree>
    <p:extLst>
      <p:ext uri="{BB962C8B-B14F-4D97-AF65-F5344CB8AC3E}">
        <p14:creationId xmlns:p14="http://schemas.microsoft.com/office/powerpoint/2010/main" val="13285427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49057">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8B056D0-4273-4F98-A6E8-332FD88AB9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52" t="71179" r="9484" b="7692"/>
          <a:stretch/>
        </p:blipFill>
        <p:spPr>
          <a:xfrm>
            <a:off x="524942" y="1825280"/>
            <a:ext cx="11142116" cy="3998743"/>
          </a:xfrm>
          <a:prstGeom prst="rect">
            <a:avLst/>
          </a:prstGeom>
        </p:spPr>
      </p:pic>
    </p:spTree>
    <p:extLst>
      <p:ext uri="{BB962C8B-B14F-4D97-AF65-F5344CB8AC3E}">
        <p14:creationId xmlns:p14="http://schemas.microsoft.com/office/powerpoint/2010/main" val="404387536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文本框 18">
            <a:extLst>
              <a:ext uri="{FF2B5EF4-FFF2-40B4-BE49-F238E27FC236}">
                <a16:creationId xmlns:a16="http://schemas.microsoft.com/office/drawing/2014/main" id="{B2C494C5-5FE0-4633-AE16-ACAA8C7B2718}"/>
              </a:ext>
            </a:extLst>
          </p:cNvPr>
          <p:cNvSpPr txBox="1"/>
          <p:nvPr/>
        </p:nvSpPr>
        <p:spPr>
          <a:xfrm>
            <a:off x="2554590" y="304591"/>
            <a:ext cx="6882489" cy="92333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altLang="zh-CN" sz="5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LIÊN HỆ BẢN THÂN</a:t>
            </a:r>
            <a:endParaRPr lang="zh-CN" altLang="en-US" sz="5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8CD0E485-7298-4FBE-A817-4A1F0C36EC42}"/>
              </a:ext>
            </a:extLst>
          </p:cNvPr>
          <p:cNvSpPr/>
          <p:nvPr/>
        </p:nvSpPr>
        <p:spPr>
          <a:xfrm>
            <a:off x="4826758" y="1520872"/>
            <a:ext cx="6882488" cy="3675045"/>
          </a:xfrm>
          <a:prstGeom prst="rect">
            <a:avLst/>
          </a:prstGeom>
        </p:spPr>
        <p:txBody>
          <a:bodyPr wrap="square">
            <a:spAutoFit/>
          </a:bodyPr>
          <a:lstStyle/>
          <a:p>
            <a:pPr indent="0" fontAlgn="auto">
              <a:lnSpc>
                <a:spcPct val="150000"/>
              </a:lnSpc>
              <a:buFont typeface="Wingdings" panose="05000000000000000000" pitchFamily="2" charset="2"/>
              <a:buNone/>
              <a:defRPr/>
            </a:pPr>
            <a:r>
              <a:rPr lang="vi-VN" sz="4000" b="1">
                <a:solidFill>
                  <a:srgbClr val="000000"/>
                </a:solidFill>
                <a:latin typeface="Times New Roman" panose="02020603050405020304" pitchFamily="18" charset="0"/>
                <a:ea typeface="Arial" panose="020B0604020202020204" pitchFamily="34" charset="0"/>
              </a:rPr>
              <a:t>Theo em, </a:t>
            </a:r>
            <a:r>
              <a:rPr lang="en-US" sz="4000" b="1">
                <a:solidFill>
                  <a:srgbClr val="000000"/>
                </a:solidFill>
                <a:latin typeface="Times New Roman" panose="02020603050405020304" pitchFamily="18" charset="0"/>
                <a:ea typeface="Arial" panose="020B0604020202020204" pitchFamily="34" charset="0"/>
              </a:rPr>
              <a:t>ma tuý gây ra những gì cho bản thân, gia đình, xã hội? V</a:t>
            </a:r>
            <a:r>
              <a:rPr lang="vi-VN" sz="4000" b="1">
                <a:solidFill>
                  <a:srgbClr val="000000"/>
                </a:solidFill>
                <a:latin typeface="Times New Roman" panose="02020603050405020304" pitchFamily="18" charset="0"/>
                <a:ea typeface="Arial" panose="020B0604020202020204" pitchFamily="34" charset="0"/>
              </a:rPr>
              <a:t>ì sao </a:t>
            </a:r>
            <a:r>
              <a:rPr lang="en-US" sz="4000" b="1">
                <a:solidFill>
                  <a:srgbClr val="000000"/>
                </a:solidFill>
                <a:latin typeface="Times New Roman" panose="02020603050405020304" pitchFamily="18" charset="0"/>
                <a:ea typeface="Arial" panose="020B0604020202020204" pitchFamily="34" charset="0"/>
              </a:rPr>
              <a:t>chúng ta cần phải biết phòng chống ma tuý? </a:t>
            </a:r>
          </a:p>
        </p:txBody>
      </p:sp>
      <p:pic>
        <p:nvPicPr>
          <p:cNvPr id="14" name="Picture 2" descr="Bài 3: Trái Đất xanh của em">
            <a:extLst>
              <a:ext uri="{FF2B5EF4-FFF2-40B4-BE49-F238E27FC236}">
                <a16:creationId xmlns:a16="http://schemas.microsoft.com/office/drawing/2014/main" id="{6364BC70-04B1-41F5-B981-2DA179BBC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818" y="2491635"/>
            <a:ext cx="3499504" cy="245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769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28599D1F-BF4C-47F7-89B7-D6AFEAD5C3B2}"/>
              </a:ext>
            </a:extLst>
          </p:cNvPr>
          <p:cNvGrpSpPr/>
          <p:nvPr/>
        </p:nvGrpSpPr>
        <p:grpSpPr>
          <a:xfrm>
            <a:off x="3788160" y="1997701"/>
            <a:ext cx="8264222" cy="4550186"/>
            <a:chOff x="1937142" y="2586423"/>
            <a:chExt cx="8264222" cy="4550186"/>
          </a:xfrm>
        </p:grpSpPr>
        <p:sp>
          <p:nvSpPr>
            <p:cNvPr id="29" name="TextBox 28">
              <a:extLst>
                <a:ext uri="{FF2B5EF4-FFF2-40B4-BE49-F238E27FC236}">
                  <a16:creationId xmlns:a16="http://schemas.microsoft.com/office/drawing/2014/main" id="{8066A749-7B29-4AD7-A495-0983C99F1E62}"/>
                </a:ext>
              </a:extLst>
            </p:cNvPr>
            <p:cNvSpPr txBox="1"/>
            <p:nvPr/>
          </p:nvSpPr>
          <p:spPr>
            <a:xfrm>
              <a:off x="1937142" y="2612294"/>
              <a:ext cx="8255786"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HẸN GẶP LẠI</a:t>
              </a:r>
            </a:p>
          </p:txBody>
        </p:sp>
        <p:sp>
          <p:nvSpPr>
            <p:cNvPr id="30" name="TextBox 29">
              <a:extLst>
                <a:ext uri="{FF2B5EF4-FFF2-40B4-BE49-F238E27FC236}">
                  <a16:creationId xmlns:a16="http://schemas.microsoft.com/office/drawing/2014/main" id="{59A4ED11-2BF7-4B7F-9140-80282B7107ED}"/>
                </a:ext>
              </a:extLst>
            </p:cNvPr>
            <p:cNvSpPr txBox="1"/>
            <p:nvPr/>
          </p:nvSpPr>
          <p:spPr>
            <a:xfrm>
              <a:off x="1945578" y="2586423"/>
              <a:ext cx="8255786"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HẸN GẶP LẠI</a:t>
              </a:r>
            </a:p>
          </p:txBody>
        </p:sp>
      </p:grpSp>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4"/>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2">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2">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id="{C7F79A80-7643-4370-8B5A-03463D59ED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id="{A2137291-9F50-428D-9361-C2E97589BA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967733" y="123990"/>
            <a:ext cx="9045808" cy="1107902"/>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110602" y="2285879"/>
              <a:ext cx="7622261" cy="105935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Trò chơi “Khuôn mặt cảm xúc”</a:t>
              </a:r>
              <a:endParaRPr kumimoji="0" lang="vi-VN"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sp>
        <p:nvSpPr>
          <p:cNvPr id="24" name="文本框 9">
            <a:extLst>
              <a:ext uri="{FF2B5EF4-FFF2-40B4-BE49-F238E27FC236}">
                <a16:creationId xmlns:a16="http://schemas.microsoft.com/office/drawing/2014/main" id="{889AAEA0-6C19-4271-93A8-0F521A5639FF}"/>
              </a:ext>
            </a:extLst>
          </p:cNvPr>
          <p:cNvSpPr txBox="1"/>
          <p:nvPr/>
        </p:nvSpPr>
        <p:spPr>
          <a:xfrm>
            <a:off x="216976" y="1374269"/>
            <a:ext cx="11243663" cy="2062103"/>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 GV mời bốn bạn lên bảng, mỗi bạn bốc thăm một gương mặt cảm xúc bất kì trong hộp đã được chuẩn bị sẵn, sau đó diễn tả lại gương mặt đó bằng cử chỉ, điệu bộ của cơ thể (không được dùng lời nói) để các bạn dưới lớp đoán đó là cảm xúc gì?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110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3688601" y="31002"/>
            <a:ext cx="8195982" cy="5870612"/>
          </a:xfrm>
          <a:custGeom>
            <a:avLst/>
            <a:gdLst>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5982" h="5870612" fill="none" extrusionOk="0">
                <a:moveTo>
                  <a:pt x="0" y="978454"/>
                </a:moveTo>
                <a:cubicBezTo>
                  <a:pt x="-199361" y="475922"/>
                  <a:pt x="711847" y="-56160"/>
                  <a:pt x="1138801" y="0"/>
                </a:cubicBezTo>
                <a:cubicBezTo>
                  <a:pt x="3522021" y="131018"/>
                  <a:pt x="6268840" y="440722"/>
                  <a:pt x="7057180" y="0"/>
                </a:cubicBezTo>
                <a:cubicBezTo>
                  <a:pt x="7839152" y="138739"/>
                  <a:pt x="8341875" y="516741"/>
                  <a:pt x="8195982" y="978454"/>
                </a:cubicBezTo>
                <a:cubicBezTo>
                  <a:pt x="8178282" y="1863165"/>
                  <a:pt x="8306152" y="4360712"/>
                  <a:pt x="8195982" y="4892157"/>
                </a:cubicBezTo>
                <a:cubicBezTo>
                  <a:pt x="8248693" y="5683507"/>
                  <a:pt x="7660326" y="5741369"/>
                  <a:pt x="7057180" y="5870612"/>
                </a:cubicBezTo>
                <a:cubicBezTo>
                  <a:pt x="4989769" y="5509728"/>
                  <a:pt x="2054977" y="5778961"/>
                  <a:pt x="1138801" y="5870612"/>
                </a:cubicBezTo>
                <a:cubicBezTo>
                  <a:pt x="609177" y="5714806"/>
                  <a:pt x="-81735" y="5305666"/>
                  <a:pt x="0" y="4892157"/>
                </a:cubicBezTo>
                <a:cubicBezTo>
                  <a:pt x="162948" y="3218506"/>
                  <a:pt x="-175131" y="2017180"/>
                  <a:pt x="0" y="978454"/>
                </a:cubicBezTo>
                <a:close/>
              </a:path>
              <a:path w="8195982" h="5870612" stroke="0" extrusionOk="0">
                <a:moveTo>
                  <a:pt x="0" y="978454"/>
                </a:moveTo>
                <a:cubicBezTo>
                  <a:pt x="162033" y="541950"/>
                  <a:pt x="651662" y="102208"/>
                  <a:pt x="1138801" y="0"/>
                </a:cubicBezTo>
                <a:cubicBezTo>
                  <a:pt x="2664329" y="-124157"/>
                  <a:pt x="4399504" y="-295289"/>
                  <a:pt x="7057180" y="0"/>
                </a:cubicBezTo>
                <a:cubicBezTo>
                  <a:pt x="7633464" y="222932"/>
                  <a:pt x="8260932" y="421305"/>
                  <a:pt x="8195982" y="978454"/>
                </a:cubicBezTo>
                <a:cubicBezTo>
                  <a:pt x="8406257" y="1943161"/>
                  <a:pt x="8427012" y="3898429"/>
                  <a:pt x="8195982" y="4892157"/>
                </a:cubicBezTo>
                <a:cubicBezTo>
                  <a:pt x="8224414" y="5291338"/>
                  <a:pt x="7563549" y="5989300"/>
                  <a:pt x="7057180" y="5870612"/>
                </a:cubicBezTo>
                <a:cubicBezTo>
                  <a:pt x="5136150" y="5870582"/>
                  <a:pt x="1718327" y="5699219"/>
                  <a:pt x="1138801" y="5870612"/>
                </a:cubicBezTo>
                <a:cubicBezTo>
                  <a:pt x="596156" y="5838130"/>
                  <a:pt x="27618" y="5428241"/>
                  <a:pt x="0" y="4892157"/>
                </a:cubicBezTo>
                <a:cubicBezTo>
                  <a:pt x="-72547" y="3985980"/>
                  <a:pt x="-430580" y="2407136"/>
                  <a:pt x="0" y="978454"/>
                </a:cubicBezTo>
                <a:close/>
              </a:path>
              <a:path w="8195982" h="5870612" fill="none" stroke="0" extrusionOk="0">
                <a:moveTo>
                  <a:pt x="0" y="978454"/>
                </a:moveTo>
                <a:cubicBezTo>
                  <a:pt x="-124011" y="426566"/>
                  <a:pt x="618941" y="-2273"/>
                  <a:pt x="1138801" y="0"/>
                </a:cubicBezTo>
                <a:cubicBezTo>
                  <a:pt x="3564005" y="62703"/>
                  <a:pt x="6214836" y="139521"/>
                  <a:pt x="7057180" y="0"/>
                </a:cubicBezTo>
                <a:cubicBezTo>
                  <a:pt x="7681459" y="97362"/>
                  <a:pt x="8230201" y="501556"/>
                  <a:pt x="8195982" y="978454"/>
                </a:cubicBezTo>
                <a:cubicBezTo>
                  <a:pt x="8007562" y="1972770"/>
                  <a:pt x="8098134" y="3993022"/>
                  <a:pt x="8195982" y="4892157"/>
                </a:cubicBezTo>
                <a:cubicBezTo>
                  <a:pt x="8294294" y="5499363"/>
                  <a:pt x="7684119" y="5972774"/>
                  <a:pt x="7057180" y="5870612"/>
                </a:cubicBezTo>
                <a:cubicBezTo>
                  <a:pt x="4980576" y="5722411"/>
                  <a:pt x="2077656" y="5783989"/>
                  <a:pt x="1138801" y="5870612"/>
                </a:cubicBezTo>
                <a:cubicBezTo>
                  <a:pt x="491006" y="5859573"/>
                  <a:pt x="-80281" y="5456664"/>
                  <a:pt x="0" y="4892157"/>
                </a:cubicBezTo>
                <a:cubicBezTo>
                  <a:pt x="128435" y="3126755"/>
                  <a:pt x="-302880" y="1709517"/>
                  <a:pt x="0" y="978454"/>
                </a:cubicBezTo>
                <a:close/>
              </a:path>
              <a:path w="8195982" h="5870612" fill="none" stroke="0" extrusionOk="0">
                <a:moveTo>
                  <a:pt x="0" y="978454"/>
                </a:moveTo>
                <a:cubicBezTo>
                  <a:pt x="-95144" y="478231"/>
                  <a:pt x="645764" y="-36942"/>
                  <a:pt x="1138801" y="0"/>
                </a:cubicBezTo>
                <a:cubicBezTo>
                  <a:pt x="3483208" y="-7606"/>
                  <a:pt x="6221921" y="260879"/>
                  <a:pt x="7057180" y="0"/>
                </a:cubicBezTo>
                <a:cubicBezTo>
                  <a:pt x="7798385" y="128243"/>
                  <a:pt x="8293533" y="525728"/>
                  <a:pt x="8195982" y="978454"/>
                </a:cubicBezTo>
                <a:cubicBezTo>
                  <a:pt x="8046404" y="1842224"/>
                  <a:pt x="8229265" y="4251067"/>
                  <a:pt x="8195982" y="4892157"/>
                </a:cubicBezTo>
                <a:cubicBezTo>
                  <a:pt x="8268013" y="5610882"/>
                  <a:pt x="7642944" y="5835230"/>
                  <a:pt x="7057180" y="5870612"/>
                </a:cubicBezTo>
                <a:cubicBezTo>
                  <a:pt x="5054023" y="5561147"/>
                  <a:pt x="2122127" y="5777023"/>
                  <a:pt x="1138801" y="5870612"/>
                </a:cubicBezTo>
                <a:cubicBezTo>
                  <a:pt x="521314" y="5786365"/>
                  <a:pt x="-67385" y="5344360"/>
                  <a:pt x="0" y="4892157"/>
                </a:cubicBezTo>
                <a:cubicBezTo>
                  <a:pt x="173336" y="3132827"/>
                  <a:pt x="-240517" y="1812139"/>
                  <a:pt x="0" y="978454"/>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custGeom>
                    <a:avLst/>
                    <a:gdLst>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 name="connsiteX0" fmla="*/ 0 w 8195982"/>
                      <a:gd name="connsiteY0" fmla="*/ 978454 h 5870612"/>
                      <a:gd name="connsiteX1" fmla="*/ 1138801 w 8195982"/>
                      <a:gd name="connsiteY1" fmla="*/ 0 h 5870612"/>
                      <a:gd name="connsiteX2" fmla="*/ 7057180 w 8195982"/>
                      <a:gd name="connsiteY2" fmla="*/ 0 h 5870612"/>
                      <a:gd name="connsiteX3" fmla="*/ 8195982 w 8195982"/>
                      <a:gd name="connsiteY3" fmla="*/ 978454 h 5870612"/>
                      <a:gd name="connsiteX4" fmla="*/ 8195982 w 8195982"/>
                      <a:gd name="connsiteY4" fmla="*/ 4892157 h 5870612"/>
                      <a:gd name="connsiteX5" fmla="*/ 7057180 w 8195982"/>
                      <a:gd name="connsiteY5" fmla="*/ 5870612 h 5870612"/>
                      <a:gd name="connsiteX6" fmla="*/ 1138801 w 8195982"/>
                      <a:gd name="connsiteY6" fmla="*/ 5870612 h 5870612"/>
                      <a:gd name="connsiteX7" fmla="*/ 0 w 8195982"/>
                      <a:gd name="connsiteY7" fmla="*/ 4892157 h 5870612"/>
                      <a:gd name="connsiteX8" fmla="*/ 0 w 8195982"/>
                      <a:gd name="connsiteY8" fmla="*/ 978454 h 587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5982" h="5870612" fill="none" extrusionOk="0">
                        <a:moveTo>
                          <a:pt x="0" y="978454"/>
                        </a:moveTo>
                        <a:cubicBezTo>
                          <a:pt x="-112165" y="458620"/>
                          <a:pt x="633402" y="-34018"/>
                          <a:pt x="1138801" y="0"/>
                        </a:cubicBezTo>
                        <a:cubicBezTo>
                          <a:pt x="3599853" y="14538"/>
                          <a:pt x="6240739" y="292349"/>
                          <a:pt x="7057180" y="0"/>
                        </a:cubicBezTo>
                        <a:cubicBezTo>
                          <a:pt x="7805408" y="106682"/>
                          <a:pt x="8268101" y="476595"/>
                          <a:pt x="8195982" y="978454"/>
                        </a:cubicBezTo>
                        <a:cubicBezTo>
                          <a:pt x="8072248" y="1805302"/>
                          <a:pt x="8248157" y="4261421"/>
                          <a:pt x="8195982" y="4892157"/>
                        </a:cubicBezTo>
                        <a:cubicBezTo>
                          <a:pt x="8231905" y="5599750"/>
                          <a:pt x="7668586" y="5785465"/>
                          <a:pt x="7057180" y="5870612"/>
                        </a:cubicBezTo>
                        <a:cubicBezTo>
                          <a:pt x="4947448" y="5608149"/>
                          <a:pt x="2200539" y="5867104"/>
                          <a:pt x="1138801" y="5870612"/>
                        </a:cubicBezTo>
                        <a:cubicBezTo>
                          <a:pt x="578297" y="5766226"/>
                          <a:pt x="-69152" y="5326978"/>
                          <a:pt x="0" y="4892157"/>
                        </a:cubicBezTo>
                        <a:cubicBezTo>
                          <a:pt x="180544" y="3211391"/>
                          <a:pt x="-176656" y="1896834"/>
                          <a:pt x="0" y="978454"/>
                        </a:cubicBezTo>
                        <a:close/>
                      </a:path>
                      <a:path w="8195982" h="5870612" stroke="0" extrusionOk="0">
                        <a:moveTo>
                          <a:pt x="0" y="978454"/>
                        </a:moveTo>
                        <a:cubicBezTo>
                          <a:pt x="102213" y="506407"/>
                          <a:pt x="635022" y="43154"/>
                          <a:pt x="1138801" y="0"/>
                        </a:cubicBezTo>
                        <a:cubicBezTo>
                          <a:pt x="2288879" y="89426"/>
                          <a:pt x="4458350" y="-272737"/>
                          <a:pt x="7057180" y="0"/>
                        </a:cubicBezTo>
                        <a:cubicBezTo>
                          <a:pt x="7645895" y="144372"/>
                          <a:pt x="8259006" y="441655"/>
                          <a:pt x="8195982" y="978454"/>
                        </a:cubicBezTo>
                        <a:cubicBezTo>
                          <a:pt x="8274532" y="1895402"/>
                          <a:pt x="8294840" y="3868123"/>
                          <a:pt x="8195982" y="4892157"/>
                        </a:cubicBezTo>
                        <a:cubicBezTo>
                          <a:pt x="8214084" y="5375570"/>
                          <a:pt x="7595417" y="5975482"/>
                          <a:pt x="7057180" y="5870612"/>
                        </a:cubicBezTo>
                        <a:cubicBezTo>
                          <a:pt x="5135392" y="5848095"/>
                          <a:pt x="1793399" y="5768480"/>
                          <a:pt x="1138801" y="5870612"/>
                        </a:cubicBezTo>
                        <a:cubicBezTo>
                          <a:pt x="579528" y="5844068"/>
                          <a:pt x="14570" y="5490637"/>
                          <a:pt x="0" y="4892157"/>
                        </a:cubicBezTo>
                        <a:cubicBezTo>
                          <a:pt x="-98650" y="3771392"/>
                          <a:pt x="-209098" y="2396754"/>
                          <a:pt x="0" y="978454"/>
                        </a:cubicBezTo>
                        <a:close/>
                      </a:path>
                      <a:path w="8195982" h="5870612" fill="none" stroke="0" extrusionOk="0">
                        <a:moveTo>
                          <a:pt x="0" y="978454"/>
                        </a:moveTo>
                        <a:cubicBezTo>
                          <a:pt x="-47415" y="464200"/>
                          <a:pt x="606635" y="-23018"/>
                          <a:pt x="1138801" y="0"/>
                        </a:cubicBezTo>
                        <a:cubicBezTo>
                          <a:pt x="3582435" y="-6908"/>
                          <a:pt x="6203162" y="132455"/>
                          <a:pt x="7057180" y="0"/>
                        </a:cubicBezTo>
                        <a:cubicBezTo>
                          <a:pt x="7724741" y="74308"/>
                          <a:pt x="8236846" y="503259"/>
                          <a:pt x="8195982" y="978454"/>
                        </a:cubicBezTo>
                        <a:cubicBezTo>
                          <a:pt x="7986106" y="1852461"/>
                          <a:pt x="8109375" y="4136044"/>
                          <a:pt x="8195982" y="4892157"/>
                        </a:cubicBezTo>
                        <a:cubicBezTo>
                          <a:pt x="8221376" y="5508434"/>
                          <a:pt x="7625328" y="5914968"/>
                          <a:pt x="7057180" y="5870612"/>
                        </a:cubicBezTo>
                        <a:cubicBezTo>
                          <a:pt x="4990743" y="5741069"/>
                          <a:pt x="2132595" y="5777006"/>
                          <a:pt x="1138801" y="5870612"/>
                        </a:cubicBezTo>
                        <a:cubicBezTo>
                          <a:pt x="495316" y="5831772"/>
                          <a:pt x="-42358" y="5422034"/>
                          <a:pt x="0" y="4892157"/>
                        </a:cubicBezTo>
                        <a:cubicBezTo>
                          <a:pt x="183297" y="3112689"/>
                          <a:pt x="-261760" y="1693457"/>
                          <a:pt x="0" y="97845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7" y="2912632"/>
            <a:ext cx="3785998" cy="3785998"/>
          </a:xfrm>
          <a:prstGeom prst="rect">
            <a:avLst/>
          </a:prstGeom>
        </p:spPr>
      </p:pic>
      <p:grpSp>
        <p:nvGrpSpPr>
          <p:cNvPr id="18" name="Group 17">
            <a:extLst>
              <a:ext uri="{FF2B5EF4-FFF2-40B4-BE49-F238E27FC236}">
                <a16:creationId xmlns:a16="http://schemas.microsoft.com/office/drawing/2014/main" id="{0CCDD4D4-BA18-422E-8589-B2DD81EDDAB0}"/>
              </a:ext>
            </a:extLst>
          </p:cNvPr>
          <p:cNvGrpSpPr/>
          <p:nvPr/>
        </p:nvGrpSpPr>
        <p:grpSpPr>
          <a:xfrm>
            <a:off x="4455492" y="793110"/>
            <a:ext cx="6706265" cy="1239002"/>
            <a:chOff x="6201903" y="1735381"/>
            <a:chExt cx="5318657" cy="1239002"/>
          </a:xfrm>
        </p:grpSpPr>
        <p:pic>
          <p:nvPicPr>
            <p:cNvPr id="17" name="Picture 16" descr="Shape, arrow&#10;&#10;Description automatically generated">
              <a:extLst>
                <a:ext uri="{FF2B5EF4-FFF2-40B4-BE49-F238E27FC236}">
                  <a16:creationId xmlns:a16="http://schemas.microsoft.com/office/drawing/2014/main" id="{B54421C8-FB9A-4354-897E-23850704CF5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7" name="TextBox 6">
              <a:extLst>
                <a:ext uri="{FF2B5EF4-FFF2-40B4-BE49-F238E27FC236}">
                  <a16:creationId xmlns:a16="http://schemas.microsoft.com/office/drawing/2014/main" id="{ABD5A6D2-9823-401E-9FA1-200719D53002}"/>
                </a:ext>
              </a:extLst>
            </p:cNvPr>
            <p:cNvSpPr txBox="1"/>
            <p:nvPr/>
          </p:nvSpPr>
          <p:spPr>
            <a:xfrm>
              <a:off x="6927104" y="1776219"/>
              <a:ext cx="3804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FF4780"/>
                    </a:solid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Tự nhiên và Xã hội</a:t>
              </a:r>
            </a:p>
          </p:txBody>
        </p:sp>
      </p:grpSp>
      <p:sp>
        <p:nvSpPr>
          <p:cNvPr id="8" name="TextBox 7">
            <a:extLst>
              <a:ext uri="{FF2B5EF4-FFF2-40B4-BE49-F238E27FC236}">
                <a16:creationId xmlns:a16="http://schemas.microsoft.com/office/drawing/2014/main" id="{399281E0-FC5B-470F-A75F-8DD3B2C3D702}"/>
              </a:ext>
            </a:extLst>
          </p:cNvPr>
          <p:cNvSpPr txBox="1"/>
          <p:nvPr/>
        </p:nvSpPr>
        <p:spPr>
          <a:xfrm>
            <a:off x="3546790" y="2211848"/>
            <a:ext cx="7997085"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prstClr val="black"/>
                  </a:solidFill>
                </a:ln>
                <a:solidFill>
                  <a:srgbClr val="FF0000"/>
                </a:solidFill>
                <a:effectLst>
                  <a:glow rad="63500">
                    <a:srgbClr val="FFC000">
                      <a:satMod val="175000"/>
                      <a:alpha val="40000"/>
                    </a:srgbClr>
                  </a:glow>
                  <a:outerShdw blurRad="50800" dist="38100" algn="l" rotWithShape="0">
                    <a:prstClr val="black">
                      <a:alpha val="40000"/>
                    </a:prstClr>
                  </a:outerShdw>
                </a:effectLst>
                <a:uLnTx/>
                <a:uFillTx/>
                <a:latin typeface="Times New Roman" panose="02020603050405020304" pitchFamily="18" charset="0"/>
                <a:cs typeface="Times New Roman" panose="02020603050405020304" pitchFamily="18" charset="0"/>
              </a:rPr>
              <a:t>BÀI 24: THỰC HÀNH: TÌM HIỂU VỀ CHẤT VÀ HOẠT ĐỘNG CÓ HẠI CHO CƠ QUAN TIÊU HÓA, TUẦN HOÀN, THẦN KINH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solidFill>
                    <a:prstClr val="black"/>
                  </a:solidFill>
                </a:ln>
                <a:solidFill>
                  <a:srgbClr val="002060"/>
                </a:solidFill>
                <a:effectLst>
                  <a:glow rad="63500">
                    <a:srgbClr val="FFC000">
                      <a:satMod val="175000"/>
                      <a:alpha val="40000"/>
                    </a:srgbClr>
                  </a:glow>
                  <a:outerShdw blurRad="50800" dist="38100" algn="l" rotWithShape="0">
                    <a:prstClr val="black">
                      <a:alpha val="40000"/>
                    </a:prstClr>
                  </a:outerShdw>
                </a:effectLst>
                <a:uLnTx/>
                <a:uFillTx/>
                <a:latin typeface="Times New Roman" panose="02020603050405020304" pitchFamily="18" charset="0"/>
                <a:cs typeface="Times New Roman" panose="02020603050405020304" pitchFamily="18" charset="0"/>
              </a:rPr>
              <a:t>(TIẾT 1)</a:t>
            </a:r>
            <a:endParaRPr kumimoji="0" lang="vi-VN" sz="3600" b="1" i="0" u="none" strike="noStrike" kern="1200" cap="none" spc="0" normalizeH="0" baseline="0" noProof="0">
              <a:ln>
                <a:solidFill>
                  <a:prstClr val="black"/>
                </a:solidFill>
              </a:ln>
              <a:solidFill>
                <a:srgbClr val="002060"/>
              </a:solidFill>
              <a:effectLst>
                <a:glow rad="63500">
                  <a:srgbClr val="FFC000">
                    <a:satMod val="175000"/>
                    <a:alpha val="40000"/>
                  </a:srgbClr>
                </a:glow>
                <a:outerShdw blurRad="50800" dist="38100" algn="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64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8"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8">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25313" y="1999057"/>
              <a:ext cx="613026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Chuẩn bị</a:t>
              </a:r>
              <a:endParaRPr kumimoji="0" lang="en-US" sz="6000" b="1" i="0"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8">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821410" y="238639"/>
            <a:ext cx="9954443" cy="499245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Em cần thu thập những thông tin gì?</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Em cần chuẩn bị những gì để thực hành thu thập thông tin?</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Em sẽ thu thập thông tin bằng cách nào?</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Em nên lưu ý điều gì trong quá trình tìm kiếm, thu thập thông tin?</a:t>
            </a:r>
          </a:p>
        </p:txBody>
      </p:sp>
      <p:pic>
        <p:nvPicPr>
          <p:cNvPr id="9" name="Picture 8">
            <a:extLst>
              <a:ext uri="{FF2B5EF4-FFF2-40B4-BE49-F238E27FC236}">
                <a16:creationId xmlns:a16="http://schemas.microsoft.com/office/drawing/2014/main" id="{84139D49-E2E5-44F0-975A-6F9E3DE29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9722" y="3742295"/>
            <a:ext cx="2968088" cy="2948436"/>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945398" y="982559"/>
            <a:ext cx="10476854" cy="331674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Các em cần chuẩn bị phiếu thu thập thông tin, vở, bút, …Chúng ta có thể thu thập thông tin bằng cách hỏi bố mẹ, người thân; tìm hiểu trên Internet; hỏi bạn bè, thầy cô; quan sát trong thực tiễn.</a:t>
            </a:r>
          </a:p>
        </p:txBody>
      </p:sp>
      <p:pic>
        <p:nvPicPr>
          <p:cNvPr id="9" name="Picture 8">
            <a:extLst>
              <a:ext uri="{FF2B5EF4-FFF2-40B4-BE49-F238E27FC236}">
                <a16:creationId xmlns:a16="http://schemas.microsoft.com/office/drawing/2014/main" id="{84139D49-E2E5-44F0-975A-6F9E3DE29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9722" y="3742295"/>
            <a:ext cx="2968088" cy="2948436"/>
          </a:xfrm>
          <a:prstGeom prst="rect">
            <a:avLst/>
          </a:prstGeom>
        </p:spPr>
      </p:pic>
    </p:spTree>
    <p:extLst>
      <p:ext uri="{BB962C8B-B14F-4D97-AF65-F5344CB8AC3E}">
        <p14:creationId xmlns:p14="http://schemas.microsoft.com/office/powerpoint/2010/main" val="40366754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8"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25313" y="1580603"/>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Phân công nhiệm vụ theo nhóm</a:t>
              </a:r>
              <a:endPar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400917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E671F8CA-CFB7-44B8-90B0-1CFE72C513E9}"/>
              </a:ext>
            </a:extLst>
          </p:cNvPr>
          <p:cNvGraphicFramePr>
            <a:graphicFrameLocks noGrp="1"/>
          </p:cNvGraphicFramePr>
          <p:nvPr>
            <p:extLst>
              <p:ext uri="{D42A27DB-BD31-4B8C-83A1-F6EECF244321}">
                <p14:modId xmlns:p14="http://schemas.microsoft.com/office/powerpoint/2010/main" val="107766016"/>
              </p:ext>
            </p:extLst>
          </p:nvPr>
        </p:nvGraphicFramePr>
        <p:xfrm>
          <a:off x="752900" y="573540"/>
          <a:ext cx="10686200" cy="4201374"/>
        </p:xfrm>
        <a:graphic>
          <a:graphicData uri="http://schemas.openxmlformats.org/drawingml/2006/table">
            <a:tbl>
              <a:tblPr firstRow="1" bandRow="1">
                <a:tableStyleId>{93296810-A885-4BE3-A3E7-6D5BEEA58F35}</a:tableStyleId>
              </a:tblPr>
              <a:tblGrid>
                <a:gridCol w="2671550">
                  <a:extLst>
                    <a:ext uri="{9D8B030D-6E8A-4147-A177-3AD203B41FA5}">
                      <a16:colId xmlns:a16="http://schemas.microsoft.com/office/drawing/2014/main" val="20000"/>
                    </a:ext>
                  </a:extLst>
                </a:gridCol>
                <a:gridCol w="2671550">
                  <a:extLst>
                    <a:ext uri="{9D8B030D-6E8A-4147-A177-3AD203B41FA5}">
                      <a16:colId xmlns:a16="http://schemas.microsoft.com/office/drawing/2014/main" val="20001"/>
                    </a:ext>
                  </a:extLst>
                </a:gridCol>
                <a:gridCol w="2671550">
                  <a:extLst>
                    <a:ext uri="{9D8B030D-6E8A-4147-A177-3AD203B41FA5}">
                      <a16:colId xmlns:a16="http://schemas.microsoft.com/office/drawing/2014/main" val="20002"/>
                    </a:ext>
                  </a:extLst>
                </a:gridCol>
                <a:gridCol w="2671550">
                  <a:extLst>
                    <a:ext uri="{9D8B030D-6E8A-4147-A177-3AD203B41FA5}">
                      <a16:colId xmlns:a16="http://schemas.microsoft.com/office/drawing/2014/main" val="20003"/>
                    </a:ext>
                  </a:extLst>
                </a:gridCol>
              </a:tblGrid>
              <a:tr h="860983">
                <a:tc gridSpan="4">
                  <a:txBody>
                    <a:bodyPr/>
                    <a:lstStyle/>
                    <a:p>
                      <a:pPr algn="ctr"/>
                      <a:r>
                        <a:rPr lang="en-US" sz="3200">
                          <a:solidFill>
                            <a:schemeClr val="tx1"/>
                          </a:solidFill>
                          <a:latin typeface="Times New Roman" panose="02020603050405020304" pitchFamily="18" charset="0"/>
                          <a:cs typeface="Times New Roman" panose="02020603050405020304" pitchFamily="18" charset="0"/>
                        </a:rPr>
                        <a:t>PHIẾU</a:t>
                      </a:r>
                      <a:r>
                        <a:rPr lang="en-US" sz="3200" baseline="0">
                          <a:solidFill>
                            <a:schemeClr val="tx1"/>
                          </a:solidFill>
                          <a:latin typeface="Times New Roman" panose="02020603050405020304" pitchFamily="18" charset="0"/>
                          <a:cs typeface="Times New Roman" panose="02020603050405020304" pitchFamily="18" charset="0"/>
                        </a:rPr>
                        <a:t> THU THẬP THÔNG TIN</a:t>
                      </a: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45332">
                <a:tc>
                  <a:txBody>
                    <a:bodyPr/>
                    <a:lstStyle/>
                    <a:p>
                      <a:pPr algn="ctr"/>
                      <a:r>
                        <a:rPr lang="en-US" sz="3200">
                          <a:latin typeface="Times New Roman" panose="02020603050405020304" pitchFamily="18" charset="0"/>
                          <a:cs typeface="Times New Roman" panose="02020603050405020304" pitchFamily="18" charset="0"/>
                        </a:rPr>
                        <a:t>Tên</a:t>
                      </a:r>
                      <a:r>
                        <a:rPr lang="en-US" sz="3200" baseline="0">
                          <a:latin typeface="Times New Roman" panose="02020603050405020304" pitchFamily="18" charset="0"/>
                          <a:cs typeface="Times New Roman" panose="02020603050405020304" pitchFamily="18" charset="0"/>
                        </a:rPr>
                        <a:t> chất hoạt động</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Tác</a:t>
                      </a:r>
                      <a:r>
                        <a:rPr lang="en-US" sz="3200" baseline="0">
                          <a:latin typeface="Times New Roman" panose="02020603050405020304" pitchFamily="18" charset="0"/>
                          <a:cs typeface="Times New Roman" panose="02020603050405020304" pitchFamily="18" charset="0"/>
                        </a:rPr>
                        <a:t> hại</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Cách</a:t>
                      </a:r>
                      <a:r>
                        <a:rPr lang="en-US" sz="3200" baseline="0">
                          <a:latin typeface="Times New Roman" panose="02020603050405020304" pitchFamily="18" charset="0"/>
                          <a:cs typeface="Times New Roman" panose="02020603050405020304" pitchFamily="18" charset="0"/>
                        </a:rPr>
                        <a:t> phòng tránh</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Cách</a:t>
                      </a:r>
                      <a:r>
                        <a:rPr lang="en-US" sz="3200" baseline="0">
                          <a:latin typeface="Times New Roman" panose="02020603050405020304" pitchFamily="18" charset="0"/>
                          <a:cs typeface="Times New Roman" panose="02020603050405020304" pitchFamily="18" charset="0"/>
                        </a:rPr>
                        <a:t> thu thập thông tin</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8353">
                <a:tc>
                  <a:txBody>
                    <a:bodyPr/>
                    <a:lstStyle/>
                    <a:p>
                      <a:pPr algn="ctr"/>
                      <a:r>
                        <a:rPr lang="en-US" sz="3200">
                          <a:latin typeface="Times New Roman" panose="02020603050405020304" pitchFamily="18" charset="0"/>
                          <a:cs typeface="Times New Roman" panose="02020603050405020304" pitchFamily="18" charset="0"/>
                        </a:rPr>
                        <a:t>Ma</a:t>
                      </a:r>
                      <a:r>
                        <a:rPr lang="en-US" sz="3200" baseline="0">
                          <a:latin typeface="Times New Roman" panose="02020603050405020304" pitchFamily="18" charset="0"/>
                          <a:cs typeface="Times New Roman" panose="02020603050405020304" pitchFamily="18" charset="0"/>
                        </a:rPr>
                        <a:t> tuý</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98353">
                <a:tc>
                  <a:txBody>
                    <a:bodyPr/>
                    <a:lstStyle/>
                    <a:p>
                      <a:pPr algn="ctr"/>
                      <a:r>
                        <a:rPr lang="en-US" sz="3200">
                          <a:latin typeface="Times New Roman" panose="02020603050405020304" pitchFamily="18" charset="0"/>
                          <a:cs typeface="Times New Roman" panose="02020603050405020304" pitchFamily="18" charset="0"/>
                        </a:rPr>
                        <a:t>Thức</a:t>
                      </a:r>
                      <a:r>
                        <a:rPr lang="en-US" sz="3200" baseline="0">
                          <a:latin typeface="Times New Roman" panose="02020603050405020304" pitchFamily="18" charset="0"/>
                          <a:cs typeface="Times New Roman" panose="02020603050405020304" pitchFamily="18" charset="0"/>
                        </a:rPr>
                        <a:t> khuya</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98353">
                <a:tc>
                  <a:txBody>
                    <a:bodyPr/>
                    <a:lstStyle/>
                    <a:p>
                      <a:pPr algn="ctr"/>
                      <a:r>
                        <a:rPr lang="en-US" sz="3200">
                          <a:latin typeface="Times New Roman" panose="02020603050405020304" pitchFamily="18" charset="0"/>
                          <a:cs typeface="Times New Roman" panose="02020603050405020304" pitchFamily="18" charset="0"/>
                        </a:rPr>
                        <a:t>Cà</a:t>
                      </a:r>
                      <a:r>
                        <a:rPr lang="en-US" sz="3200" baseline="0">
                          <a:latin typeface="Times New Roman" panose="02020603050405020304" pitchFamily="18" charset="0"/>
                          <a:cs typeface="Times New Roman" panose="02020603050405020304" pitchFamily="18" charset="0"/>
                        </a:rPr>
                        <a:t> phê</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84139D49-E2E5-44F0-975A-6F9E3DE29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9722" y="3742295"/>
            <a:ext cx="2968088" cy="2948436"/>
          </a:xfrm>
          <a:prstGeom prst="rect">
            <a:avLst/>
          </a:prstGeom>
        </p:spPr>
      </p:pic>
    </p:spTree>
    <p:extLst>
      <p:ext uri="{BB962C8B-B14F-4D97-AF65-F5344CB8AC3E}">
        <p14:creationId xmlns:p14="http://schemas.microsoft.com/office/powerpoint/2010/main" val="736376388"/>
      </p:ext>
    </p:extLst>
  </p:cSld>
  <p:clrMapOvr>
    <a:masterClrMapping/>
  </p:clrMapOvr>
  <p:transition spd="slow">
    <p:push dir="u"/>
  </p:transition>
</p:sld>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451</TotalTime>
  <Words>364</Words>
  <Application>Microsoft Macintosh PowerPoint</Application>
  <PresentationFormat>Widescreen</PresentationFormat>
  <Paragraphs>47</Paragraphs>
  <Slides>13</Slides>
  <Notes>4</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等线</vt:lpstr>
      <vt:lpstr>Arial</vt:lpstr>
      <vt:lpstr>Calibri</vt:lpstr>
      <vt:lpstr>Calibri Light</vt:lpstr>
      <vt:lpstr>Times New Roman</vt:lpstr>
      <vt:lpstr>Wingdings</vt:lpstr>
      <vt:lpstr>office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Microsoft Office User</cp:lastModifiedBy>
  <cp:revision>6</cp:revision>
  <dcterms:created xsi:type="dcterms:W3CDTF">2021-10-09T06:26:30Z</dcterms:created>
  <dcterms:modified xsi:type="dcterms:W3CDTF">2024-03-26T07:38:09Z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2CBB1D6B750747668D00D161BE7D6652</vt:lpwstr>
  </property>
  <property fmtid="{D5CDD505-2E9C-101B-9397-08002B2CF9AE}" pid="3" name="KSOProductBuildVer">
    <vt:lpwstr>2052-11.1.0.10700</vt:lpwstr>
  </property>
</Properties>
</file>