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58" r:id="rId4"/>
    <p:sldId id="257" r:id="rId5"/>
    <p:sldId id="260" r:id="rId6"/>
    <p:sldId id="256"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6"/>
    <a:srgbClr val="BFD4ED"/>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949234-6D34-480B-A22B-57BE56F7A1D2}"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135205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949234-6D34-480B-A22B-57BE56F7A1D2}"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300624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949234-6D34-480B-A22B-57BE56F7A1D2}"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71344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949234-6D34-480B-A22B-57BE56F7A1D2}"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384148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949234-6D34-480B-A22B-57BE56F7A1D2}"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20543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949234-6D34-480B-A22B-57BE56F7A1D2}" type="datetimeFigureOut">
              <a:rPr lang="en-US" smtClean="0"/>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109519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949234-6D34-480B-A22B-57BE56F7A1D2}" type="datetimeFigureOut">
              <a:rPr lang="en-US" smtClean="0"/>
              <a:t>04/04/2024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121566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949234-6D34-480B-A22B-57BE56F7A1D2}" type="datetimeFigureOut">
              <a:rPr lang="en-US" smtClean="0"/>
              <a:t>04/04/2024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267706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49234-6D34-480B-A22B-57BE56F7A1D2}" type="datetimeFigureOut">
              <a:rPr lang="en-US" smtClean="0"/>
              <a:t>04/04/2024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62064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949234-6D34-480B-A22B-57BE56F7A1D2}" type="datetimeFigureOut">
              <a:rPr lang="en-US" smtClean="0"/>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102456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949234-6D34-480B-A22B-57BE56F7A1D2}" type="datetimeFigureOut">
              <a:rPr lang="en-US" smtClean="0"/>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6CAFF-7CCA-4313-A4AC-FD93C04E400B}" type="slidenum">
              <a:rPr lang="en-US" smtClean="0"/>
              <a:t>‹#›</a:t>
            </a:fld>
            <a:endParaRPr lang="en-US"/>
          </a:p>
        </p:txBody>
      </p:sp>
    </p:spTree>
    <p:extLst>
      <p:ext uri="{BB962C8B-B14F-4D97-AF65-F5344CB8AC3E}">
        <p14:creationId xmlns:p14="http://schemas.microsoft.com/office/powerpoint/2010/main" val="372338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FFFF00"/>
            </a:gs>
            <a:gs pos="37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49234-6D34-480B-A22B-57BE56F7A1D2}" type="datetimeFigureOut">
              <a:rPr lang="en-US" smtClean="0"/>
              <a:t>04/04/2024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6CAFF-7CCA-4313-A4AC-FD93C04E400B}" type="slidenum">
              <a:rPr lang="en-US" smtClean="0"/>
              <a:t>‹#›</a:t>
            </a:fld>
            <a:endParaRPr lang="en-US"/>
          </a:p>
        </p:txBody>
      </p:sp>
    </p:spTree>
    <p:extLst>
      <p:ext uri="{BB962C8B-B14F-4D97-AF65-F5344CB8AC3E}">
        <p14:creationId xmlns:p14="http://schemas.microsoft.com/office/powerpoint/2010/main" val="403962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28600" y="162580"/>
            <a:ext cx="8763000" cy="553998"/>
          </a:xfrm>
          <a:prstGeom prst="rect">
            <a:avLst/>
          </a:prstGeom>
          <a:noFill/>
        </p:spPr>
        <p:txBody>
          <a:bodyPr wrap="square" rtlCol="0">
            <a:spAutoFit/>
          </a:bodyPr>
          <a:lstStyle/>
          <a:p>
            <a:pPr algn="ctr"/>
            <a:r>
              <a:rPr lang="en-US" sz="1400" b="1">
                <a:latin typeface="Arial" pitchFamily="34" charset="0"/>
                <a:cs typeface="Arial" pitchFamily="34" charset="0"/>
              </a:rPr>
              <a:t>ỦY BAN NHÂN DÂN QUẬN 1</a:t>
            </a:r>
          </a:p>
          <a:p>
            <a:pPr algn="ctr"/>
            <a:r>
              <a:rPr lang="en-US" sz="1600" b="1">
                <a:solidFill>
                  <a:srgbClr val="0000FF"/>
                </a:solidFill>
                <a:latin typeface="Arial" pitchFamily="34" charset="0"/>
                <a:cs typeface="Arial" pitchFamily="34" charset="0"/>
              </a:rPr>
              <a:t>TR</a:t>
            </a:r>
            <a:r>
              <a:rPr lang="vi-VN" sz="1600" b="1">
                <a:solidFill>
                  <a:srgbClr val="0000FF"/>
                </a:solidFill>
                <a:latin typeface="Arial" pitchFamily="34" charset="0"/>
                <a:cs typeface="Arial" pitchFamily="34" charset="0"/>
              </a:rPr>
              <a:t>ƯỜ</a:t>
            </a:r>
            <a:r>
              <a:rPr lang="en-US" sz="1600" b="1">
                <a:solidFill>
                  <a:srgbClr val="0000FF"/>
                </a:solidFill>
                <a:latin typeface="Arial" pitchFamily="34" charset="0"/>
                <a:cs typeface="Arial" pitchFamily="34" charset="0"/>
              </a:rPr>
              <a:t>NG TIỂU HỌC TRẦN KHÁNH D</a:t>
            </a:r>
            <a:r>
              <a:rPr lang="vi-VN" sz="1600" b="1">
                <a:solidFill>
                  <a:srgbClr val="0000FF"/>
                </a:solidFill>
                <a:latin typeface="Arial" pitchFamily="34" charset="0"/>
                <a:cs typeface="Arial" pitchFamily="34" charset="0"/>
              </a:rPr>
              <a:t>Ư</a:t>
            </a:r>
            <a:endParaRPr lang="en-US" sz="1600" b="1">
              <a:solidFill>
                <a:srgbClr val="0000FF"/>
              </a:solidFill>
              <a:latin typeface="Arial" pitchFamily="34" charset="0"/>
              <a:cs typeface="Arial" pitchFamily="34" charset="0"/>
            </a:endParaRPr>
          </a:p>
        </p:txBody>
      </p:sp>
      <p:cxnSp>
        <p:nvCxnSpPr>
          <p:cNvPr id="11" name="Straight Connector 10"/>
          <p:cNvCxnSpPr/>
          <p:nvPr/>
        </p:nvCxnSpPr>
        <p:spPr>
          <a:xfrm>
            <a:off x="3894035" y="672192"/>
            <a:ext cx="154733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73383" b="100000" l="0" r="100000">
                        <a14:foregroundMark x1="2270" y1="98152" x2="4182" y2="99445"/>
                        <a14:backgroundMark x1="3345" y1="80591" x2="6093" y2="82070"/>
                        <a14:backgroundMark x1="8363" y1="86506" x2="8363" y2="86506"/>
                      </a14:backgroundRemoval>
                    </a14:imgEffect>
                  </a14:imgLayer>
                </a14:imgProps>
              </a:ext>
              <a:ext uri="{28A0092B-C50C-407E-A947-70E740481C1C}">
                <a14:useLocalDpi xmlns:a14="http://schemas.microsoft.com/office/drawing/2010/main" val="0"/>
              </a:ext>
            </a:extLst>
          </a:blip>
          <a:stretch>
            <a:fillRect/>
          </a:stretch>
        </p:blipFill>
        <p:spPr>
          <a:xfrm>
            <a:off x="-38100" y="0"/>
            <a:ext cx="9296399" cy="68580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20841"/>
            <a:ext cx="3429000" cy="2456531"/>
          </a:xfrm>
          <a:prstGeom prst="rect">
            <a:avLst/>
          </a:prstGeom>
        </p:spPr>
      </p:pic>
      <p:sp>
        <p:nvSpPr>
          <p:cNvPr id="12" name="Rectangle 11"/>
          <p:cNvSpPr/>
          <p:nvPr/>
        </p:nvSpPr>
        <p:spPr>
          <a:xfrm>
            <a:off x="2819400" y="2124213"/>
            <a:ext cx="6172200" cy="2154436"/>
          </a:xfrm>
          <a:prstGeom prst="rect">
            <a:avLst/>
          </a:prstGeom>
          <a:noFill/>
        </p:spPr>
        <p:txBody>
          <a:bodyPr wrap="square" lIns="91440" tIns="45720" rIns="91440" bIns="45720">
            <a:spAutoFit/>
          </a:bodyPr>
          <a:lstStyle/>
          <a:p>
            <a:pPr algn="ctr"/>
            <a:r>
              <a:rPr lang="en-US" sz="32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G</a:t>
            </a:r>
            <a:r>
              <a:rPr lang="vi-VN" sz="32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ƯƠ</a:t>
            </a:r>
            <a:r>
              <a:rPr lang="en-US" sz="32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NG ĐIỂN HÌNH </a:t>
            </a:r>
          </a:p>
          <a:p>
            <a:pPr algn="ctr"/>
            <a:r>
              <a:rPr lang="en-US" sz="32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HỌC SINH THỰC HIỆN </a:t>
            </a:r>
          </a:p>
          <a:p>
            <a:pPr algn="ctr"/>
            <a:r>
              <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5 ĐIỀU BÁC HỒ DẠY</a:t>
            </a:r>
          </a:p>
          <a:p>
            <a:pPr algn="ctr"/>
            <a:endParaRPr lang="en-US" sz="1600" b="1"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b="1"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NĂM HỌC 2023-2024</a:t>
            </a:r>
            <a:endParaRPr lang="en-US" b="1" cap="none"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4668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73383" b="100000" l="0" r="100000">
                        <a14:foregroundMark x1="2270" y1="98152" x2="4182" y2="99445"/>
                        <a14:backgroundMark x1="3345" y1="80591" x2="6093" y2="82070"/>
                        <a14:backgroundMark x1="8363" y1="86506" x2="8363" y2="86506"/>
                      </a14:backgroundRemoval>
                    </a14:imgEffect>
                  </a14:imgLayer>
                </a14:imgProps>
              </a:ext>
              <a:ext uri="{28A0092B-C50C-407E-A947-70E740481C1C}">
                <a14:useLocalDpi xmlns:a14="http://schemas.microsoft.com/office/drawing/2010/main" val="0"/>
              </a:ext>
            </a:extLst>
          </a:blip>
          <a:stretch>
            <a:fillRect/>
          </a:stretch>
        </p:blipFill>
        <p:spPr>
          <a:xfrm>
            <a:off x="-3629" y="-1"/>
            <a:ext cx="9296399" cy="6858001"/>
          </a:xfrm>
          <a:prstGeom prst="rect">
            <a:avLst/>
          </a:prstGeom>
        </p:spPr>
      </p:pic>
      <p:sp>
        <p:nvSpPr>
          <p:cNvPr id="4" name="TextBox 3"/>
          <p:cNvSpPr txBox="1"/>
          <p:nvPr/>
        </p:nvSpPr>
        <p:spPr>
          <a:xfrm>
            <a:off x="228600" y="162580"/>
            <a:ext cx="2606739" cy="800219"/>
          </a:xfrm>
          <a:prstGeom prst="rect">
            <a:avLst/>
          </a:prstGeom>
          <a:noFill/>
        </p:spPr>
        <p:txBody>
          <a:bodyPr wrap="none" rtlCol="0">
            <a:spAutoFit/>
          </a:bodyPr>
          <a:lstStyle/>
          <a:p>
            <a:pPr algn="ctr"/>
            <a:r>
              <a:rPr lang="en-US" sz="1400" b="1">
                <a:latin typeface="Arial" pitchFamily="34" charset="0"/>
                <a:cs typeface="Arial" pitchFamily="34" charset="0"/>
              </a:rPr>
              <a:t>ỦY BAN NHÂN DÂN QUẬN 1</a:t>
            </a:r>
          </a:p>
          <a:p>
            <a:pPr algn="ctr"/>
            <a:r>
              <a:rPr lang="en-US" sz="1600" b="1">
                <a:solidFill>
                  <a:srgbClr val="0000FF"/>
                </a:solidFill>
                <a:latin typeface="Arial" pitchFamily="34" charset="0"/>
                <a:cs typeface="Arial" pitchFamily="34" charset="0"/>
              </a:rPr>
              <a:t>TR</a:t>
            </a:r>
            <a:r>
              <a:rPr lang="vi-VN" sz="1600" b="1">
                <a:solidFill>
                  <a:srgbClr val="0000FF"/>
                </a:solidFill>
                <a:latin typeface="Arial" pitchFamily="34" charset="0"/>
                <a:cs typeface="Arial" pitchFamily="34" charset="0"/>
              </a:rPr>
              <a:t>ƯỜ</a:t>
            </a:r>
            <a:r>
              <a:rPr lang="en-US" sz="1600" b="1">
                <a:solidFill>
                  <a:srgbClr val="0000FF"/>
                </a:solidFill>
                <a:latin typeface="Arial" pitchFamily="34" charset="0"/>
                <a:cs typeface="Arial" pitchFamily="34" charset="0"/>
              </a:rPr>
              <a:t>NG TIỂU HỌC </a:t>
            </a:r>
          </a:p>
          <a:p>
            <a:pPr algn="ctr"/>
            <a:r>
              <a:rPr lang="en-US" sz="1600" b="1">
                <a:solidFill>
                  <a:srgbClr val="0000FF"/>
                </a:solidFill>
                <a:latin typeface="Arial" pitchFamily="34" charset="0"/>
                <a:cs typeface="Arial" pitchFamily="34" charset="0"/>
              </a:rPr>
              <a:t>TRẦN KHÁNH D</a:t>
            </a:r>
            <a:r>
              <a:rPr lang="vi-VN" sz="1600" b="1">
                <a:solidFill>
                  <a:srgbClr val="0000FF"/>
                </a:solidFill>
                <a:latin typeface="Arial" pitchFamily="34" charset="0"/>
                <a:cs typeface="Arial" pitchFamily="34" charset="0"/>
              </a:rPr>
              <a:t>Ư</a:t>
            </a:r>
            <a:endParaRPr lang="en-US" sz="1600" b="1">
              <a:solidFill>
                <a:srgbClr val="0000FF"/>
              </a:solidFill>
              <a:latin typeface="Arial" pitchFamily="34" charset="0"/>
              <a:cs typeface="Arial" pitchFamily="34" charset="0"/>
            </a:endParaRPr>
          </a:p>
        </p:txBody>
      </p:sp>
      <p:cxnSp>
        <p:nvCxnSpPr>
          <p:cNvPr id="11" name="Straight Connector 10"/>
          <p:cNvCxnSpPr/>
          <p:nvPr/>
        </p:nvCxnSpPr>
        <p:spPr>
          <a:xfrm>
            <a:off x="1029608" y="953141"/>
            <a:ext cx="951592"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24200" y="304800"/>
            <a:ext cx="5790560" cy="1138773"/>
          </a:xfrm>
          <a:prstGeom prst="rect">
            <a:avLst/>
          </a:prstGeom>
          <a:noFill/>
        </p:spPr>
        <p:txBody>
          <a:bodyPr wrap="none" lIns="91440" tIns="45720" rIns="91440" bIns="45720">
            <a:spAutoFit/>
          </a:bodyPr>
          <a:lstStyle/>
          <a:p>
            <a:pPr algn="ct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G</a:t>
            </a:r>
            <a:r>
              <a:rPr lang="vi-VN"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ƯƠ</a:t>
            </a: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NG ĐIỂN HÌNH HỌC SINH THỰC HIỆN </a:t>
            </a:r>
          </a:p>
          <a:p>
            <a:pPr algn="ctr"/>
            <a:r>
              <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5 ĐIỀU BÁC HỒ DẠY</a:t>
            </a:r>
          </a:p>
          <a:p>
            <a:pPr algn="ctr"/>
            <a:r>
              <a:rPr lang="en-US" sz="1600" b="1"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THÁNG 09/2023_NĂM HỌC 2023-2024</a:t>
            </a:r>
            <a:endParaRPr lang="en-US" sz="1600" b="1" cap="none"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3" name="Group 2"/>
          <p:cNvGrpSpPr/>
          <p:nvPr/>
        </p:nvGrpSpPr>
        <p:grpSpPr>
          <a:xfrm>
            <a:off x="-3629" y="1600200"/>
            <a:ext cx="3526580" cy="3197831"/>
            <a:chOff x="-3629" y="1600200"/>
            <a:chExt cx="3526580" cy="3197831"/>
          </a:xfrm>
        </p:grpSpPr>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664" l="0" r="100000"/>
                      </a14:imgEffect>
                    </a14:imgLayer>
                  </a14:imgProps>
                </a:ext>
                <a:ext uri="{28A0092B-C50C-407E-A947-70E740481C1C}">
                  <a14:useLocalDpi xmlns:a14="http://schemas.microsoft.com/office/drawing/2010/main" val="0"/>
                </a:ext>
              </a:extLst>
            </a:blip>
            <a:srcRect/>
            <a:stretch>
              <a:fillRect/>
            </a:stretch>
          </p:blipFill>
          <p:spPr bwMode="auto">
            <a:xfrm>
              <a:off x="-3629" y="1600200"/>
              <a:ext cx="3526580" cy="319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278" y="2528455"/>
              <a:ext cx="1837867" cy="1771649"/>
            </a:xfrm>
            <a:prstGeom prst="ellipse">
              <a:avLst/>
            </a:prstGeom>
            <a:effectLst>
              <a:glow rad="292100">
                <a:schemeClr val="accent5">
                  <a:satMod val="175000"/>
                  <a:alpha val="40000"/>
                </a:schemeClr>
              </a:glow>
            </a:effectLst>
          </p:spPr>
        </p:pic>
      </p:grpSp>
      <p:sp>
        <p:nvSpPr>
          <p:cNvPr id="7" name="TextBox 6"/>
          <p:cNvSpPr txBox="1"/>
          <p:nvPr/>
        </p:nvSpPr>
        <p:spPr>
          <a:xfrm>
            <a:off x="3200400" y="1600200"/>
            <a:ext cx="5715000" cy="3985706"/>
          </a:xfrm>
          <a:prstGeom prst="rect">
            <a:avLst/>
          </a:prstGeom>
          <a:noFill/>
        </p:spPr>
        <p:txBody>
          <a:bodyPr wrap="square" rtlCol="0">
            <a:spAutoFit/>
          </a:bodyPr>
          <a:lstStyle/>
          <a:p>
            <a:pPr algn="just"/>
            <a:r>
              <a:rPr lang="en-US" sz="2000" b="1">
                <a:solidFill>
                  <a:srgbClr val="FF0000"/>
                </a:solidFill>
                <a:latin typeface="Times New Roman" pitchFamily="18" charset="0"/>
                <a:cs typeface="Times New Roman" pitchFamily="18" charset="0"/>
              </a:rPr>
              <a:t>     Em: Hồ Ngọc Hoàng Lan – 5/1  </a:t>
            </a:r>
            <a:r>
              <a:rPr lang="en-US" sz="2000">
                <a:solidFill>
                  <a:srgbClr val="FF0000"/>
                </a:solidFill>
                <a:latin typeface="Times New Roman" pitchFamily="18" charset="0"/>
                <a:cs typeface="Times New Roman" pitchFamily="18" charset="0"/>
              </a:rPr>
              <a:t>(12/02/2013)</a:t>
            </a:r>
          </a:p>
          <a:p>
            <a:pPr algn="just"/>
            <a:endParaRPr lang="en-US" sz="800">
              <a:solidFill>
                <a:srgbClr val="FF0000"/>
              </a:solidFill>
              <a:latin typeface="Times New Roman" pitchFamily="18" charset="0"/>
              <a:cs typeface="Times New Roman" pitchFamily="18" charset="0"/>
            </a:endParaRPr>
          </a:p>
          <a:p>
            <a:pPr algn="just"/>
            <a:r>
              <a:rPr lang="en-US" sz="1500">
                <a:latin typeface="Times New Roman" pitchFamily="18" charset="0"/>
                <a:cs typeface="Times New Roman" pitchFamily="18" charset="0"/>
              </a:rPr>
              <a:t>          </a:t>
            </a:r>
            <a:r>
              <a:rPr lang="vi-VN" sz="1500">
                <a:latin typeface="Times New Roman" pitchFamily="18" charset="0"/>
                <a:cs typeface="Times New Roman" pitchFamily="18" charset="0"/>
              </a:rPr>
              <a:t>Thầy chúc mừng em – một Đội viên xuất sắc đến từ lớp Năm 1, Trường Tiểu học Trần Khánh Dư đã trở thành “Gương điển hình học sinh Quận 1 thi đua thực hiện 5 điều Bác Hồ Dạy” trong tháng Chín này. Chúc mừng em nhé - một đội viên năng động và rất nhiệt huyết trong các phong trào của nhà trường. Ngoài ra, em còn rất tích cực tham gia các hoạt động văn nghệ, thể thao. Thầy cũng rất vui khi biết với bản tính vui vẻ và khiếu hài hước của mình, em hòa đồng và biết giúp đỡ các bạn. Em luôn chăm ngoan, học giỏi, luôn là tấm gương sáng cho các bạn noi theo. Em không chỉ là một đội viên xuất sắc mà em còn là một cán sự lớp gương mẫu. Em luôn biết cách lắng nghe và tôn trọng ý kiến các bạn. Hiện nay em vẫn duy trì được thói quen đọc sách, đặc biệt là những cuốn sách về tự nhiên, khoa học, những điều kỳ thú… Đó là một thói quen rất tốt. Em hãy luôn giữ thói quen đó và giữ nụ cười thật tươi trên môi nhé! Thầy chúc em luôn thật khỏe mạnh, hạnh phúc trong vòng tay của ba mẹ, thầy cô và bạn bè!</a:t>
            </a:r>
            <a:endParaRPr lang="en-US"/>
          </a:p>
        </p:txBody>
      </p:sp>
    </p:spTree>
    <p:extLst>
      <p:ext uri="{BB962C8B-B14F-4D97-AF65-F5344CB8AC3E}">
        <p14:creationId xmlns:p14="http://schemas.microsoft.com/office/powerpoint/2010/main" val="359664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73383" b="100000" l="0" r="100000">
                        <a14:foregroundMark x1="2270" y1="98152" x2="4182" y2="99445"/>
                        <a14:backgroundMark x1="3345" y1="80591" x2="6093" y2="82070"/>
                        <a14:backgroundMark x1="8363" y1="86506" x2="8363" y2="86506"/>
                      </a14:backgroundRemoval>
                    </a14:imgEffect>
                  </a14:imgLayer>
                </a14:imgProps>
              </a:ext>
              <a:ext uri="{28A0092B-C50C-407E-A947-70E740481C1C}">
                <a14:useLocalDpi xmlns:a14="http://schemas.microsoft.com/office/drawing/2010/main" val="0"/>
              </a:ext>
            </a:extLst>
          </a:blip>
          <a:stretch>
            <a:fillRect/>
          </a:stretch>
        </p:blipFill>
        <p:spPr>
          <a:xfrm>
            <a:off x="-3629" y="-1"/>
            <a:ext cx="9296399" cy="6858001"/>
          </a:xfrm>
          <a:prstGeom prst="rect">
            <a:avLst/>
          </a:prstGeom>
        </p:spPr>
      </p:pic>
      <p:sp>
        <p:nvSpPr>
          <p:cNvPr id="4" name="TextBox 3"/>
          <p:cNvSpPr txBox="1"/>
          <p:nvPr/>
        </p:nvSpPr>
        <p:spPr>
          <a:xfrm>
            <a:off x="228600" y="162580"/>
            <a:ext cx="2606739" cy="800219"/>
          </a:xfrm>
          <a:prstGeom prst="rect">
            <a:avLst/>
          </a:prstGeom>
          <a:noFill/>
        </p:spPr>
        <p:txBody>
          <a:bodyPr wrap="none" rtlCol="0">
            <a:spAutoFit/>
          </a:bodyPr>
          <a:lstStyle/>
          <a:p>
            <a:pPr algn="ctr"/>
            <a:r>
              <a:rPr lang="en-US" sz="1400" b="1">
                <a:latin typeface="Arial" pitchFamily="34" charset="0"/>
                <a:cs typeface="Arial" pitchFamily="34" charset="0"/>
              </a:rPr>
              <a:t>ỦY BAN NHÂN DÂN QUẬN 1</a:t>
            </a:r>
          </a:p>
          <a:p>
            <a:pPr algn="ctr"/>
            <a:r>
              <a:rPr lang="en-US" sz="1600" b="1">
                <a:solidFill>
                  <a:srgbClr val="0000FF"/>
                </a:solidFill>
                <a:latin typeface="Arial" pitchFamily="34" charset="0"/>
                <a:cs typeface="Arial" pitchFamily="34" charset="0"/>
              </a:rPr>
              <a:t>TR</a:t>
            </a:r>
            <a:r>
              <a:rPr lang="vi-VN" sz="1600" b="1">
                <a:solidFill>
                  <a:srgbClr val="0000FF"/>
                </a:solidFill>
                <a:latin typeface="Arial" pitchFamily="34" charset="0"/>
                <a:cs typeface="Arial" pitchFamily="34" charset="0"/>
              </a:rPr>
              <a:t>ƯỜ</a:t>
            </a:r>
            <a:r>
              <a:rPr lang="en-US" sz="1600" b="1">
                <a:solidFill>
                  <a:srgbClr val="0000FF"/>
                </a:solidFill>
                <a:latin typeface="Arial" pitchFamily="34" charset="0"/>
                <a:cs typeface="Arial" pitchFamily="34" charset="0"/>
              </a:rPr>
              <a:t>NG TIỂU HỌC </a:t>
            </a:r>
          </a:p>
          <a:p>
            <a:pPr algn="ctr"/>
            <a:r>
              <a:rPr lang="en-US" sz="1600" b="1">
                <a:solidFill>
                  <a:srgbClr val="0000FF"/>
                </a:solidFill>
                <a:latin typeface="Arial" pitchFamily="34" charset="0"/>
                <a:cs typeface="Arial" pitchFamily="34" charset="0"/>
              </a:rPr>
              <a:t>TRẦN KHÁNH D</a:t>
            </a:r>
            <a:r>
              <a:rPr lang="vi-VN" sz="1600" b="1">
                <a:solidFill>
                  <a:srgbClr val="0000FF"/>
                </a:solidFill>
                <a:latin typeface="Arial" pitchFamily="34" charset="0"/>
                <a:cs typeface="Arial" pitchFamily="34" charset="0"/>
              </a:rPr>
              <a:t>Ư</a:t>
            </a:r>
            <a:endParaRPr lang="en-US" sz="1600" b="1">
              <a:solidFill>
                <a:srgbClr val="0000FF"/>
              </a:solidFill>
              <a:latin typeface="Arial" pitchFamily="34" charset="0"/>
              <a:cs typeface="Arial" pitchFamily="34" charset="0"/>
            </a:endParaRPr>
          </a:p>
        </p:txBody>
      </p:sp>
      <p:cxnSp>
        <p:nvCxnSpPr>
          <p:cNvPr id="11" name="Straight Connector 10"/>
          <p:cNvCxnSpPr/>
          <p:nvPr/>
        </p:nvCxnSpPr>
        <p:spPr>
          <a:xfrm>
            <a:off x="1029608" y="953141"/>
            <a:ext cx="951592"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24200" y="304800"/>
            <a:ext cx="5790560" cy="1138773"/>
          </a:xfrm>
          <a:prstGeom prst="rect">
            <a:avLst/>
          </a:prstGeom>
          <a:noFill/>
        </p:spPr>
        <p:txBody>
          <a:bodyPr wrap="none" lIns="91440" tIns="45720" rIns="91440" bIns="45720">
            <a:spAutoFit/>
          </a:bodyPr>
          <a:lstStyle/>
          <a:p>
            <a:pPr algn="ct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G</a:t>
            </a:r>
            <a:r>
              <a:rPr lang="vi-VN"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ƯƠ</a:t>
            </a: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NG ĐIỂN HÌNH HỌC SINH THỰC HIỆN </a:t>
            </a:r>
          </a:p>
          <a:p>
            <a:pPr algn="ctr"/>
            <a:r>
              <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5 ĐIỀU BÁC HỒ DẠY</a:t>
            </a:r>
          </a:p>
          <a:p>
            <a:pPr algn="ctr"/>
            <a:r>
              <a:rPr lang="en-US" sz="1600" b="1"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THÁNG 10/2023_NĂM HỌC 2023-2024</a:t>
            </a:r>
            <a:endParaRPr lang="en-US" sz="1600" b="1" cap="none"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3" name="Group 2"/>
          <p:cNvGrpSpPr/>
          <p:nvPr/>
        </p:nvGrpSpPr>
        <p:grpSpPr>
          <a:xfrm>
            <a:off x="-3629" y="1600200"/>
            <a:ext cx="3526580" cy="3197831"/>
            <a:chOff x="-3629" y="1600200"/>
            <a:chExt cx="3526580" cy="3197831"/>
          </a:xfrm>
        </p:grpSpPr>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664" l="0" r="100000"/>
                      </a14:imgEffect>
                    </a14:imgLayer>
                  </a14:imgProps>
                </a:ext>
                <a:ext uri="{28A0092B-C50C-407E-A947-70E740481C1C}">
                  <a14:useLocalDpi xmlns:a14="http://schemas.microsoft.com/office/drawing/2010/main" val="0"/>
                </a:ext>
              </a:extLst>
            </a:blip>
            <a:srcRect/>
            <a:stretch>
              <a:fillRect/>
            </a:stretch>
          </p:blipFill>
          <p:spPr bwMode="auto">
            <a:xfrm>
              <a:off x="-3629" y="1600200"/>
              <a:ext cx="3526580" cy="319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61" y="2535750"/>
              <a:ext cx="1840503" cy="1745305"/>
            </a:xfrm>
            <a:prstGeom prst="ellipse">
              <a:avLst/>
            </a:prstGeom>
            <a:effectLst>
              <a:glow rad="292100">
                <a:schemeClr val="accent4">
                  <a:satMod val="175000"/>
                  <a:alpha val="40000"/>
                </a:schemeClr>
              </a:glow>
            </a:effectLst>
          </p:spPr>
        </p:pic>
      </p:grpSp>
      <p:sp>
        <p:nvSpPr>
          <p:cNvPr id="7" name="TextBox 6"/>
          <p:cNvSpPr txBox="1"/>
          <p:nvPr/>
        </p:nvSpPr>
        <p:spPr>
          <a:xfrm>
            <a:off x="3323574" y="1686104"/>
            <a:ext cx="5591185" cy="3724096"/>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  </a:t>
            </a:r>
            <a:r>
              <a:rPr lang="en-US" sz="1900" b="1">
                <a:solidFill>
                  <a:srgbClr val="FF0000"/>
                </a:solidFill>
                <a:latin typeface="Times New Roman" pitchFamily="18" charset="0"/>
                <a:cs typeface="Times New Roman" pitchFamily="18" charset="0"/>
              </a:rPr>
              <a:t>Em: Nguyễn Phúc Đ</a:t>
            </a:r>
            <a:r>
              <a:rPr lang="vi-VN" sz="1900" b="1">
                <a:solidFill>
                  <a:srgbClr val="FF0000"/>
                </a:solidFill>
                <a:latin typeface="Times New Roman" pitchFamily="18" charset="0"/>
                <a:cs typeface="Times New Roman" pitchFamily="18" charset="0"/>
              </a:rPr>
              <a:t>ă</a:t>
            </a:r>
            <a:r>
              <a:rPr lang="en-US" sz="1900" b="1">
                <a:solidFill>
                  <a:srgbClr val="FF0000"/>
                </a:solidFill>
                <a:latin typeface="Times New Roman" pitchFamily="18" charset="0"/>
                <a:cs typeface="Times New Roman" pitchFamily="18" charset="0"/>
              </a:rPr>
              <a:t>ng Khoa – 5/2  </a:t>
            </a:r>
            <a:r>
              <a:rPr lang="en-US" sz="1900">
                <a:solidFill>
                  <a:srgbClr val="FF0000"/>
                </a:solidFill>
                <a:latin typeface="Times New Roman" pitchFamily="18" charset="0"/>
                <a:cs typeface="Times New Roman" pitchFamily="18" charset="0"/>
              </a:rPr>
              <a:t>(23/12/2013)</a:t>
            </a:r>
          </a:p>
          <a:p>
            <a:pPr algn="just"/>
            <a:endParaRPr lang="en-US" sz="800">
              <a:solidFill>
                <a:srgbClr val="FF0000"/>
              </a:solidFill>
              <a:latin typeface="Times New Roman" pitchFamily="18" charset="0"/>
              <a:cs typeface="Times New Roman" pitchFamily="18" charset="0"/>
            </a:endParaRPr>
          </a:p>
          <a:p>
            <a:pPr algn="just"/>
            <a:r>
              <a:rPr lang="en-US" sz="1600">
                <a:latin typeface="Times New Roman" pitchFamily="18" charset="0"/>
                <a:cs typeface="Times New Roman" pitchFamily="18" charset="0"/>
              </a:rPr>
              <a:t>        Thầy chúc mừng em - một học sinh xuất sắc đến từ lớp Năm 2 trường Tiểu học Trần Khánh Dư đã trở thành "Gương điển hình học sinh Quận 1 thi đua thực hiện 5 điều Bác Hồ dạy" trong tháng Mười. Em là một học sinh chăm ngoan, học tốt tất cả các môn học. Ngoài ra, em còn tích cực tham gia các câu lạc bộ văn nghệ, võ thuật, ... Đặc biệt, em rất thích tham gia các hoạt động Đội Thiếu niên Tiền phong Hồ Chí Minh. Đăng    Khoa rất năng nổ khi là thành viên đội trống ba năm liền và là Liên đội phó Liên đội Trần Khánh Dư nhiệm kỳ 2023 - 2024. Thầy rất vui khi biết em hoàn thành tốt các nhiệm vụ được giao ở trường và còn phụ giúp ba mẹ các công việc ở nhà. Thầy mong em hãy tiếp tục phát huy những điểm mạnh của mình. Thầy chúc em luôn vui khỏe, chăm ngoan, học giỏi nhé!</a:t>
            </a:r>
          </a:p>
        </p:txBody>
      </p:sp>
    </p:spTree>
    <p:extLst>
      <p:ext uri="{BB962C8B-B14F-4D97-AF65-F5344CB8AC3E}">
        <p14:creationId xmlns:p14="http://schemas.microsoft.com/office/powerpoint/2010/main" val="359664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73383" b="100000" l="0" r="100000">
                        <a14:foregroundMark x1="2270" y1="98152" x2="4182" y2="99445"/>
                        <a14:backgroundMark x1="3345" y1="80591" x2="6093" y2="82070"/>
                        <a14:backgroundMark x1="8363" y1="86506" x2="8363" y2="86506"/>
                      </a14:backgroundRemoval>
                    </a14:imgEffect>
                  </a14:imgLayer>
                </a14:imgProps>
              </a:ext>
              <a:ext uri="{28A0092B-C50C-407E-A947-70E740481C1C}">
                <a14:useLocalDpi xmlns:a14="http://schemas.microsoft.com/office/drawing/2010/main" val="0"/>
              </a:ext>
            </a:extLst>
          </a:blip>
          <a:stretch>
            <a:fillRect/>
          </a:stretch>
        </p:blipFill>
        <p:spPr>
          <a:xfrm>
            <a:off x="-3629" y="-1"/>
            <a:ext cx="9296399" cy="6858001"/>
          </a:xfrm>
          <a:prstGeom prst="rect">
            <a:avLst/>
          </a:prstGeom>
        </p:spPr>
      </p:pic>
      <p:sp>
        <p:nvSpPr>
          <p:cNvPr id="4" name="TextBox 3"/>
          <p:cNvSpPr txBox="1"/>
          <p:nvPr/>
        </p:nvSpPr>
        <p:spPr>
          <a:xfrm>
            <a:off x="228600" y="162580"/>
            <a:ext cx="2606739" cy="800219"/>
          </a:xfrm>
          <a:prstGeom prst="rect">
            <a:avLst/>
          </a:prstGeom>
          <a:noFill/>
        </p:spPr>
        <p:txBody>
          <a:bodyPr wrap="none" rtlCol="0">
            <a:spAutoFit/>
          </a:bodyPr>
          <a:lstStyle/>
          <a:p>
            <a:pPr algn="ctr"/>
            <a:r>
              <a:rPr lang="en-US" sz="1400" b="1">
                <a:latin typeface="Arial" pitchFamily="34" charset="0"/>
                <a:cs typeface="Arial" pitchFamily="34" charset="0"/>
              </a:rPr>
              <a:t>ỦY BAN NHÂN DÂN QUẬN 1</a:t>
            </a:r>
          </a:p>
          <a:p>
            <a:pPr algn="ctr"/>
            <a:r>
              <a:rPr lang="en-US" sz="1600" b="1">
                <a:solidFill>
                  <a:srgbClr val="0000FF"/>
                </a:solidFill>
                <a:latin typeface="Arial" pitchFamily="34" charset="0"/>
                <a:cs typeface="Arial" pitchFamily="34" charset="0"/>
              </a:rPr>
              <a:t>TR</a:t>
            </a:r>
            <a:r>
              <a:rPr lang="vi-VN" sz="1600" b="1">
                <a:solidFill>
                  <a:srgbClr val="0000FF"/>
                </a:solidFill>
                <a:latin typeface="Arial" pitchFamily="34" charset="0"/>
                <a:cs typeface="Arial" pitchFamily="34" charset="0"/>
              </a:rPr>
              <a:t>ƯỜ</a:t>
            </a:r>
            <a:r>
              <a:rPr lang="en-US" sz="1600" b="1">
                <a:solidFill>
                  <a:srgbClr val="0000FF"/>
                </a:solidFill>
                <a:latin typeface="Arial" pitchFamily="34" charset="0"/>
                <a:cs typeface="Arial" pitchFamily="34" charset="0"/>
              </a:rPr>
              <a:t>NG TIỂU HỌC </a:t>
            </a:r>
          </a:p>
          <a:p>
            <a:pPr algn="ctr"/>
            <a:r>
              <a:rPr lang="en-US" sz="1600" b="1">
                <a:solidFill>
                  <a:srgbClr val="0000FF"/>
                </a:solidFill>
                <a:latin typeface="Arial" pitchFamily="34" charset="0"/>
                <a:cs typeface="Arial" pitchFamily="34" charset="0"/>
              </a:rPr>
              <a:t>TRẦN KHÁNH D</a:t>
            </a:r>
            <a:r>
              <a:rPr lang="vi-VN" sz="1600" b="1">
                <a:solidFill>
                  <a:srgbClr val="0000FF"/>
                </a:solidFill>
                <a:latin typeface="Arial" pitchFamily="34" charset="0"/>
                <a:cs typeface="Arial" pitchFamily="34" charset="0"/>
              </a:rPr>
              <a:t>Ư</a:t>
            </a:r>
            <a:endParaRPr lang="en-US" sz="1600" b="1">
              <a:solidFill>
                <a:srgbClr val="0000FF"/>
              </a:solidFill>
              <a:latin typeface="Arial" pitchFamily="34" charset="0"/>
              <a:cs typeface="Arial" pitchFamily="34" charset="0"/>
            </a:endParaRPr>
          </a:p>
        </p:txBody>
      </p:sp>
      <p:cxnSp>
        <p:nvCxnSpPr>
          <p:cNvPr id="11" name="Straight Connector 10"/>
          <p:cNvCxnSpPr/>
          <p:nvPr/>
        </p:nvCxnSpPr>
        <p:spPr>
          <a:xfrm>
            <a:off x="1029608" y="953141"/>
            <a:ext cx="951592"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24200" y="304800"/>
            <a:ext cx="5790560" cy="1138773"/>
          </a:xfrm>
          <a:prstGeom prst="rect">
            <a:avLst/>
          </a:prstGeom>
          <a:noFill/>
        </p:spPr>
        <p:txBody>
          <a:bodyPr wrap="none" lIns="91440" tIns="45720" rIns="91440" bIns="45720">
            <a:spAutoFit/>
          </a:bodyPr>
          <a:lstStyle/>
          <a:p>
            <a:pPr algn="ct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G</a:t>
            </a:r>
            <a:r>
              <a:rPr lang="vi-VN"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ƯƠ</a:t>
            </a: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NG ĐIỂN HÌNH HỌC SINH THỰC HIỆN </a:t>
            </a:r>
          </a:p>
          <a:p>
            <a:pPr algn="ctr"/>
            <a:r>
              <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5 ĐIỀU BÁC HỒ DẠY</a:t>
            </a:r>
          </a:p>
          <a:p>
            <a:pPr algn="ctr"/>
            <a:r>
              <a:rPr lang="en-US" sz="1600" b="1"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THÁNG 11/2023_NĂM HỌC 2023-2024</a:t>
            </a:r>
            <a:endParaRPr lang="en-US" sz="1600" b="1" cap="none"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3" name="Group 2"/>
          <p:cNvGrpSpPr/>
          <p:nvPr/>
        </p:nvGrpSpPr>
        <p:grpSpPr>
          <a:xfrm>
            <a:off x="-3629" y="1600200"/>
            <a:ext cx="3526580" cy="3197831"/>
            <a:chOff x="-3629" y="1600200"/>
            <a:chExt cx="3526580" cy="3197831"/>
          </a:xfrm>
        </p:grpSpPr>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664" l="0" r="100000"/>
                      </a14:imgEffect>
                    </a14:imgLayer>
                  </a14:imgProps>
                </a:ext>
                <a:ext uri="{28A0092B-C50C-407E-A947-70E740481C1C}">
                  <a14:useLocalDpi xmlns:a14="http://schemas.microsoft.com/office/drawing/2010/main" val="0"/>
                </a:ext>
              </a:extLst>
            </a:blip>
            <a:srcRect/>
            <a:stretch>
              <a:fillRect/>
            </a:stretch>
          </p:blipFill>
          <p:spPr bwMode="auto">
            <a:xfrm>
              <a:off x="-3629" y="1600200"/>
              <a:ext cx="3526580" cy="319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 y="2503598"/>
              <a:ext cx="1827367" cy="1850802"/>
            </a:xfrm>
            <a:prstGeom prst="ellipse">
              <a:avLst/>
            </a:prstGeom>
            <a:effectLst>
              <a:glow rad="101600">
                <a:schemeClr val="accent2">
                  <a:satMod val="175000"/>
                  <a:alpha val="40000"/>
                </a:schemeClr>
              </a:glow>
            </a:effectLst>
          </p:spPr>
        </p:pic>
      </p:grpSp>
      <p:sp>
        <p:nvSpPr>
          <p:cNvPr id="7" name="TextBox 6"/>
          <p:cNvSpPr txBox="1"/>
          <p:nvPr/>
        </p:nvSpPr>
        <p:spPr>
          <a:xfrm>
            <a:off x="3200400" y="1447800"/>
            <a:ext cx="5715000" cy="4324261"/>
          </a:xfrm>
          <a:prstGeom prst="rect">
            <a:avLst/>
          </a:prstGeom>
          <a:noFill/>
        </p:spPr>
        <p:txBody>
          <a:bodyPr wrap="square" rtlCol="0">
            <a:spAutoFit/>
          </a:bodyPr>
          <a:lstStyle/>
          <a:p>
            <a:pPr algn="just"/>
            <a:r>
              <a:rPr lang="en-US" sz="2000" b="1">
                <a:solidFill>
                  <a:srgbClr val="FF0000"/>
                </a:solidFill>
                <a:latin typeface="Times New Roman" pitchFamily="18" charset="0"/>
                <a:cs typeface="Times New Roman" pitchFamily="18" charset="0"/>
              </a:rPr>
              <a:t>        Em: Nguyễn Linh Anh– 5/3  </a:t>
            </a:r>
            <a:r>
              <a:rPr lang="en-US" sz="2000">
                <a:solidFill>
                  <a:srgbClr val="FF0000"/>
                </a:solidFill>
                <a:latin typeface="Times New Roman" pitchFamily="18" charset="0"/>
                <a:cs typeface="Times New Roman" pitchFamily="18" charset="0"/>
              </a:rPr>
              <a:t>(07/01/2013)</a:t>
            </a:r>
          </a:p>
          <a:p>
            <a:pPr algn="just"/>
            <a:endParaRPr lang="en-US" sz="800">
              <a:solidFill>
                <a:srgbClr val="FF0000"/>
              </a:solidFill>
              <a:latin typeface="Times New Roman" pitchFamily="18" charset="0"/>
              <a:cs typeface="Times New Roman" pitchFamily="18" charset="0"/>
            </a:endParaRPr>
          </a:p>
          <a:p>
            <a:pPr algn="just"/>
            <a:r>
              <a:rPr lang="en-US" sz="1300">
                <a:latin typeface="Times New Roman" pitchFamily="18" charset="0"/>
                <a:cs typeface="Times New Roman" pitchFamily="18" charset="0"/>
              </a:rPr>
              <a:t>          Thầy chúc mừng em – một Đội viên xuất sắc đến từ lớp Năm 3 của trường Tiểu học Trần Khánh Dư đã trở thành </a:t>
            </a:r>
            <a:r>
              <a:rPr lang="en-US" sz="1300" i="1">
                <a:latin typeface="Times New Roman" pitchFamily="18" charset="0"/>
                <a:cs typeface="Times New Roman" pitchFamily="18" charset="0"/>
              </a:rPr>
              <a:t>“Gương điển hình học sinh Quận 1 thi đua thực hiện 5 điều Bác Hồ Dạy”</a:t>
            </a:r>
            <a:r>
              <a:rPr lang="en-US" sz="1300">
                <a:latin typeface="Times New Roman" pitchFamily="18" charset="0"/>
                <a:cs typeface="Times New Roman" pitchFamily="18" charset="0"/>
              </a:rPr>
              <a:t> trong tháng Mười Một này.</a:t>
            </a:r>
          </a:p>
          <a:p>
            <a:pPr algn="just"/>
            <a:r>
              <a:rPr lang="en-US" sz="1300">
                <a:latin typeface="Times New Roman" pitchFamily="18" charset="0"/>
                <a:cs typeface="Times New Roman" pitchFamily="18" charset="0"/>
              </a:rPr>
              <a:t>          Thầy biết trong thời gian vừa qua, Quận ta đã tổ chức nhiều môn thi đấu trong ngày hội “Giải thể thao học sinh Quận 1” và em là một trong những học sinh đã đạt thành tích cao trong ngày hội. Để đạt được các Huy chương Vàng và Huy chương Bạc môn võ thuật Karatedo chắc em đã phải nỗ lực rèn luyện và thi đấu hết mình cho màu cờ Trần Khánh Dư. Thầy còn được biết em là một trong những học sinh rất tích cực tham gia luyện tập và thi đấu tất cả các môn thể thao. Điều này chứng tỏ em là một cô bé rất đam mê thể thao, luôn có ý thức rèn luyện sức khỏe của mình. Thầy chúc mừng thành tích của em.</a:t>
            </a:r>
          </a:p>
          <a:p>
            <a:pPr algn="just"/>
            <a:r>
              <a:rPr lang="en-US" sz="1300">
                <a:latin typeface="Times New Roman" pitchFamily="18" charset="0"/>
                <a:cs typeface="Times New Roman" pitchFamily="18" charset="0"/>
              </a:rPr>
              <a:t>          Thầy cũng rất vui khi biết em là một cán sự lớp rất năng nổ, luôn vui vẻ, hòa đồng và giúp đỡ bạn bè. Ngoài ra, em còn cùng các bạn tích cực tập luyện để tham gia các phong trào văn nghệ của nhà trường. Thầy nghĩ rằng em và các bạn đã chăm chỉ tập luyện rất nhiều. Thầy mong em sẽ tiếp tục phối hợp tốt với các bạn trong nhóm luyện tập và đạt thành tích cao trong các hội thi sắp tới.</a:t>
            </a:r>
          </a:p>
          <a:p>
            <a:pPr algn="just"/>
            <a:r>
              <a:rPr lang="en-US" sz="1300">
                <a:latin typeface="Times New Roman" pitchFamily="18" charset="0"/>
                <a:cs typeface="Times New Roman" pitchFamily="18" charset="0"/>
              </a:rPr>
              <a:t>          Thầy chúc em thật nhiều sức khỏe, thật nhiều niềm vui bên thầy cô và bạn bè trong thời gian còn lại ở ngôi trường Tiểu học nhé!  </a:t>
            </a:r>
          </a:p>
          <a:p>
            <a:pPr algn="just"/>
            <a:endParaRPr lang="en-US" sz="1300">
              <a:latin typeface="Times New Roman" pitchFamily="18" charset="0"/>
              <a:cs typeface="Times New Roman" pitchFamily="18" charset="0"/>
            </a:endParaRPr>
          </a:p>
        </p:txBody>
      </p:sp>
    </p:spTree>
    <p:extLst>
      <p:ext uri="{BB962C8B-B14F-4D97-AF65-F5344CB8AC3E}">
        <p14:creationId xmlns:p14="http://schemas.microsoft.com/office/powerpoint/2010/main" val="293317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73383" b="100000" l="0" r="100000">
                        <a14:foregroundMark x1="2270" y1="98152" x2="4182" y2="99445"/>
                        <a14:backgroundMark x1="3345" y1="80591" x2="6093" y2="82070"/>
                        <a14:backgroundMark x1="8363" y1="86506" x2="8363" y2="86506"/>
                      </a14:backgroundRemoval>
                    </a14:imgEffect>
                  </a14:imgLayer>
                </a14:imgProps>
              </a:ext>
              <a:ext uri="{28A0092B-C50C-407E-A947-70E740481C1C}">
                <a14:useLocalDpi xmlns:a14="http://schemas.microsoft.com/office/drawing/2010/main" val="0"/>
              </a:ext>
            </a:extLst>
          </a:blip>
          <a:stretch>
            <a:fillRect/>
          </a:stretch>
        </p:blipFill>
        <p:spPr>
          <a:xfrm>
            <a:off x="-3629" y="-1"/>
            <a:ext cx="9296399" cy="6858001"/>
          </a:xfrm>
          <a:prstGeom prst="rect">
            <a:avLst/>
          </a:prstGeom>
        </p:spPr>
      </p:pic>
      <p:sp>
        <p:nvSpPr>
          <p:cNvPr id="4" name="TextBox 3"/>
          <p:cNvSpPr txBox="1"/>
          <p:nvPr/>
        </p:nvSpPr>
        <p:spPr>
          <a:xfrm>
            <a:off x="228600" y="162580"/>
            <a:ext cx="2606739" cy="800219"/>
          </a:xfrm>
          <a:prstGeom prst="rect">
            <a:avLst/>
          </a:prstGeom>
          <a:noFill/>
        </p:spPr>
        <p:txBody>
          <a:bodyPr wrap="none" rtlCol="0">
            <a:spAutoFit/>
          </a:bodyPr>
          <a:lstStyle/>
          <a:p>
            <a:pPr algn="ctr"/>
            <a:r>
              <a:rPr lang="en-US" sz="1400" b="1">
                <a:latin typeface="Arial" pitchFamily="34" charset="0"/>
                <a:cs typeface="Arial" pitchFamily="34" charset="0"/>
              </a:rPr>
              <a:t>ỦY BAN NHÂN DÂN QUẬN 1</a:t>
            </a:r>
          </a:p>
          <a:p>
            <a:pPr algn="ctr"/>
            <a:r>
              <a:rPr lang="en-US" sz="1600" b="1">
                <a:solidFill>
                  <a:srgbClr val="0000FF"/>
                </a:solidFill>
                <a:latin typeface="Arial" pitchFamily="34" charset="0"/>
                <a:cs typeface="Arial" pitchFamily="34" charset="0"/>
              </a:rPr>
              <a:t>TR</a:t>
            </a:r>
            <a:r>
              <a:rPr lang="vi-VN" sz="1600" b="1">
                <a:solidFill>
                  <a:srgbClr val="0000FF"/>
                </a:solidFill>
                <a:latin typeface="Arial" pitchFamily="34" charset="0"/>
                <a:cs typeface="Arial" pitchFamily="34" charset="0"/>
              </a:rPr>
              <a:t>ƯỜ</a:t>
            </a:r>
            <a:r>
              <a:rPr lang="en-US" sz="1600" b="1">
                <a:solidFill>
                  <a:srgbClr val="0000FF"/>
                </a:solidFill>
                <a:latin typeface="Arial" pitchFamily="34" charset="0"/>
                <a:cs typeface="Arial" pitchFamily="34" charset="0"/>
              </a:rPr>
              <a:t>NG TIỂU HỌC </a:t>
            </a:r>
          </a:p>
          <a:p>
            <a:pPr algn="ctr"/>
            <a:r>
              <a:rPr lang="en-US" sz="1600" b="1">
                <a:solidFill>
                  <a:srgbClr val="0000FF"/>
                </a:solidFill>
                <a:latin typeface="Arial" pitchFamily="34" charset="0"/>
                <a:cs typeface="Arial" pitchFamily="34" charset="0"/>
              </a:rPr>
              <a:t>TRẦN KHÁNH D</a:t>
            </a:r>
            <a:r>
              <a:rPr lang="vi-VN" sz="1600" b="1">
                <a:solidFill>
                  <a:srgbClr val="0000FF"/>
                </a:solidFill>
                <a:latin typeface="Arial" pitchFamily="34" charset="0"/>
                <a:cs typeface="Arial" pitchFamily="34" charset="0"/>
              </a:rPr>
              <a:t>Ư</a:t>
            </a:r>
            <a:endParaRPr lang="en-US" sz="1600" b="1">
              <a:solidFill>
                <a:srgbClr val="0000FF"/>
              </a:solidFill>
              <a:latin typeface="Arial" pitchFamily="34" charset="0"/>
              <a:cs typeface="Arial" pitchFamily="34" charset="0"/>
            </a:endParaRPr>
          </a:p>
        </p:txBody>
      </p:sp>
      <p:cxnSp>
        <p:nvCxnSpPr>
          <p:cNvPr id="11" name="Straight Connector 10"/>
          <p:cNvCxnSpPr/>
          <p:nvPr/>
        </p:nvCxnSpPr>
        <p:spPr>
          <a:xfrm>
            <a:off x="1029608" y="953141"/>
            <a:ext cx="951592"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24200" y="304800"/>
            <a:ext cx="5790560" cy="1138773"/>
          </a:xfrm>
          <a:prstGeom prst="rect">
            <a:avLst/>
          </a:prstGeom>
          <a:noFill/>
        </p:spPr>
        <p:txBody>
          <a:bodyPr wrap="none" lIns="91440" tIns="45720" rIns="91440" bIns="45720">
            <a:spAutoFit/>
          </a:bodyPr>
          <a:lstStyle/>
          <a:p>
            <a:pPr algn="ct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G</a:t>
            </a:r>
            <a:r>
              <a:rPr lang="vi-VN"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ƯƠ</a:t>
            </a: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NG ĐIỂN HÌNH HỌC SINH THỰC HIỆN </a:t>
            </a:r>
          </a:p>
          <a:p>
            <a:pPr algn="ctr"/>
            <a:r>
              <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5 ĐIỀU BÁC HỒ DẠY</a:t>
            </a:r>
          </a:p>
          <a:p>
            <a:pPr algn="ctr"/>
            <a:r>
              <a:rPr lang="en-US" sz="1600" b="1"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THÁNG 12/2023_NĂM HỌC 2023-2024</a:t>
            </a:r>
            <a:endParaRPr lang="en-US" sz="1600" b="1" cap="none"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3" name="Group 2"/>
          <p:cNvGrpSpPr/>
          <p:nvPr/>
        </p:nvGrpSpPr>
        <p:grpSpPr>
          <a:xfrm>
            <a:off x="-3629" y="1600200"/>
            <a:ext cx="3526580" cy="3197831"/>
            <a:chOff x="-3629" y="1600200"/>
            <a:chExt cx="3526580" cy="3197831"/>
          </a:xfrm>
        </p:grpSpPr>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664" l="0" r="100000"/>
                      </a14:imgEffect>
                    </a14:imgLayer>
                  </a14:imgProps>
                </a:ext>
                <a:ext uri="{28A0092B-C50C-407E-A947-70E740481C1C}">
                  <a14:useLocalDpi xmlns:a14="http://schemas.microsoft.com/office/drawing/2010/main" val="0"/>
                </a:ext>
              </a:extLst>
            </a:blip>
            <a:srcRect/>
            <a:stretch>
              <a:fillRect/>
            </a:stretch>
          </p:blipFill>
          <p:spPr bwMode="auto">
            <a:xfrm>
              <a:off x="-3629" y="1600200"/>
              <a:ext cx="3526580" cy="319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4029" y="2526478"/>
              <a:ext cx="1756771" cy="1803067"/>
            </a:xfrm>
            <a:prstGeom prst="ellipse">
              <a:avLst/>
            </a:prstGeom>
            <a:effectLst>
              <a:glow rad="317500">
                <a:schemeClr val="accent6">
                  <a:satMod val="175000"/>
                  <a:alpha val="40000"/>
                </a:schemeClr>
              </a:glow>
            </a:effectLst>
          </p:spPr>
        </p:pic>
      </p:grpSp>
      <p:sp>
        <p:nvSpPr>
          <p:cNvPr id="7" name="TextBox 6"/>
          <p:cNvSpPr txBox="1"/>
          <p:nvPr/>
        </p:nvSpPr>
        <p:spPr>
          <a:xfrm>
            <a:off x="3200400" y="1371600"/>
            <a:ext cx="5791200" cy="4370427"/>
          </a:xfrm>
          <a:prstGeom prst="rect">
            <a:avLst/>
          </a:prstGeom>
          <a:noFill/>
        </p:spPr>
        <p:txBody>
          <a:bodyPr wrap="square" rtlCol="0">
            <a:spAutoFit/>
          </a:bodyPr>
          <a:lstStyle/>
          <a:p>
            <a:r>
              <a:rPr lang="en-US" sz="2000" b="1">
                <a:solidFill>
                  <a:srgbClr val="FF0000"/>
                </a:solidFill>
                <a:latin typeface="Times New Roman" pitchFamily="18" charset="0"/>
                <a:cs typeface="Times New Roman" pitchFamily="18" charset="0"/>
              </a:rPr>
              <a:t>  Em: Nguyễn Ngọc Lan Ph</a:t>
            </a:r>
            <a:r>
              <a:rPr lang="vi-VN" sz="2000" b="1">
                <a:solidFill>
                  <a:srgbClr val="FF0000"/>
                </a:solidFill>
                <a:latin typeface="Times New Roman" pitchFamily="18" charset="0"/>
                <a:cs typeface="Times New Roman" pitchFamily="18" charset="0"/>
              </a:rPr>
              <a:t>ượ</a:t>
            </a:r>
            <a:r>
              <a:rPr lang="en-US" sz="2000" b="1">
                <a:solidFill>
                  <a:srgbClr val="FF0000"/>
                </a:solidFill>
                <a:latin typeface="Times New Roman" pitchFamily="18" charset="0"/>
                <a:cs typeface="Times New Roman" pitchFamily="18" charset="0"/>
              </a:rPr>
              <a:t>ng – 5/2  </a:t>
            </a:r>
            <a:r>
              <a:rPr lang="en-US" sz="2000">
                <a:solidFill>
                  <a:srgbClr val="FF0000"/>
                </a:solidFill>
                <a:latin typeface="Times New Roman" pitchFamily="18" charset="0"/>
                <a:cs typeface="Times New Roman" pitchFamily="18" charset="0"/>
              </a:rPr>
              <a:t>(04/01/2013)</a:t>
            </a:r>
          </a:p>
          <a:p>
            <a:pPr algn="just"/>
            <a:endParaRPr lang="en-US" sz="400">
              <a:solidFill>
                <a:srgbClr val="FF0000"/>
              </a:solidFill>
              <a:latin typeface="Times New Roman" pitchFamily="18" charset="0"/>
              <a:cs typeface="Times New Roman" pitchFamily="18" charset="0"/>
            </a:endParaRPr>
          </a:p>
          <a:p>
            <a:pPr algn="just"/>
            <a:r>
              <a:rPr lang="en-US" sz="1600"/>
              <a:t>          </a:t>
            </a:r>
            <a:r>
              <a:rPr lang="en-US" sz="1300">
                <a:latin typeface="Times New Roman" pitchFamily="18" charset="0"/>
                <a:cs typeface="Times New Roman" pitchFamily="18" charset="0"/>
              </a:rPr>
              <a:t>Thầy chúc mừng em – một Đội viên xuất sắc đến từ lớp Năm 2, Trường Tiểu học Trần Khánh Dư đã trở thành </a:t>
            </a:r>
            <a:r>
              <a:rPr lang="en-US" sz="1300" i="1">
                <a:latin typeface="Times New Roman" pitchFamily="18" charset="0"/>
                <a:cs typeface="Times New Roman" pitchFamily="18" charset="0"/>
              </a:rPr>
              <a:t>“Gương điển hình học sinh Quận 1 thi đua thực hiện 5 điều Bác Hồ Dạy”</a:t>
            </a:r>
            <a:r>
              <a:rPr lang="en-US" sz="1300">
                <a:latin typeface="Times New Roman" pitchFamily="18" charset="0"/>
                <a:cs typeface="Times New Roman" pitchFamily="18" charset="0"/>
              </a:rPr>
              <a:t> trong tháng Mưởi Hai này.</a:t>
            </a:r>
          </a:p>
          <a:p>
            <a:pPr algn="just"/>
            <a:r>
              <a:rPr lang="en-US" sz="1300">
                <a:latin typeface="Times New Roman" pitchFamily="18" charset="0"/>
                <a:cs typeface="Times New Roman" pitchFamily="18" charset="0"/>
              </a:rPr>
              <a:t>           Chúc mừng em nhé - một đội viên năng động và rất nhiệt huyết trong các phong trào của Quận và nhà trường. Thầy biết trong thời gian vừa qua, Quận ta đã tổ chức nhiều môn thi đấu trong “Hội khỏe Phù Đổng Quận 1” và em là một trong những học sinh đã đạt thành tích cao trong ngày hội ấy. Em đã cùng đồng đội của mình cố gắng, nỗ lực và đoàn kết thật nhiều để đạt được Huy chương Bạc môn Karatedo, võ cổ truyền. Ngoài ra, em còn rất tích cực tham gia các hoạt động văn nghệ của trường. Thầy chúc mừng thành tích của em.</a:t>
            </a:r>
          </a:p>
          <a:p>
            <a:pPr algn="just"/>
            <a:r>
              <a:rPr lang="en-US" sz="1300">
                <a:latin typeface="Times New Roman" pitchFamily="18" charset="0"/>
                <a:cs typeface="Times New Roman" pitchFamily="18" charset="0"/>
              </a:rPr>
              <a:t>           Thầy cũng rất vui khi biết em hòa đồng và biết giúp đỡ các bạn. Em luôn chăm ngoan, học giỏi, luôn là tấm gương sáng cho các bạn noi theo. Em không chỉ là một đội viên xuất sắc mà em còn là một cán sự lớp gương mẫu. Em luôn biết cách lắng nghe và tôn trọng ý kiến các bạn. Hiện nay em vẫn duy trì được thói quen đọc sách, đặc biệt là những cuốn sách về tự nhiên, khoa học, những điều kỳ thú… Đó là một thói quen rất tốt. Em hãy luôn giữ thói quen đó và giữ nụ cười thật tươi trên môi nhé!</a:t>
            </a:r>
          </a:p>
          <a:p>
            <a:pPr algn="just"/>
            <a:r>
              <a:rPr lang="en-US" sz="1300">
                <a:latin typeface="Times New Roman" pitchFamily="18" charset="0"/>
                <a:cs typeface="Times New Roman" pitchFamily="18" charset="0"/>
              </a:rPr>
              <a:t>          Thầy chúc em luôn thật khỏe mạnh, hạnh phúc trong vòng tay của ba mẹ, thầy cô và bạn bè!</a:t>
            </a:r>
          </a:p>
        </p:txBody>
      </p:sp>
    </p:spTree>
    <p:extLst>
      <p:ext uri="{BB962C8B-B14F-4D97-AF65-F5344CB8AC3E}">
        <p14:creationId xmlns:p14="http://schemas.microsoft.com/office/powerpoint/2010/main" val="359664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73383" b="100000" l="0" r="100000">
                        <a14:foregroundMark x1="2270" y1="98152" x2="4182" y2="99445"/>
                        <a14:backgroundMark x1="3345" y1="80591" x2="6093" y2="82070"/>
                        <a14:backgroundMark x1="8363" y1="86506" x2="8363" y2="86506"/>
                      </a14:backgroundRemoval>
                    </a14:imgEffect>
                  </a14:imgLayer>
                </a14:imgProps>
              </a:ext>
              <a:ext uri="{28A0092B-C50C-407E-A947-70E740481C1C}">
                <a14:useLocalDpi xmlns:a14="http://schemas.microsoft.com/office/drawing/2010/main" val="0"/>
              </a:ext>
            </a:extLst>
          </a:blip>
          <a:stretch>
            <a:fillRect/>
          </a:stretch>
        </p:blipFill>
        <p:spPr>
          <a:xfrm>
            <a:off x="-3629" y="-1"/>
            <a:ext cx="9296399" cy="6858001"/>
          </a:xfrm>
          <a:prstGeom prst="rect">
            <a:avLst/>
          </a:prstGeom>
        </p:spPr>
      </p:pic>
      <p:sp>
        <p:nvSpPr>
          <p:cNvPr id="4" name="TextBox 3"/>
          <p:cNvSpPr txBox="1"/>
          <p:nvPr/>
        </p:nvSpPr>
        <p:spPr>
          <a:xfrm>
            <a:off x="228600" y="162580"/>
            <a:ext cx="2606739" cy="800219"/>
          </a:xfrm>
          <a:prstGeom prst="rect">
            <a:avLst/>
          </a:prstGeom>
          <a:noFill/>
        </p:spPr>
        <p:txBody>
          <a:bodyPr wrap="none" rtlCol="0">
            <a:spAutoFit/>
          </a:bodyPr>
          <a:lstStyle/>
          <a:p>
            <a:pPr algn="ctr"/>
            <a:r>
              <a:rPr lang="en-US" sz="1400" b="1">
                <a:latin typeface="Arial" pitchFamily="34" charset="0"/>
                <a:cs typeface="Arial" pitchFamily="34" charset="0"/>
              </a:rPr>
              <a:t>ỦY BAN NHÂN DÂN QUẬN 1</a:t>
            </a:r>
          </a:p>
          <a:p>
            <a:pPr algn="ctr"/>
            <a:r>
              <a:rPr lang="en-US" sz="1600" b="1">
                <a:solidFill>
                  <a:srgbClr val="0000FF"/>
                </a:solidFill>
                <a:latin typeface="Arial" pitchFamily="34" charset="0"/>
                <a:cs typeface="Arial" pitchFamily="34" charset="0"/>
              </a:rPr>
              <a:t>TR</a:t>
            </a:r>
            <a:r>
              <a:rPr lang="vi-VN" sz="1600" b="1">
                <a:solidFill>
                  <a:srgbClr val="0000FF"/>
                </a:solidFill>
                <a:latin typeface="Arial" pitchFamily="34" charset="0"/>
                <a:cs typeface="Arial" pitchFamily="34" charset="0"/>
              </a:rPr>
              <a:t>ƯỜ</a:t>
            </a:r>
            <a:r>
              <a:rPr lang="en-US" sz="1600" b="1">
                <a:solidFill>
                  <a:srgbClr val="0000FF"/>
                </a:solidFill>
                <a:latin typeface="Arial" pitchFamily="34" charset="0"/>
                <a:cs typeface="Arial" pitchFamily="34" charset="0"/>
              </a:rPr>
              <a:t>NG TIỂU HỌC </a:t>
            </a:r>
          </a:p>
          <a:p>
            <a:pPr algn="ctr"/>
            <a:r>
              <a:rPr lang="en-US" sz="1600" b="1">
                <a:solidFill>
                  <a:srgbClr val="0000FF"/>
                </a:solidFill>
                <a:latin typeface="Arial" pitchFamily="34" charset="0"/>
                <a:cs typeface="Arial" pitchFamily="34" charset="0"/>
              </a:rPr>
              <a:t>TRẦN KHÁNH D</a:t>
            </a:r>
            <a:r>
              <a:rPr lang="vi-VN" sz="1600" b="1">
                <a:solidFill>
                  <a:srgbClr val="0000FF"/>
                </a:solidFill>
                <a:latin typeface="Arial" pitchFamily="34" charset="0"/>
                <a:cs typeface="Arial" pitchFamily="34" charset="0"/>
              </a:rPr>
              <a:t>Ư</a:t>
            </a:r>
            <a:endParaRPr lang="en-US" sz="1600" b="1">
              <a:solidFill>
                <a:srgbClr val="0000FF"/>
              </a:solidFill>
              <a:latin typeface="Arial" pitchFamily="34" charset="0"/>
              <a:cs typeface="Arial" pitchFamily="34" charset="0"/>
            </a:endParaRPr>
          </a:p>
        </p:txBody>
      </p:sp>
      <p:grpSp>
        <p:nvGrpSpPr>
          <p:cNvPr id="9" name="Group 8"/>
          <p:cNvGrpSpPr/>
          <p:nvPr/>
        </p:nvGrpSpPr>
        <p:grpSpPr>
          <a:xfrm>
            <a:off x="-3629" y="1600200"/>
            <a:ext cx="3526580" cy="3197831"/>
            <a:chOff x="-3629" y="1600200"/>
            <a:chExt cx="3526580" cy="3197831"/>
          </a:xfrm>
        </p:grpSpPr>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664" l="0" r="100000"/>
                      </a14:imgEffect>
                    </a14:imgLayer>
                  </a14:imgProps>
                </a:ext>
                <a:ext uri="{28A0092B-C50C-407E-A947-70E740481C1C}">
                  <a14:useLocalDpi xmlns:a14="http://schemas.microsoft.com/office/drawing/2010/main" val="0"/>
                </a:ext>
              </a:extLst>
            </a:blip>
            <a:srcRect/>
            <a:stretch>
              <a:fillRect/>
            </a:stretch>
          </p:blipFill>
          <p:spPr bwMode="auto">
            <a:xfrm>
              <a:off x="-3629" y="1600200"/>
              <a:ext cx="3526580" cy="319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2520571"/>
              <a:ext cx="1752600" cy="1822828"/>
            </a:xfrm>
            <a:prstGeom prst="ellipse">
              <a:avLst/>
            </a:prstGeom>
            <a:noFill/>
            <a:ln>
              <a:solidFill>
                <a:schemeClr val="accent1"/>
              </a:solidFill>
            </a:ln>
            <a:effectLst>
              <a:glow rad="228600">
                <a:schemeClr val="accent4">
                  <a:satMod val="175000"/>
                  <a:alpha val="40000"/>
                </a:schemeClr>
              </a:glow>
            </a:effectLst>
          </p:spPr>
        </p:pic>
      </p:grpSp>
      <p:sp>
        <p:nvSpPr>
          <p:cNvPr id="7" name="TextBox 6"/>
          <p:cNvSpPr txBox="1"/>
          <p:nvPr/>
        </p:nvSpPr>
        <p:spPr>
          <a:xfrm>
            <a:off x="3200400" y="1600200"/>
            <a:ext cx="5715000" cy="4262705"/>
          </a:xfrm>
          <a:prstGeom prst="rect">
            <a:avLst/>
          </a:prstGeom>
          <a:noFill/>
        </p:spPr>
        <p:txBody>
          <a:bodyPr wrap="square" rtlCol="0">
            <a:spAutoFit/>
          </a:bodyPr>
          <a:lstStyle/>
          <a:p>
            <a:pPr algn="just"/>
            <a:r>
              <a:rPr lang="en-US" sz="2000" b="1">
                <a:solidFill>
                  <a:srgbClr val="FF0000"/>
                </a:solidFill>
                <a:latin typeface="Times New Roman" pitchFamily="18" charset="0"/>
                <a:cs typeface="Times New Roman" pitchFamily="18" charset="0"/>
              </a:rPr>
              <a:t>        Em: Nguyễn Tân Phú – 5/3  </a:t>
            </a:r>
            <a:r>
              <a:rPr lang="en-US" sz="2000">
                <a:solidFill>
                  <a:srgbClr val="FF0000"/>
                </a:solidFill>
                <a:latin typeface="Times New Roman" pitchFamily="18" charset="0"/>
                <a:cs typeface="Times New Roman" pitchFamily="18" charset="0"/>
              </a:rPr>
              <a:t>(21/05/2013)</a:t>
            </a:r>
          </a:p>
          <a:p>
            <a:pPr algn="just"/>
            <a:endParaRPr lang="en-US" sz="800">
              <a:solidFill>
                <a:srgbClr val="FF0000"/>
              </a:solidFill>
              <a:latin typeface="Times New Roman" pitchFamily="18" charset="0"/>
              <a:cs typeface="Times New Roman" pitchFamily="18" charset="0"/>
            </a:endParaRPr>
          </a:p>
          <a:p>
            <a:pPr algn="just"/>
            <a:r>
              <a:rPr lang="en-US" sz="1500">
                <a:latin typeface="Times New Roman" pitchFamily="18" charset="0"/>
                <a:cs typeface="Times New Roman" pitchFamily="18" charset="0"/>
              </a:rPr>
              <a:t>          Thầy chúc mừng em – một Đội viên xuất sắc đến từ lớp Năm 3, Trường Tiểu học Trần Khánh Dư đã trở thành </a:t>
            </a:r>
            <a:r>
              <a:rPr lang="en-US" sz="1500" i="1">
                <a:latin typeface="Times New Roman" pitchFamily="18" charset="0"/>
                <a:cs typeface="Times New Roman" pitchFamily="18" charset="0"/>
              </a:rPr>
              <a:t>“Gương điển hình học sinh Quận 1 thi đua thực hiện 5 điều Bác Hồ Dạy”</a:t>
            </a:r>
            <a:r>
              <a:rPr lang="en-US" sz="1500">
                <a:latin typeface="Times New Roman" pitchFamily="18" charset="0"/>
                <a:cs typeface="Times New Roman" pitchFamily="18" charset="0"/>
              </a:rPr>
              <a:t> trong tháng Một này.</a:t>
            </a:r>
          </a:p>
          <a:p>
            <a:pPr algn="just"/>
            <a:r>
              <a:rPr lang="en-US" sz="1500">
                <a:latin typeface="Times New Roman" pitchFamily="18" charset="0"/>
                <a:cs typeface="Times New Roman" pitchFamily="18" charset="0"/>
              </a:rPr>
              <a:t>          Trong không khí hào hứng của những ngày Tết cổ truyền dân tộc, thầy rất vui khi biết dến em là một học sinh tích cực tham gia các hoạt động thể dục thể thao của trường và của Quận. Thời gian vừa qua, Quận ta đã tổ chức nhiều môn thi đấu trong “Hội khỏe Phù Đổng Quận 1” và em là một trong những học sinh đã đạt thành tích cao trong ngày hội ấy. Nào là Huy chương Vàng “Toàn năng nam”, huy chương Đồng Karatedo, … Đặc biệt, em còn là vận động viên trong đội năng khiếu điền kinh của Quận. Thầy mong em hãy tiếp tục cố gắng và phát huy hết khả năng của mình.</a:t>
            </a:r>
          </a:p>
          <a:p>
            <a:pPr algn="just"/>
            <a:r>
              <a:rPr lang="en-US" sz="1500">
                <a:latin typeface="Times New Roman" pitchFamily="18" charset="0"/>
                <a:cs typeface="Times New Roman" pitchFamily="18" charset="0"/>
              </a:rPr>
              <a:t>          Thầy cũng rất vui khi biết em hòa đồng và biết giúp đỡ các bạn. Em luôn chăm ngoan, học giỏi, là tấm gương sáng cho các bạn noi theo. </a:t>
            </a:r>
          </a:p>
          <a:p>
            <a:pPr algn="just"/>
            <a:r>
              <a:rPr lang="en-US" sz="1500">
                <a:latin typeface="Times New Roman" pitchFamily="18" charset="0"/>
                <a:cs typeface="Times New Roman" pitchFamily="18" charset="0"/>
              </a:rPr>
              <a:t>          Thầy chúc em thật khỏe mạnh và giữ mãi nụ cười thật tươi nhé! </a:t>
            </a:r>
          </a:p>
          <a:p>
            <a:pPr algn="just"/>
            <a:endParaRPr lang="en-US"/>
          </a:p>
        </p:txBody>
      </p:sp>
      <p:cxnSp>
        <p:nvCxnSpPr>
          <p:cNvPr id="11" name="Straight Connector 10"/>
          <p:cNvCxnSpPr/>
          <p:nvPr/>
        </p:nvCxnSpPr>
        <p:spPr>
          <a:xfrm>
            <a:off x="1029608" y="953141"/>
            <a:ext cx="951592"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24200" y="304800"/>
            <a:ext cx="5790560" cy="1138773"/>
          </a:xfrm>
          <a:prstGeom prst="rect">
            <a:avLst/>
          </a:prstGeom>
          <a:noFill/>
        </p:spPr>
        <p:txBody>
          <a:bodyPr wrap="none" lIns="91440" tIns="45720" rIns="91440" bIns="45720">
            <a:spAutoFit/>
          </a:bodyPr>
          <a:lstStyle/>
          <a:p>
            <a:pPr algn="ct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G</a:t>
            </a:r>
            <a:r>
              <a:rPr lang="vi-VN"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ƯƠ</a:t>
            </a: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NG ĐIỂN HÌNH HỌC SINH THỰC HIỆN </a:t>
            </a:r>
          </a:p>
          <a:p>
            <a:pPr algn="ctr"/>
            <a:r>
              <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5 ĐIỀU BÁC HỒ DẠY</a:t>
            </a:r>
          </a:p>
          <a:p>
            <a:pPr algn="ctr"/>
            <a:r>
              <a:rPr lang="en-US" sz="1600" b="1"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THÁNG 01/2024_NĂM HỌC 2023-2024</a:t>
            </a:r>
            <a:endParaRPr lang="en-US" sz="1600" b="1" cap="none"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2259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73383" b="100000" l="0" r="100000">
                        <a14:foregroundMark x1="2270" y1="98152" x2="4182" y2="99445"/>
                        <a14:backgroundMark x1="3345" y1="80591" x2="6093" y2="82070"/>
                        <a14:backgroundMark x1="8363" y1="86506" x2="8363" y2="86506"/>
                      </a14:backgroundRemoval>
                    </a14:imgEffect>
                  </a14:imgLayer>
                </a14:imgProps>
              </a:ext>
              <a:ext uri="{28A0092B-C50C-407E-A947-70E740481C1C}">
                <a14:useLocalDpi xmlns:a14="http://schemas.microsoft.com/office/drawing/2010/main" val="0"/>
              </a:ext>
            </a:extLst>
          </a:blip>
          <a:stretch>
            <a:fillRect/>
          </a:stretch>
        </p:blipFill>
        <p:spPr>
          <a:xfrm>
            <a:off x="-3629" y="-1"/>
            <a:ext cx="9296399" cy="6858001"/>
          </a:xfrm>
          <a:prstGeom prst="rect">
            <a:avLst/>
          </a:prstGeom>
        </p:spPr>
      </p:pic>
      <p:sp>
        <p:nvSpPr>
          <p:cNvPr id="4" name="TextBox 3"/>
          <p:cNvSpPr txBox="1"/>
          <p:nvPr/>
        </p:nvSpPr>
        <p:spPr>
          <a:xfrm>
            <a:off x="228600" y="162580"/>
            <a:ext cx="2606739" cy="800219"/>
          </a:xfrm>
          <a:prstGeom prst="rect">
            <a:avLst/>
          </a:prstGeom>
          <a:noFill/>
        </p:spPr>
        <p:txBody>
          <a:bodyPr wrap="none" rtlCol="0">
            <a:spAutoFit/>
          </a:bodyPr>
          <a:lstStyle/>
          <a:p>
            <a:pPr algn="ctr"/>
            <a:r>
              <a:rPr lang="en-US" sz="1400" b="1">
                <a:latin typeface="Arial" pitchFamily="34" charset="0"/>
                <a:cs typeface="Arial" pitchFamily="34" charset="0"/>
              </a:rPr>
              <a:t>ỦY BAN NHÂN DÂN QUẬN 1</a:t>
            </a:r>
          </a:p>
          <a:p>
            <a:pPr algn="ctr"/>
            <a:r>
              <a:rPr lang="en-US" sz="1600" b="1">
                <a:solidFill>
                  <a:srgbClr val="0000FF"/>
                </a:solidFill>
                <a:latin typeface="Arial" pitchFamily="34" charset="0"/>
                <a:cs typeface="Arial" pitchFamily="34" charset="0"/>
              </a:rPr>
              <a:t>TR</a:t>
            </a:r>
            <a:r>
              <a:rPr lang="vi-VN" sz="1600" b="1">
                <a:solidFill>
                  <a:srgbClr val="0000FF"/>
                </a:solidFill>
                <a:latin typeface="Arial" pitchFamily="34" charset="0"/>
                <a:cs typeface="Arial" pitchFamily="34" charset="0"/>
              </a:rPr>
              <a:t>ƯỜ</a:t>
            </a:r>
            <a:r>
              <a:rPr lang="en-US" sz="1600" b="1">
                <a:solidFill>
                  <a:srgbClr val="0000FF"/>
                </a:solidFill>
                <a:latin typeface="Arial" pitchFamily="34" charset="0"/>
                <a:cs typeface="Arial" pitchFamily="34" charset="0"/>
              </a:rPr>
              <a:t>NG TIỂU HỌC </a:t>
            </a:r>
          </a:p>
          <a:p>
            <a:pPr algn="ctr"/>
            <a:r>
              <a:rPr lang="en-US" sz="1600" b="1">
                <a:solidFill>
                  <a:srgbClr val="0000FF"/>
                </a:solidFill>
                <a:latin typeface="Arial" pitchFamily="34" charset="0"/>
                <a:cs typeface="Arial" pitchFamily="34" charset="0"/>
              </a:rPr>
              <a:t>TRẦN KHÁNH D</a:t>
            </a:r>
            <a:r>
              <a:rPr lang="vi-VN" sz="1600" b="1">
                <a:solidFill>
                  <a:srgbClr val="0000FF"/>
                </a:solidFill>
                <a:latin typeface="Arial" pitchFamily="34" charset="0"/>
                <a:cs typeface="Arial" pitchFamily="34" charset="0"/>
              </a:rPr>
              <a:t>Ư</a:t>
            </a:r>
            <a:endParaRPr lang="en-US" sz="1600" b="1">
              <a:solidFill>
                <a:srgbClr val="0000FF"/>
              </a:solidFill>
              <a:latin typeface="Arial" pitchFamily="34" charset="0"/>
              <a:cs typeface="Arial" pitchFamily="34" charset="0"/>
            </a:endParaRPr>
          </a:p>
        </p:txBody>
      </p:sp>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664" l="0" r="100000"/>
                    </a14:imgEffect>
                  </a14:imgLayer>
                </a14:imgProps>
              </a:ext>
              <a:ext uri="{28A0092B-C50C-407E-A947-70E740481C1C}">
                <a14:useLocalDpi xmlns:a14="http://schemas.microsoft.com/office/drawing/2010/main" val="0"/>
              </a:ext>
            </a:extLst>
          </a:blip>
          <a:srcRect/>
          <a:stretch>
            <a:fillRect/>
          </a:stretch>
        </p:blipFill>
        <p:spPr bwMode="auto">
          <a:xfrm>
            <a:off x="-9964" y="1905000"/>
            <a:ext cx="3526580" cy="319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0400" y="1447800"/>
            <a:ext cx="5715000" cy="4478149"/>
          </a:xfrm>
          <a:prstGeom prst="rect">
            <a:avLst/>
          </a:prstGeom>
          <a:noFill/>
        </p:spPr>
        <p:txBody>
          <a:bodyPr wrap="square" rtlCol="0">
            <a:spAutoFit/>
          </a:bodyPr>
          <a:lstStyle/>
          <a:p>
            <a:pPr algn="just"/>
            <a:r>
              <a:rPr lang="en-US" sz="2000" b="1">
                <a:solidFill>
                  <a:srgbClr val="FF0000"/>
                </a:solidFill>
                <a:latin typeface="Times New Roman" pitchFamily="18" charset="0"/>
                <a:cs typeface="Times New Roman" pitchFamily="18" charset="0"/>
              </a:rPr>
              <a:t>        Em: Trần Ngọc Anh Thy – 5/1 – </a:t>
            </a:r>
            <a:r>
              <a:rPr lang="en-US" sz="2000">
                <a:solidFill>
                  <a:srgbClr val="FF0000"/>
                </a:solidFill>
                <a:latin typeface="Times New Roman" panose="02020603050405020304" pitchFamily="18" charset="0"/>
                <a:cs typeface="Times New Roman" panose="02020603050405020304" pitchFamily="18" charset="0"/>
              </a:rPr>
              <a:t>08/01/2013</a:t>
            </a:r>
          </a:p>
          <a:p>
            <a:pPr algn="just"/>
            <a:r>
              <a:rPr lang="en-US" sz="1300">
                <a:latin typeface="Times New Roman" panose="02020603050405020304" pitchFamily="18" charset="0"/>
                <a:cs typeface="Times New Roman" pitchFamily="18" charset="0"/>
              </a:rPr>
              <a:t>          </a:t>
            </a:r>
          </a:p>
          <a:p>
            <a:pPr algn="just"/>
            <a:r>
              <a:rPr lang="en-US" sz="1300">
                <a:latin typeface="Times New Roman" panose="02020603050405020304" pitchFamily="18" charset="0"/>
                <a:cs typeface="Times New Roman" pitchFamily="18" charset="0"/>
              </a:rPr>
              <a:t>            Thầy chúc mừng em – một Đội viên xuất sắc đến từ lớp Năm 1, Trường Tiểu học Trần Khánh Dư đã trở thành </a:t>
            </a:r>
            <a:r>
              <a:rPr lang="en-US" sz="1300" i="1">
                <a:latin typeface="Times New Roman" panose="02020603050405020304" pitchFamily="18" charset="0"/>
                <a:cs typeface="Times New Roman" panose="02020603050405020304" pitchFamily="18" charset="0"/>
              </a:rPr>
              <a:t>“Gương điển hình học sinh Quận 1 thi đua thực hiện 5 điều Bác Hồ Dạy”</a:t>
            </a:r>
            <a:r>
              <a:rPr lang="en-US" sz="1300">
                <a:latin typeface="Times New Roman" panose="02020603050405020304" pitchFamily="18" charset="0"/>
                <a:cs typeface="Times New Roman" panose="02020603050405020304" pitchFamily="18" charset="0"/>
              </a:rPr>
              <a:t> trong tháng Hai này.</a:t>
            </a:r>
          </a:p>
          <a:p>
            <a:pPr algn="just"/>
            <a:r>
              <a:rPr lang="en-US" sz="1300">
                <a:latin typeface="Times New Roman" panose="02020603050405020304" pitchFamily="18" charset="0"/>
                <a:cs typeface="Times New Roman" panose="02020603050405020304" pitchFamily="18" charset="0"/>
              </a:rPr>
              <a:t>Thầy biết trong thời gian vừa qua, Quận ta đã tổ chức nhiều môn thi đấu trong “Hội khỏe Phù Đổng Quận 1” và em là một trong những học sinh tích cực trong đội Võ thuật của nhà trường. Vì vậy, em đã giành rất nhiều Huy chương trong các môn võ như: Karatedo, Võ Cổ truyền, … Đặc biệt, em còn là thành viên đội tuyển Võ Karatedo của trường chuẩn bị tham gia thi đấu cấp thành phố. Để đạt được các Huy chương ấy chắc em đã phải nỗ lực rèn luyện và thi đấu hết mình cho màu cờ Trần Khánh Dư. Thầy chúc mừng thành tích của em.</a:t>
            </a:r>
          </a:p>
          <a:p>
            <a:pPr algn="just"/>
            <a:r>
              <a:rPr lang="en-US" sz="1300">
                <a:latin typeface="Times New Roman" panose="02020603050405020304" pitchFamily="18" charset="0"/>
                <a:cs typeface="Times New Roman" panose="02020603050405020304" pitchFamily="18" charset="0"/>
              </a:rPr>
              <a:t> Ngoài ra, em là một tấm gương chăm ngoan, học tốt, luôn giúp đỡ bạn bè. Chẳng những thế, em còn rất yêu thích tham gia các hoạt động Đội Thiếu niên Tiền phong Hồ Chí Minh, Câu lạc bộ Truyền thông sức khỏe. Đặc biệt, Anh Thy cũng là thành viên Đội tuyên truyền trong hoạt động đọc sách tại Thư viện vì em rất thích sách, nhất là những câu chuyện văn học, giáo dục 12 giá trị sống. Thầy mong em hãy duy trì thói quen bổ ích này.</a:t>
            </a:r>
          </a:p>
          <a:p>
            <a:pPr algn="just"/>
            <a:r>
              <a:rPr lang="en-US" sz="1300">
                <a:latin typeface="Times New Roman" panose="02020603050405020304" pitchFamily="18" charset="0"/>
                <a:cs typeface="Times New Roman" panose="02020603050405020304" pitchFamily="18" charset="0"/>
              </a:rPr>
              <a:t>          Thầy chúc em thật nhiều sức khỏe, thật nhiều niềm vui trong những tháng ngày cuối cùng của bậc Tiểu học nhé!  </a:t>
            </a:r>
          </a:p>
          <a:p>
            <a:pPr algn="just"/>
            <a:endParaRPr lang="en-US"/>
          </a:p>
        </p:txBody>
      </p:sp>
      <p:cxnSp>
        <p:nvCxnSpPr>
          <p:cNvPr id="11" name="Straight Connector 10"/>
          <p:cNvCxnSpPr/>
          <p:nvPr/>
        </p:nvCxnSpPr>
        <p:spPr>
          <a:xfrm>
            <a:off x="1029608" y="953141"/>
            <a:ext cx="951592"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24200" y="304800"/>
            <a:ext cx="5790560" cy="1138773"/>
          </a:xfrm>
          <a:prstGeom prst="rect">
            <a:avLst/>
          </a:prstGeom>
          <a:noFill/>
        </p:spPr>
        <p:txBody>
          <a:bodyPr wrap="none" lIns="91440" tIns="45720" rIns="91440" bIns="45720">
            <a:spAutoFit/>
          </a:bodyPr>
          <a:lstStyle/>
          <a:p>
            <a:pPr algn="ct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G</a:t>
            </a:r>
            <a:r>
              <a:rPr lang="vi-VN"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ƯƠ</a:t>
            </a: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NG ĐIỂN HÌNH HỌC SINH THỰC HIỆN </a:t>
            </a:r>
          </a:p>
          <a:p>
            <a:pPr algn="ctr"/>
            <a:r>
              <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5 ĐIỀU BÁC HỒ DẠY</a:t>
            </a:r>
          </a:p>
          <a:p>
            <a:pPr algn="ctr"/>
            <a:r>
              <a:rPr lang="en-US" sz="1600" b="1"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THÁNG 02/2024_NĂM HỌC 2023-2024</a:t>
            </a:r>
            <a:endParaRPr lang="en-US" sz="1600" b="1" cap="none"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3D646832-C770-476D-94A5-BAF13F999F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677" y="2743200"/>
            <a:ext cx="1841297" cy="1799714"/>
          </a:xfrm>
          <a:prstGeom prst="ellipse">
            <a:avLst/>
          </a:prstGeom>
          <a:ln>
            <a:solidFill>
              <a:srgbClr val="EAEFF6"/>
            </a:solidFill>
          </a:ln>
        </p:spPr>
      </p:pic>
    </p:spTree>
    <p:extLst>
      <p:ext uri="{BB962C8B-B14F-4D97-AF65-F5344CB8AC3E}">
        <p14:creationId xmlns:p14="http://schemas.microsoft.com/office/powerpoint/2010/main" val="307596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73383" b="100000" l="0" r="100000">
                        <a14:foregroundMark x1="2270" y1="98152" x2="4182" y2="99445"/>
                        <a14:backgroundMark x1="3345" y1="80591" x2="6093" y2="82070"/>
                        <a14:backgroundMark x1="8363" y1="86506" x2="8363" y2="86506"/>
                      </a14:backgroundRemoval>
                    </a14:imgEffect>
                  </a14:imgLayer>
                </a14:imgProps>
              </a:ext>
              <a:ext uri="{28A0092B-C50C-407E-A947-70E740481C1C}">
                <a14:useLocalDpi xmlns:a14="http://schemas.microsoft.com/office/drawing/2010/main" val="0"/>
              </a:ext>
            </a:extLst>
          </a:blip>
          <a:stretch>
            <a:fillRect/>
          </a:stretch>
        </p:blipFill>
        <p:spPr>
          <a:xfrm>
            <a:off x="-3629" y="-1"/>
            <a:ext cx="9296399" cy="6858001"/>
          </a:xfrm>
          <a:prstGeom prst="rect">
            <a:avLst/>
          </a:prstGeom>
        </p:spPr>
      </p:pic>
      <p:sp>
        <p:nvSpPr>
          <p:cNvPr id="4" name="TextBox 3"/>
          <p:cNvSpPr txBox="1"/>
          <p:nvPr/>
        </p:nvSpPr>
        <p:spPr>
          <a:xfrm>
            <a:off x="228600" y="132472"/>
            <a:ext cx="2606739" cy="800219"/>
          </a:xfrm>
          <a:prstGeom prst="rect">
            <a:avLst/>
          </a:prstGeom>
          <a:noFill/>
        </p:spPr>
        <p:txBody>
          <a:bodyPr wrap="none" rtlCol="0">
            <a:spAutoFit/>
          </a:bodyPr>
          <a:lstStyle/>
          <a:p>
            <a:pPr algn="ctr"/>
            <a:r>
              <a:rPr lang="en-US" sz="1400" b="1">
                <a:latin typeface="Arial" pitchFamily="34" charset="0"/>
                <a:cs typeface="Arial" pitchFamily="34" charset="0"/>
              </a:rPr>
              <a:t>ỦY BAN NHÂN DÂN QUẬN 1</a:t>
            </a:r>
          </a:p>
          <a:p>
            <a:pPr algn="ctr"/>
            <a:r>
              <a:rPr lang="en-US" sz="1600" b="1">
                <a:solidFill>
                  <a:srgbClr val="0000FF"/>
                </a:solidFill>
                <a:latin typeface="Arial" pitchFamily="34" charset="0"/>
                <a:cs typeface="Arial" pitchFamily="34" charset="0"/>
              </a:rPr>
              <a:t>TR</a:t>
            </a:r>
            <a:r>
              <a:rPr lang="vi-VN" sz="1600" b="1">
                <a:solidFill>
                  <a:srgbClr val="0000FF"/>
                </a:solidFill>
                <a:latin typeface="Arial" pitchFamily="34" charset="0"/>
                <a:cs typeface="Arial" pitchFamily="34" charset="0"/>
              </a:rPr>
              <a:t>ƯỜ</a:t>
            </a:r>
            <a:r>
              <a:rPr lang="en-US" sz="1600" b="1">
                <a:solidFill>
                  <a:srgbClr val="0000FF"/>
                </a:solidFill>
                <a:latin typeface="Arial" pitchFamily="34" charset="0"/>
                <a:cs typeface="Arial" pitchFamily="34" charset="0"/>
              </a:rPr>
              <a:t>NG TIỂU HỌC </a:t>
            </a:r>
          </a:p>
          <a:p>
            <a:pPr algn="ctr"/>
            <a:r>
              <a:rPr lang="en-US" sz="1600" b="1">
                <a:solidFill>
                  <a:srgbClr val="0000FF"/>
                </a:solidFill>
                <a:latin typeface="Arial" pitchFamily="34" charset="0"/>
                <a:cs typeface="Arial" pitchFamily="34" charset="0"/>
              </a:rPr>
              <a:t>TRẦN KHÁNH D</a:t>
            </a:r>
            <a:r>
              <a:rPr lang="vi-VN" sz="1600" b="1">
                <a:solidFill>
                  <a:srgbClr val="0000FF"/>
                </a:solidFill>
                <a:latin typeface="Arial" pitchFamily="34" charset="0"/>
                <a:cs typeface="Arial" pitchFamily="34" charset="0"/>
              </a:rPr>
              <a:t>Ư</a:t>
            </a:r>
            <a:endParaRPr lang="en-US" sz="1600" b="1">
              <a:solidFill>
                <a:srgbClr val="0000FF"/>
              </a:solidFill>
              <a:latin typeface="Arial" pitchFamily="34" charset="0"/>
              <a:cs typeface="Arial" pitchFamily="34" charset="0"/>
            </a:endParaRPr>
          </a:p>
        </p:txBody>
      </p:sp>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664" l="0" r="100000"/>
                    </a14:imgEffect>
                  </a14:imgLayer>
                </a14:imgProps>
              </a:ext>
              <a:ext uri="{28A0092B-C50C-407E-A947-70E740481C1C}">
                <a14:useLocalDpi xmlns:a14="http://schemas.microsoft.com/office/drawing/2010/main" val="0"/>
              </a:ext>
            </a:extLst>
          </a:blip>
          <a:srcRect/>
          <a:stretch>
            <a:fillRect/>
          </a:stretch>
        </p:blipFill>
        <p:spPr bwMode="auto">
          <a:xfrm>
            <a:off x="4162417" y="1905000"/>
            <a:ext cx="3526580" cy="319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0400" y="1143000"/>
            <a:ext cx="5715000" cy="4462760"/>
          </a:xfrm>
          <a:prstGeom prst="rect">
            <a:avLst/>
          </a:prstGeom>
          <a:noFill/>
        </p:spPr>
        <p:txBody>
          <a:bodyPr wrap="square" rtlCol="0">
            <a:spAutoFit/>
          </a:bodyPr>
          <a:lstStyle/>
          <a:p>
            <a:pPr algn="just"/>
            <a:r>
              <a:rPr lang="en-US" sz="2000" b="1">
                <a:solidFill>
                  <a:srgbClr val="FF0000"/>
                </a:solidFill>
                <a:latin typeface="Times New Roman" pitchFamily="18" charset="0"/>
                <a:cs typeface="Times New Roman" pitchFamily="18" charset="0"/>
              </a:rPr>
              <a:t>     Em: </a:t>
            </a:r>
            <a:r>
              <a:rPr lang="en-US" sz="2400" b="1">
                <a:solidFill>
                  <a:srgbClr val="FF0000"/>
                </a:solidFill>
              </a:rPr>
              <a:t>Phạm Bảo Châu – 5/3 – </a:t>
            </a:r>
            <a:r>
              <a:rPr lang="en-US" sz="2400">
                <a:solidFill>
                  <a:srgbClr val="FF0000"/>
                </a:solidFill>
              </a:rPr>
              <a:t>27/07/2013</a:t>
            </a:r>
            <a:endParaRPr lang="en-US" sz="2000">
              <a:solidFill>
                <a:srgbClr val="FF0000"/>
              </a:solidFill>
              <a:latin typeface="Times New Roman" panose="02020603050405020304" pitchFamily="18" charset="0"/>
              <a:cs typeface="Times New Roman" panose="02020603050405020304" pitchFamily="18" charset="0"/>
            </a:endParaRPr>
          </a:p>
          <a:p>
            <a:pPr algn="just"/>
            <a:r>
              <a:rPr lang="en-US" sz="1300">
                <a:latin typeface="Times New Roman" panose="02020603050405020304" pitchFamily="18" charset="0"/>
                <a:cs typeface="Times New Roman" pitchFamily="18" charset="0"/>
              </a:rPr>
              <a:t>          </a:t>
            </a:r>
            <a:r>
              <a:rPr lang="en-US" sz="1300"/>
              <a:t>Thầy chúc mừng em – một Đội viên xuất sắc đến từ lớp Năm 3, Trường Tiểu học Trần Khánh Dư đã trở thành </a:t>
            </a:r>
            <a:r>
              <a:rPr lang="en-US" sz="1300" i="1"/>
              <a:t>“Gương điển hình học sinh Quận 1 thi đua thực hiện 5 điều Bác Hồ Dạy”</a:t>
            </a:r>
            <a:r>
              <a:rPr lang="en-US" sz="1300"/>
              <a:t> trong tháng Ba này.</a:t>
            </a:r>
          </a:p>
          <a:p>
            <a:pPr algn="just"/>
            <a:r>
              <a:rPr lang="en-US" sz="1300"/>
              <a:t>            Thời gian vừa qua, quận ta đã tổ chức nhiều hoạt động sôi nổi hướng đến kỉ niệm 83 ngày thành lập Đoàn Thanh niên Cộng sản Hồ Chí Minh. Đặc biệt, trường em đã tổ chức thành công ngày hội “Thiếu nhi vui khỏe – Tiến bước lên Đoàn”. Thầy được biết em là một trong những Đội viên tiêu biểu tích cực tham gia các hội thi, phong trào của trường, của Quận nhất là tham gia quay hình cuộc thi “Liên hoan phim Tiếng Anh dành cho học sinh Tiểu học” do Sở giáo dục và đào tạo tổ chức. Em còn đang rèn luyện để chuẩn bị tiếp cho hội thi “Chỉ huy Đội giỏi” cấp Quận sắp tới. </a:t>
            </a:r>
          </a:p>
          <a:p>
            <a:pPr algn="just"/>
            <a:r>
              <a:rPr lang="en-US" sz="1300"/>
              <a:t>            Thầy rất ghi nhận sự năng nổ, nhiệt tình của em. Không những thế, em luôn chăm ngoan, học giỏi là tấm gương sáng cho các bạn noi theo. Em luôn là một học sinh gương mẫu và vô cùng trách nhiệm, em luôn chủ động và hăng hái trong học tập. Em hãy tiếp tục cố gắng và phấn đấu để lan tỏa nguồn năng lượng tích cực đến với mọi người nhất là đối với các bạn nhỏ trong ngôi trường của em. Thầy mong em sẽ luôn là một tấm gương sáng cho các em thiếu nhi – nhi đồng dõi theo và học tập.</a:t>
            </a:r>
          </a:p>
          <a:p>
            <a:pPr algn="just"/>
            <a:r>
              <a:rPr lang="en-US" sz="1300"/>
              <a:t>            Thầy chúc em thật nhiều sức khỏe, thật nhiều niềm vui bên gia đình, thầy cô, bạn bè và những người thân yêu nhé!</a:t>
            </a:r>
          </a:p>
        </p:txBody>
      </p:sp>
      <p:cxnSp>
        <p:nvCxnSpPr>
          <p:cNvPr id="11" name="Straight Connector 10"/>
          <p:cNvCxnSpPr/>
          <p:nvPr/>
        </p:nvCxnSpPr>
        <p:spPr>
          <a:xfrm>
            <a:off x="1029608" y="953141"/>
            <a:ext cx="951592"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24200" y="76200"/>
            <a:ext cx="5790560" cy="1138773"/>
          </a:xfrm>
          <a:prstGeom prst="rect">
            <a:avLst/>
          </a:prstGeom>
          <a:noFill/>
        </p:spPr>
        <p:txBody>
          <a:bodyPr wrap="none" lIns="91440" tIns="45720" rIns="91440" bIns="45720">
            <a:spAutoFit/>
          </a:bodyPr>
          <a:lstStyle/>
          <a:p>
            <a:pPr algn="ct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G</a:t>
            </a:r>
            <a:r>
              <a:rPr lang="vi-VN"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ƯƠ</a:t>
            </a:r>
            <a:r>
              <a:rPr lang="en-US" sz="2000" b="1" cap="none" spc="5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NG ĐIỂN HÌNH HỌC SINH THỰC HIỆN </a:t>
            </a:r>
          </a:p>
          <a:p>
            <a:pPr algn="ctr"/>
            <a:r>
              <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5 ĐIỀU BÁC HỒ DẠY</a:t>
            </a:r>
          </a:p>
          <a:p>
            <a:pPr algn="ctr"/>
            <a:r>
              <a:rPr lang="en-US" sz="1600" b="1"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THÁNG 03/2024_NĂM HỌC 2023-2024</a:t>
            </a:r>
            <a:endParaRPr lang="en-US" sz="1600" b="1" cap="none" spc="50">
              <a:ln w="11430"/>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9C7BF161-DDDB-49A6-B4F6-93BB99A419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671" t="30000" r="26920"/>
          <a:stretch/>
        </p:blipFill>
        <p:spPr>
          <a:xfrm>
            <a:off x="651593" y="1192202"/>
            <a:ext cx="1893586" cy="4276026"/>
          </a:xfrm>
          <a:prstGeom prst="rect">
            <a:avLst/>
          </a:prstGeom>
        </p:spPr>
      </p:pic>
    </p:spTree>
    <p:extLst>
      <p:ext uri="{BB962C8B-B14F-4D97-AF65-F5344CB8AC3E}">
        <p14:creationId xmlns:p14="http://schemas.microsoft.com/office/powerpoint/2010/main" val="345368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2317</Words>
  <Application>Microsoft Office PowerPoint</Application>
  <PresentationFormat>On-screen Show (4:3)</PresentationFormat>
  <Paragraphs>84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Binh Quoi</dc:creator>
  <cp:lastModifiedBy>Hoang Nguyen Manh</cp:lastModifiedBy>
  <cp:revision>17</cp:revision>
  <dcterms:created xsi:type="dcterms:W3CDTF">2024-02-15T13:41:47Z</dcterms:created>
  <dcterms:modified xsi:type="dcterms:W3CDTF">2024-04-04T05:08:24Z</dcterms:modified>
</cp:coreProperties>
</file>