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</p:sldMasterIdLst>
  <p:notesMasterIdLst>
    <p:notesMasterId r:id="rId19"/>
  </p:notesMasterIdLst>
  <p:sldIdLst>
    <p:sldId id="11088561" r:id="rId3"/>
    <p:sldId id="11088864" r:id="rId4"/>
    <p:sldId id="11088838" r:id="rId5"/>
    <p:sldId id="11088848" r:id="rId6"/>
    <p:sldId id="11088804" r:id="rId7"/>
    <p:sldId id="11088849" r:id="rId8"/>
    <p:sldId id="11088852" r:id="rId9"/>
    <p:sldId id="11088855" r:id="rId10"/>
    <p:sldId id="11088856" r:id="rId11"/>
    <p:sldId id="11088861" r:id="rId12"/>
    <p:sldId id="11088858" r:id="rId13"/>
    <p:sldId id="11088859" r:id="rId14"/>
    <p:sldId id="11088860" r:id="rId15"/>
    <p:sldId id="11088865" r:id="rId16"/>
    <p:sldId id="11088564" r:id="rId17"/>
    <p:sldId id="11088866" r:id="rId18"/>
  </p:sldIdLst>
  <p:sldSz cx="12192000" cy="6858000"/>
  <p:notesSz cx="6858000" cy="9144000"/>
  <p:embeddedFontLst>
    <p:embeddedFont>
      <p:font typeface="等线" panose="02010600030101010101" pitchFamily="2" charset="-122"/>
      <p:regular r:id="rId20"/>
      <p:bold r:id="rId21"/>
    </p:embeddedFont>
    <p:embeddedFont>
      <p:font typeface="#9Slide03 AllRoundGothic" panose="020B0703020202020104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SVN-Caprica Script" pitchFamily="2" charset="0"/>
      <p:regular r:id="rId29"/>
    </p:embeddedFont>
    <p:embeddedFont>
      <p:font typeface="SVN-Poky's" panose="020B0606040200020203" pitchFamily="34" charset="0"/>
      <p:regular r:id="rId30"/>
    </p:embeddedFont>
    <p:embeddedFont>
      <p:font typeface="SVN-Ziclets" panose="02000603000000000000" pitchFamily="2" charset="0"/>
      <p:regular r:id="rId31"/>
    </p:embeddedFont>
    <p:embeddedFont>
      <p:font typeface="UTM Aircona" panose="02040603050506020204" pitchFamily="18" charset="0"/>
      <p:regular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793B"/>
    <a:srgbClr val="FF9999"/>
    <a:srgbClr val="DF2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44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D2A7F-F681-4CE3-8279-9363DD688DB2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35AC8-247F-4DD1-8916-D4B0A398560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CE9FC6-22AB-4BF4-8BDB-4D6BE3B35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CE9FC6-22AB-4BF4-8BDB-4D6BE3B35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CE9FC6-22AB-4BF4-8BDB-4D6BE3B35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CE9FC6-22AB-4BF4-8BDB-4D6BE3B35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CE9FC6-22AB-4BF4-8BDB-4D6BE3B35C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817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562224-A65C-AE53-7480-E4D10DC65F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685B2B-D0EA-509C-999C-0A8DA6CF9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0"/>
            <a:ext cx="12192000" cy="6859859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04140" y="104140"/>
            <a:ext cx="11911330" cy="6614795"/>
            <a:chOff x="4084320" y="1026124"/>
            <a:chExt cx="6624320" cy="3338310"/>
          </a:xfrm>
        </p:grpSpPr>
        <p:sp>
          <p:nvSpPr>
            <p:cNvPr id="4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226181" y="1116228"/>
              <a:ext cx="6258960" cy="31161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175" y="104140"/>
            <a:ext cx="836295" cy="11925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260" y="5740400"/>
            <a:ext cx="1203960" cy="1117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1" y="5652909"/>
            <a:ext cx="1453899" cy="1152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>
            <a:off x="215601" y="318615"/>
            <a:ext cx="1784064" cy="14250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0"/>
            <a:ext cx="12192000" cy="6859859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-16510" y="265430"/>
            <a:ext cx="12572365" cy="6002655"/>
            <a:chOff x="4084320" y="1026124"/>
            <a:chExt cx="6624320" cy="3338310"/>
          </a:xfrm>
        </p:grpSpPr>
        <p:sp>
          <p:nvSpPr>
            <p:cNvPr id="4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226181" y="1213999"/>
              <a:ext cx="6258960" cy="301835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15" y="0"/>
            <a:ext cx="1102360" cy="15716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31" y="4712986"/>
            <a:ext cx="2311500" cy="21450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1" y="5440184"/>
            <a:ext cx="1453899" cy="1152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000">
            <a:off x="215601" y="318615"/>
            <a:ext cx="1784064" cy="1425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-1905"/>
            <a:ext cx="12192000" cy="68598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C6216-EEDD-38C2-9DB2-A39FFD2C231A}"/>
              </a:ext>
            </a:extLst>
          </p:cNvPr>
          <p:cNvSpPr txBox="1"/>
          <p:nvPr userDrawn="1"/>
        </p:nvSpPr>
        <p:spPr>
          <a:xfrm>
            <a:off x="9636368" y="6471399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2D050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583D10-7788-1D0A-01F6-F515F9D13A24}"/>
              </a:ext>
            </a:extLst>
          </p:cNvPr>
          <p:cNvSpPr txBox="1"/>
          <p:nvPr userDrawn="1"/>
        </p:nvSpPr>
        <p:spPr>
          <a:xfrm>
            <a:off x="123513" y="4297485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E3ABAC6F-CB67-ADDA-0CC8-E88E2A1D7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0"/>
            <a:ext cx="12192000" cy="6859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4B8A60-F727-29CA-32B3-93EF05B9F9A8}"/>
              </a:ext>
            </a:extLst>
          </p:cNvPr>
          <p:cNvSpPr txBox="1"/>
          <p:nvPr userDrawn="1"/>
        </p:nvSpPr>
        <p:spPr>
          <a:xfrm>
            <a:off x="199295" y="4317603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793B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0"/>
            <a:ext cx="12192000" cy="6859859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216535" y="531495"/>
            <a:ext cx="11759565" cy="5795010"/>
          </a:xfrm>
          <a:prstGeom prst="roundRect">
            <a:avLst/>
          </a:prstGeom>
          <a:solidFill>
            <a:srgbClr val="98B54E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0" y="0"/>
            <a:ext cx="1173480" cy="167195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750" y="5104130"/>
            <a:ext cx="1784350" cy="16560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6" y="5607824"/>
            <a:ext cx="1453899" cy="1152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10" y="0"/>
            <a:ext cx="1356995" cy="1083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 t="1961" r="22148" b="21041"/>
          <a:stretch>
            <a:fillRect/>
          </a:stretch>
        </p:blipFill>
        <p:spPr>
          <a:xfrm>
            <a:off x="0" y="0"/>
            <a:ext cx="12192000" cy="6859859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216362" y="531341"/>
            <a:ext cx="11759276" cy="5795318"/>
            <a:chOff x="4084320" y="1026124"/>
            <a:chExt cx="6624320" cy="3338310"/>
          </a:xfrm>
        </p:grpSpPr>
        <p:sp>
          <p:nvSpPr>
            <p:cNvPr id="4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rgbClr val="98B54E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" name="矩形: 圆角 4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solidFill>
              <a:srgbClr val="98B54E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34" y="0"/>
            <a:ext cx="1784064" cy="25425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531" y="4712986"/>
            <a:ext cx="2311500" cy="21450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1" y="5440184"/>
            <a:ext cx="1453899" cy="11521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646" y="156055"/>
            <a:ext cx="1784064" cy="14250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6" Type="http://schemas.openxmlformats.org/officeDocument/2006/relationships/hyperlink" Target="https://www.facebook.com/teamKTUTS" TargetMode="Externa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 userDrawn="1"/>
        </p:nvSpPr>
        <p:spPr>
          <a:xfrm>
            <a:off x="2880780" y="89707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page: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hlinkClick r:id="rId16"/>
              </a:rPr>
              <a:t>https://www.facebook.com/teamKTUTS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KTUTS.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page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SĐT: 0922 645 654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2" y="8723731"/>
            <a:ext cx="1771856" cy="14174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CEB6E6-76EF-2CE4-AF05-C394B0120D2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00" y="2516776"/>
            <a:ext cx="2912192" cy="23296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937742-5C89-B552-EFCF-0265D223390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5808" y="22744531"/>
            <a:ext cx="1771856" cy="14174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2701D2-7B58-F4FD-4CA6-1D7319256D75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5808" y="-18200269"/>
            <a:ext cx="1771856" cy="1417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E2277B-38D0-6A07-ADFC-716E44EF358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92" y="22744531"/>
            <a:ext cx="1771856" cy="14174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CDDD69-4121-130B-2D54-A500A2E4801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92" y="-18200269"/>
            <a:ext cx="1771856" cy="14174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72D2F5-742E-E805-220D-FB8043E357FE}"/>
              </a:ext>
            </a:extLst>
          </p:cNvPr>
          <p:cNvSpPr txBox="1"/>
          <p:nvPr userDrawn="1"/>
        </p:nvSpPr>
        <p:spPr>
          <a:xfrm>
            <a:off x="11277600" y="64770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9999"/>
                </a:solidFill>
                <a:latin typeface="#9Slide03 AllRoundGothic" panose="020B0703020202020104" pitchFamily="34" charset="0"/>
              </a:rPr>
              <a:t>KTUTS</a:t>
            </a:r>
            <a:endParaRPr lang="en-US" b="1" dirty="0">
              <a:solidFill>
                <a:srgbClr val="FF9999"/>
              </a:solidFill>
              <a:latin typeface="#9Slide03 AllRoundGothic" panose="020B07030202020201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672C-DDEC-40B3-A6BC-51591B3611AD}" type="datetimeFigureOut">
              <a:rPr lang="en-US" smtClean="0"/>
              <a:t>27/08/2023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1627D-EFAD-449C-8D81-846B69715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EF49FEDB-1E81-E2A4-2D2C-94DD11A25694}"/>
              </a:ext>
            </a:extLst>
          </p:cNvPr>
          <p:cNvSpPr txBox="1"/>
          <p:nvPr userDrawn="1"/>
        </p:nvSpPr>
        <p:spPr>
          <a:xfrm>
            <a:off x="2880780" y="8970775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page: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hlinkClick r:id="rId16"/>
              </a:rPr>
              <a:t>https://www.facebook.com/teamKTUTS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Đây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là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sản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phẩm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của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nhóm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KTUTS.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Mọi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chi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tiết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vui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lòng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liên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hệ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page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hoặc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SĐT: 0922 645 654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917975-6AB0-6F6D-28C8-7623AC9178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92" y="8723731"/>
            <a:ext cx="1771856" cy="14174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74228-5CD0-D150-C2F5-6F613F14C12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1200" y="2516776"/>
            <a:ext cx="2912192" cy="2329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40145EE-F2D6-7ED2-1BCB-97EE1EC950E6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5808" y="22744531"/>
            <a:ext cx="1771856" cy="141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1A0A9C-FCC4-06C5-B886-DB6482A90A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35808" y="-18200269"/>
            <a:ext cx="1771856" cy="141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77DB2E-929C-A9F3-796E-C80BF8C2F2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92" y="22744531"/>
            <a:ext cx="1771856" cy="1417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C16C45C-A7E1-B547-EB29-F7ECD587101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2592" y="-18200269"/>
            <a:ext cx="1771856" cy="14174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148">
            <a:off x="1721289" y="1470210"/>
            <a:ext cx="1847092" cy="2410973"/>
          </a:xfrm>
          <a:prstGeom prst="rect">
            <a:avLst/>
          </a:prstGeom>
        </p:spPr>
      </p:pic>
      <p:pic>
        <p:nvPicPr>
          <p:cNvPr id="11" name="Picture 10" descr="A cartoon of a child holding a tomat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4" y="2822095"/>
            <a:ext cx="2264444" cy="3798023"/>
          </a:xfrm>
          <a:prstGeom prst="rect">
            <a:avLst/>
          </a:prstGeom>
        </p:spPr>
      </p:pic>
      <p:pic>
        <p:nvPicPr>
          <p:cNvPr id="13" name="Picture 12" descr="A cartoon of a child holding carrot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3" y="2753591"/>
            <a:ext cx="1847765" cy="3700278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61488" y="146415"/>
            <a:ext cx="3143870" cy="1184994"/>
            <a:chOff x="261488" y="146415"/>
            <a:chExt cx="3143870" cy="1184994"/>
          </a:xfrm>
        </p:grpSpPr>
        <p:sp>
          <p:nvSpPr>
            <p:cNvPr id="18" name="矩形: 圆角 17"/>
            <p:cNvSpPr/>
            <p:nvPr/>
          </p:nvSpPr>
          <p:spPr>
            <a:xfrm>
              <a:off x="261488" y="146415"/>
              <a:ext cx="3143870" cy="1184994"/>
            </a:xfrm>
            <a:prstGeom prst="roundRect">
              <a:avLst/>
            </a:prstGeom>
            <a:solidFill>
              <a:srgbClr val="98B54E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525424" y="293108"/>
              <a:ext cx="2639999" cy="786935"/>
            </a:xfrm>
            <a:prstGeom prst="roundRect">
              <a:avLst/>
            </a:prstGeom>
            <a:solidFill>
              <a:srgbClr val="98B54E"/>
            </a:solidFill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5" name="TextBox 42"/>
            <p:cNvSpPr txBox="1"/>
            <p:nvPr/>
          </p:nvSpPr>
          <p:spPr>
            <a:xfrm>
              <a:off x="611263" y="435421"/>
              <a:ext cx="2468067" cy="73359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  <a:spcBef>
                  <a:spcPct val="0"/>
                </a:spcBef>
              </a:pPr>
              <a:r>
                <a:rPr lang="en-US" sz="6000" b="1">
                  <a:ln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Caprica Script" pitchFamily="2" charset="0"/>
                </a:rPr>
                <a:t>Bài 6:</a:t>
              </a: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92" y="2649341"/>
            <a:ext cx="1847765" cy="263328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620386" y="305366"/>
            <a:ext cx="8207374" cy="3490433"/>
            <a:chOff x="3620386" y="305366"/>
            <a:chExt cx="8207374" cy="3490433"/>
          </a:xfrm>
        </p:grpSpPr>
        <p:sp>
          <p:nvSpPr>
            <p:cNvPr id="23" name="TextBox 24"/>
            <p:cNvSpPr txBox="1"/>
            <p:nvPr/>
          </p:nvSpPr>
          <p:spPr>
            <a:xfrm>
              <a:off x="3620386" y="305366"/>
              <a:ext cx="820015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905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Bài toán liên quan</a:t>
              </a:r>
            </a:p>
            <a:p>
              <a:pPr algn="ctr"/>
              <a:r>
                <a:rPr lang="en-US" sz="7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905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 đến rút về đơn vị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27610" y="305366"/>
              <a:ext cx="820015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Bài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toán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C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liên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quan </a:t>
              </a:r>
            </a:p>
            <a:p>
              <a:pPr algn="ctr"/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đến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rút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DF29AF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về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đơn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92D05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vị</a:t>
              </a:r>
            </a:p>
          </p:txBody>
        </p:sp>
        <p:sp>
          <p:nvSpPr>
            <p:cNvPr id="28" name="TextBox 42"/>
            <p:cNvSpPr txBox="1"/>
            <p:nvPr/>
          </p:nvSpPr>
          <p:spPr>
            <a:xfrm>
              <a:off x="6606089" y="3062200"/>
              <a:ext cx="2468067" cy="733599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600"/>
                </a:lnSpc>
                <a:spcBef>
                  <a:spcPct val="0"/>
                </a:spcBef>
              </a:pPr>
              <a:r>
                <a:rPr lang="en-US" sz="6000" b="1" i="1">
                  <a:ln w="28575"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Caprica Script" pitchFamily="2" charset="0"/>
                </a:rPr>
                <a:t>Tiết 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4876" y="1026993"/>
            <a:ext cx="8582095" cy="3337103"/>
            <a:chOff x="4084320" y="1026124"/>
            <a:chExt cx="6624320" cy="3338310"/>
          </a:xfrm>
          <a:solidFill>
            <a:srgbClr val="98B54E"/>
          </a:solidFill>
        </p:grpSpPr>
        <p:sp>
          <p:nvSpPr>
            <p:cNvPr id="18" name="矩形: 圆角 17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0000">
            <a:off x="9879671" y="-134724"/>
            <a:ext cx="1847092" cy="241097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262" y="2105097"/>
            <a:ext cx="1148329" cy="917219"/>
          </a:xfrm>
          <a:prstGeom prst="rect">
            <a:avLst/>
          </a:prstGeom>
        </p:spPr>
      </p:pic>
      <p:sp>
        <p:nvSpPr>
          <p:cNvPr id="15" name="TextBox 42"/>
          <p:cNvSpPr txBox="1"/>
          <p:nvPr/>
        </p:nvSpPr>
        <p:spPr>
          <a:xfrm>
            <a:off x="2933065" y="1249680"/>
            <a:ext cx="7484110" cy="2954655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9600" b="1">
                <a:ln w="508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Caprica Script" pitchFamily="2" charset="0"/>
              </a:rPr>
              <a:t>VẬN DỤNG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9600" b="1">
                <a:ln w="508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Caprica Script" pitchFamily="2" charset="0"/>
              </a:rPr>
              <a:t>TRẢI NGHIỆM</a:t>
            </a:r>
          </a:p>
        </p:txBody>
      </p:sp>
      <p:pic>
        <p:nvPicPr>
          <p:cNvPr id="13" name="Picture 12" descr="A cartoon of a child holding carrot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" y="1731645"/>
            <a:ext cx="2470785" cy="4947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9" t="69185" r="65573" b="4296"/>
          <a:stretch>
            <a:fillRect/>
          </a:stretch>
        </p:blipFill>
        <p:spPr>
          <a:xfrm>
            <a:off x="-1513840" y="-907415"/>
            <a:ext cx="15442565" cy="8761730"/>
          </a:xfrm>
          <a:prstGeom prst="rect">
            <a:avLst/>
          </a:prstGeom>
        </p:spPr>
      </p:pic>
      <p:sp>
        <p:nvSpPr>
          <p:cNvPr id="54" name="TextBox 30"/>
          <p:cNvSpPr txBox="1"/>
          <p:nvPr/>
        </p:nvSpPr>
        <p:spPr>
          <a:xfrm>
            <a:off x="1204595" y="3459480"/>
            <a:ext cx="244665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bài toán theo tóm tắt sau</a:t>
            </a:r>
          </a:p>
        </p:txBody>
      </p:sp>
      <p:sp>
        <p:nvSpPr>
          <p:cNvPr id="13" name="Hình chữ nhật 2"/>
          <p:cNvSpPr/>
          <p:nvPr/>
        </p:nvSpPr>
        <p:spPr>
          <a:xfrm>
            <a:off x="5698490" y="702945"/>
            <a:ext cx="4382770" cy="161099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2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Tóm tắt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 vỉ trứng : 60 000 đồng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3 vỉ trứng :         ... đồng?</a:t>
            </a:r>
            <a:endParaRPr lang="vi-VN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810" y="147320"/>
            <a:ext cx="2037080" cy="2279015"/>
            <a:chOff x="15390" y="1351"/>
            <a:chExt cx="3208" cy="3589"/>
          </a:xfrm>
        </p:grpSpPr>
        <p:pic>
          <p:nvPicPr>
            <p:cNvPr id="9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5390" y="1351"/>
              <a:ext cx="3208" cy="2301"/>
            </a:xfrm>
            <a:prstGeom prst="rect">
              <a:avLst/>
            </a:prstGeom>
          </p:spPr>
        </p:pic>
        <p:sp>
          <p:nvSpPr>
            <p:cNvPr id="24" name="Freeform 3"/>
            <p:cNvSpPr/>
            <p:nvPr/>
          </p:nvSpPr>
          <p:spPr>
            <a:xfrm>
              <a:off x="15762" y="3424"/>
              <a:ext cx="1816" cy="1517"/>
            </a:xfrm>
            <a:custGeom>
              <a:avLst/>
              <a:gdLst/>
              <a:ahLst/>
              <a:cxnLst/>
              <a:rect l="l" t="t" r="r" b="b"/>
              <a:pathLst>
                <a:path w="3983225" h="3857090">
                  <a:moveTo>
                    <a:pt x="0" y="0"/>
                  </a:moveTo>
                  <a:lnTo>
                    <a:pt x="3983226" y="0"/>
                  </a:lnTo>
                  <a:lnTo>
                    <a:pt x="3983226" y="3857090"/>
                  </a:lnTo>
                  <a:lnTo>
                    <a:pt x="0" y="38570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Hình chữ nhật 2"/>
            <p:cNvSpPr/>
            <p:nvPr/>
          </p:nvSpPr>
          <p:spPr>
            <a:xfrm>
              <a:off x="15762" y="1821"/>
              <a:ext cx="2534" cy="1025"/>
            </a:xfrm>
            <a:prstGeom prst="rect">
              <a:avLst/>
            </a:prstGeom>
            <a:noFill/>
          </p:spPr>
          <p:txBody>
            <a:bodyPr wrap="square" lIns="60960" tIns="30480" rIns="60960" bIns="3048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vi-VN" sz="16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Giá tiền mỗi </a:t>
              </a:r>
            </a:p>
            <a:p>
              <a:pPr algn="ctr">
                <a:lnSpc>
                  <a:spcPct val="120000"/>
                </a:lnSpc>
              </a:pPr>
              <a:r>
                <a:rPr lang="vi-VN" sz="160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charset="0"/>
                  <a:cs typeface="Times New Roman" panose="02020603050405020304" charset="0"/>
                  <a:sym typeface="+mn-ea"/>
                </a:rPr>
                <a:t>vỉ trứng như nhau</a:t>
              </a:r>
            </a:p>
          </p:txBody>
        </p:sp>
      </p:grpSp>
      <p:sp>
        <p:nvSpPr>
          <p:cNvPr id="12" name="TextBox 30"/>
          <p:cNvSpPr txBox="1"/>
          <p:nvPr/>
        </p:nvSpPr>
        <p:spPr>
          <a:xfrm>
            <a:off x="6872605" y="3016250"/>
            <a:ext cx="2446655" cy="492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vi-VN" alt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toán</a:t>
            </a:r>
          </a:p>
        </p:txBody>
      </p:sp>
      <p:sp>
        <p:nvSpPr>
          <p:cNvPr id="14" name="TextBox 30"/>
          <p:cNvSpPr txBox="1"/>
          <p:nvPr/>
        </p:nvSpPr>
        <p:spPr>
          <a:xfrm>
            <a:off x="4311015" y="3665855"/>
            <a:ext cx="7158355" cy="1477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altLang="en-US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charset="0"/>
                <a:cs typeface="Times New Roman" panose="02020603050405020304" charset="0"/>
              </a:rPr>
              <a:t>Mua </a:t>
            </a:r>
            <a:r>
              <a:rPr lang="vi-VN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vi-VN" sz="3200" b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vỉ trứng hết </a:t>
            </a:r>
            <a:r>
              <a:rPr lang="vi-VN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60 000</a:t>
            </a:r>
            <a:r>
              <a:rPr lang="vi-VN" sz="3200" b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đồng. Hỏi mua </a:t>
            </a:r>
            <a:r>
              <a:rPr lang="vi-VN" sz="32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3</a:t>
            </a:r>
            <a:r>
              <a:rPr lang="vi-VN" sz="3200" b="1">
                <a:ln w="0"/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vỉ trứng như thế hết bao nhiêu tiền?</a:t>
            </a:r>
            <a:endParaRPr lang="vi-V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8F93B8-49DF-D427-18BC-DDECA8BC23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1030" y="2707005"/>
            <a:ext cx="2211024" cy="93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12" grpId="0"/>
      <p:bldP spid="12" grpId="1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79645" y="295910"/>
            <a:ext cx="7538720" cy="5509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0035" y="586105"/>
            <a:ext cx="4731385" cy="4106545"/>
          </a:xfrm>
          <a:prstGeom prst="rect">
            <a:avLst/>
          </a:prstGeom>
        </p:spPr>
      </p:pic>
      <p:sp>
        <p:nvSpPr>
          <p:cNvPr id="24" name="Freeform 3"/>
          <p:cNvSpPr/>
          <p:nvPr/>
        </p:nvSpPr>
        <p:spPr>
          <a:xfrm>
            <a:off x="3151505" y="3820795"/>
            <a:ext cx="3349625" cy="2696210"/>
          </a:xfrm>
          <a:custGeom>
            <a:avLst/>
            <a:gdLst/>
            <a:ahLst/>
            <a:cxnLst/>
            <a:rect l="l" t="t" r="r" b="b"/>
            <a:pathLst>
              <a:path w="3983225" h="3857090">
                <a:moveTo>
                  <a:pt x="0" y="0"/>
                </a:moveTo>
                <a:lnTo>
                  <a:pt x="3983226" y="0"/>
                </a:lnTo>
                <a:lnTo>
                  <a:pt x="3983226" y="3857090"/>
                </a:lnTo>
                <a:lnTo>
                  <a:pt x="0" y="3857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Hình chữ nhật 2"/>
          <p:cNvSpPr/>
          <p:nvPr/>
        </p:nvSpPr>
        <p:spPr>
          <a:xfrm>
            <a:off x="726440" y="1466850"/>
            <a:ext cx="4382770" cy="161099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2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Tóm tắt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 vỉ trứng : 60 000 đồng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3 vỉ trứng :         ... đồng?</a:t>
            </a:r>
            <a:endParaRPr lang="vi-VN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Hình chữ nhật 4"/>
          <p:cNvSpPr/>
          <p:nvPr/>
        </p:nvSpPr>
        <p:spPr>
          <a:xfrm>
            <a:off x="5697855" y="1081405"/>
            <a:ext cx="7772400" cy="361124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03000"/>
              </a:lnSpc>
            </a:pPr>
            <a:r>
              <a:rPr lang="vi-VN" sz="32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Bài giải</a:t>
            </a:r>
          </a:p>
          <a:p>
            <a:pPr>
              <a:lnSpc>
                <a:spcPct val="103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tiền mua 1 vỉ trứng:</a:t>
            </a:r>
          </a:p>
          <a:p>
            <a:pPr>
              <a:lnSpc>
                <a:spcPct val="103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60 000 : 2 = 30 000 (đồng)</a:t>
            </a:r>
          </a:p>
          <a:p>
            <a:pPr>
              <a:lnSpc>
                <a:spcPct val="103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tiền mua 3 vỉ trứng:</a:t>
            </a:r>
          </a:p>
          <a:p>
            <a:pPr>
              <a:lnSpc>
                <a:spcPct val="103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30 000 x 3 = 90 000 (đồng)</a:t>
            </a:r>
          </a:p>
          <a:p>
            <a:pPr>
              <a:lnSpc>
                <a:spcPct val="103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    Đáp số: 90 000 đồng</a:t>
            </a:r>
          </a:p>
          <a:p>
            <a:pPr>
              <a:lnSpc>
                <a:spcPct val="103000"/>
              </a:lnSpc>
            </a:pP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79645" y="295910"/>
            <a:ext cx="7538720" cy="55098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0035" y="586105"/>
            <a:ext cx="4731385" cy="4106545"/>
          </a:xfrm>
          <a:prstGeom prst="rect">
            <a:avLst/>
          </a:prstGeom>
        </p:spPr>
      </p:pic>
      <p:sp>
        <p:nvSpPr>
          <p:cNvPr id="24" name="Freeform 3"/>
          <p:cNvSpPr/>
          <p:nvPr/>
        </p:nvSpPr>
        <p:spPr>
          <a:xfrm>
            <a:off x="3151505" y="3820795"/>
            <a:ext cx="3349625" cy="2696210"/>
          </a:xfrm>
          <a:custGeom>
            <a:avLst/>
            <a:gdLst/>
            <a:ahLst/>
            <a:cxnLst/>
            <a:rect l="l" t="t" r="r" b="b"/>
            <a:pathLst>
              <a:path w="3983225" h="3857090">
                <a:moveTo>
                  <a:pt x="0" y="0"/>
                </a:moveTo>
                <a:lnTo>
                  <a:pt x="3983226" y="0"/>
                </a:lnTo>
                <a:lnTo>
                  <a:pt x="3983226" y="3857090"/>
                </a:lnTo>
                <a:lnTo>
                  <a:pt x="0" y="38570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Hình chữ nhật 2"/>
          <p:cNvSpPr/>
          <p:nvPr/>
        </p:nvSpPr>
        <p:spPr>
          <a:xfrm>
            <a:off x="726440" y="1466850"/>
            <a:ext cx="4382770" cy="161099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20000"/>
              </a:lnSpc>
            </a:pPr>
            <a:r>
              <a:rPr lang="vi-VN" sz="2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   Tóm tắt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2 vỉ trứng : 60 000 đồng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3 vỉ trứng :         ... đồng?</a:t>
            </a:r>
            <a:endParaRPr lang="vi-VN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Hình chữ nhật 4"/>
          <p:cNvSpPr/>
          <p:nvPr/>
        </p:nvSpPr>
        <p:spPr>
          <a:xfrm>
            <a:off x="5532120" y="1691005"/>
            <a:ext cx="7772400" cy="259651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03000"/>
              </a:lnSpc>
            </a:pPr>
            <a:r>
              <a:rPr lang="vi-VN" sz="32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60 000 : 2 = 30 000</a:t>
            </a:r>
          </a:p>
          <a:p>
            <a:pPr>
              <a:lnSpc>
                <a:spcPct val="103000"/>
              </a:lnSpc>
            </a:pPr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Mua 1 vỉ trứng hết 30 000 đồng</a:t>
            </a:r>
          </a:p>
          <a:p>
            <a:pPr>
              <a:lnSpc>
                <a:spcPct val="103000"/>
              </a:lnSpc>
            </a:pPr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30 000 x 3 = 90 000 </a:t>
            </a:r>
          </a:p>
          <a:p>
            <a:pPr>
              <a:lnSpc>
                <a:spcPct val="103000"/>
              </a:lnSpc>
            </a:pPr>
            <a:r>
              <a:rPr lang="vi-V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Mua 3 vỉ trứng hết 90 000 đồng</a:t>
            </a:r>
          </a:p>
          <a:p>
            <a:pPr>
              <a:lnSpc>
                <a:spcPct val="103000"/>
              </a:lnSpc>
            </a:pPr>
            <a:endParaRPr lang="vi-V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Hình chữ nhật 4"/>
          <p:cNvSpPr/>
          <p:nvPr/>
        </p:nvSpPr>
        <p:spPr>
          <a:xfrm>
            <a:off x="6126480" y="945515"/>
            <a:ext cx="4433570" cy="56769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l">
              <a:lnSpc>
                <a:spcPct val="103000"/>
              </a:lnSpc>
            </a:pPr>
            <a:r>
              <a:rPr lang="vi-VN" sz="32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Bài giải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"/>
          <p:cNvGrpSpPr/>
          <p:nvPr/>
        </p:nvGrpSpPr>
        <p:grpSpPr>
          <a:xfrm>
            <a:off x="1274445" y="1325880"/>
            <a:ext cx="9796145" cy="4777105"/>
            <a:chOff x="4084320" y="1026124"/>
            <a:chExt cx="6624320" cy="3338310"/>
          </a:xfrm>
          <a:solidFill>
            <a:srgbClr val="98B54E"/>
          </a:solidFill>
        </p:grpSpPr>
        <p:sp>
          <p:nvSpPr>
            <p:cNvPr id="18" name="矩形: 圆角 17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5" y="777240"/>
            <a:ext cx="864870" cy="1129030"/>
          </a:xfrm>
          <a:prstGeom prst="rect">
            <a:avLst/>
          </a:prstGeom>
        </p:spPr>
      </p:pic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2510155" y="1778635"/>
            <a:ext cx="7624445" cy="13220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000" b="1" dirty="0" err="1">
                <a:solidFill>
                  <a:srgbClr val="FFFFFF"/>
                </a:solidFill>
                <a:latin typeface="Times New Roman" panose="02020603050405020304" charset="0"/>
              </a:rPr>
              <a:t>Bài toán liên quan đến rút về đơn vị thường được giải theo </a:t>
            </a:r>
            <a:r>
              <a:rPr lang="vi-VN" altLang="en-US" sz="4000" b="1" dirty="0" err="1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vi-VN" altLang="en-US" sz="4000" b="1" dirty="0" err="1">
                <a:solidFill>
                  <a:srgbClr val="FFFFFF"/>
                </a:solidFill>
                <a:latin typeface="Times New Roman" panose="02020603050405020304" charset="0"/>
              </a:rPr>
              <a:t> bước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595744" y="3354705"/>
            <a:ext cx="2893695" cy="1959174"/>
            <a:chOff x="2738114" y="1760428"/>
            <a:chExt cx="1800000" cy="2463160"/>
          </a:xfrm>
        </p:grpSpPr>
        <p:sp>
          <p:nvSpPr>
            <p:cNvPr id="16" name="Rounded Rectangle 15"/>
            <p:cNvSpPr/>
            <p:nvPr/>
          </p:nvSpPr>
          <p:spPr>
            <a:xfrm>
              <a:off x="2738114" y="1760428"/>
              <a:ext cx="1800000" cy="190326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auto">
            <a:xfrm>
              <a:off x="2778322" y="1785802"/>
              <a:ext cx="1740343" cy="24377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4000" err="1">
                  <a:solidFill>
                    <a:srgbClr val="002060"/>
                  </a:solidFill>
                  <a:latin typeface="Times New Roman" panose="02020603050405020304" charset="0"/>
                </a:rPr>
                <a:t>Tìm </a:t>
              </a:r>
              <a:r>
                <a:rPr lang="vi-VN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kết</a:t>
              </a:r>
              <a:r>
                <a:rPr lang="en-US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 quả</a:t>
              </a:r>
              <a:r>
                <a:rPr lang="vi-VN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vi-VN" altLang="en-US" sz="4000" dirty="0" err="1">
                  <a:solidFill>
                    <a:srgbClr val="002060"/>
                  </a:solidFill>
                  <a:latin typeface="Times New Roman" panose="02020603050405020304" charset="0"/>
                </a:rPr>
                <a:t>bài toán</a:t>
              </a:r>
              <a:r>
                <a:rPr lang="vi-VN" altLang="en-US" sz="4000" u="heavy" dirty="0" err="1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endParaRPr lang="vi-VN" altLang="en-US" sz="4000" dirty="0" err="1">
                <a:solidFill>
                  <a:srgbClr val="00206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702560" y="3375025"/>
            <a:ext cx="2340610" cy="1493520"/>
            <a:chOff x="545694" y="2347570"/>
            <a:chExt cx="2340581" cy="223676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545694" y="2347570"/>
              <a:ext cx="2340581" cy="2236763"/>
            </a:xfrm>
            <a:prstGeom prst="roundRect">
              <a:avLst/>
            </a:prstGeom>
            <a:grp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 Box 98"/>
            <p:cNvSpPr txBox="1">
              <a:spLocks noChangeArrowheads="1"/>
            </p:cNvSpPr>
            <p:nvPr/>
          </p:nvSpPr>
          <p:spPr bwMode="auto">
            <a:xfrm>
              <a:off x="788439" y="2598553"/>
              <a:ext cx="1889753" cy="19799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vi-VN" altLang="en-US" sz="4000" dirty="0" err="1">
                  <a:solidFill>
                    <a:srgbClr val="002060"/>
                  </a:solidFill>
                  <a:latin typeface="Times New Roman" panose="02020603050405020304" charset="0"/>
                </a:rPr>
                <a:t>Rút về đơn vị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68" y="3858550"/>
            <a:ext cx="542485" cy="771211"/>
          </a:xfrm>
          <a:prstGeom prst="rect">
            <a:avLst/>
          </a:prstGeom>
        </p:spPr>
      </p:pic>
      <p:pic>
        <p:nvPicPr>
          <p:cNvPr id="13" name="Picture 12" descr="A cartoon of a child holding carrot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23" y="2865986"/>
            <a:ext cx="1847765" cy="37002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4876" y="1026993"/>
            <a:ext cx="8582095" cy="3337103"/>
            <a:chOff x="4084320" y="1026124"/>
            <a:chExt cx="6624320" cy="3338310"/>
          </a:xfrm>
          <a:solidFill>
            <a:srgbClr val="98B54E"/>
          </a:solidFill>
        </p:grpSpPr>
        <p:sp>
          <p:nvSpPr>
            <p:cNvPr id="18" name="矩形: 圆角 17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06" y="44981"/>
            <a:ext cx="1847092" cy="241097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098" y="5391089"/>
            <a:ext cx="1453899" cy="11521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47" y="5662367"/>
            <a:ext cx="1148329" cy="91721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54" y="4466679"/>
            <a:ext cx="2598101" cy="241097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7" y="4554914"/>
            <a:ext cx="1379518" cy="22523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94711" y="2393585"/>
            <a:ext cx="51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Hoàn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1, 2, 3</a:t>
            </a:r>
            <a:endParaRPr lang="en-US" altLang="zh-CN" sz="3200" b="1" dirty="0">
              <a:solidFill>
                <a:schemeClr val="bg1"/>
              </a:solidFill>
              <a:latin typeface="Arial" panose="020B0604020202020204" pitchFamily="34" charset="0"/>
              <a:ea typeface="zihun7hao-wennuantongzhiti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93401" y="3064686"/>
            <a:ext cx="477918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-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 </a:t>
            </a:r>
            <a:r>
              <a:rPr lang="vi-VN" alt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zihun7hao-wennuantongzhiti" panose="00000500000000000000" pitchFamily="2" charset="-122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4460821" y="902452"/>
            <a:ext cx="5407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ircona" panose="02040603050506020204" pitchFamily="18" charset="0"/>
              </a:rPr>
              <a:t>Dặn</a:t>
            </a:r>
            <a:r>
              <a:rPr lang="en-US" alt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ircona" panose="02040603050506020204" pitchFamily="18" charset="0"/>
              </a:rPr>
              <a:t> </a:t>
            </a:r>
            <a:r>
              <a:rPr lang="en-US" altLang="en-US" sz="72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UTM Aircona" panose="02040603050506020204" pitchFamily="18" charset="0"/>
              </a:rPr>
              <a:t>dò</a:t>
            </a:r>
            <a:endParaRPr lang="en-US" alt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UTM Aircona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148">
            <a:off x="2469435" y="257818"/>
            <a:ext cx="1847092" cy="2410973"/>
          </a:xfrm>
          <a:prstGeom prst="rect">
            <a:avLst/>
          </a:prstGeom>
        </p:spPr>
      </p:pic>
      <p:pic>
        <p:nvPicPr>
          <p:cNvPr id="11" name="Picture 10" descr="A cartoon of a child holding a tomat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4" y="2822095"/>
            <a:ext cx="2264444" cy="3798023"/>
          </a:xfrm>
          <a:prstGeom prst="rect">
            <a:avLst/>
          </a:prstGeom>
        </p:spPr>
      </p:pic>
      <p:pic>
        <p:nvPicPr>
          <p:cNvPr id="13" name="Picture 12" descr="A cartoon of a child holding carrot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23" y="2753591"/>
            <a:ext cx="1847765" cy="37002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92" y="2649341"/>
            <a:ext cx="1847765" cy="2633286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3620386" y="305365"/>
            <a:ext cx="8200150" cy="2215992"/>
            <a:chOff x="3620386" y="305365"/>
            <a:chExt cx="8200150" cy="2215992"/>
          </a:xfrm>
        </p:grpSpPr>
        <p:sp>
          <p:nvSpPr>
            <p:cNvPr id="23" name="TextBox 24"/>
            <p:cNvSpPr txBox="1"/>
            <p:nvPr/>
          </p:nvSpPr>
          <p:spPr>
            <a:xfrm>
              <a:off x="3620386" y="305366"/>
              <a:ext cx="820015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905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Tạm biệt</a:t>
              </a:r>
            </a:p>
            <a:p>
              <a:pPr algn="ctr"/>
              <a:r>
                <a:rPr lang="en-US" sz="7200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90500" dir="5400000" algn="t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Và hẹn gặp lại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20386" y="305365"/>
              <a:ext cx="8200150" cy="221599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Tạm biệt</a:t>
              </a:r>
            </a:p>
            <a:p>
              <a:pPr algn="ctr"/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SVN-Poky's" panose="020B0606040200020203" pitchFamily="34" charset="0"/>
                </a:rPr>
                <a:t>Và hẹn gặp lại</a:t>
              </a:r>
              <a:endParaRPr lang="en-US" sz="7200">
                <a:ln w="28575"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VN-Poky's" panose="020B0606040200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0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17850" y="336550"/>
            <a:ext cx="8689975" cy="2122805"/>
          </a:xfrm>
          <a:prstGeom prst="rect">
            <a:avLst/>
          </a:prstGeom>
          <a:solidFill>
            <a:schemeClr val="bg1"/>
          </a:solidFill>
          <a:ln w="63500" cmpd="thickThin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vi-VN" altLang="en-US" sz="4400" b="1" dirty="0" err="1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Bài toán liên quan đến rút về đơn vị thường được giải theo </a:t>
            </a:r>
            <a:r>
              <a:rPr lang="vi-VN" altLang="en-US" sz="4400" b="1" dirty="0" err="1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mấy bước</a:t>
            </a:r>
            <a:r>
              <a:rPr lang="vi-VN" altLang="en-US" sz="4400" b="1" dirty="0" err="1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? Mỗi bước em làm gì?</a:t>
            </a:r>
            <a:r>
              <a:rPr lang="vi-VN" altLang="en-US" sz="4400" b="1" u="heavy" dirty="0" err="1">
                <a:ln w="6350"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</p:txBody>
      </p:sp>
      <p:grpSp>
        <p:nvGrpSpPr>
          <p:cNvPr id="6" name="组合 1"/>
          <p:cNvGrpSpPr/>
          <p:nvPr/>
        </p:nvGrpSpPr>
        <p:grpSpPr>
          <a:xfrm>
            <a:off x="1274611" y="2766258"/>
            <a:ext cx="8582095" cy="3337103"/>
            <a:chOff x="4084320" y="1026124"/>
            <a:chExt cx="6624320" cy="3338310"/>
          </a:xfrm>
          <a:solidFill>
            <a:srgbClr val="98B54E"/>
          </a:solidFill>
        </p:grpSpPr>
        <p:sp>
          <p:nvSpPr>
            <p:cNvPr id="18" name="矩形: 圆角 17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1971675"/>
            <a:ext cx="864870" cy="1129030"/>
          </a:xfrm>
          <a:prstGeom prst="rect">
            <a:avLst/>
          </a:prstGeom>
        </p:spPr>
      </p:pic>
      <p:sp>
        <p:nvSpPr>
          <p:cNvPr id="15" name="Text Box 98"/>
          <p:cNvSpPr txBox="1">
            <a:spLocks noChangeArrowheads="1"/>
          </p:cNvSpPr>
          <p:nvPr/>
        </p:nvSpPr>
        <p:spPr bwMode="auto">
          <a:xfrm>
            <a:off x="1899285" y="2989580"/>
            <a:ext cx="7624445" cy="13220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sz="4000" b="1" dirty="0" err="1">
                <a:solidFill>
                  <a:srgbClr val="FFFFFF"/>
                </a:solidFill>
                <a:latin typeface="Times New Roman" panose="02020603050405020304" charset="0"/>
              </a:rPr>
              <a:t>Bài toán liên quan đến rút về đơn vị thường được giải theo </a:t>
            </a:r>
            <a:r>
              <a:rPr lang="vi-VN" altLang="en-US" sz="4000" b="1" dirty="0" err="1">
                <a:solidFill>
                  <a:srgbClr val="FF0000"/>
                </a:solidFill>
                <a:latin typeface="Times New Roman" panose="02020603050405020304" charset="0"/>
              </a:rPr>
              <a:t>2</a:t>
            </a:r>
            <a:r>
              <a:rPr lang="vi-VN" altLang="en-US" sz="4000" b="1" dirty="0" err="1">
                <a:solidFill>
                  <a:srgbClr val="FFFFFF"/>
                </a:solidFill>
                <a:latin typeface="Times New Roman" panose="02020603050405020304" charset="0"/>
              </a:rPr>
              <a:t> bước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25184" y="4403090"/>
            <a:ext cx="2942422" cy="1513840"/>
            <a:chOff x="2738114" y="1760428"/>
            <a:chExt cx="2206541" cy="1903266"/>
          </a:xfrm>
        </p:grpSpPr>
        <p:sp>
          <p:nvSpPr>
            <p:cNvPr id="16" name="Rounded Rectangle 15"/>
            <p:cNvSpPr/>
            <p:nvPr/>
          </p:nvSpPr>
          <p:spPr>
            <a:xfrm>
              <a:off x="2738114" y="1760428"/>
              <a:ext cx="2166333" cy="1903266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auto">
            <a:xfrm>
              <a:off x="2778322" y="1785802"/>
              <a:ext cx="2166333" cy="1663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4000" err="1">
                  <a:solidFill>
                    <a:srgbClr val="002060"/>
                  </a:solidFill>
                  <a:latin typeface="Times New Roman" panose="02020603050405020304" charset="0"/>
                </a:rPr>
                <a:t>Tìm </a:t>
              </a:r>
              <a:r>
                <a:rPr lang="vi-VN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kết</a:t>
              </a:r>
              <a:r>
                <a:rPr lang="en-US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 quả</a:t>
              </a:r>
              <a:r>
                <a:rPr lang="vi-VN" altLang="en-US" sz="4000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r>
                <a:rPr lang="vi-VN" altLang="en-US" sz="4000" dirty="0" err="1">
                  <a:solidFill>
                    <a:srgbClr val="002060"/>
                  </a:solidFill>
                  <a:latin typeface="Times New Roman" panose="02020603050405020304" charset="0"/>
                </a:rPr>
                <a:t>bài toán</a:t>
              </a:r>
              <a:r>
                <a:rPr lang="vi-VN" altLang="en-US" sz="4000" u="heavy" dirty="0" err="1">
                  <a:solidFill>
                    <a:srgbClr val="002060"/>
                  </a:solidFill>
                  <a:latin typeface="Times New Roman" panose="02020603050405020304" charset="0"/>
                </a:rPr>
                <a:t> </a:t>
              </a:r>
              <a:endParaRPr lang="vi-VN" altLang="en-US" sz="4000" dirty="0" err="1">
                <a:solidFill>
                  <a:srgbClr val="002060"/>
                </a:solidFill>
                <a:latin typeface="Times New Roman" panose="020206030504050203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948305" y="4423410"/>
            <a:ext cx="2340610" cy="1493520"/>
            <a:chOff x="545694" y="2347570"/>
            <a:chExt cx="2340581" cy="2236763"/>
          </a:xfrm>
          <a:solidFill>
            <a:schemeClr val="bg1"/>
          </a:solidFill>
        </p:grpSpPr>
        <p:sp>
          <p:nvSpPr>
            <p:cNvPr id="9" name="Rounded Rectangle 8"/>
            <p:cNvSpPr/>
            <p:nvPr/>
          </p:nvSpPr>
          <p:spPr>
            <a:xfrm>
              <a:off x="545694" y="2347570"/>
              <a:ext cx="2340581" cy="2236763"/>
            </a:xfrm>
            <a:prstGeom prst="roundRect">
              <a:avLst/>
            </a:prstGeom>
            <a:grpFill/>
            <a:ln w="762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2" name="Text Box 98"/>
            <p:cNvSpPr txBox="1">
              <a:spLocks noChangeArrowheads="1"/>
            </p:cNvSpPr>
            <p:nvPr/>
          </p:nvSpPr>
          <p:spPr bwMode="auto">
            <a:xfrm>
              <a:off x="788439" y="2598553"/>
              <a:ext cx="1889753" cy="1979992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vi-VN" altLang="en-US" sz="4000" dirty="0" err="1">
                  <a:solidFill>
                    <a:srgbClr val="002060"/>
                  </a:solidFill>
                  <a:latin typeface="Times New Roman" panose="02020603050405020304" charset="0"/>
                </a:rPr>
                <a:t>Rút về đơn vị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4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063" y="4974245"/>
            <a:ext cx="542485" cy="771211"/>
          </a:xfrm>
          <a:prstGeom prst="rect">
            <a:avLst/>
          </a:prstGeom>
        </p:spPr>
      </p:pic>
      <p:pic>
        <p:nvPicPr>
          <p:cNvPr id="13" name="Picture 12" descr="A cartoon of a child holding carrots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23" y="2865986"/>
            <a:ext cx="1847765" cy="3700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9D2F7-21B8-07DF-DC59-F7BAE5DCD24D}"/>
              </a:ext>
            </a:extLst>
          </p:cNvPr>
          <p:cNvSpPr txBox="1"/>
          <p:nvPr/>
        </p:nvSpPr>
        <p:spPr>
          <a:xfrm>
            <a:off x="9636368" y="6471399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92D050"/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AA0F9-C6F3-CAB1-EFBB-0509EA81CEA7}"/>
              </a:ext>
            </a:extLst>
          </p:cNvPr>
          <p:cNvSpPr txBox="1"/>
          <p:nvPr/>
        </p:nvSpPr>
        <p:spPr>
          <a:xfrm>
            <a:off x="123513" y="4297485"/>
            <a:ext cx="86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#9Slide03 AllRoundGothic" panose="020B0703020202020104" pitchFamily="34" charset="0"/>
              </a:rPr>
              <a:t>KTUTS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83931" y="1106368"/>
            <a:ext cx="8582095" cy="3337103"/>
            <a:chOff x="4084320" y="1026124"/>
            <a:chExt cx="6624320" cy="3338310"/>
          </a:xfrm>
          <a:solidFill>
            <a:srgbClr val="98B54E"/>
          </a:solidFill>
        </p:grpSpPr>
        <p:sp>
          <p:nvSpPr>
            <p:cNvPr id="18" name="矩形: 圆角 17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grpFill/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328160" y="1249680"/>
              <a:ext cx="6156960" cy="2872320"/>
            </a:xfrm>
            <a:prstGeom prst="roundRect">
              <a:avLst/>
            </a:prstGeom>
            <a:grpFill/>
            <a:ln w="285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字魂17号-萌趣果冻体" panose="02000000000000000000" pitchFamily="2" charset="-122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006" y="44981"/>
            <a:ext cx="1847092" cy="241097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54" y="4466679"/>
            <a:ext cx="2598101" cy="2410973"/>
          </a:xfrm>
          <a:prstGeom prst="rect">
            <a:avLst/>
          </a:prstGeom>
        </p:spPr>
      </p:pic>
      <p:sp>
        <p:nvSpPr>
          <p:cNvPr id="15" name="TextBox 42"/>
          <p:cNvSpPr txBox="1"/>
          <p:nvPr/>
        </p:nvSpPr>
        <p:spPr>
          <a:xfrm>
            <a:off x="2863215" y="2715260"/>
            <a:ext cx="7484110" cy="717550"/>
          </a:xfrm>
          <a:prstGeom prst="rect">
            <a:avLst/>
          </a:prstGeom>
          <a:noFill/>
          <a:ln w="57150"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vi-VN" altLang="en-US" sz="11500" b="1">
                <a:ln w="50800">
                  <a:solidFill>
                    <a:schemeClr val="bg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Caprica Script" pitchFamily="2" charset="0"/>
              </a:rPr>
              <a:t>LUYỆN TẬP</a:t>
            </a:r>
          </a:p>
        </p:txBody>
      </p:sp>
      <p:pic>
        <p:nvPicPr>
          <p:cNvPr id="11" name="Picture 10" descr="A cartoon of a child holding a tomato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75" y="1913890"/>
            <a:ext cx="2947670" cy="4944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87960" y="3237865"/>
            <a:ext cx="6039485" cy="1061720"/>
            <a:chOff x="431" y="5103"/>
            <a:chExt cx="9511" cy="1672"/>
          </a:xfrm>
        </p:grpSpPr>
        <p:sp>
          <p:nvSpPr>
            <p:cNvPr id="55" name="Pentagon 54"/>
            <p:cNvSpPr/>
            <p:nvPr/>
          </p:nvSpPr>
          <p:spPr>
            <a:xfrm>
              <a:off x="742" y="5103"/>
              <a:ext cx="9200" cy="1673"/>
            </a:xfrm>
            <a:prstGeom prst="homePlat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69850" cmpd="thinThick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431" y="5195"/>
              <a:ext cx="1767" cy="1468"/>
            </a:xfrm>
            <a:prstGeom prst="rect">
              <a:avLst/>
            </a:prstGeom>
          </p:spPr>
        </p:pic>
        <p:pic>
          <p:nvPicPr>
            <p:cNvPr id="4" name="Picture 3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1648" y="5190"/>
              <a:ext cx="1767" cy="1468"/>
            </a:xfrm>
            <a:prstGeom prst="rect">
              <a:avLst/>
            </a:prstGeom>
          </p:spPr>
        </p:pic>
        <p:pic>
          <p:nvPicPr>
            <p:cNvPr id="5" name="Picture 4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2837" y="5190"/>
              <a:ext cx="1767" cy="1468"/>
            </a:xfrm>
            <a:prstGeom prst="rect">
              <a:avLst/>
            </a:prstGeom>
          </p:spPr>
        </p:pic>
        <p:pic>
          <p:nvPicPr>
            <p:cNvPr id="6" name="Picture 5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4119" y="5157"/>
              <a:ext cx="1767" cy="1468"/>
            </a:xfrm>
            <a:prstGeom prst="rect">
              <a:avLst/>
            </a:prstGeom>
          </p:spPr>
        </p:pic>
        <p:pic>
          <p:nvPicPr>
            <p:cNvPr id="7" name="Picture 6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5467" y="5190"/>
              <a:ext cx="1767" cy="1468"/>
            </a:xfrm>
            <a:prstGeom prst="rect">
              <a:avLst/>
            </a:prstGeom>
          </p:spPr>
        </p:pic>
        <p:pic>
          <p:nvPicPr>
            <p:cNvPr id="8" name="Picture 7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6672" y="5154"/>
              <a:ext cx="1767" cy="1468"/>
            </a:xfrm>
            <a:prstGeom prst="rect">
              <a:avLst/>
            </a:prstGeom>
          </p:spPr>
        </p:pic>
        <p:pic>
          <p:nvPicPr>
            <p:cNvPr id="9" name="Picture 8" descr="1-removebg-preview"/>
            <p:cNvPicPr>
              <a:picLocks noChangeAspect="1"/>
            </p:cNvPicPr>
            <p:nvPr/>
          </p:nvPicPr>
          <p:blipFill>
            <a:blip r:embed="rId2"/>
            <a:srcRect r="33688"/>
            <a:stretch>
              <a:fillRect/>
            </a:stretch>
          </p:blipFill>
          <p:spPr>
            <a:xfrm>
              <a:off x="7773" y="5103"/>
              <a:ext cx="1767" cy="1468"/>
            </a:xfrm>
            <a:prstGeom prst="rect">
              <a:avLst/>
            </a:prstGeom>
          </p:spPr>
        </p:pic>
      </p:grpSp>
      <p:sp>
        <p:nvSpPr>
          <p:cNvPr id="10" name="Freeform 10"/>
          <p:cNvSpPr/>
          <p:nvPr/>
        </p:nvSpPr>
        <p:spPr>
          <a:xfrm>
            <a:off x="1578610" y="498475"/>
            <a:ext cx="9513570" cy="153924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4450" cmpd="sng">
            <a:solidFill>
              <a:schemeClr val="accent6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Freeform 13"/>
          <p:cNvSpPr/>
          <p:nvPr/>
        </p:nvSpPr>
        <p:spPr>
          <a:xfrm>
            <a:off x="8672195" y="579120"/>
            <a:ext cx="1256665" cy="523875"/>
          </a:xfrm>
          <a:custGeom>
            <a:avLst/>
            <a:gdLst/>
            <a:ahLst/>
            <a:cxnLst/>
            <a:rect l="l" t="t" r="r" b="b"/>
            <a:pathLst>
              <a:path w="1336338" h="206943">
                <a:moveTo>
                  <a:pt x="30517" y="0"/>
                </a:moveTo>
                <a:lnTo>
                  <a:pt x="1305822" y="0"/>
                </a:lnTo>
                <a:cubicBezTo>
                  <a:pt x="1322675" y="0"/>
                  <a:pt x="1336338" y="13663"/>
                  <a:pt x="1336338" y="30517"/>
                </a:cubicBezTo>
                <a:lnTo>
                  <a:pt x="1336338" y="176427"/>
                </a:lnTo>
                <a:cubicBezTo>
                  <a:pt x="1336338" y="184520"/>
                  <a:pt x="1333123" y="192282"/>
                  <a:pt x="1327400" y="198005"/>
                </a:cubicBezTo>
                <a:cubicBezTo>
                  <a:pt x="1321677" y="203728"/>
                  <a:pt x="1313915" y="206943"/>
                  <a:pt x="1305822" y="206943"/>
                </a:cubicBezTo>
                <a:lnTo>
                  <a:pt x="30517" y="206943"/>
                </a:lnTo>
                <a:cubicBezTo>
                  <a:pt x="22423" y="206943"/>
                  <a:pt x="14661" y="203728"/>
                  <a:pt x="8938" y="198005"/>
                </a:cubicBezTo>
                <a:cubicBezTo>
                  <a:pt x="3215" y="192282"/>
                  <a:pt x="0" y="184520"/>
                  <a:pt x="0" y="176427"/>
                </a:cubicBezTo>
                <a:lnTo>
                  <a:pt x="0" y="30517"/>
                </a:lnTo>
                <a:cubicBezTo>
                  <a:pt x="0" y="22423"/>
                  <a:pt x="3215" y="14661"/>
                  <a:pt x="8938" y="8938"/>
                </a:cubicBezTo>
                <a:cubicBezTo>
                  <a:pt x="14661" y="3215"/>
                  <a:pt x="22423" y="0"/>
                  <a:pt x="30517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Freeform 13"/>
          <p:cNvSpPr/>
          <p:nvPr/>
        </p:nvSpPr>
        <p:spPr>
          <a:xfrm>
            <a:off x="3534833" y="596688"/>
            <a:ext cx="1167977" cy="523663"/>
          </a:xfrm>
          <a:custGeom>
            <a:avLst/>
            <a:gdLst/>
            <a:ahLst/>
            <a:cxnLst/>
            <a:rect l="l" t="t" r="r" b="b"/>
            <a:pathLst>
              <a:path w="1336338" h="206943">
                <a:moveTo>
                  <a:pt x="30517" y="0"/>
                </a:moveTo>
                <a:lnTo>
                  <a:pt x="1305822" y="0"/>
                </a:lnTo>
                <a:cubicBezTo>
                  <a:pt x="1322675" y="0"/>
                  <a:pt x="1336338" y="13663"/>
                  <a:pt x="1336338" y="30517"/>
                </a:cubicBezTo>
                <a:lnTo>
                  <a:pt x="1336338" y="176427"/>
                </a:lnTo>
                <a:cubicBezTo>
                  <a:pt x="1336338" y="184520"/>
                  <a:pt x="1333123" y="192282"/>
                  <a:pt x="1327400" y="198005"/>
                </a:cubicBezTo>
                <a:cubicBezTo>
                  <a:pt x="1321677" y="203728"/>
                  <a:pt x="1313915" y="206943"/>
                  <a:pt x="1305822" y="206943"/>
                </a:cubicBezTo>
                <a:lnTo>
                  <a:pt x="30517" y="206943"/>
                </a:lnTo>
                <a:cubicBezTo>
                  <a:pt x="22423" y="206943"/>
                  <a:pt x="14661" y="203728"/>
                  <a:pt x="8938" y="198005"/>
                </a:cubicBezTo>
                <a:cubicBezTo>
                  <a:pt x="3215" y="192282"/>
                  <a:pt x="0" y="184520"/>
                  <a:pt x="0" y="176427"/>
                </a:cubicBezTo>
                <a:lnTo>
                  <a:pt x="0" y="30517"/>
                </a:lnTo>
                <a:cubicBezTo>
                  <a:pt x="0" y="22423"/>
                  <a:pt x="3215" y="14661"/>
                  <a:pt x="8938" y="8938"/>
                </a:cubicBezTo>
                <a:cubicBezTo>
                  <a:pt x="14661" y="3215"/>
                  <a:pt x="22423" y="0"/>
                  <a:pt x="30517" y="0"/>
                </a:cubicBezTo>
                <a:close/>
              </a:path>
            </a:pathLst>
          </a:custGeom>
          <a:solidFill>
            <a:schemeClr val="bg1"/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Freeform 13"/>
          <p:cNvSpPr/>
          <p:nvPr/>
        </p:nvSpPr>
        <p:spPr>
          <a:xfrm>
            <a:off x="5983605" y="1359535"/>
            <a:ext cx="3970655" cy="523875"/>
          </a:xfrm>
          <a:custGeom>
            <a:avLst/>
            <a:gdLst/>
            <a:ahLst/>
            <a:cxnLst/>
            <a:rect l="l" t="t" r="r" b="b"/>
            <a:pathLst>
              <a:path w="1336338" h="206943">
                <a:moveTo>
                  <a:pt x="30517" y="0"/>
                </a:moveTo>
                <a:lnTo>
                  <a:pt x="1305822" y="0"/>
                </a:lnTo>
                <a:cubicBezTo>
                  <a:pt x="1322675" y="0"/>
                  <a:pt x="1336338" y="13663"/>
                  <a:pt x="1336338" y="30517"/>
                </a:cubicBezTo>
                <a:lnTo>
                  <a:pt x="1336338" y="176427"/>
                </a:lnTo>
                <a:cubicBezTo>
                  <a:pt x="1336338" y="184520"/>
                  <a:pt x="1333123" y="192282"/>
                  <a:pt x="1327400" y="198005"/>
                </a:cubicBezTo>
                <a:cubicBezTo>
                  <a:pt x="1321677" y="203728"/>
                  <a:pt x="1313915" y="206943"/>
                  <a:pt x="1305822" y="206943"/>
                </a:cubicBezTo>
                <a:lnTo>
                  <a:pt x="30517" y="206943"/>
                </a:lnTo>
                <a:cubicBezTo>
                  <a:pt x="22423" y="206943"/>
                  <a:pt x="14661" y="203728"/>
                  <a:pt x="8938" y="198005"/>
                </a:cubicBezTo>
                <a:cubicBezTo>
                  <a:pt x="3215" y="192282"/>
                  <a:pt x="0" y="184520"/>
                  <a:pt x="0" y="176427"/>
                </a:cubicBezTo>
                <a:lnTo>
                  <a:pt x="0" y="30517"/>
                </a:lnTo>
                <a:cubicBezTo>
                  <a:pt x="0" y="22423"/>
                  <a:pt x="3215" y="14661"/>
                  <a:pt x="8938" y="8938"/>
                </a:cubicBezTo>
                <a:cubicBezTo>
                  <a:pt x="14661" y="3215"/>
                  <a:pt x="22423" y="0"/>
                  <a:pt x="3051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 cmpd="sng">
            <a:noFill/>
            <a:prstDash val="soli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Freeform 13"/>
          <p:cNvSpPr/>
          <p:nvPr/>
        </p:nvSpPr>
        <p:spPr>
          <a:xfrm>
            <a:off x="2580640" y="1339850"/>
            <a:ext cx="1191895" cy="523875"/>
          </a:xfrm>
          <a:custGeom>
            <a:avLst/>
            <a:gdLst/>
            <a:ahLst/>
            <a:cxnLst/>
            <a:rect l="l" t="t" r="r" b="b"/>
            <a:pathLst>
              <a:path w="1336338" h="206943">
                <a:moveTo>
                  <a:pt x="30517" y="0"/>
                </a:moveTo>
                <a:lnTo>
                  <a:pt x="1305822" y="0"/>
                </a:lnTo>
                <a:cubicBezTo>
                  <a:pt x="1322675" y="0"/>
                  <a:pt x="1336338" y="13663"/>
                  <a:pt x="1336338" y="30517"/>
                </a:cubicBezTo>
                <a:lnTo>
                  <a:pt x="1336338" y="176427"/>
                </a:lnTo>
                <a:cubicBezTo>
                  <a:pt x="1336338" y="184520"/>
                  <a:pt x="1333123" y="192282"/>
                  <a:pt x="1327400" y="198005"/>
                </a:cubicBezTo>
                <a:cubicBezTo>
                  <a:pt x="1321677" y="203728"/>
                  <a:pt x="1313915" y="206943"/>
                  <a:pt x="1305822" y="206943"/>
                </a:cubicBezTo>
                <a:lnTo>
                  <a:pt x="30517" y="206943"/>
                </a:lnTo>
                <a:cubicBezTo>
                  <a:pt x="22423" y="206943"/>
                  <a:pt x="14661" y="203728"/>
                  <a:pt x="8938" y="198005"/>
                </a:cubicBezTo>
                <a:cubicBezTo>
                  <a:pt x="3215" y="192282"/>
                  <a:pt x="0" y="184520"/>
                  <a:pt x="0" y="176427"/>
                </a:cubicBezTo>
                <a:lnTo>
                  <a:pt x="0" y="30517"/>
                </a:lnTo>
                <a:cubicBezTo>
                  <a:pt x="0" y="22423"/>
                  <a:pt x="3215" y="14661"/>
                  <a:pt x="8938" y="8938"/>
                </a:cubicBezTo>
                <a:cubicBezTo>
                  <a:pt x="14661" y="3215"/>
                  <a:pt x="22423" y="0"/>
                  <a:pt x="30517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Freeform 10"/>
          <p:cNvSpPr/>
          <p:nvPr/>
        </p:nvSpPr>
        <p:spPr>
          <a:xfrm>
            <a:off x="7256145" y="4570730"/>
            <a:ext cx="3835400" cy="748665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68000"/>
            </a:schemeClr>
          </a:solidFill>
          <a:ln w="44450" cmpd="sng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10"/>
          <p:cNvSpPr/>
          <p:nvPr/>
        </p:nvSpPr>
        <p:spPr>
          <a:xfrm>
            <a:off x="2903855" y="3306445"/>
            <a:ext cx="3037205" cy="92202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noFill/>
          <a:ln w="44450" cmpd="sng">
            <a:solidFill>
              <a:schemeClr val="accent6"/>
            </a:solidFill>
            <a:prstDash val="sysDash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 descr="png-clipart-question-mark-question-mark-removebg-preview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80" y="4450715"/>
            <a:ext cx="1710690" cy="996315"/>
          </a:xfrm>
          <a:prstGeom prst="rect">
            <a:avLst/>
          </a:prstGeom>
        </p:spPr>
      </p:pic>
      <p:sp>
        <p:nvSpPr>
          <p:cNvPr id="29" name="Freeform 10"/>
          <p:cNvSpPr/>
          <p:nvPr/>
        </p:nvSpPr>
        <p:spPr>
          <a:xfrm>
            <a:off x="2214880" y="2433955"/>
            <a:ext cx="1671320" cy="748665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44450" cmpd="sng">
            <a:solidFill>
              <a:schemeClr val="accent6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10"/>
          <p:cNvSpPr/>
          <p:nvPr/>
        </p:nvSpPr>
        <p:spPr>
          <a:xfrm>
            <a:off x="2168525" y="2433955"/>
            <a:ext cx="1741805" cy="60325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algn="ctr"/>
            <a:r>
              <a:rPr lang="vi-VN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35 kg</a:t>
            </a:r>
            <a:endParaRPr lang="vi-VN" alt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altLang="en-US" sz="4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10"/>
          <p:cNvSpPr/>
          <p:nvPr/>
        </p:nvSpPr>
        <p:spPr>
          <a:xfrm>
            <a:off x="7825105" y="2153920"/>
            <a:ext cx="2925445" cy="60325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pPr algn="ctr"/>
            <a:r>
              <a:rPr lang="vi-VN" altLang="en-US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</a:t>
            </a:r>
          </a:p>
        </p:txBody>
      </p:sp>
      <p:sp>
        <p:nvSpPr>
          <p:cNvPr id="54" name="TextBox 30"/>
          <p:cNvSpPr txBox="1"/>
          <p:nvPr/>
        </p:nvSpPr>
        <p:spPr>
          <a:xfrm rot="20220000">
            <a:off x="86995" y="-238125"/>
            <a:ext cx="1597025" cy="1518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840"/>
              </a:lnSpc>
              <a:spcBef>
                <a:spcPct val="0"/>
              </a:spcBef>
            </a:pPr>
            <a:r>
              <a:rPr lang="vi-VN" altLang="en-US" sz="32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9723092" y="2967287"/>
            <a:ext cx="1590508" cy="814773"/>
            <a:chOff x="11725" y="5702"/>
            <a:chExt cx="2856" cy="2442"/>
          </a:xfrm>
        </p:grpSpPr>
        <p:sp>
          <p:nvSpPr>
            <p:cNvPr id="66" name="Down Arrow Callout 65"/>
            <p:cNvSpPr/>
            <p:nvPr/>
          </p:nvSpPr>
          <p:spPr>
            <a:xfrm>
              <a:off x="11726" y="5771"/>
              <a:ext cx="2791" cy="2373"/>
            </a:xfrm>
            <a:prstGeom prst="downArrowCallo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2075" cmpd="thinThick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67" name="Hình chữ nhật 7"/>
            <p:cNvSpPr/>
            <p:nvPr/>
          </p:nvSpPr>
          <p:spPr>
            <a:xfrm>
              <a:off x="11725" y="5702"/>
              <a:ext cx="2856" cy="1199"/>
            </a:xfrm>
            <a:prstGeom prst="rect">
              <a:avLst/>
            </a:prstGeom>
            <a:noFill/>
            <a:ln w="76200" cmpd="thickThin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000" b="1" cap="none" spc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Số </a:t>
              </a:r>
              <a:r>
                <a:rPr lang="en-US" sz="2000" b="1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kg </a:t>
              </a:r>
              <a:r>
                <a:rPr lang="vi-VN" sz="2000" b="1" cap="none" spc="0">
                  <a:ln w="0"/>
                  <a:solidFill>
                    <a:schemeClr val="accent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gạo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56145" y="2995930"/>
            <a:ext cx="2016760" cy="824230"/>
            <a:chOff x="11427" y="4718"/>
            <a:chExt cx="3176" cy="1298"/>
          </a:xfrm>
        </p:grpSpPr>
        <p:sp>
          <p:nvSpPr>
            <p:cNvPr id="69" name="Down Arrow Callout 68"/>
            <p:cNvSpPr/>
            <p:nvPr/>
          </p:nvSpPr>
          <p:spPr>
            <a:xfrm>
              <a:off x="11755" y="4718"/>
              <a:ext cx="2531" cy="1299"/>
            </a:xfrm>
            <a:prstGeom prst="downArrowCallout">
              <a:avLst/>
            </a:prstGeom>
            <a:solidFill>
              <a:schemeClr val="accent6">
                <a:lumMod val="20000"/>
                <a:lumOff val="80000"/>
                <a:alpha val="73000"/>
              </a:schemeClr>
            </a:solidFill>
            <a:ln w="92075" cmpd="thinThick">
              <a:solidFill>
                <a:schemeClr val="accent6">
                  <a:alpha val="7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70" name="Hình chữ nhật 7"/>
            <p:cNvSpPr/>
            <p:nvPr/>
          </p:nvSpPr>
          <p:spPr>
            <a:xfrm>
              <a:off x="11427" y="4745"/>
              <a:ext cx="3177" cy="725"/>
            </a:xfrm>
            <a:prstGeom prst="rect">
              <a:avLst/>
            </a:prstGeom>
            <a:noFill/>
            <a:ln w="76200" cmpd="thickThin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400" b="1" cap="none" spc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Số bao</a:t>
              </a:r>
            </a:p>
          </p:txBody>
        </p:sp>
      </p:grpSp>
      <p:sp>
        <p:nvSpPr>
          <p:cNvPr id="11" name="Hình chữ nhật 7"/>
          <p:cNvSpPr/>
          <p:nvPr/>
        </p:nvSpPr>
        <p:spPr>
          <a:xfrm>
            <a:off x="6392545" y="5255772"/>
            <a:ext cx="57912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rPr>
              <a:t>4 bao </a:t>
            </a:r>
            <a:r>
              <a:rPr lang="vi-VN" sz="4000" b="1" cap="none" spc="0">
                <a:ln w="0"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vi-VN" sz="4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:</a:t>
            </a:r>
            <a:r>
              <a:rPr lang="vi-VN" sz="4000" b="1" cap="none" spc="0">
                <a:ln w="0"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... kg?</a:t>
            </a:r>
            <a:r>
              <a:rPr lang="vi-VN" sz="4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  </a:t>
            </a:r>
            <a:endParaRPr lang="vi-VN" sz="4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Hình chữ nhật 7"/>
          <p:cNvSpPr/>
          <p:nvPr/>
        </p:nvSpPr>
        <p:spPr>
          <a:xfrm>
            <a:off x="6303645" y="3820672"/>
            <a:ext cx="57912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rPr>
              <a:t>7 bao  </a:t>
            </a:r>
            <a:r>
              <a:rPr lang="vi-VN" sz="4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:</a:t>
            </a:r>
            <a:r>
              <a:rPr lang="vi-VN" sz="4000" b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 35kg</a:t>
            </a:r>
            <a:r>
              <a:rPr lang="vi-VN" sz="40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</a:t>
            </a:r>
            <a:endParaRPr lang="vi-VN" sz="4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3" name="Hình chữ nhật 7"/>
          <p:cNvSpPr/>
          <p:nvPr/>
        </p:nvSpPr>
        <p:spPr>
          <a:xfrm>
            <a:off x="6227445" y="4538222"/>
            <a:ext cx="5791200" cy="7067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rPr>
              <a:t>1 bao  </a:t>
            </a:r>
            <a:r>
              <a:rPr lang="vi-VN" sz="40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rPr>
              <a:t>:</a:t>
            </a:r>
            <a:r>
              <a:rPr lang="vi-VN" sz="4000" b="1">
                <a:ln w="0"/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... kg </a:t>
            </a:r>
            <a:r>
              <a:rPr lang="vi-VN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rPr>
              <a:t>   </a:t>
            </a:r>
            <a:endParaRPr lang="vi-VN" sz="4000" b="1" cap="none" spc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Avo" panose="02040603050506020204" charset="0"/>
              <a:cs typeface="UTM Avo" panose="02040603050506020204" charset="0"/>
              <a:sym typeface="+mn-ea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35600" y="2967355"/>
            <a:ext cx="1664335" cy="3480435"/>
          </a:xfrm>
          <a:custGeom>
            <a:avLst/>
            <a:gdLst>
              <a:gd name="connisteX0" fmla="*/ 1399540 w 1399540"/>
              <a:gd name="connsiteY0" fmla="*/ 0 h 3087370"/>
              <a:gd name="connisteX1" fmla="*/ 869315 w 1399540"/>
              <a:gd name="connsiteY1" fmla="*/ 856615 h 3087370"/>
              <a:gd name="connisteX2" fmla="*/ 1059180 w 1399540"/>
              <a:gd name="connsiteY2" fmla="*/ 2053590 h 3087370"/>
              <a:gd name="connisteX3" fmla="*/ 0 w 1399540"/>
              <a:gd name="connsiteY3" fmla="*/ 3087370 h 30873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1399540" h="3087370">
                <a:moveTo>
                  <a:pt x="1399540" y="0"/>
                </a:moveTo>
                <a:cubicBezTo>
                  <a:pt x="1289685" y="147320"/>
                  <a:pt x="937260" y="445770"/>
                  <a:pt x="869315" y="856615"/>
                </a:cubicBezTo>
                <a:cubicBezTo>
                  <a:pt x="801370" y="1267460"/>
                  <a:pt x="1233170" y="1607185"/>
                  <a:pt x="1059180" y="2053590"/>
                </a:cubicBezTo>
                <a:cubicBezTo>
                  <a:pt x="885190" y="2499995"/>
                  <a:pt x="215900" y="2904490"/>
                  <a:pt x="0" y="3087370"/>
                </a:cubicBezTo>
              </a:path>
            </a:pathLst>
          </a:cu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Content Placeholder 99"/>
          <p:cNvPicPr>
            <a:picLocks noGrp="1"/>
          </p:cNvPicPr>
          <p:nvPr>
            <p:ph idx="4294967295"/>
          </p:nvPr>
        </p:nvPicPr>
        <p:blipFill>
          <a:blip r:embed="rId4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220000">
            <a:off x="6876415" y="2233930"/>
            <a:ext cx="1066800" cy="874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TextBox 14"/>
          <p:cNvSpPr txBox="1"/>
          <p:nvPr/>
        </p:nvSpPr>
        <p:spPr>
          <a:xfrm>
            <a:off x="1529715" y="231775"/>
            <a:ext cx="9784080" cy="1828800"/>
          </a:xfrm>
          <a:prstGeom prst="rect">
            <a:avLst/>
          </a:prstGeom>
        </p:spPr>
        <p:txBody>
          <a:bodyPr lIns="33866" tIns="33866" rIns="33866" bIns="33866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35 kg gạo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 đều trong 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bao.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bao như thế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nhiêu </a:t>
            </a:r>
            <a:r>
              <a:rPr lang="vi-VN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ki-lô-gam gạo?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bldLvl="0" animBg="1"/>
      <p:bldP spid="17" grpId="1" animBg="1"/>
      <p:bldP spid="59" grpId="0" bldLvl="0" animBg="1"/>
      <p:bldP spid="59" grpId="1" animBg="1"/>
      <p:bldP spid="29" grpId="0" animBg="1"/>
      <p:bldP spid="29" grpId="1" animBg="1"/>
      <p:bldP spid="28" grpId="0"/>
      <p:bldP spid="28" grpId="1"/>
      <p:bldP spid="30" grpId="0" bldLvl="0" animBg="1"/>
      <p:bldP spid="30" grpId="1" animBg="1"/>
      <p:bldP spid="16" grpId="0" animBg="1"/>
      <p:bldP spid="16" grpId="1" animBg="1"/>
      <p:bldP spid="18" grpId="0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6"/>
          <p:cNvPicPr>
            <a:picLocks noGrp="1" noChangeAspect="1"/>
          </p:cNvPicPr>
          <p:nvPr userDrawn="1"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1575"/>
            <a:ext cx="3235325" cy="3001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20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01350" y="5292725"/>
            <a:ext cx="1390650" cy="1420813"/>
          </a:xfrm>
          <a:prstGeom prst="rect">
            <a:avLst/>
          </a:prstGeom>
        </p:spPr>
      </p:pic>
      <p:sp>
        <p:nvSpPr>
          <p:cNvPr id="49" name="Freeform 10"/>
          <p:cNvSpPr/>
          <p:nvPr/>
        </p:nvSpPr>
        <p:spPr>
          <a:xfrm>
            <a:off x="105410" y="300990"/>
            <a:ext cx="6969125" cy="270256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4450" cmpd="sng">
            <a:solidFill>
              <a:schemeClr val="accent6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"/>
          <p:cNvGrpSpPr/>
          <p:nvPr userDrawn="1"/>
        </p:nvGrpSpPr>
        <p:grpSpPr>
          <a:xfrm>
            <a:off x="7195185" y="227330"/>
            <a:ext cx="5024755" cy="2722880"/>
            <a:chOff x="4084320" y="1026124"/>
            <a:chExt cx="6624320" cy="3338310"/>
          </a:xfrm>
        </p:grpSpPr>
        <p:sp>
          <p:nvSpPr>
            <p:cNvPr id="14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矩形: 圆角 4"/>
            <p:cNvSpPr/>
            <p:nvPr/>
          </p:nvSpPr>
          <p:spPr>
            <a:xfrm>
              <a:off x="4226181" y="1116228"/>
              <a:ext cx="6258960" cy="31161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6" name="图片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95" y="-133985"/>
            <a:ext cx="836295" cy="1192530"/>
          </a:xfrm>
          <a:prstGeom prst="rect">
            <a:avLst/>
          </a:prstGeom>
        </p:spPr>
      </p:pic>
      <p:sp>
        <p:nvSpPr>
          <p:cNvPr id="25" name="Freeform 10"/>
          <p:cNvSpPr/>
          <p:nvPr/>
        </p:nvSpPr>
        <p:spPr>
          <a:xfrm>
            <a:off x="6878320" y="356235"/>
            <a:ext cx="2925445" cy="60325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u="sng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371080" y="895350"/>
            <a:ext cx="4679315" cy="1637665"/>
            <a:chOff x="663" y="3655"/>
            <a:chExt cx="7369" cy="2579"/>
          </a:xfrm>
        </p:grpSpPr>
        <p:sp>
          <p:nvSpPr>
            <p:cNvPr id="26" name="Hình chữ nhật 7"/>
            <p:cNvSpPr/>
            <p:nvPr/>
          </p:nvSpPr>
          <p:spPr>
            <a:xfrm>
              <a:off x="840" y="5412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4 bao </a:t>
              </a:r>
              <a:r>
                <a:rPr lang="vi-VN" sz="2800" b="1" cap="none" spc="0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vi-VN" sz="2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:</a:t>
              </a:r>
              <a:r>
                <a:rPr lang="vi-VN" sz="2800" b="1" cap="none" spc="0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... kg?</a:t>
              </a:r>
              <a:r>
                <a:rPr lang="vi-VN" sz="2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 </a:t>
              </a:r>
            </a:p>
          </p:txBody>
        </p:sp>
        <p:sp>
          <p:nvSpPr>
            <p:cNvPr id="27" name="Hình chữ nhật 7"/>
            <p:cNvSpPr/>
            <p:nvPr/>
          </p:nvSpPr>
          <p:spPr>
            <a:xfrm>
              <a:off x="868" y="3655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7 bao  </a:t>
              </a:r>
              <a:r>
                <a:rPr lang="vi-VN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:</a:t>
              </a:r>
              <a:r>
                <a:rPr lang="vi-VN" sz="2800" b="1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35 kg</a:t>
              </a:r>
              <a:r>
                <a:rPr lang="vi-VN" sz="28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</a:t>
              </a:r>
              <a:endParaRPr lang="vi-VN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Hình chữ nhật 7"/>
            <p:cNvSpPr/>
            <p:nvPr/>
          </p:nvSpPr>
          <p:spPr>
            <a:xfrm>
              <a:off x="663" y="4495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1 bao  </a:t>
              </a:r>
              <a:r>
                <a:rPr lang="vi-VN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:</a:t>
              </a:r>
              <a:r>
                <a:rPr lang="vi-VN" sz="2800" b="1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... kg </a:t>
              </a:r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 </a:t>
              </a:r>
              <a:endParaRPr lang="vi-VN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endParaRPr>
            </a:p>
          </p:txBody>
        </p:sp>
      </p:grpSp>
      <p:grpSp>
        <p:nvGrpSpPr>
          <p:cNvPr id="39" name="组合 2"/>
          <p:cNvGrpSpPr/>
          <p:nvPr userDrawn="1"/>
        </p:nvGrpSpPr>
        <p:grpSpPr>
          <a:xfrm>
            <a:off x="3638550" y="3175000"/>
            <a:ext cx="7145655" cy="3599180"/>
            <a:chOff x="4084320" y="1026124"/>
            <a:chExt cx="6624320" cy="3338310"/>
          </a:xfrm>
        </p:grpSpPr>
        <p:sp>
          <p:nvSpPr>
            <p:cNvPr id="42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矩形: 圆角 4"/>
            <p:cNvSpPr/>
            <p:nvPr/>
          </p:nvSpPr>
          <p:spPr>
            <a:xfrm>
              <a:off x="4226181" y="1116228"/>
              <a:ext cx="6258960" cy="31161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47" name="Hình chữ nhật 9"/>
          <p:cNvSpPr/>
          <p:nvPr/>
        </p:nvSpPr>
        <p:spPr>
          <a:xfrm>
            <a:off x="4023360" y="3304356"/>
            <a:ext cx="6248401" cy="335026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99000"/>
              </a:lnSpc>
            </a:pPr>
            <a:r>
              <a:rPr lang="vi-VN" sz="36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giải</a:t>
            </a:r>
          </a:p>
          <a:p>
            <a:pPr>
              <a:lnSpc>
                <a:spcPct val="9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ki-lô-gam gạo trong 1 bao:</a:t>
            </a:r>
          </a:p>
          <a:p>
            <a:pPr>
              <a:lnSpc>
                <a:spcPct val="9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35 : 7 = 5 (kg)</a:t>
            </a:r>
          </a:p>
          <a:p>
            <a:pPr>
              <a:lnSpc>
                <a:spcPct val="9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 ki-lô-gam gạo trong 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bao:</a:t>
            </a:r>
          </a:p>
          <a:p>
            <a:pPr>
              <a:lnSpc>
                <a:spcPct val="9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5 x 4 = 20 (kg)</a:t>
            </a:r>
          </a:p>
          <a:p>
            <a:pPr>
              <a:lnSpc>
                <a:spcPct val="9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Đáp số: 20 kg</a:t>
            </a:r>
          </a:p>
        </p:txBody>
      </p:sp>
      <p:sp>
        <p:nvSpPr>
          <p:cNvPr id="48" name="TextBox 14"/>
          <p:cNvSpPr txBox="1"/>
          <p:nvPr/>
        </p:nvSpPr>
        <p:spPr>
          <a:xfrm>
            <a:off x="226695" y="559435"/>
            <a:ext cx="6607810" cy="2024380"/>
          </a:xfrm>
          <a:prstGeom prst="rect">
            <a:avLst/>
          </a:prstGeom>
        </p:spPr>
        <p:txBody>
          <a:bodyPr lIns="33866" tIns="33866" rIns="33866" bIns="33866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35 kg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gạo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đựng đều trong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 bao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 bao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như thế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bao nhiêu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ki-lô-gam gạo?</a:t>
            </a:r>
          </a:p>
        </p:txBody>
      </p:sp>
      <p:pic>
        <p:nvPicPr>
          <p:cNvPr id="56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74815" y="464820"/>
            <a:ext cx="659130" cy="6743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0"/>
          <p:cNvSpPr/>
          <p:nvPr/>
        </p:nvSpPr>
        <p:spPr>
          <a:xfrm>
            <a:off x="105410" y="300990"/>
            <a:ext cx="6969125" cy="270256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44450" cmpd="sng">
            <a:solidFill>
              <a:schemeClr val="accent6"/>
            </a:solidFill>
            <a:prstDash val="soli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endParaRPr lang="vi-VN" alt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组合 2"/>
          <p:cNvGrpSpPr/>
          <p:nvPr userDrawn="1"/>
        </p:nvGrpSpPr>
        <p:grpSpPr>
          <a:xfrm>
            <a:off x="7195185" y="227330"/>
            <a:ext cx="5024755" cy="2722880"/>
            <a:chOff x="4084320" y="1026124"/>
            <a:chExt cx="6624320" cy="3338310"/>
          </a:xfrm>
        </p:grpSpPr>
        <p:sp>
          <p:nvSpPr>
            <p:cNvPr id="14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5" name="矩形: 圆角 4"/>
            <p:cNvSpPr/>
            <p:nvPr/>
          </p:nvSpPr>
          <p:spPr>
            <a:xfrm>
              <a:off x="4226181" y="1116228"/>
              <a:ext cx="6258960" cy="31161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1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95" y="-133985"/>
            <a:ext cx="836295" cy="1192530"/>
          </a:xfrm>
          <a:prstGeom prst="rect">
            <a:avLst/>
          </a:prstGeom>
        </p:spPr>
      </p:pic>
      <p:sp>
        <p:nvSpPr>
          <p:cNvPr id="25" name="Freeform 10"/>
          <p:cNvSpPr/>
          <p:nvPr/>
        </p:nvSpPr>
        <p:spPr>
          <a:xfrm>
            <a:off x="6878320" y="356235"/>
            <a:ext cx="2925445" cy="603250"/>
          </a:xfrm>
          <a:custGeom>
            <a:avLst/>
            <a:gdLst/>
            <a:ahLst/>
            <a:cxnLst/>
            <a:rect l="l" t="t" r="r" b="b"/>
            <a:pathLst>
              <a:path w="1905250" h="409258">
                <a:moveTo>
                  <a:pt x="51601" y="0"/>
                </a:moveTo>
                <a:lnTo>
                  <a:pt x="1853649" y="0"/>
                </a:lnTo>
                <a:cubicBezTo>
                  <a:pt x="1867334" y="0"/>
                  <a:pt x="1880459" y="5436"/>
                  <a:pt x="1890136" y="15114"/>
                </a:cubicBezTo>
                <a:cubicBezTo>
                  <a:pt x="1899813" y="24791"/>
                  <a:pt x="1905250" y="37915"/>
                  <a:pt x="1905250" y="51601"/>
                </a:cubicBezTo>
                <a:lnTo>
                  <a:pt x="1905250" y="357657"/>
                </a:lnTo>
                <a:cubicBezTo>
                  <a:pt x="1905250" y="371343"/>
                  <a:pt x="1899813" y="384468"/>
                  <a:pt x="1890136" y="394145"/>
                </a:cubicBezTo>
                <a:cubicBezTo>
                  <a:pt x="1880459" y="403822"/>
                  <a:pt x="1867334" y="409258"/>
                  <a:pt x="1853649" y="409258"/>
                </a:cubicBezTo>
                <a:lnTo>
                  <a:pt x="51601" y="409258"/>
                </a:lnTo>
                <a:cubicBezTo>
                  <a:pt x="37915" y="409258"/>
                  <a:pt x="24791" y="403822"/>
                  <a:pt x="15114" y="394145"/>
                </a:cubicBezTo>
                <a:cubicBezTo>
                  <a:pt x="5436" y="384468"/>
                  <a:pt x="0" y="371343"/>
                  <a:pt x="0" y="357657"/>
                </a:cubicBezTo>
                <a:lnTo>
                  <a:pt x="0" y="51601"/>
                </a:lnTo>
                <a:cubicBezTo>
                  <a:pt x="0" y="37915"/>
                  <a:pt x="5436" y="24791"/>
                  <a:pt x="15114" y="15114"/>
                </a:cubicBezTo>
                <a:cubicBezTo>
                  <a:pt x="24791" y="5436"/>
                  <a:pt x="37915" y="0"/>
                  <a:pt x="51601" y="0"/>
                </a:cubicBezTo>
                <a:close/>
              </a:path>
            </a:pathLst>
          </a:custGeom>
          <a:noFill/>
          <a:ln>
            <a:noFill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vi-VN" altLang="en-US" sz="2800" b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Tóm tắt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7371080" y="895350"/>
            <a:ext cx="4679315" cy="1637665"/>
            <a:chOff x="663" y="3655"/>
            <a:chExt cx="7369" cy="2579"/>
          </a:xfrm>
        </p:grpSpPr>
        <p:sp>
          <p:nvSpPr>
            <p:cNvPr id="26" name="Hình chữ nhật 7"/>
            <p:cNvSpPr/>
            <p:nvPr/>
          </p:nvSpPr>
          <p:spPr>
            <a:xfrm>
              <a:off x="840" y="5412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4 bao </a:t>
              </a:r>
              <a:r>
                <a:rPr lang="vi-VN" sz="2800" b="1" cap="none" spc="0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</a:t>
              </a:r>
              <a:r>
                <a:rPr lang="vi-VN" sz="2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:</a:t>
              </a:r>
              <a:r>
                <a:rPr lang="vi-VN" sz="2800" b="1" cap="none" spc="0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... kg?</a:t>
              </a:r>
              <a:r>
                <a:rPr lang="vi-VN" sz="28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 </a:t>
              </a:r>
            </a:p>
          </p:txBody>
        </p:sp>
        <p:sp>
          <p:nvSpPr>
            <p:cNvPr id="27" name="Hình chữ nhật 7"/>
            <p:cNvSpPr/>
            <p:nvPr/>
          </p:nvSpPr>
          <p:spPr>
            <a:xfrm>
              <a:off x="868" y="3655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7 bao  </a:t>
              </a:r>
              <a:r>
                <a:rPr lang="vi-VN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:</a:t>
              </a:r>
              <a:r>
                <a:rPr lang="vi-VN" sz="2800" b="1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35 kg</a:t>
              </a:r>
              <a:r>
                <a:rPr lang="vi-VN" sz="28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</a:t>
              </a:r>
              <a:endParaRPr lang="vi-VN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Hình chữ nhật 7"/>
            <p:cNvSpPr/>
            <p:nvPr/>
          </p:nvSpPr>
          <p:spPr>
            <a:xfrm>
              <a:off x="663" y="4495"/>
              <a:ext cx="7164" cy="8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1 bao  </a:t>
              </a:r>
              <a:r>
                <a:rPr lang="vi-VN" sz="2800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  <a:sym typeface="+mn-ea"/>
                </a:rPr>
                <a:t>:</a:t>
              </a:r>
              <a:r>
                <a:rPr lang="vi-VN" sz="2800" b="1">
                  <a:ln w="0"/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... kg </a:t>
              </a:r>
              <a:r>
                <a:rPr lang="vi-VN" sz="2800" b="1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Avo" panose="02040603050506020204" charset="0"/>
                  <a:cs typeface="UTM Avo" panose="02040603050506020204" charset="0"/>
                </a:rPr>
                <a:t>   </a:t>
              </a:r>
              <a:endParaRPr lang="vi-VN" sz="28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charset="0"/>
                <a:cs typeface="UTM Avo" panose="02040603050506020204" charset="0"/>
                <a:sym typeface="+mn-ea"/>
              </a:endParaRPr>
            </a:p>
          </p:txBody>
        </p:sp>
      </p:grpSp>
      <p:grpSp>
        <p:nvGrpSpPr>
          <p:cNvPr id="39" name="组合 2"/>
          <p:cNvGrpSpPr/>
          <p:nvPr userDrawn="1"/>
        </p:nvGrpSpPr>
        <p:grpSpPr>
          <a:xfrm>
            <a:off x="3638550" y="3175000"/>
            <a:ext cx="7145655" cy="3599180"/>
            <a:chOff x="4084320" y="1026124"/>
            <a:chExt cx="6624320" cy="3338310"/>
          </a:xfrm>
        </p:grpSpPr>
        <p:sp>
          <p:nvSpPr>
            <p:cNvPr id="42" name="矩形: 圆角 3"/>
            <p:cNvSpPr/>
            <p:nvPr/>
          </p:nvSpPr>
          <p:spPr>
            <a:xfrm>
              <a:off x="4084320" y="1026124"/>
              <a:ext cx="6624320" cy="333831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矩形: 圆角 4"/>
            <p:cNvSpPr/>
            <p:nvPr/>
          </p:nvSpPr>
          <p:spPr>
            <a:xfrm>
              <a:off x="4226181" y="1116228"/>
              <a:ext cx="6258960" cy="311614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45" name="图片 6"/>
          <p:cNvPicPr>
            <a:picLocks noGrp="1" noChangeAspect="1"/>
          </p:cNvPicPr>
          <p:nvPr userDrawn="1"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5" y="4353560"/>
            <a:ext cx="2607310" cy="2420620"/>
          </a:xfrm>
          <a:prstGeom prst="rect">
            <a:avLst/>
          </a:prstGeom>
        </p:spPr>
      </p:pic>
      <p:sp>
        <p:nvSpPr>
          <p:cNvPr id="47" name="Hình chữ nhật 9"/>
          <p:cNvSpPr/>
          <p:nvPr/>
        </p:nvSpPr>
        <p:spPr>
          <a:xfrm>
            <a:off x="3931920" y="3412941"/>
            <a:ext cx="6248401" cy="307784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09000"/>
              </a:lnSpc>
            </a:pPr>
            <a:r>
              <a:rPr lang="vi-VN" sz="36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Bài giải</a:t>
            </a:r>
          </a:p>
          <a:p>
            <a:pPr algn="ctr">
              <a:lnSpc>
                <a:spcPct val="10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35 : 7 = 5 </a:t>
            </a:r>
            <a:endParaRPr lang="vi-VN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0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Mỗi bao có 5 kg gạo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endParaRPr lang="vi-VN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0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5 x 4 = 20 </a:t>
            </a:r>
            <a:endParaRPr lang="vi-VN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109000"/>
              </a:lnSpc>
            </a:pPr>
            <a:r>
              <a:rPr lang="vi-VN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4 bao như thế có 20 kg gạo</a:t>
            </a:r>
            <a:r>
              <a:rPr lang="en-US" sz="3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.</a:t>
            </a:r>
            <a:endParaRPr lang="vi-VN" sz="3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48" name="TextBox 14"/>
          <p:cNvSpPr txBox="1"/>
          <p:nvPr/>
        </p:nvSpPr>
        <p:spPr>
          <a:xfrm>
            <a:off x="226695" y="559435"/>
            <a:ext cx="6607810" cy="2024380"/>
          </a:xfrm>
          <a:prstGeom prst="rect">
            <a:avLst/>
          </a:prstGeom>
        </p:spPr>
        <p:txBody>
          <a:bodyPr lIns="33866" tIns="33866" rIns="33866" bIns="33866" rtlCol="0" anchor="ctr"/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35 kg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gạo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đựng đều trong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7 bao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3200" b="1" u="sng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4 bao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như thế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bao nhiêu </a:t>
            </a:r>
            <a:r>
              <a:rPr lang="vi-VN" sz="32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ki-lô-gam gạo?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4"/>
          <p:cNvSpPr txBox="1"/>
          <p:nvPr/>
        </p:nvSpPr>
        <p:spPr>
          <a:xfrm>
            <a:off x="1400175" y="693420"/>
            <a:ext cx="9685020" cy="2355215"/>
          </a:xfrm>
          <a:prstGeom prst="rect">
            <a:avLst/>
          </a:prstGeom>
          <a:solidFill>
            <a:schemeClr val="bg1"/>
          </a:solidFill>
          <a:ln w="28575" cap="sq" cmpd="sng">
            <a:solidFill>
              <a:schemeClr val="accent2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3866" tIns="33866" rIns="33866" bIns="33866" rtlCol="0" anchor="ctr"/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endParaRPr sz="3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Hình chữ nhật 2"/>
          <p:cNvSpPr/>
          <p:nvPr/>
        </p:nvSpPr>
        <p:spPr>
          <a:xfrm>
            <a:off x="2475230" y="4581228"/>
            <a:ext cx="6502400" cy="799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0000"/>
              </a:lnSpc>
            </a:pPr>
            <a:endParaRPr lang="vi-VN" sz="4000" b="1">
              <a:ln w="0"/>
              <a:solidFill>
                <a:schemeClr val="bg1"/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Box 14"/>
          <p:cNvSpPr txBox="1"/>
          <p:nvPr/>
        </p:nvSpPr>
        <p:spPr>
          <a:xfrm>
            <a:off x="1345565" y="664845"/>
            <a:ext cx="9685020" cy="2125980"/>
          </a:xfrm>
          <a:prstGeom prst="rect">
            <a:avLst/>
          </a:prstGeom>
          <a:noFill/>
          <a:ln w="28575" cap="sq" cmpd="sng">
            <a:noFill/>
            <a:prstDash val="solid"/>
          </a:ln>
          <a:effectLst/>
        </p:spPr>
        <p:txBody>
          <a:bodyPr lIns="33866" tIns="33866" rIns="33866" bIns="33866" rtlCol="0" anchor="ctr"/>
          <a:lstStyle/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lang="vi-V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Bài 2: </a:t>
            </a:r>
            <a:r>
              <a:rPr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Muốn lát nền 4 căn phòng như nhau cần 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2400 viên gạch cùng loại.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Để lát nền 6 căn phòng </a:t>
            </a:r>
          </a:p>
          <a:p>
            <a:pPr algn="ctr">
              <a:lnSpc>
                <a:spcPct val="160000"/>
              </a:lnSpc>
              <a:spcBef>
                <a:spcPct val="0"/>
              </a:spcBef>
            </a:pPr>
            <a:r>
              <a:rPr sz="3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như thế cần bao nhiêu viên gạch loại đó?</a:t>
            </a:r>
          </a:p>
        </p:txBody>
      </p:sp>
      <p:sp>
        <p:nvSpPr>
          <p:cNvPr id="5" name="Hình chữ nhật 2"/>
          <p:cNvSpPr/>
          <p:nvPr/>
        </p:nvSpPr>
        <p:spPr>
          <a:xfrm>
            <a:off x="2844800" y="3048338"/>
            <a:ext cx="6502400" cy="301561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u="sng">
                <a:ln w="0"/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Tóm tắt</a:t>
            </a:r>
          </a:p>
          <a:p>
            <a:pPr>
              <a:lnSpc>
                <a:spcPct val="120000"/>
              </a:lnSpc>
            </a:pPr>
            <a:r>
              <a:rPr lang="vi-VN" sz="4000" b="1">
                <a:ln w="0"/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4 căn phòng : 2 400 viên gạch</a:t>
            </a:r>
          </a:p>
          <a:p>
            <a:pPr>
              <a:lnSpc>
                <a:spcPct val="120000"/>
              </a:lnSpc>
            </a:pPr>
            <a:r>
              <a:rPr lang="vi-VN" sz="4000" b="1">
                <a:ln w="0"/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1 căn phòng : ... viên gạch?</a:t>
            </a:r>
          </a:p>
          <a:p>
            <a:pPr>
              <a:lnSpc>
                <a:spcPct val="120000"/>
              </a:lnSpc>
            </a:pPr>
            <a:r>
              <a:rPr lang="vi-VN" sz="4000" b="1">
                <a:ln w="0"/>
                <a:solidFill>
                  <a:schemeClr val="bg1"/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6 căn phòng : ... viên gạch?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5648325" y="1316355"/>
            <a:ext cx="2069465" cy="5715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8345170" y="2064385"/>
            <a:ext cx="208026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835" y="2063750"/>
            <a:ext cx="2510790" cy="635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70755" y="2872105"/>
            <a:ext cx="3515995" cy="177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405765" y="139700"/>
            <a:ext cx="11380470" cy="1494652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30860" y="110490"/>
            <a:ext cx="11256010" cy="147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vi-V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2: </a:t>
            </a:r>
            <a:r>
              <a:rPr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Muốn lát nền 4 căn phòng như nhau cần 2400 viên gạch cùng loại.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 lát nền 6 căn phòng như thế cần bao nhiêu viên gạch loại đó?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" y="1414780"/>
            <a:ext cx="4878705" cy="2841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5" y="1748790"/>
            <a:ext cx="7588885" cy="5226050"/>
          </a:xfrm>
          <a:prstGeom prst="rect">
            <a:avLst/>
          </a:prstGeom>
        </p:spPr>
      </p:pic>
      <p:sp>
        <p:nvSpPr>
          <p:cNvPr id="13" name="Hình chữ nhật 2"/>
          <p:cNvSpPr/>
          <p:nvPr/>
        </p:nvSpPr>
        <p:spPr>
          <a:xfrm>
            <a:off x="308610" y="1942803"/>
            <a:ext cx="6502400" cy="178435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r>
              <a:rPr lang="vi-VN" sz="2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Tóm tắt</a:t>
            </a:r>
          </a:p>
          <a:p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 căn phòng: 2 400 viên gạch</a:t>
            </a:r>
          </a:p>
          <a:p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1 căn phòng: ... viên gạch?</a:t>
            </a:r>
          </a:p>
          <a:p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6 căn phòng: ... viên gạch?</a:t>
            </a:r>
          </a:p>
        </p:txBody>
      </p:sp>
      <p:sp>
        <p:nvSpPr>
          <p:cNvPr id="14" name="Hình chữ nhật 5"/>
          <p:cNvSpPr/>
          <p:nvPr/>
        </p:nvSpPr>
        <p:spPr>
          <a:xfrm>
            <a:off x="5228590" y="2684780"/>
            <a:ext cx="7772400" cy="428879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vi-VN" sz="32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 viên gạch cần để lát nền 1 căn phòng: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2 400 : 4 = 600 (viên)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Số viên gạch cần để lát nền 6 căn phòng: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600 x 6 = 3 600 (viên)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	Đáp số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3 600 viên</a:t>
            </a:r>
          </a:p>
          <a:p>
            <a:pPr>
              <a:lnSpc>
                <a:spcPct val="97000"/>
              </a:lnSpc>
            </a:pP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405765" y="139700"/>
            <a:ext cx="11380470" cy="1494652"/>
          </a:xfrm>
          <a:prstGeom prst="round2DiagRect">
            <a:avLst/>
          </a:prstGeom>
          <a:solidFill>
            <a:srgbClr val="FFFFFF"/>
          </a:solidFill>
          <a:ln w="57150">
            <a:solidFill>
              <a:srgbClr val="00B05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  <a:p>
            <a:pPr algn="ctr"/>
            <a:endParaRPr lang="en-US" sz="2000" b="1" kern="1200" dirty="0">
              <a:ln w="38100">
                <a:solidFill>
                  <a:srgbClr val="0265AC"/>
                </a:solidFill>
              </a:ln>
              <a:solidFill>
                <a:srgbClr val="B4D7E7"/>
              </a:solidFill>
              <a:latin typeface="SVN-Ziclets" panose="02000603000000000000" pitchFamily="2" charset="0"/>
              <a:ea typeface="+mn-ea"/>
              <a:cs typeface="+mn-cs"/>
              <a:sym typeface="Titan One" panose="0200000000000000000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530860" y="110490"/>
            <a:ext cx="11256010" cy="147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60000"/>
              </a:lnSpc>
              <a:spcBef>
                <a:spcPct val="0"/>
              </a:spcBef>
            </a:pPr>
            <a:r>
              <a:rPr lang="vi-V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2: </a:t>
            </a:r>
            <a:r>
              <a:rPr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Muốn lát nền 4 căn phòng như nhau cần 2400 viên gạch cùng loại.</a:t>
            </a:r>
            <a:r>
              <a:rPr lang="vi-VN"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8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Để lát nền 6 căn phòng như thế cần bao nhiêu viên gạch loại đó?</a:t>
            </a:r>
            <a:endParaRPr lang="en-US" sz="28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" y="1414780"/>
            <a:ext cx="4878705" cy="2841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745" y="1748790"/>
            <a:ext cx="7588885" cy="5226050"/>
          </a:xfrm>
          <a:prstGeom prst="rect">
            <a:avLst/>
          </a:prstGeom>
        </p:spPr>
      </p:pic>
      <p:sp>
        <p:nvSpPr>
          <p:cNvPr id="13" name="Hình chữ nhật 2"/>
          <p:cNvSpPr/>
          <p:nvPr/>
        </p:nvSpPr>
        <p:spPr>
          <a:xfrm>
            <a:off x="394335" y="1827530"/>
            <a:ext cx="4382770" cy="2127885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Tóm tắt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4 căn phòng: 2 400 viên gạch</a:t>
            </a: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1 căn phòng: ... viên gạch?</a:t>
            </a:r>
            <a:endParaRPr lang="vi-VN" sz="2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0000"/>
              </a:lnSpc>
            </a:pPr>
            <a:r>
              <a:rPr lang="vi-VN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6 căn phòng: ... viên gạch?</a:t>
            </a:r>
          </a:p>
        </p:txBody>
      </p:sp>
      <p:sp>
        <p:nvSpPr>
          <p:cNvPr id="14" name="Hình chữ nhật 5"/>
          <p:cNvSpPr/>
          <p:nvPr/>
        </p:nvSpPr>
        <p:spPr>
          <a:xfrm>
            <a:off x="5431790" y="2469515"/>
            <a:ext cx="7772400" cy="4288790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>
              <a:lnSpc>
                <a:spcPct val="127000"/>
              </a:lnSpc>
            </a:pPr>
            <a:r>
              <a:rPr lang="vi-VN" sz="3200" b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Bài giải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2 400 : 4 = 600 (viên)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Mỗi nền căn phòng lát 600 viên gạch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	600 x 6 = 3 600 (viên)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Để lát nền 6 căn phòng như thế cần</a:t>
            </a:r>
          </a:p>
          <a:p>
            <a:pPr>
              <a:lnSpc>
                <a:spcPct val="127000"/>
              </a:lnSpc>
            </a:pPr>
            <a:r>
              <a:rPr lang="vi-VN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3600 viên gạch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97000"/>
              </a:lnSpc>
            </a:pPr>
            <a:endParaRPr lang="vi-VN" sz="32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779</Words>
  <Application>Microsoft Office PowerPoint</Application>
  <PresentationFormat>Widescreen</PresentationFormat>
  <Paragraphs>122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Calibri Light</vt:lpstr>
      <vt:lpstr>SVN-Poky's</vt:lpstr>
      <vt:lpstr>字魂17号-萌趣果冻体</vt:lpstr>
      <vt:lpstr>SVN-Caprica Script</vt:lpstr>
      <vt:lpstr>UTM Aircona</vt:lpstr>
      <vt:lpstr>UTM Avo</vt:lpstr>
      <vt:lpstr>等线</vt:lpstr>
      <vt:lpstr>Arial</vt:lpstr>
      <vt:lpstr>Times New Roman</vt:lpstr>
      <vt:lpstr>SVN-Ziclets</vt:lpstr>
      <vt:lpstr>#9Slide03 AllRoundGothic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KTUTS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Toan 4</dc:subject>
  <dc:creator>KTUTS</dc:creator>
  <cp:keywords>BichHa</cp:keywords>
  <dc:description>KTUTS</dc:description>
  <cp:lastModifiedBy>Hanh Phan</cp:lastModifiedBy>
  <cp:revision>KTUTS</cp:revision>
  <dcterms:created xsi:type="dcterms:W3CDTF">2023-08-04T13:42:00Z</dcterms:created>
  <dcterms:modified xsi:type="dcterms:W3CDTF">2023-08-27T06:06:19Z</dcterms:modified>
  <cp:version>C07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980DD297FD4A408C96969736ABE59AFF</vt:lpwstr>
  </property>
  <property fmtid="{D5CDD505-2E9C-101B-9397-08002B2CF9AE}" pid="3" name="KSOProductBuildVer">
    <vt:lpwstr>1033-11.2.0.11537</vt:lpwstr>
  </property>
</Properties>
</file>