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#9Slide03 AllRoundGothic" panose="020B0703020202020104" pitchFamily="34" charset="0"/>
      <p:regular r:id="rId26"/>
    </p:embeddedFont>
    <p:embeddedFont>
      <p:font typeface="#9Slide03 IcielPanton Black" panose="00000A00000000000000" pitchFamily="2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iny" panose="0200090306050006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000"/>
    <a:srgbClr val="66FF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766AEE-3E57-2176-CE79-C1E250DDC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E5F4A9-19B5-8C8E-FC32-C782DB2F449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2800" y="2092452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201688-2587-E7C8-D6F2-AC80CACF57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78" y="133622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85C887-6B3C-28AC-F7CB-551DCD0338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00" y="-1626108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F7EDBE-2933-AA73-C1F6-A3659F4ADD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7871" y="-1621267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E094D5-2E01-E277-8531-443B41092BEE}"/>
              </a:ext>
            </a:extLst>
          </p:cNvPr>
          <p:cNvSpPr txBox="1"/>
          <p:nvPr userDrawn="1"/>
        </p:nvSpPr>
        <p:spPr>
          <a:xfrm>
            <a:off x="4259790" y="13601700"/>
            <a:ext cx="12954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7126D9-1F2C-40B3-C9C6-E4E73C060D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0" y="2122932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CC7790-5C1C-6752-2026-FB77B7698215}"/>
              </a:ext>
            </a:extLst>
          </p:cNvPr>
          <p:cNvSpPr txBox="1"/>
          <p:nvPr userDrawn="1"/>
        </p:nvSpPr>
        <p:spPr>
          <a:xfrm>
            <a:off x="31376" y="9763780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98C1FB-06A2-4A96-A91E-FAB89C9556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5800" y="3759348"/>
            <a:ext cx="3204464" cy="2768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206970-E055-6D0E-E6E6-7E1DF43BABB1}"/>
              </a:ext>
            </a:extLst>
          </p:cNvPr>
          <p:cNvGrpSpPr/>
          <p:nvPr/>
        </p:nvGrpSpPr>
        <p:grpSpPr>
          <a:xfrm rot="843082">
            <a:off x="12212481" y="1575275"/>
            <a:ext cx="4828607" cy="2646878"/>
            <a:chOff x="6627114" y="571500"/>
            <a:chExt cx="4828607" cy="26468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BFA5C4-AD95-7282-103C-489C91921D32}"/>
                </a:ext>
              </a:extLst>
            </p:cNvPr>
            <p:cNvSpPr txBox="1"/>
            <p:nvPr/>
          </p:nvSpPr>
          <p:spPr>
            <a:xfrm>
              <a:off x="6629400" y="571500"/>
              <a:ext cx="482632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>
                  <a:ln w="155575">
                    <a:solidFill>
                      <a:schemeClr val="bg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MTD Summer Show" pitchFamily="50" charset="0"/>
                </a:rPr>
                <a:t>TOÁN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9961A7-94AF-45F2-5806-DC90C3514061}"/>
                </a:ext>
              </a:extLst>
            </p:cNvPr>
            <p:cNvSpPr txBox="1"/>
            <p:nvPr/>
          </p:nvSpPr>
          <p:spPr>
            <a:xfrm>
              <a:off x="6627114" y="571500"/>
              <a:ext cx="482632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>
                  <a:solidFill>
                    <a:srgbClr val="FFC000"/>
                  </a:solidFill>
                  <a:latin typeface="MTD Summer Show" pitchFamily="50" charset="0"/>
                </a:rPr>
                <a:t>TOÁN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00393-7B9B-582B-C51C-6B4177E52CDA}"/>
              </a:ext>
            </a:extLst>
          </p:cNvPr>
          <p:cNvSpPr/>
          <p:nvPr/>
        </p:nvSpPr>
        <p:spPr>
          <a:xfrm>
            <a:off x="6629400" y="1869734"/>
            <a:ext cx="5029200" cy="1143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8000"/>
                </a:solidFill>
                <a:latin typeface="MTD Summer Show" pitchFamily="50" charset="0"/>
              </a:rPr>
              <a:t>Bài 10 – Tiết 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559170-17C3-0AC0-5A86-682D77C53200}"/>
              </a:ext>
            </a:extLst>
          </p:cNvPr>
          <p:cNvGrpSpPr/>
          <p:nvPr/>
        </p:nvGrpSpPr>
        <p:grpSpPr>
          <a:xfrm>
            <a:off x="3229552" y="3619500"/>
            <a:ext cx="11324616" cy="5201424"/>
            <a:chOff x="2893314" y="3467100"/>
            <a:chExt cx="11324616" cy="52014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F5CD58-D6E6-D4E7-8C08-6453657F44DF}"/>
                </a:ext>
              </a:extLst>
            </p:cNvPr>
            <p:cNvSpPr txBox="1"/>
            <p:nvPr/>
          </p:nvSpPr>
          <p:spPr>
            <a:xfrm>
              <a:off x="2895600" y="3467100"/>
              <a:ext cx="11322330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60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MTD Summer Show" pitchFamily="50" charset="0"/>
                </a:rPr>
                <a:t>BIỂU THỨC </a:t>
              </a:r>
            </a:p>
            <a:p>
              <a:pPr algn="ctr"/>
              <a:r>
                <a:rPr lang="en-US" sz="16600">
                  <a:ln w="317500">
                    <a:solidFill>
                      <a:schemeClr val="bg1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MTD Summer Show" pitchFamily="50" charset="0"/>
                </a:rPr>
                <a:t>CÓ CHỨA CHỮ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437DF7-4C54-639C-7459-319BE828119F}"/>
                </a:ext>
              </a:extLst>
            </p:cNvPr>
            <p:cNvSpPr txBox="1"/>
            <p:nvPr/>
          </p:nvSpPr>
          <p:spPr>
            <a:xfrm>
              <a:off x="2893314" y="3467100"/>
              <a:ext cx="11322330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600">
                  <a:solidFill>
                    <a:srgbClr val="C00000"/>
                  </a:solidFill>
                  <a:latin typeface="MTD Summer Show" pitchFamily="50" charset="0"/>
                </a:rPr>
                <a:t>BIỂU THỨC </a:t>
              </a:r>
            </a:p>
            <a:p>
              <a:pPr algn="ctr"/>
              <a:r>
                <a:rPr lang="en-US" sz="16600">
                  <a:solidFill>
                    <a:srgbClr val="C00000"/>
                  </a:solidFill>
                  <a:latin typeface="MTD Summer Show" pitchFamily="50" charset="0"/>
                </a:rPr>
                <a:t>CÓ CHỨA CHỮ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914400" y="724163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Coiny" panose="02000903060500060000" pitchFamily="2" charset="0"/>
              </a:rPr>
              <a:t>2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31024" y="950577"/>
            <a:ext cx="14771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 thức tính chu vi hình vuông là: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= a × 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F9E8D9-5FBC-5FFB-D7DD-255B4A03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72291"/>
              </p:ext>
            </p:extLst>
          </p:nvPr>
        </p:nvGraphicFramePr>
        <p:xfrm>
          <a:off x="1143000" y="2650380"/>
          <a:ext cx="16002000" cy="31027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28919602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04416794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51649983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7694154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97183990"/>
                    </a:ext>
                  </a:extLst>
                </a:gridCol>
              </a:tblGrid>
              <a:tr h="1551360"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68844"/>
                  </a:ext>
                </a:extLst>
              </a:tr>
              <a:tr h="1551360"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039053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E7B56D-DD3F-65A6-11D9-3B53ED634B76}"/>
              </a:ext>
            </a:extLst>
          </p:cNvPr>
          <p:cNvSpPr/>
          <p:nvPr/>
        </p:nvSpPr>
        <p:spPr>
          <a:xfrm>
            <a:off x="1524000" y="6251146"/>
            <a:ext cx="13281746" cy="2473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 a = 8 dm thì P = a × 4 </a:t>
            </a:r>
            <a:r>
              <a:rPr lang="en-US" sz="48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8 dm × 4 = 32 dm</a:t>
            </a:r>
            <a:endParaRPr lang="en-US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70201-A88B-E246-54B2-6BA0186229D6}"/>
              </a:ext>
            </a:extLst>
          </p:cNvPr>
          <p:cNvSpPr txBox="1"/>
          <p:nvPr/>
        </p:nvSpPr>
        <p:spPr>
          <a:xfrm>
            <a:off x="7696200" y="4457700"/>
            <a:ext cx="264246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dm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914400" y="724163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Coiny" panose="02000903060500060000" pitchFamily="2" charset="0"/>
              </a:rPr>
              <a:t>2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31024" y="950577"/>
            <a:ext cx="14771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 thức tính chu vi hình vuông là: P = a × 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F9E8D9-5FBC-5FFB-D7DD-255B4A03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20707"/>
              </p:ext>
            </p:extLst>
          </p:nvPr>
        </p:nvGraphicFramePr>
        <p:xfrm>
          <a:off x="1143000" y="2650380"/>
          <a:ext cx="16002000" cy="31027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28919602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04416794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51649983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7694154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97183990"/>
                    </a:ext>
                  </a:extLst>
                </a:gridCol>
              </a:tblGrid>
              <a:tr h="1551360"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68844"/>
                  </a:ext>
                </a:extLst>
              </a:tr>
              <a:tr h="1551360"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039053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E7B56D-DD3F-65A6-11D9-3B53ED634B76}"/>
              </a:ext>
            </a:extLst>
          </p:cNvPr>
          <p:cNvSpPr/>
          <p:nvPr/>
        </p:nvSpPr>
        <p:spPr>
          <a:xfrm>
            <a:off x="1524000" y="6251146"/>
            <a:ext cx="13281746" cy="2473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 a = 12 m thì P = a × 4 </a:t>
            </a:r>
            <a:r>
              <a:rPr lang="en-US" sz="54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12 m × 4 = 48 m</a:t>
            </a:r>
            <a:endParaRPr lang="en-US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70201-A88B-E246-54B2-6BA0186229D6}"/>
              </a:ext>
            </a:extLst>
          </p:cNvPr>
          <p:cNvSpPr txBox="1"/>
          <p:nvPr/>
        </p:nvSpPr>
        <p:spPr>
          <a:xfrm>
            <a:off x="7696200" y="4457700"/>
            <a:ext cx="264246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dm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D8163-1E06-DFA7-D636-25538010DB4A}"/>
              </a:ext>
            </a:extLst>
          </p:cNvPr>
          <p:cNvSpPr txBox="1"/>
          <p:nvPr/>
        </p:nvSpPr>
        <p:spPr>
          <a:xfrm>
            <a:off x="10896600" y="4478629"/>
            <a:ext cx="264246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914400" y="724163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Coiny" panose="02000903060500060000" pitchFamily="2" charset="0"/>
              </a:rPr>
              <a:t>2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31024" y="950577"/>
            <a:ext cx="14771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 thức tính chu vi hình vuông là: P = a × 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F9E8D9-5FBC-5FFB-D7DD-255B4A03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52110"/>
              </p:ext>
            </p:extLst>
          </p:nvPr>
        </p:nvGraphicFramePr>
        <p:xfrm>
          <a:off x="1143000" y="2650380"/>
          <a:ext cx="16002000" cy="31027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28919602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04416794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51649983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7694154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97183990"/>
                    </a:ext>
                  </a:extLst>
                </a:gridCol>
              </a:tblGrid>
              <a:tr h="1551360"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68844"/>
                  </a:ext>
                </a:extLst>
              </a:tr>
              <a:tr h="1551360"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039053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E7B56D-DD3F-65A6-11D9-3B53ED634B76}"/>
              </a:ext>
            </a:extLst>
          </p:cNvPr>
          <p:cNvSpPr/>
          <p:nvPr/>
        </p:nvSpPr>
        <p:spPr>
          <a:xfrm>
            <a:off x="1524000" y="6251146"/>
            <a:ext cx="13281746" cy="24737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 a = 6 m thì P = a × 4 </a:t>
            </a:r>
            <a:r>
              <a:rPr lang="en-US" sz="60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6 m × 4 = 24 m</a:t>
            </a:r>
            <a:endParaRPr lang="en-US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70201-A88B-E246-54B2-6BA0186229D6}"/>
              </a:ext>
            </a:extLst>
          </p:cNvPr>
          <p:cNvSpPr txBox="1"/>
          <p:nvPr/>
        </p:nvSpPr>
        <p:spPr>
          <a:xfrm>
            <a:off x="7696200" y="4457700"/>
            <a:ext cx="264246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dm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D8163-1E06-DFA7-D636-25538010DB4A}"/>
              </a:ext>
            </a:extLst>
          </p:cNvPr>
          <p:cNvSpPr txBox="1"/>
          <p:nvPr/>
        </p:nvSpPr>
        <p:spPr>
          <a:xfrm>
            <a:off x="10896600" y="4478629"/>
            <a:ext cx="264246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C5E22-5AD2-D1F0-CC5C-700248220708}"/>
              </a:ext>
            </a:extLst>
          </p:cNvPr>
          <p:cNvSpPr txBox="1"/>
          <p:nvPr/>
        </p:nvSpPr>
        <p:spPr>
          <a:xfrm>
            <a:off x="14094415" y="2876794"/>
            <a:ext cx="278969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m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8E08B646-6BE8-5A11-7826-E09C03EF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3428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7CA462-3310-0763-42BA-086208948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67400" y="1028700"/>
            <a:ext cx="2258499" cy="3793232"/>
          </a:xfrm>
          <a:prstGeom prst="rect">
            <a:avLst/>
          </a:prstGeom>
        </p:spPr>
      </p:pic>
      <p:pic>
        <p:nvPicPr>
          <p:cNvPr id="3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5C211148-24B6-39D8-9565-463F7A0A8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4084" y="109230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2.08333E-6 -0.0625 C -2.08333E-6 -0.09059 0.06346 -0.125 0.11493 -0.125 L 0.22995 -0.1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914400" y="724163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Coiny" panose="02000903060500060000" pitchFamily="2" charset="0"/>
              </a:rPr>
              <a:t>3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31024" y="950577"/>
            <a:ext cx="14771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201BC-1317-AD79-7110-25AF97394F86}"/>
              </a:ext>
            </a:extLst>
          </p:cNvPr>
          <p:cNvSpPr txBox="1"/>
          <p:nvPr/>
        </p:nvSpPr>
        <p:spPr>
          <a:xfrm>
            <a:off x="1905000" y="2323837"/>
            <a:ext cx="9345478" cy="5435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25 + </a:t>
            </a:r>
            <a:r>
              <a:rPr lang="pt-BR" sz="8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...?...</a:t>
            </a: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52</a:t>
            </a:r>
          </a:p>
          <a:p>
            <a:pPr algn="just">
              <a:lnSpc>
                <a:spcPct val="150000"/>
              </a:lnSpc>
            </a:pP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8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...?...</a:t>
            </a: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14 = 21</a:t>
            </a:r>
          </a:p>
          <a:p>
            <a:pPr algn="just">
              <a:lnSpc>
                <a:spcPct val="150000"/>
              </a:lnSpc>
            </a:pP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42 : </a:t>
            </a:r>
            <a:r>
              <a:rPr lang="pt-BR" sz="8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...?...</a:t>
            </a: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7</a:t>
            </a:r>
          </a:p>
        </p:txBody>
      </p:sp>
    </p:spTree>
    <p:extLst>
      <p:ext uri="{BB962C8B-B14F-4D97-AF65-F5344CB8AC3E}">
        <p14:creationId xmlns:p14="http://schemas.microsoft.com/office/powerpoint/2010/main" val="34016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914400" y="724163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Coiny" panose="02000903060500060000" pitchFamily="2" charset="0"/>
              </a:rPr>
              <a:t>3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31024" y="950577"/>
            <a:ext cx="14771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201BC-1317-AD79-7110-25AF97394F86}"/>
              </a:ext>
            </a:extLst>
          </p:cNvPr>
          <p:cNvSpPr txBox="1"/>
          <p:nvPr/>
        </p:nvSpPr>
        <p:spPr>
          <a:xfrm>
            <a:off x="1905000" y="2323837"/>
            <a:ext cx="9345478" cy="171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25 + </a:t>
            </a:r>
            <a:r>
              <a:rPr lang="pt-BR" sz="8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...?...</a:t>
            </a: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52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7B66C0-9D37-B93B-FB90-750182FC9A46}"/>
              </a:ext>
            </a:extLst>
          </p:cNvPr>
          <p:cNvSpPr/>
          <p:nvPr/>
        </p:nvSpPr>
        <p:spPr>
          <a:xfrm>
            <a:off x="1904999" y="4392287"/>
            <a:ext cx="13187639" cy="426720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hạng = Tổng – Số hạng kia</a:t>
            </a:r>
          </a:p>
          <a:p>
            <a:pPr algn="just"/>
            <a:r>
              <a:rPr lang="en-US" sz="8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 52 – 25</a:t>
            </a:r>
          </a:p>
          <a:p>
            <a:pPr algn="just"/>
            <a:r>
              <a:rPr lang="en-US" sz="8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 27</a:t>
            </a:r>
          </a:p>
        </p:txBody>
      </p:sp>
    </p:spTree>
    <p:extLst>
      <p:ext uri="{BB962C8B-B14F-4D97-AF65-F5344CB8AC3E}">
        <p14:creationId xmlns:p14="http://schemas.microsoft.com/office/powerpoint/2010/main" val="38858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914400" y="724163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Coiny" panose="02000903060500060000" pitchFamily="2" charset="0"/>
              </a:rPr>
              <a:t>3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31024" y="950577"/>
            <a:ext cx="14771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201BC-1317-AD79-7110-25AF97394F86}"/>
              </a:ext>
            </a:extLst>
          </p:cNvPr>
          <p:cNvSpPr txBox="1"/>
          <p:nvPr/>
        </p:nvSpPr>
        <p:spPr>
          <a:xfrm>
            <a:off x="1905000" y="2323837"/>
            <a:ext cx="9345478" cy="171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80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...?...</a:t>
            </a: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14 = 21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7B66C0-9D37-B93B-FB90-750182FC9A46}"/>
              </a:ext>
            </a:extLst>
          </p:cNvPr>
          <p:cNvSpPr/>
          <p:nvPr/>
        </p:nvSpPr>
        <p:spPr>
          <a:xfrm>
            <a:off x="1905000" y="4392287"/>
            <a:ext cx="13792200" cy="426720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trừ = Hiệu + Số trừ</a:t>
            </a:r>
          </a:p>
          <a:p>
            <a:pPr algn="just"/>
            <a:r>
              <a:rPr lang="en-US" sz="8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 </a:t>
            </a:r>
            <a:r>
              <a:rPr lang="en-US" sz="8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21 + 14</a:t>
            </a:r>
          </a:p>
          <a:p>
            <a:pPr algn="just"/>
            <a:r>
              <a:rPr lang="en-US" sz="8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       = 35</a:t>
            </a:r>
            <a:endParaRPr lang="en-US" sz="9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914400" y="724163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Coiny" panose="02000903060500060000" pitchFamily="2" charset="0"/>
              </a:rPr>
              <a:t>3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31024" y="950577"/>
            <a:ext cx="14771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201BC-1317-AD79-7110-25AF97394F86}"/>
              </a:ext>
            </a:extLst>
          </p:cNvPr>
          <p:cNvSpPr txBox="1"/>
          <p:nvPr/>
        </p:nvSpPr>
        <p:spPr>
          <a:xfrm>
            <a:off x="1905000" y="2323837"/>
            <a:ext cx="9345478" cy="171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42 : </a:t>
            </a:r>
            <a:r>
              <a:rPr lang="pt-BR" sz="80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...?...</a:t>
            </a:r>
            <a:r>
              <a:rPr lang="pt-BR" sz="80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7B66C0-9D37-B93B-FB90-750182FC9A46}"/>
              </a:ext>
            </a:extLst>
          </p:cNvPr>
          <p:cNvSpPr/>
          <p:nvPr/>
        </p:nvSpPr>
        <p:spPr>
          <a:xfrm>
            <a:off x="1905000" y="4392287"/>
            <a:ext cx="13868400" cy="426720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6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= Số bị chia : Thương</a:t>
            </a:r>
          </a:p>
          <a:p>
            <a:pPr algn="just"/>
            <a:r>
              <a:rPr lang="it-IT" sz="8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= 42 : 7</a:t>
            </a:r>
          </a:p>
          <a:p>
            <a:pPr algn="just"/>
            <a:r>
              <a:rPr lang="it-IT" sz="8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    = 6</a:t>
            </a:r>
            <a:endParaRPr lang="en-US" sz="9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F9E910A4-AC88-0F50-D839-A39C31C72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3428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088406-0312-D2FA-7137-EC7B26723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34600" y="-190500"/>
            <a:ext cx="2258499" cy="3793232"/>
          </a:xfrm>
          <a:prstGeom prst="rect">
            <a:avLst/>
          </a:prstGeom>
        </p:spPr>
      </p:pic>
      <p:pic>
        <p:nvPicPr>
          <p:cNvPr id="3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1BAD3F96-3DC1-B352-AB67-5AB8F6808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84" y="109230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17994 0.2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10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5EE486-7ABD-F525-35CC-16A5BBF52B3A}"/>
              </a:ext>
            </a:extLst>
          </p:cNvPr>
          <p:cNvGrpSpPr/>
          <p:nvPr/>
        </p:nvGrpSpPr>
        <p:grpSpPr>
          <a:xfrm>
            <a:off x="2362200" y="-2247900"/>
            <a:ext cx="12784238" cy="12784238"/>
            <a:chOff x="2362200" y="-2247900"/>
            <a:chExt cx="12784238" cy="12784238"/>
          </a:xfrm>
        </p:grpSpPr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B51AD40F-B728-A1B9-025F-AFE9A1383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362200" y="-2247900"/>
              <a:ext cx="12784238" cy="1278423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B66AB5-C77B-E7FA-9098-75D1CAA5B344}"/>
                </a:ext>
              </a:extLst>
            </p:cNvPr>
            <p:cNvSpPr txBox="1"/>
            <p:nvPr/>
          </p:nvSpPr>
          <p:spPr>
            <a:xfrm>
              <a:off x="3810000" y="3390900"/>
              <a:ext cx="9002786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00">
                  <a:solidFill>
                    <a:srgbClr val="008000"/>
                  </a:solidFill>
                  <a:latin typeface="MTD Summer Show" pitchFamily="50" charset="0"/>
                </a:rPr>
                <a:t>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BDE4FF81-0FEF-80BF-A283-59D7D60F4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3428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D8AA1-89BB-EFB6-0CA6-D92A84443E0F}"/>
              </a:ext>
            </a:extLst>
          </p:cNvPr>
          <p:cNvGrpSpPr/>
          <p:nvPr/>
        </p:nvGrpSpPr>
        <p:grpSpPr>
          <a:xfrm>
            <a:off x="3160716" y="190500"/>
            <a:ext cx="14873711" cy="1862048"/>
            <a:chOff x="1439056" y="723900"/>
            <a:chExt cx="14873711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57B093-D089-9293-AED2-802929B8DD10}"/>
                </a:ext>
              </a:extLst>
            </p:cNvPr>
            <p:cNvSpPr txBox="1"/>
            <p:nvPr/>
          </p:nvSpPr>
          <p:spPr>
            <a:xfrm>
              <a:off x="1447800" y="723900"/>
              <a:ext cx="1486496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>
                  <a:ln w="317500">
                    <a:solidFill>
                      <a:schemeClr val="bg1"/>
                    </a:solidFill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TD Summer Show" pitchFamily="50" charset="0"/>
                </a:rPr>
                <a:t>VƯỢT CHƯỚNG NGẠI VẬT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E95C-095B-CF3D-0028-5F47735D513D}"/>
                </a:ext>
              </a:extLst>
            </p:cNvPr>
            <p:cNvSpPr txBox="1"/>
            <p:nvPr/>
          </p:nvSpPr>
          <p:spPr>
            <a:xfrm>
              <a:off x="1439056" y="723900"/>
              <a:ext cx="1486496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>
                  <a:solidFill>
                    <a:srgbClr val="008000"/>
                  </a:solidFill>
                  <a:latin typeface="MTD Summer Show" pitchFamily="50" charset="0"/>
                </a:rPr>
                <a:t>VƯỢT CHƯỚNG NGẠI VẬT</a:t>
              </a:r>
            </a:p>
          </p:txBody>
        </p:sp>
      </p:grpSp>
      <p:sp>
        <p:nvSpPr>
          <p:cNvPr id="11" name="Freeform 35">
            <a:extLst>
              <a:ext uri="{FF2B5EF4-FFF2-40B4-BE49-F238E27FC236}">
                <a16:creationId xmlns:a16="http://schemas.microsoft.com/office/drawing/2014/main" id="{E3F35F99-9082-12AB-9D64-20A4DFB924EB}"/>
              </a:ext>
            </a:extLst>
          </p:cNvPr>
          <p:cNvSpPr/>
          <p:nvPr/>
        </p:nvSpPr>
        <p:spPr>
          <a:xfrm>
            <a:off x="4572000" y="5829300"/>
            <a:ext cx="8298362" cy="3875941"/>
          </a:xfrm>
          <a:custGeom>
            <a:avLst/>
            <a:gdLst/>
            <a:ahLst/>
            <a:cxnLst/>
            <a:rect l="l" t="t" r="r" b="b"/>
            <a:pathLst>
              <a:path w="2465343" h="1072424">
                <a:moveTo>
                  <a:pt x="0" y="0"/>
                </a:moveTo>
                <a:lnTo>
                  <a:pt x="2465343" y="0"/>
                </a:lnTo>
                <a:lnTo>
                  <a:pt x="2465343" y="1072425"/>
                </a:lnTo>
                <a:lnTo>
                  <a:pt x="0" y="10724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DF87CC-7C15-9319-1102-C901D0F3D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4835" y="1123461"/>
            <a:ext cx="2258499" cy="3793232"/>
          </a:xfrm>
          <a:prstGeom prst="rect">
            <a:avLst/>
          </a:prstGeom>
        </p:spPr>
      </p:pic>
      <p:pic>
        <p:nvPicPr>
          <p:cNvPr id="3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414ED8F5-8CE2-8DF0-ACE1-F82A7299B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4084" y="109230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7752 1.48148E-6 C 0.11215 1.48148E-6 0.15504 0.0304 0.15504 0.05509 L 0.15504 0.11018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52" y="55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EE867F-9FF3-FF27-51C3-5F3C336306C2}"/>
              </a:ext>
            </a:extLst>
          </p:cNvPr>
          <p:cNvSpPr/>
          <p:nvPr/>
        </p:nvSpPr>
        <p:spPr>
          <a:xfrm>
            <a:off x="1371600" y="723900"/>
            <a:ext cx="16002000" cy="259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trị của biểu thức 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 b : 3</a:t>
            </a:r>
          </a:p>
          <a:p>
            <a:pPr algn="ctr"/>
            <a:r>
              <a:rPr lang="en-US" sz="8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b = 9 là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E5EDE3-0FAD-CCC4-B36C-FCEB8DE29667}"/>
              </a:ext>
            </a:extLst>
          </p:cNvPr>
          <p:cNvSpPr/>
          <p:nvPr/>
        </p:nvSpPr>
        <p:spPr>
          <a:xfrm>
            <a:off x="1401008" y="4036677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A43737-8BF2-11A0-9BC8-AD578C49F506}"/>
              </a:ext>
            </a:extLst>
          </p:cNvPr>
          <p:cNvSpPr/>
          <p:nvPr/>
        </p:nvSpPr>
        <p:spPr>
          <a:xfrm>
            <a:off x="9829800" y="4036677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13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735442-D3B6-F37B-5916-C07CE6646AAB}"/>
              </a:ext>
            </a:extLst>
          </p:cNvPr>
          <p:cNvSpPr/>
          <p:nvPr/>
        </p:nvSpPr>
        <p:spPr>
          <a:xfrm>
            <a:off x="1350936" y="7161838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3F4D42-8A1D-4226-B049-D20413B049D3}"/>
              </a:ext>
            </a:extLst>
          </p:cNvPr>
          <p:cNvSpPr/>
          <p:nvPr/>
        </p:nvSpPr>
        <p:spPr>
          <a:xfrm>
            <a:off x="9779728" y="7161838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15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4CCEA0A1-6563-9E09-8338-EBE7969A7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96362" y="7496460"/>
            <a:ext cx="1858783" cy="188151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F077366-9F82-DC25-18F3-68F238007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638" y="4036677"/>
            <a:ext cx="1955856" cy="25908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08A8C6-2BB5-0BA1-7727-2BC765890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2600" y="3940642"/>
            <a:ext cx="1955856" cy="27828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7501C91-6831-6B5A-F203-2F5A5CD104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6929" y="7065804"/>
            <a:ext cx="2067274" cy="278286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F191D07-1133-CECA-84E5-CA10C39665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61182" y="6978513"/>
            <a:ext cx="2067274" cy="28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EE867F-9FF3-FF27-51C3-5F3C336306C2}"/>
              </a:ext>
            </a:extLst>
          </p:cNvPr>
          <p:cNvSpPr/>
          <p:nvPr/>
        </p:nvSpPr>
        <p:spPr>
          <a:xfrm>
            <a:off x="1371600" y="723900"/>
            <a:ext cx="16002000" cy="259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trị của biểu thức 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x 4 + 7 </a:t>
            </a:r>
            <a:r>
              <a:rPr lang="en-US" sz="8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a = 10 là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E5EDE3-0FAD-CCC4-B36C-FCEB8DE29667}"/>
              </a:ext>
            </a:extLst>
          </p:cNvPr>
          <p:cNvSpPr/>
          <p:nvPr/>
        </p:nvSpPr>
        <p:spPr>
          <a:xfrm>
            <a:off x="1401008" y="4036677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45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A43737-8BF2-11A0-9BC8-AD578C49F506}"/>
              </a:ext>
            </a:extLst>
          </p:cNvPr>
          <p:cNvSpPr/>
          <p:nvPr/>
        </p:nvSpPr>
        <p:spPr>
          <a:xfrm>
            <a:off x="9829800" y="4036677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46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735442-D3B6-F37B-5916-C07CE6646AAB}"/>
              </a:ext>
            </a:extLst>
          </p:cNvPr>
          <p:cNvSpPr/>
          <p:nvPr/>
        </p:nvSpPr>
        <p:spPr>
          <a:xfrm>
            <a:off x="1350936" y="7161838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47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3F4D42-8A1D-4226-B049-D20413B049D3}"/>
              </a:ext>
            </a:extLst>
          </p:cNvPr>
          <p:cNvSpPr/>
          <p:nvPr/>
        </p:nvSpPr>
        <p:spPr>
          <a:xfrm>
            <a:off x="9779728" y="7161838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48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4CCEA0A1-6563-9E09-8338-EBE7969A7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87655" y="7516479"/>
            <a:ext cx="1858783" cy="18815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FB28B7-B017-7981-0686-03BEE0487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638" y="4036677"/>
            <a:ext cx="1955856" cy="25908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0630441-43A9-2DD2-77D5-F60919573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2600" y="3940642"/>
            <a:ext cx="1955856" cy="278286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BE163BF-6579-715D-0C53-0D580F7AD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6929" y="7065804"/>
            <a:ext cx="2067274" cy="27828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140CE9F-A6A1-3385-855D-F3908F2D49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61182" y="6978513"/>
            <a:ext cx="2067274" cy="28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EE867F-9FF3-FF27-51C3-5F3C336306C2}"/>
              </a:ext>
            </a:extLst>
          </p:cNvPr>
          <p:cNvSpPr/>
          <p:nvPr/>
        </p:nvSpPr>
        <p:spPr>
          <a:xfrm>
            <a:off x="1371600" y="723900"/>
            <a:ext cx="16002000" cy="259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trị của biểu thức 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x 7 + 20 </a:t>
            </a:r>
            <a:r>
              <a:rPr lang="en-US" sz="8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a = 10 là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E5EDE3-0FAD-CCC4-B36C-FCEB8DE29667}"/>
              </a:ext>
            </a:extLst>
          </p:cNvPr>
          <p:cNvSpPr/>
          <p:nvPr/>
        </p:nvSpPr>
        <p:spPr>
          <a:xfrm>
            <a:off x="1401008" y="4036677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90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A43737-8BF2-11A0-9BC8-AD578C49F506}"/>
              </a:ext>
            </a:extLst>
          </p:cNvPr>
          <p:cNvSpPr/>
          <p:nvPr/>
        </p:nvSpPr>
        <p:spPr>
          <a:xfrm>
            <a:off x="9829800" y="4036677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91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735442-D3B6-F37B-5916-C07CE6646AAB}"/>
              </a:ext>
            </a:extLst>
          </p:cNvPr>
          <p:cNvSpPr/>
          <p:nvPr/>
        </p:nvSpPr>
        <p:spPr>
          <a:xfrm>
            <a:off x="1350936" y="7161838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92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3F4D42-8A1D-4226-B049-D20413B049D3}"/>
              </a:ext>
            </a:extLst>
          </p:cNvPr>
          <p:cNvSpPr/>
          <p:nvPr/>
        </p:nvSpPr>
        <p:spPr>
          <a:xfrm>
            <a:off x="9779728" y="7161838"/>
            <a:ext cx="7543800" cy="2590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2"/>
                </a:solidFill>
              </a:rPr>
              <a:t>93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4CCEA0A1-6563-9E09-8338-EBE7969A7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05600" y="4267159"/>
            <a:ext cx="1858783" cy="18815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482AB03-B6BA-6D26-084E-6FD7EC77D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638" y="4036677"/>
            <a:ext cx="1955856" cy="25908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BE12709-5E04-5D40-F6D7-276418A3E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2600" y="3940642"/>
            <a:ext cx="1955856" cy="278286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D206175-892A-937B-8F18-3FF4028D4F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6929" y="7065804"/>
            <a:ext cx="2067274" cy="27828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E35347B-2047-100B-FBE7-3571F05404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61182" y="6978513"/>
            <a:ext cx="2067274" cy="28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93E9EC-BCB6-7530-DA67-15CA6EF1A492}"/>
              </a:ext>
            </a:extLst>
          </p:cNvPr>
          <p:cNvSpPr/>
          <p:nvPr/>
        </p:nvSpPr>
        <p:spPr>
          <a:xfrm>
            <a:off x="1143000" y="1028700"/>
            <a:ext cx="15544800" cy="800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EA37E-9280-2BD6-7535-AAB1DC56A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5854"/>
            <a:ext cx="4590362" cy="7661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8C512-FA60-1A73-DF5D-3F6278536975}"/>
              </a:ext>
            </a:extLst>
          </p:cNvPr>
          <p:cNvSpPr txBox="1"/>
          <p:nvPr/>
        </p:nvSpPr>
        <p:spPr>
          <a:xfrm>
            <a:off x="6053078" y="1090526"/>
            <a:ext cx="57246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>
                <a:solidFill>
                  <a:srgbClr val="C00000"/>
                </a:solidFill>
                <a:latin typeface="#9Slide03 IcielPanton Black" panose="00000A00000000000000" pitchFamily="2" charset="0"/>
              </a:rPr>
              <a:t>DẶN DÒ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45A600-CB43-D780-1137-F5FED8D753FF}"/>
              </a:ext>
            </a:extLst>
          </p:cNvPr>
          <p:cNvGrpSpPr/>
          <p:nvPr/>
        </p:nvGrpSpPr>
        <p:grpSpPr>
          <a:xfrm>
            <a:off x="5444515" y="2952574"/>
            <a:ext cx="10130654" cy="1257877"/>
            <a:chOff x="5444515" y="2952574"/>
            <a:chExt cx="10130654" cy="125787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D5486987-DE17-91AE-0C89-593768906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44515" y="2952574"/>
              <a:ext cx="859038" cy="12578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DC3981-E476-2DD8-24D0-5B62D6BC86BC}"/>
                </a:ext>
              </a:extLst>
            </p:cNvPr>
            <p:cNvSpPr txBox="1"/>
            <p:nvPr/>
          </p:nvSpPr>
          <p:spPr>
            <a:xfrm>
              <a:off x="6781800" y="3123379"/>
              <a:ext cx="87933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Làm bài … vào vở Toán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94A389-2140-2E68-A54E-C518478AB8B5}"/>
              </a:ext>
            </a:extLst>
          </p:cNvPr>
          <p:cNvGrpSpPr/>
          <p:nvPr/>
        </p:nvGrpSpPr>
        <p:grpSpPr>
          <a:xfrm>
            <a:off x="5338776" y="5029200"/>
            <a:ext cx="2397131" cy="1257878"/>
            <a:chOff x="5338776" y="5029200"/>
            <a:chExt cx="2397131" cy="125787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BFD4750-034A-778D-3A55-8FC952A5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38776" y="5029200"/>
              <a:ext cx="862666" cy="125787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ADDE5E-C9B3-EA9C-7362-B503F6170525}"/>
                </a:ext>
              </a:extLst>
            </p:cNvPr>
            <p:cNvSpPr txBox="1"/>
            <p:nvPr/>
          </p:nvSpPr>
          <p:spPr>
            <a:xfrm>
              <a:off x="6781800" y="5132296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F43436-B7FA-FD71-4943-200D81B80550}"/>
              </a:ext>
            </a:extLst>
          </p:cNvPr>
          <p:cNvGrpSpPr/>
          <p:nvPr/>
        </p:nvGrpSpPr>
        <p:grpSpPr>
          <a:xfrm>
            <a:off x="5422087" y="7105827"/>
            <a:ext cx="2313820" cy="1269585"/>
            <a:chOff x="5422087" y="7105827"/>
            <a:chExt cx="2313820" cy="126958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97502A-1A7C-EFA4-5AD5-AE47CC588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22087" y="7105827"/>
              <a:ext cx="862667" cy="12695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6B0F75-66A9-FECC-648B-AC900F260ADE}"/>
                </a:ext>
              </a:extLst>
            </p:cNvPr>
            <p:cNvSpPr txBox="1"/>
            <p:nvPr/>
          </p:nvSpPr>
          <p:spPr>
            <a:xfrm>
              <a:off x="6781800" y="7232787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5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5EE486-7ABD-F525-35CC-16A5BBF52B3A}"/>
              </a:ext>
            </a:extLst>
          </p:cNvPr>
          <p:cNvGrpSpPr/>
          <p:nvPr/>
        </p:nvGrpSpPr>
        <p:grpSpPr>
          <a:xfrm>
            <a:off x="2362200" y="-2247900"/>
            <a:ext cx="12784238" cy="12784238"/>
            <a:chOff x="2362200" y="-2247900"/>
            <a:chExt cx="12784238" cy="12784238"/>
          </a:xfrm>
        </p:grpSpPr>
        <p:pic>
          <p:nvPicPr>
            <p:cNvPr id="2" name="Picture 9">
              <a:extLst>
                <a:ext uri="{FF2B5EF4-FFF2-40B4-BE49-F238E27FC236}">
                  <a16:creationId xmlns:a16="http://schemas.microsoft.com/office/drawing/2014/main" id="{B51AD40F-B728-A1B9-025F-AFE9A1383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362200" y="-2247900"/>
              <a:ext cx="12784238" cy="1278423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B66AB5-C77B-E7FA-9098-75D1CAA5B344}"/>
                </a:ext>
              </a:extLst>
            </p:cNvPr>
            <p:cNvSpPr txBox="1"/>
            <p:nvPr/>
          </p:nvSpPr>
          <p:spPr>
            <a:xfrm>
              <a:off x="3810000" y="3390900"/>
              <a:ext cx="10156948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MTD Summer Show" pitchFamily="50" charset="0"/>
                  <a:ea typeface="+mn-ea"/>
                  <a:cs typeface="+mn-cs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2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800100" y="647700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Coiny" panose="02000903060500060000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95600" y="101616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>
                <a:solidFill>
                  <a:srgbClr val="C00000"/>
                </a:solidFill>
                <a:effectLst/>
                <a:latin typeface="+mj-lt"/>
              </a:rPr>
              <a:t>Tính giá trị của biểu thức</a:t>
            </a:r>
            <a:endParaRPr lang="en-US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DD281-BA9E-BED2-1D5A-30FF49984265}"/>
              </a:ext>
            </a:extLst>
          </p:cNvPr>
          <p:cNvSpPr txBox="1"/>
          <p:nvPr/>
        </p:nvSpPr>
        <p:spPr>
          <a:xfrm>
            <a:off x="1347210" y="2131521"/>
            <a:ext cx="11277600" cy="602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24 + 7 × a với a = 8</a:t>
            </a:r>
          </a:p>
          <a:p>
            <a:pPr algn="just">
              <a:lnSpc>
                <a:spcPct val="150000"/>
              </a:lnSpc>
            </a:pPr>
            <a:r>
              <a:rPr lang="en-US" sz="6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40 : 5 + b với b = 0</a:t>
            </a:r>
          </a:p>
          <a:p>
            <a:pPr algn="just">
              <a:lnSpc>
                <a:spcPct val="150000"/>
              </a:lnSpc>
            </a:pPr>
            <a:r>
              <a:rPr lang="en-US" sz="6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121 – (c + 55) với c = 45</a:t>
            </a:r>
          </a:p>
          <a:p>
            <a:pPr algn="just">
              <a:lnSpc>
                <a:spcPct val="150000"/>
              </a:lnSpc>
            </a:pPr>
            <a:r>
              <a:rPr lang="en-US" sz="6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d : (12 : 3) với d = 24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A3E9AE1-D049-4913-98A3-FB0930E28584}"/>
              </a:ext>
            </a:extLst>
          </p:cNvPr>
          <p:cNvSpPr/>
          <p:nvPr/>
        </p:nvSpPr>
        <p:spPr>
          <a:xfrm>
            <a:off x="13171920" y="3110782"/>
            <a:ext cx="4036292" cy="3251918"/>
          </a:xfrm>
          <a:prstGeom prst="wedgeEllipseCallout">
            <a:avLst>
              <a:gd name="adj1" fmla="val 40798"/>
              <a:gd name="adj2" fmla="val 549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C000"/>
                </a:solidFill>
              </a:rPr>
              <a:t>Làm vào vở</a:t>
            </a:r>
          </a:p>
        </p:txBody>
      </p:sp>
    </p:spTree>
    <p:extLst>
      <p:ext uri="{BB962C8B-B14F-4D97-AF65-F5344CB8AC3E}">
        <p14:creationId xmlns:p14="http://schemas.microsoft.com/office/powerpoint/2010/main" val="12060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800100" y="647700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Coiny" panose="02000903060500060000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95600" y="101616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>
                <a:solidFill>
                  <a:srgbClr val="C00000"/>
                </a:solidFill>
                <a:effectLst/>
                <a:latin typeface="+mj-lt"/>
              </a:rPr>
              <a:t>Tính giá trị của biểu thức</a:t>
            </a:r>
            <a:endParaRPr lang="en-US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DD281-BA9E-BED2-1D5A-30FF49984265}"/>
              </a:ext>
            </a:extLst>
          </p:cNvPr>
          <p:cNvSpPr txBox="1"/>
          <p:nvPr/>
        </p:nvSpPr>
        <p:spPr>
          <a:xfrm>
            <a:off x="1347210" y="2131521"/>
            <a:ext cx="11277600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24 + 7 × a với a = 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142845-722F-44F6-9096-3CAD69B2F9E6}"/>
              </a:ext>
            </a:extLst>
          </p:cNvPr>
          <p:cNvSpPr/>
          <p:nvPr/>
        </p:nvSpPr>
        <p:spPr>
          <a:xfrm>
            <a:off x="1734518" y="4006183"/>
            <a:ext cx="13962682" cy="407877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= 8 thì </a:t>
            </a:r>
            <a:r>
              <a:rPr lang="en-US" sz="5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+ 7 × a </a:t>
            </a:r>
            <a:r>
              <a:rPr lang="en-US" sz="6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 + 7 × 8</a:t>
            </a:r>
            <a:endParaRPr lang="en-US" sz="5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             = 24 + 56</a:t>
            </a:r>
          </a:p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             = 80</a:t>
            </a:r>
          </a:p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một giá trị của biểu thức 24 + 7 × a</a:t>
            </a:r>
          </a:p>
        </p:txBody>
      </p:sp>
    </p:spTree>
    <p:extLst>
      <p:ext uri="{BB962C8B-B14F-4D97-AF65-F5344CB8AC3E}">
        <p14:creationId xmlns:p14="http://schemas.microsoft.com/office/powerpoint/2010/main" val="39435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800100" y="647700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Coiny" panose="02000903060500060000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95600" y="101616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>
                <a:solidFill>
                  <a:srgbClr val="C00000"/>
                </a:solidFill>
                <a:effectLst/>
                <a:latin typeface="+mj-lt"/>
              </a:rPr>
              <a:t>Tính giá trị của biểu thức</a:t>
            </a:r>
            <a:endParaRPr lang="en-US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DD281-BA9E-BED2-1D5A-30FF49984265}"/>
              </a:ext>
            </a:extLst>
          </p:cNvPr>
          <p:cNvSpPr txBox="1"/>
          <p:nvPr/>
        </p:nvSpPr>
        <p:spPr>
          <a:xfrm>
            <a:off x="1347210" y="2131521"/>
            <a:ext cx="11277600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40 : 5 + b với b = 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142845-722F-44F6-9096-3CAD69B2F9E6}"/>
              </a:ext>
            </a:extLst>
          </p:cNvPr>
          <p:cNvSpPr/>
          <p:nvPr/>
        </p:nvSpPr>
        <p:spPr>
          <a:xfrm>
            <a:off x="1309756" y="3848100"/>
            <a:ext cx="13962682" cy="4114800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b = 0 thì </a:t>
            </a:r>
            <a:r>
              <a:rPr lang="en-US" sz="5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5 + b = 40 : 5 + 0</a:t>
            </a:r>
          </a:p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             = 8 + 0</a:t>
            </a:r>
          </a:p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             </a:t>
            </a:r>
            <a:r>
              <a:rPr lang="en-US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một giá trị của biểu thức 40 : 5 + b</a:t>
            </a:r>
          </a:p>
        </p:txBody>
      </p:sp>
    </p:spTree>
    <p:extLst>
      <p:ext uri="{BB962C8B-B14F-4D97-AF65-F5344CB8AC3E}">
        <p14:creationId xmlns:p14="http://schemas.microsoft.com/office/powerpoint/2010/main" val="31170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800100" y="647700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Coiny" panose="02000903060500060000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95600" y="101616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>
                <a:solidFill>
                  <a:srgbClr val="C00000"/>
                </a:solidFill>
                <a:effectLst/>
                <a:latin typeface="+mj-lt"/>
              </a:rPr>
              <a:t>Tính giá trị của biểu thức</a:t>
            </a:r>
            <a:endParaRPr lang="en-US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DD281-BA9E-BED2-1D5A-30FF49984265}"/>
              </a:ext>
            </a:extLst>
          </p:cNvPr>
          <p:cNvSpPr txBox="1"/>
          <p:nvPr/>
        </p:nvSpPr>
        <p:spPr>
          <a:xfrm>
            <a:off x="1347210" y="2131521"/>
            <a:ext cx="11277600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121 – (c + 55) với c = 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142845-722F-44F6-9096-3CAD69B2F9E6}"/>
              </a:ext>
            </a:extLst>
          </p:cNvPr>
          <p:cNvSpPr/>
          <p:nvPr/>
        </p:nvSpPr>
        <p:spPr>
          <a:xfrm>
            <a:off x="1238250" y="3848100"/>
            <a:ext cx="15811500" cy="4114800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 = 45 thì </a:t>
            </a:r>
            <a:r>
              <a:rPr lang="en-US" sz="5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 – (c + 55) = 121 – (45 + 55)</a:t>
            </a:r>
          </a:p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                      = 121 – 100</a:t>
            </a:r>
          </a:p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         </a:t>
            </a:r>
            <a:r>
              <a:rPr lang="en-US" sz="6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         </a:t>
            </a:r>
            <a:r>
              <a:rPr lang="en-US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21</a:t>
            </a:r>
          </a:p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một giá trị của biểu thức 121 – (c + 55)</a:t>
            </a:r>
          </a:p>
        </p:txBody>
      </p:sp>
    </p:spTree>
    <p:extLst>
      <p:ext uri="{BB962C8B-B14F-4D97-AF65-F5344CB8AC3E}">
        <p14:creationId xmlns:p14="http://schemas.microsoft.com/office/powerpoint/2010/main" val="2453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800100" y="647700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Coiny" panose="02000903060500060000" pitchFamily="2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95600" y="101616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>
                <a:solidFill>
                  <a:srgbClr val="C00000"/>
                </a:solidFill>
                <a:effectLst/>
                <a:latin typeface="+mj-lt"/>
              </a:rPr>
              <a:t>Tính giá trị của biểu thức</a:t>
            </a:r>
            <a:endParaRPr lang="en-US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DD281-BA9E-BED2-1D5A-30FF49984265}"/>
              </a:ext>
            </a:extLst>
          </p:cNvPr>
          <p:cNvSpPr txBox="1"/>
          <p:nvPr/>
        </p:nvSpPr>
        <p:spPr>
          <a:xfrm>
            <a:off x="1347210" y="2131521"/>
            <a:ext cx="11277600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6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d : (12 : 3) với d = 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142845-722F-44F6-9096-3CAD69B2F9E6}"/>
              </a:ext>
            </a:extLst>
          </p:cNvPr>
          <p:cNvSpPr/>
          <p:nvPr/>
        </p:nvSpPr>
        <p:spPr>
          <a:xfrm>
            <a:off x="1238250" y="3848100"/>
            <a:ext cx="15811500" cy="4114800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d = 24 thì </a:t>
            </a:r>
            <a:r>
              <a:rPr lang="en-US" sz="6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: (12 : 3) = 24 : (12 : 3)</a:t>
            </a:r>
          </a:p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                     = 24 : 4</a:t>
            </a:r>
          </a:p>
          <a:p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         </a:t>
            </a:r>
            <a:r>
              <a:rPr lang="en-US" sz="6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        </a:t>
            </a:r>
            <a:r>
              <a:rPr lang="en-US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  <a:p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một giá trị của biểu thức d : (12 : 3)</a:t>
            </a:r>
          </a:p>
        </p:txBody>
      </p:sp>
    </p:spTree>
    <p:extLst>
      <p:ext uri="{BB962C8B-B14F-4D97-AF65-F5344CB8AC3E}">
        <p14:creationId xmlns:p14="http://schemas.microsoft.com/office/powerpoint/2010/main" val="40245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DB73E194-4229-209B-30F5-38985C7BE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3428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E8E15-81EA-7852-4308-32324EF50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24200" y="1943100"/>
            <a:ext cx="2258499" cy="3793232"/>
          </a:xfrm>
          <a:prstGeom prst="rect">
            <a:avLst/>
          </a:prstGeom>
        </p:spPr>
      </p:pic>
      <p:pic>
        <p:nvPicPr>
          <p:cNvPr id="3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52AD05D3-4656-F988-C309-69E15A71E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4084" y="109230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535 1.85185E-6 C 0.10903 1.85185E-6 0.15078 -0.02438 0.15078 -0.04398 L 0.15078 -0.0879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BF3C4-55AC-33D2-A24B-A0A21F887652}"/>
              </a:ext>
            </a:extLst>
          </p:cNvPr>
          <p:cNvSpPr/>
          <p:nvPr/>
        </p:nvSpPr>
        <p:spPr>
          <a:xfrm>
            <a:off x="914400" y="724163"/>
            <a:ext cx="16687800" cy="853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C8F08-2D8D-5EC5-EB5B-AF894614866A}"/>
              </a:ext>
            </a:extLst>
          </p:cNvPr>
          <p:cNvSpPr/>
          <p:nvPr/>
        </p:nvSpPr>
        <p:spPr>
          <a:xfrm>
            <a:off x="1524000" y="952500"/>
            <a:ext cx="1219200" cy="1143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Coiny" panose="02000903060500060000" pitchFamily="2" charset="0"/>
              </a:rPr>
              <a:t>2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82610-8EC1-C164-9756-823C0AEA2AA4}"/>
              </a:ext>
            </a:extLst>
          </p:cNvPr>
          <p:cNvSpPr txBox="1"/>
          <p:nvPr/>
        </p:nvSpPr>
        <p:spPr>
          <a:xfrm>
            <a:off x="2831024" y="950577"/>
            <a:ext cx="147711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 hình vuông có cạnh là a. Gọi chu vi hình vuông là 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 thức tính chu vi hình vuông là: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 = a ×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E0005-C217-22E2-EAB7-3BC620CB8ABE}"/>
              </a:ext>
            </a:extLst>
          </p:cNvPr>
          <p:cNvSpPr txBox="1"/>
          <p:nvPr/>
        </p:nvSpPr>
        <p:spPr>
          <a:xfrm>
            <a:off x="1501588" y="4232967"/>
            <a:ext cx="158163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0">
                <a:solidFill>
                  <a:srgbClr val="000000"/>
                </a:solidFill>
                <a:effectLst/>
              </a:rPr>
              <a:t>Áp dụng công thức, tính các số đo trong bảng dưới đây.</a:t>
            </a:r>
            <a:endParaRPr lang="en-US" sz="4400" b="1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F9E8D9-5FBC-5FFB-D7DD-255B4A03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07609"/>
              </p:ext>
            </p:extLst>
          </p:nvPr>
        </p:nvGraphicFramePr>
        <p:xfrm>
          <a:off x="2760067" y="5454426"/>
          <a:ext cx="12996465" cy="2194560"/>
        </p:xfrm>
        <a:graphic>
          <a:graphicData uri="http://schemas.openxmlformats.org/drawingml/2006/table">
            <a:tbl>
              <a:tblPr/>
              <a:tblGrid>
                <a:gridCol w="2599293">
                  <a:extLst>
                    <a:ext uri="{9D8B030D-6E8A-4147-A177-3AD203B41FA5}">
                      <a16:colId xmlns:a16="http://schemas.microsoft.com/office/drawing/2014/main" val="3289196029"/>
                    </a:ext>
                  </a:extLst>
                </a:gridCol>
                <a:gridCol w="2599293">
                  <a:extLst>
                    <a:ext uri="{9D8B030D-6E8A-4147-A177-3AD203B41FA5}">
                      <a16:colId xmlns:a16="http://schemas.microsoft.com/office/drawing/2014/main" val="4044167942"/>
                    </a:ext>
                  </a:extLst>
                </a:gridCol>
                <a:gridCol w="2599293">
                  <a:extLst>
                    <a:ext uri="{9D8B030D-6E8A-4147-A177-3AD203B41FA5}">
                      <a16:colId xmlns:a16="http://schemas.microsoft.com/office/drawing/2014/main" val="516499832"/>
                    </a:ext>
                  </a:extLst>
                </a:gridCol>
                <a:gridCol w="2599293">
                  <a:extLst>
                    <a:ext uri="{9D8B030D-6E8A-4147-A177-3AD203B41FA5}">
                      <a16:colId xmlns:a16="http://schemas.microsoft.com/office/drawing/2014/main" val="4176941545"/>
                    </a:ext>
                  </a:extLst>
                </a:gridCol>
                <a:gridCol w="2599293">
                  <a:extLst>
                    <a:ext uri="{9D8B030D-6E8A-4147-A177-3AD203B41FA5}">
                      <a16:colId xmlns:a16="http://schemas.microsoft.com/office/drawing/2014/main" val="4197183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68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...?...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039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7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798</Words>
  <Application>Microsoft Office PowerPoint</Application>
  <PresentationFormat>Custom</PresentationFormat>
  <Paragraphs>148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Coiny</vt:lpstr>
      <vt:lpstr>Times New Roman</vt:lpstr>
      <vt:lpstr>Calibri</vt:lpstr>
      <vt:lpstr>Arial</vt:lpstr>
      <vt:lpstr>MTD Summer Show</vt:lpstr>
      <vt:lpstr>#9Slide03 IcielPanton Black</vt:lpstr>
      <vt:lpstr>#9Slide03 AllRoundGothic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T2</dc:title>
  <dc:subject>Toan 4</dc:subject>
  <dc:creator>KTUTS</dc:creator>
  <cp:keywords>YenVu</cp:keywords>
  <dc:description>KTUTS</dc:description>
  <cp:lastModifiedBy>User</cp:lastModifiedBy>
  <cp:revision>E07</cp:revision>
  <dcterms:created xsi:type="dcterms:W3CDTF">2006-08-16T00:00:00Z</dcterms:created>
  <dcterms:modified xsi:type="dcterms:W3CDTF">2023-09-10T07:56:32Z</dcterms:modified>
  <dc:identifier>DAFt4sDIPIs</dc:identifier>
  <cp:version>KTUTS</cp:version>
</cp:coreProperties>
</file>