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8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4F088C"/>
    <a:srgbClr val="D17CFE"/>
    <a:srgbClr val="FEFEFF"/>
    <a:srgbClr val="FE80EE"/>
    <a:srgbClr val="560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855D02-A008-4F00-863C-E8C19FB87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214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3387-5173-9FB3-60E2-61289746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A6F6-3032-7E80-3016-9B87E0651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EF929-66F8-A341-1DD3-C3A0BA70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78D9-C1BD-59E3-0C7B-AE82ED27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DEAE6-BCC1-89F3-B05D-E4436312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371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BA38D-59D8-4CCC-71CC-E55E3EC0E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60997-C916-1EE0-419E-F56329651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4F83C-3497-2A98-8680-BA304CEC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3FDCE-9D50-8692-8614-59F34593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A898D-A56C-46E7-1A69-55A2ED7D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4702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907B71-1B5C-30D7-35E7-EDCD55332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E3D7EF-54AE-DD54-D119-FBB67371CABB}"/>
              </a:ext>
            </a:extLst>
          </p:cNvPr>
          <p:cNvSpPr/>
          <p:nvPr userDrawn="1"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49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E75C-59CA-0645-78DA-C3C024EC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B8C1E-A8E5-3D72-65F5-6AB58CAD8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78D80-F74D-0113-8823-554C90BD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FC03-D46A-5D67-05AD-92FD2A46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13C7-B575-CF81-5B5A-FDFD5D85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6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F245-17D3-A364-3DA7-6476DA63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2AC77-F8F3-8AAD-40A8-3A5E71C07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EEC0D-D858-786E-8303-2B8DA225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7100C-ADCF-0A94-3739-489855CAA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B6352-F262-FB0B-828D-5A178F99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E931B-5F02-5A18-85B9-2E05450F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4715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BD98-C4A3-E09A-B351-FDA87C53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304E0-977F-817F-EC4F-94ED4274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D8618-FF9E-CE57-61CF-03ED53D0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DE314-AEF7-D9E9-C4A5-72B95AF87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D7146-BB63-D2D1-EC74-B8FCE5EF1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C5803-1351-15F1-B20B-942B338D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7D028-8239-9281-59D5-51A77050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17F853-2F7E-B58E-9CAD-CEBE4270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838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E6C0-1E81-EE15-C76E-45DD96AD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01C5B-F7D0-16B8-22EE-89FA6917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FA69A-E4C6-D0EB-1BD5-DBFED655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875D2-1140-90F8-DC44-AF2F9274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115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DBD88-5BA6-C001-A1CB-CFFB8160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7F1A2-A279-9CD7-2D3A-00264A4E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DA72E-DB0A-60A2-E162-E7516029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7084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A6B0-E241-E6DD-1CDA-5D9DC80C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49B1-40B4-5E3A-3E56-21C1AC730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9D7C9-536B-7A4C-0337-5BFC9F4F6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6792B-5A6D-9FF3-CEF6-4370DAA70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EE692-D6AC-38CA-72A3-D0E825ED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808AD-67A2-287C-DBCC-D95AA79B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6243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EA07-9917-4849-0F88-5EF28B83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F0A36-30E1-0E33-CCE9-3717CB0E2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83734-82E6-ED0E-EC94-CFAF48742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F3AD7-84D7-DCE7-2525-0DDF9125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34DA3A-4BD2-4426-8077-F86F42E4CA5F}" type="datetimeFigureOut">
              <a:rPr lang="en-US" smtClean="0"/>
              <a:t>17/09/2023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661AF-C839-7E76-D128-E3F587EB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91A09-2A7E-8F55-8DB7-139EC594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A76A8-352A-4DAD-8F9E-DBD4C40F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7361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D9C8FC-6046-68F5-C1E1-EAD2613D50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050A3E-3B27-491F-7B5B-C6DDD4C528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031478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65BB6F-2136-E31A-44BF-3766431FA8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9BF1B3-AA3F-2313-FF19-D3EAFC1CD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B3494F-1240-94D9-27BD-5D733E656D19}"/>
              </a:ext>
            </a:extLst>
          </p:cNvPr>
          <p:cNvSpPr txBox="1"/>
          <p:nvPr userDrawn="1"/>
        </p:nvSpPr>
        <p:spPr>
          <a:xfrm>
            <a:off x="2880780" y="94869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48BFDA-3D8A-A0CE-2C52-11E81EBFB8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AA22B1-234E-4DA6-A282-B68C247D74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1611" y="1905000"/>
            <a:ext cx="2704803" cy="23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7.sv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svg"/><Relationship Id="rId11" Type="http://schemas.openxmlformats.org/officeDocument/2006/relationships/image" Target="../media/image44.svg"/><Relationship Id="rId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svg"/><Relationship Id="rId1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svg"/><Relationship Id="rId1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40C414A-2844-88D7-61B1-BEF34E91E8B0}"/>
              </a:ext>
            </a:extLst>
          </p:cNvPr>
          <p:cNvSpPr/>
          <p:nvPr/>
        </p:nvSpPr>
        <p:spPr>
          <a:xfrm flipH="1">
            <a:off x="7044611" y="875387"/>
            <a:ext cx="5047385" cy="5519739"/>
          </a:xfrm>
          <a:custGeom>
            <a:avLst/>
            <a:gdLst/>
            <a:ahLst/>
            <a:cxnLst/>
            <a:rect l="l" t="t" r="r" b="b"/>
            <a:pathLst>
              <a:path w="1270346" h="1678872">
                <a:moveTo>
                  <a:pt x="0" y="0"/>
                </a:moveTo>
                <a:lnTo>
                  <a:pt x="1270346" y="0"/>
                </a:lnTo>
                <a:lnTo>
                  <a:pt x="1270346" y="1678872"/>
                </a:lnTo>
                <a:lnTo>
                  <a:pt x="0" y="167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BEB6E6-E0E1-E3F8-7207-620702D838DF}"/>
              </a:ext>
            </a:extLst>
          </p:cNvPr>
          <p:cNvGrpSpPr/>
          <p:nvPr/>
        </p:nvGrpSpPr>
        <p:grpSpPr>
          <a:xfrm>
            <a:off x="359181" y="136748"/>
            <a:ext cx="2553688" cy="1203567"/>
            <a:chOff x="270483" y="585417"/>
            <a:chExt cx="2553688" cy="1203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D48185-F153-94D4-437A-80B0DADC5590}"/>
                </a:ext>
              </a:extLst>
            </p:cNvPr>
            <p:cNvSpPr txBox="1"/>
            <p:nvPr/>
          </p:nvSpPr>
          <p:spPr>
            <a:xfrm rot="20876372">
              <a:off x="270483" y="585417"/>
              <a:ext cx="25070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rocante" panose="02000000000000000000" pitchFamily="50" charset="0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AC87E-7922-3DC5-67EE-FEB5CBADB9F8}"/>
                </a:ext>
              </a:extLst>
            </p:cNvPr>
            <p:cNvSpPr txBox="1"/>
            <p:nvPr/>
          </p:nvSpPr>
          <p:spPr>
            <a:xfrm rot="20833660">
              <a:off x="317138" y="588655"/>
              <a:ext cx="25070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>
                  <a:solidFill>
                    <a:srgbClr val="FFC000"/>
                  </a:solidFill>
                  <a:latin typeface="iCiel Crocante" panose="02000000000000000000" pitchFamily="50" charset="0"/>
                </a:rPr>
                <a:t>Toán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0C100C-735D-1CAA-C2F5-3D75B774CFA1}"/>
              </a:ext>
            </a:extLst>
          </p:cNvPr>
          <p:cNvGrpSpPr/>
          <p:nvPr/>
        </p:nvGrpSpPr>
        <p:grpSpPr>
          <a:xfrm>
            <a:off x="944671" y="1240183"/>
            <a:ext cx="7416393" cy="4565983"/>
            <a:chOff x="626595" y="1559564"/>
            <a:chExt cx="6521457" cy="45659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2899F6-F58B-2039-A3FB-9C4DCC47F04F}"/>
                </a:ext>
              </a:extLst>
            </p:cNvPr>
            <p:cNvSpPr txBox="1"/>
            <p:nvPr/>
          </p:nvSpPr>
          <p:spPr>
            <a:xfrm>
              <a:off x="688260" y="1601232"/>
              <a:ext cx="6459792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>
                  <a:ln w="190500">
                    <a:gradFill>
                      <a:gsLst>
                        <a:gs pos="35607">
                          <a:srgbClr val="FE80EE"/>
                        </a:gs>
                        <a:gs pos="0">
                          <a:srgbClr val="4F088C"/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Tính chất giao hoán, tính chất kết hợp của phép cộng</a:t>
              </a:r>
              <a:endParaRPr lang="en-US" sz="7200">
                <a:ln w="190500">
                  <a:gradFill>
                    <a:gsLst>
                      <a:gs pos="35607">
                        <a:srgbClr val="FE80EE"/>
                      </a:gs>
                      <a:gs pos="0">
                        <a:srgbClr val="4F088C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DBEF00-4819-754F-6C52-AF7D85AACA7B}"/>
                </a:ext>
              </a:extLst>
            </p:cNvPr>
            <p:cNvSpPr txBox="1"/>
            <p:nvPr/>
          </p:nvSpPr>
          <p:spPr>
            <a:xfrm>
              <a:off x="626595" y="1559564"/>
              <a:ext cx="6459792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>
                  <a:ln w="165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effectLst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Tính chất giao hoán, tính chất kết hợp của phép cộng</a:t>
              </a:r>
              <a:endParaRPr lang="en-US" sz="7200">
                <a:ln w="165100">
                  <a:solidFill>
                    <a:schemeClr val="bg1"/>
                  </a:solidFill>
                </a:ln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64CADD-0BA7-321A-FFDB-F40CE56E2B0F}"/>
                </a:ext>
              </a:extLst>
            </p:cNvPr>
            <p:cNvSpPr txBox="1"/>
            <p:nvPr/>
          </p:nvSpPr>
          <p:spPr>
            <a:xfrm>
              <a:off x="657428" y="1574005"/>
              <a:ext cx="6459792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>
                  <a:gradFill>
                    <a:gsLst>
                      <a:gs pos="39089">
                        <a:srgbClr val="6222A0"/>
                      </a:gs>
                      <a:gs pos="32000">
                        <a:srgbClr val="560995"/>
                      </a:gs>
                      <a:gs pos="14000">
                        <a:srgbClr val="FE80EE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Tính chất giao hoán, tính chất kết hợp của phép cộng</a:t>
              </a:r>
              <a:endParaRPr lang="en-US" sz="7200">
                <a:gradFill>
                  <a:gsLst>
                    <a:gs pos="39089">
                      <a:srgbClr val="6222A0"/>
                    </a:gs>
                    <a:gs pos="32000">
                      <a:srgbClr val="560995"/>
                    </a:gs>
                    <a:gs pos="14000">
                      <a:srgbClr val="FE80EE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7B05A81-A124-246D-F424-6090DC505B5D}"/>
              </a:ext>
            </a:extLst>
          </p:cNvPr>
          <p:cNvSpPr txBox="1"/>
          <p:nvPr/>
        </p:nvSpPr>
        <p:spPr>
          <a:xfrm>
            <a:off x="5008350" y="4868496"/>
            <a:ext cx="1874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(Tiết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D74AC-761F-BAE1-9E82-2E0973D2B2CB}"/>
              </a:ext>
            </a:extLst>
          </p:cNvPr>
          <p:cNvSpPr txBox="1"/>
          <p:nvPr/>
        </p:nvSpPr>
        <p:spPr>
          <a:xfrm>
            <a:off x="11178498" y="-1294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F088C"/>
                </a:solidFill>
                <a:latin typeface="#9Slide03 Encode SeEx Black" panose="00000A05000000000000" pitchFamily="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25A12-03A9-028E-4FF8-56AC94979596}"/>
              </a:ext>
            </a:extLst>
          </p:cNvPr>
          <p:cNvSpPr txBox="1"/>
          <p:nvPr/>
        </p:nvSpPr>
        <p:spPr>
          <a:xfrm>
            <a:off x="0" y="644946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#9Slide03 Encode SeEx Black" panose="00000A05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342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CAA61D-C937-7A10-C12A-F64CB01F88D4}"/>
              </a:ext>
            </a:extLst>
          </p:cNvPr>
          <p:cNvSpPr txBox="1"/>
          <p:nvPr/>
        </p:nvSpPr>
        <p:spPr>
          <a:xfrm>
            <a:off x="1549400" y="1438813"/>
            <a:ext cx="9214024" cy="15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2 022 + 1 975 ...?... 2 025 + 1 972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6BE6C-7B98-7113-5078-43F19338F5F7}"/>
              </a:ext>
            </a:extLst>
          </p:cNvPr>
          <p:cNvSpPr txBox="1"/>
          <p:nvPr/>
        </p:nvSpPr>
        <p:spPr>
          <a:xfrm>
            <a:off x="1728428" y="4529751"/>
            <a:ext cx="87351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2 022 + 1 972 + 3 = 2 022 + 3 + 1 972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4062DC-A0E0-428E-6380-785B0C2DACCF}"/>
              </a:ext>
            </a:extLst>
          </p:cNvPr>
          <p:cNvSpPr/>
          <p:nvPr/>
        </p:nvSpPr>
        <p:spPr>
          <a:xfrm>
            <a:off x="5481893" y="2330178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47799F-65BB-4F47-A122-4D9CC92EE5C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C5645E-4DB5-8D42-7979-77AFB4F81C44}"/>
              </a:ext>
            </a:extLst>
          </p:cNvPr>
          <p:cNvSpPr/>
          <p:nvPr/>
        </p:nvSpPr>
        <p:spPr>
          <a:xfrm>
            <a:off x="1549400" y="524413"/>
            <a:ext cx="27787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&gt;, &lt;, =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6AFF38-A557-BA00-5B6E-B4C856197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796419" y="454282"/>
            <a:ext cx="2014581" cy="17981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439289-EF89-C3F7-E950-AA06CE03FAA1}"/>
              </a:ext>
            </a:extLst>
          </p:cNvPr>
          <p:cNvCxnSpPr/>
          <p:nvPr/>
        </p:nvCxnSpPr>
        <p:spPr>
          <a:xfrm>
            <a:off x="4096093" y="2979548"/>
            <a:ext cx="12728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B52BFB-4BBC-C5DA-64ED-D4E40E2A40B6}"/>
              </a:ext>
            </a:extLst>
          </p:cNvPr>
          <p:cNvCxnSpPr/>
          <p:nvPr/>
        </p:nvCxnSpPr>
        <p:spPr>
          <a:xfrm>
            <a:off x="6809218" y="2956191"/>
            <a:ext cx="12728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4DFDD946-45E8-5C43-7AB3-3FD25FA55CF7}"/>
              </a:ext>
            </a:extLst>
          </p:cNvPr>
          <p:cNvSpPr/>
          <p:nvPr/>
        </p:nvSpPr>
        <p:spPr>
          <a:xfrm>
            <a:off x="3368040" y="3135415"/>
            <a:ext cx="2331720" cy="1315863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</a:rPr>
              <a:t>1 972 + 3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E63DDFA5-28CE-6F92-094E-F9C763F2241E}"/>
              </a:ext>
            </a:extLst>
          </p:cNvPr>
          <p:cNvSpPr/>
          <p:nvPr/>
        </p:nvSpPr>
        <p:spPr>
          <a:xfrm>
            <a:off x="6615064" y="3182405"/>
            <a:ext cx="2331720" cy="1315863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</a:rPr>
              <a:t>2 022 + 3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8F5F1-8074-905F-9829-1AEAB87CA2B2}"/>
              </a:ext>
            </a:extLst>
          </p:cNvPr>
          <p:cNvSpPr txBox="1"/>
          <p:nvPr/>
        </p:nvSpPr>
        <p:spPr>
          <a:xfrm>
            <a:off x="8244391" y="454282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Cách 2:</a:t>
            </a:r>
          </a:p>
        </p:txBody>
      </p:sp>
    </p:spTree>
    <p:extLst>
      <p:ext uri="{BB962C8B-B14F-4D97-AF65-F5344CB8AC3E}">
        <p14:creationId xmlns:p14="http://schemas.microsoft.com/office/powerpoint/2010/main" val="1986103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505CD2-D290-AC2D-0549-BE87F6C0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F8B0F29-8317-62BD-66B5-885EFDB38B64}"/>
              </a:ext>
            </a:extLst>
          </p:cNvPr>
          <p:cNvSpPr/>
          <p:nvPr/>
        </p:nvSpPr>
        <p:spPr>
          <a:xfrm rot="747709" flipH="1">
            <a:off x="1396179" y="1799302"/>
            <a:ext cx="1592825" cy="1960921"/>
          </a:xfrm>
          <a:custGeom>
            <a:avLst/>
            <a:gdLst/>
            <a:ahLst/>
            <a:cxnLst/>
            <a:rect l="l" t="t" r="r" b="b"/>
            <a:pathLst>
              <a:path w="1448038" h="1714500">
                <a:moveTo>
                  <a:pt x="0" y="0"/>
                </a:moveTo>
                <a:lnTo>
                  <a:pt x="1448038" y="0"/>
                </a:lnTo>
                <a:lnTo>
                  <a:pt x="1448038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0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6706 -0.04884 C 0.08099 -0.05972 0.10195 -0.06551 0.12396 -0.06551 C 0.14896 -0.06551 0.16901 -0.05972 0.18294 -0.04884 L 0.2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2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1014115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 ...?... bằng số hoặc chữ thích hợp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BCC03-8F06-FA70-772F-149DAE3B0894}"/>
              </a:ext>
            </a:extLst>
          </p:cNvPr>
          <p:cNvSpPr txBox="1"/>
          <p:nvPr/>
        </p:nvSpPr>
        <p:spPr>
          <a:xfrm>
            <a:off x="513735" y="1438813"/>
            <a:ext cx="8967019" cy="379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sz="44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m + n = ...?... + m</a:t>
            </a:r>
          </a:p>
          <a:p>
            <a:pPr algn="just">
              <a:lnSpc>
                <a:spcPct val="300000"/>
              </a:lnSpc>
            </a:pPr>
            <a:r>
              <a:rPr lang="pt-BR" sz="44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a + 0 = ...?... + a = ...?..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F9E912-CA75-9C29-059B-4BF1EB742FA1}"/>
              </a:ext>
            </a:extLst>
          </p:cNvPr>
          <p:cNvGrpSpPr/>
          <p:nvPr/>
        </p:nvGrpSpPr>
        <p:grpSpPr>
          <a:xfrm>
            <a:off x="6222015" y="1438813"/>
            <a:ext cx="4507094" cy="3464829"/>
            <a:chOff x="7183461" y="2131942"/>
            <a:chExt cx="4507094" cy="3464829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449B821B-4249-EAA0-9761-0630D0FC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7183461" y="2131942"/>
              <a:ext cx="4507094" cy="34648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1B9861-2523-4DFF-2A64-25CDE4711B3E}"/>
                </a:ext>
              </a:extLst>
            </p:cNvPr>
            <p:cNvSpPr txBox="1"/>
            <p:nvPr/>
          </p:nvSpPr>
          <p:spPr>
            <a:xfrm>
              <a:off x="7342238" y="2764376"/>
              <a:ext cx="427703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3200" b="1" i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đổi chỗ </a:t>
              </a:r>
              <a:r>
                <a:rPr lang="en-US" sz="3200" b="0" i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 số hạng trong một tổng thì tổng </a:t>
              </a:r>
              <a:r>
                <a:rPr lang="en-US" sz="3200" b="1" i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không thay đổi</a:t>
              </a:r>
              <a:r>
                <a:rPr lang="en-US" sz="3200" b="0" i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58951B5-2289-EF60-C89D-8C62C4F5E6C4}"/>
              </a:ext>
            </a:extLst>
          </p:cNvPr>
          <p:cNvSpPr/>
          <p:nvPr/>
        </p:nvSpPr>
        <p:spPr>
          <a:xfrm>
            <a:off x="3402781" y="2390884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7A8BEE-0899-314A-57E3-E0D22C62BC6A}"/>
              </a:ext>
            </a:extLst>
          </p:cNvPr>
          <p:cNvSpPr/>
          <p:nvPr/>
        </p:nvSpPr>
        <p:spPr>
          <a:xfrm>
            <a:off x="3267355" y="4475189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BEF4E7-E84B-B263-262D-BBF6305FD7D8}"/>
              </a:ext>
            </a:extLst>
          </p:cNvPr>
          <p:cNvSpPr/>
          <p:nvPr/>
        </p:nvSpPr>
        <p:spPr>
          <a:xfrm>
            <a:off x="6020975" y="4427820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C00000"/>
                </a:solidFill>
              </a:rPr>
              <a:t>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70EBA6-3296-6F15-6F0A-DF0F002F1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3010" y="4251960"/>
            <a:ext cx="2019214" cy="25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1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505CD2-D290-AC2D-0549-BE87F6C0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F8B0F29-8317-62BD-66B5-885EFDB38B64}"/>
              </a:ext>
            </a:extLst>
          </p:cNvPr>
          <p:cNvSpPr/>
          <p:nvPr/>
        </p:nvSpPr>
        <p:spPr>
          <a:xfrm rot="747709" flipH="1">
            <a:off x="4404850" y="1120876"/>
            <a:ext cx="1592825" cy="1960921"/>
          </a:xfrm>
          <a:custGeom>
            <a:avLst/>
            <a:gdLst/>
            <a:ahLst/>
            <a:cxnLst/>
            <a:rect l="l" t="t" r="r" b="b"/>
            <a:pathLst>
              <a:path w="1448038" h="1714500">
                <a:moveTo>
                  <a:pt x="0" y="0"/>
                </a:moveTo>
                <a:lnTo>
                  <a:pt x="1448038" y="0"/>
                </a:lnTo>
                <a:lnTo>
                  <a:pt x="1448038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43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1014115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bằng cách thuận tiện.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833CA-6490-D6E6-2184-C3E32A8D31F7}"/>
              </a:ext>
            </a:extLst>
          </p:cNvPr>
          <p:cNvSpPr txBox="1"/>
          <p:nvPr/>
        </p:nvSpPr>
        <p:spPr>
          <a:xfrm>
            <a:off x="838200" y="1690688"/>
            <a:ext cx="11186652" cy="303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</a:rPr>
              <a:t>a) 3 kg + 30 kg + 270 kg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</a:rPr>
              <a:t>b) 320 km + 32 km + 680 km + 68 km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ffectLst/>
              </a:rPr>
              <a:t>c) 2 500 l + 2 900 l + 2 100 l + 2 500 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DFDE7D-5AF9-738F-40A7-C0E03A56B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5067" y="3813672"/>
            <a:ext cx="2469785" cy="28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1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1014115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bằng cách thuận tiện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833CA-6490-D6E6-2184-C3E32A8D31F7}"/>
              </a:ext>
            </a:extLst>
          </p:cNvPr>
          <p:cNvSpPr txBox="1"/>
          <p:nvPr/>
        </p:nvSpPr>
        <p:spPr>
          <a:xfrm>
            <a:off x="503903" y="1554297"/>
            <a:ext cx="11186652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000000"/>
                </a:solidFill>
                <a:effectLst/>
              </a:rPr>
              <a:t>a) 3 kg + 30 kg + 270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1AA76-20AB-999C-E9E8-2717E2CA218B}"/>
              </a:ext>
            </a:extLst>
          </p:cNvPr>
          <p:cNvSpPr txBox="1"/>
          <p:nvPr/>
        </p:nvSpPr>
        <p:spPr>
          <a:xfrm>
            <a:off x="838200" y="2627985"/>
            <a:ext cx="60960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3 kg + </a:t>
            </a:r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(30 kg + 270 kg)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3 kg + 300 kg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330 kg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B323A1-29CA-70CF-24AA-04DF9D3627A3}"/>
              </a:ext>
            </a:extLst>
          </p:cNvPr>
          <p:cNvCxnSpPr>
            <a:cxnSpLocks/>
          </p:cNvCxnSpPr>
          <p:nvPr/>
        </p:nvCxnSpPr>
        <p:spPr>
          <a:xfrm>
            <a:off x="2590800" y="2577654"/>
            <a:ext cx="128016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6983B0-7FA4-E977-3350-DA17C50254F5}"/>
              </a:ext>
            </a:extLst>
          </p:cNvPr>
          <p:cNvCxnSpPr/>
          <p:nvPr/>
        </p:nvCxnSpPr>
        <p:spPr>
          <a:xfrm>
            <a:off x="4373880" y="2557328"/>
            <a:ext cx="169164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D16DF6E-2681-D7CF-FC7E-AEF7337F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0907" y="3429000"/>
            <a:ext cx="2469785" cy="28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1014115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bằng cách thuận tiện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1AA76-20AB-999C-E9E8-2717E2CA218B}"/>
              </a:ext>
            </a:extLst>
          </p:cNvPr>
          <p:cNvSpPr txBox="1"/>
          <p:nvPr/>
        </p:nvSpPr>
        <p:spPr>
          <a:xfrm>
            <a:off x="838200" y="2627985"/>
            <a:ext cx="882691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(320 km + 680 km) </a:t>
            </a: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(32 km + 68 km)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1 000 km + 100 km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1 100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693B7-3513-C87F-7587-7672EC782044}"/>
              </a:ext>
            </a:extLst>
          </p:cNvPr>
          <p:cNvSpPr txBox="1"/>
          <p:nvPr/>
        </p:nvSpPr>
        <p:spPr>
          <a:xfrm>
            <a:off x="481780" y="1554297"/>
            <a:ext cx="10038735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320 km + 32 km + 680 km + 68 km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61C53-5B21-37A1-9808-AB2BD044F2EC}"/>
              </a:ext>
            </a:extLst>
          </p:cNvPr>
          <p:cNvCxnSpPr/>
          <p:nvPr/>
        </p:nvCxnSpPr>
        <p:spPr>
          <a:xfrm>
            <a:off x="1051560" y="2577654"/>
            <a:ext cx="169164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2AD310-6C90-65C2-5329-6F4D1D888F2F}"/>
              </a:ext>
            </a:extLst>
          </p:cNvPr>
          <p:cNvCxnSpPr/>
          <p:nvPr/>
        </p:nvCxnSpPr>
        <p:spPr>
          <a:xfrm>
            <a:off x="5250180" y="2577654"/>
            <a:ext cx="169164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B4F0A5-5BE6-788A-CB5E-84B77F1FB886}"/>
              </a:ext>
            </a:extLst>
          </p:cNvPr>
          <p:cNvCxnSpPr/>
          <p:nvPr/>
        </p:nvCxnSpPr>
        <p:spPr>
          <a:xfrm>
            <a:off x="3108960" y="2577654"/>
            <a:ext cx="16916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183CDA-2543-0610-BF55-56525C60BC25}"/>
              </a:ext>
            </a:extLst>
          </p:cNvPr>
          <p:cNvCxnSpPr/>
          <p:nvPr/>
        </p:nvCxnSpPr>
        <p:spPr>
          <a:xfrm>
            <a:off x="7444547" y="2557328"/>
            <a:ext cx="16916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F7520DA4-902E-D827-351B-988AC1B39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4417" y="3484641"/>
            <a:ext cx="2469785" cy="28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1014115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bằng cách thuận tiện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1AA76-20AB-999C-E9E8-2717E2CA218B}"/>
              </a:ext>
            </a:extLst>
          </p:cNvPr>
          <p:cNvSpPr txBox="1"/>
          <p:nvPr/>
        </p:nvSpPr>
        <p:spPr>
          <a:xfrm>
            <a:off x="838200" y="2627985"/>
            <a:ext cx="8826910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(2 500 </a:t>
            </a:r>
            <a:r>
              <a:rPr lang="en-US" sz="3600" b="1" i="0">
                <a:solidFill>
                  <a:srgbClr val="00B05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l</a:t>
            </a:r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+ 2 500 </a:t>
            </a:r>
            <a:r>
              <a:rPr lang="en-US" sz="3600" b="1" i="0">
                <a:solidFill>
                  <a:srgbClr val="00B05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l</a:t>
            </a:r>
            <a:r>
              <a:rPr lang="en-US" sz="36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(2 900 </a:t>
            </a:r>
            <a:r>
              <a:rPr lang="en-US" sz="3600" b="1" i="0">
                <a:solidFill>
                  <a:srgbClr val="C0000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l 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+ 2 100</a:t>
            </a:r>
            <a:r>
              <a:rPr lang="en-US" sz="3600" b="1" i="0">
                <a:solidFill>
                  <a:srgbClr val="C0000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 l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5 000</a:t>
            </a:r>
            <a:r>
              <a:rPr lang="en-US" sz="3600" b="1" i="0">
                <a:solidFill>
                  <a:srgbClr val="0070C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 l </a:t>
            </a: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+ 5 000 </a:t>
            </a:r>
            <a:r>
              <a:rPr lang="en-US" sz="3600" b="1" i="0">
                <a:solidFill>
                  <a:srgbClr val="0070C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l</a:t>
            </a:r>
          </a:p>
          <a:p>
            <a:pPr algn="just">
              <a:lnSpc>
                <a:spcPct val="150000"/>
              </a:lnSpc>
            </a:pPr>
            <a:r>
              <a:rPr lang="en-US" sz="36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10 000 </a:t>
            </a:r>
            <a:r>
              <a:rPr lang="en-US" sz="3600" b="1" i="0">
                <a:solidFill>
                  <a:srgbClr val="0070C0"/>
                </a:solidFill>
                <a:effectLst/>
                <a:latin typeface="Bradley Hand ITC" panose="03070402050302030203" pitchFamily="66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693B7-3513-C87F-7587-7672EC782044}"/>
              </a:ext>
            </a:extLst>
          </p:cNvPr>
          <p:cNvSpPr txBox="1"/>
          <p:nvPr/>
        </p:nvSpPr>
        <p:spPr>
          <a:xfrm>
            <a:off x="481780" y="1554297"/>
            <a:ext cx="10038735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2 500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 l 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+ 2 900 </a:t>
            </a:r>
            <a:r>
              <a:rPr lang="en-US" sz="4400" b="1" i="1">
                <a:solidFill>
                  <a:srgbClr val="000000"/>
                </a:solidFill>
                <a:latin typeface="Bradley Hand ITC" panose="03070402050302030203" pitchFamily="66" charset="0"/>
              </a:rPr>
              <a:t>l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+ 2 100 </a:t>
            </a:r>
            <a:r>
              <a:rPr lang="en-US" sz="4400" b="1" i="1">
                <a:solidFill>
                  <a:srgbClr val="000000"/>
                </a:solidFill>
                <a:latin typeface="Bradley Hand ITC" panose="03070402050302030203" pitchFamily="66" charset="0"/>
              </a:rPr>
              <a:t>l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+ 2 500 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dley Hand ITC" panose="03070402050302030203" pitchFamily="66" charset="0"/>
              </a:rPr>
              <a:t>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213069-B9EF-6165-DCB9-8F679D921A66}"/>
              </a:ext>
            </a:extLst>
          </p:cNvPr>
          <p:cNvCxnSpPr/>
          <p:nvPr/>
        </p:nvCxnSpPr>
        <p:spPr>
          <a:xfrm>
            <a:off x="1051560" y="2577654"/>
            <a:ext cx="169164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FD9ADF-821F-E3D3-329F-BB0C60361288}"/>
              </a:ext>
            </a:extLst>
          </p:cNvPr>
          <p:cNvCxnSpPr/>
          <p:nvPr/>
        </p:nvCxnSpPr>
        <p:spPr>
          <a:xfrm>
            <a:off x="7345680" y="2564508"/>
            <a:ext cx="169164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D1809A-3A2D-D009-4C2C-248689D6D844}"/>
              </a:ext>
            </a:extLst>
          </p:cNvPr>
          <p:cNvCxnSpPr/>
          <p:nvPr/>
        </p:nvCxnSpPr>
        <p:spPr>
          <a:xfrm>
            <a:off x="3108960" y="2577654"/>
            <a:ext cx="16916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3B543-5260-9CD0-B453-F24B16A7E9AD}"/>
              </a:ext>
            </a:extLst>
          </p:cNvPr>
          <p:cNvCxnSpPr/>
          <p:nvPr/>
        </p:nvCxnSpPr>
        <p:spPr>
          <a:xfrm>
            <a:off x="5250180" y="2577654"/>
            <a:ext cx="16916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493A5093-56BC-CBB7-7ADB-AD5183FD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4015" y="3429000"/>
            <a:ext cx="2469785" cy="28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8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505CD2-D290-AC2D-0549-BE87F6C0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F8B0F29-8317-62BD-66B5-885EFDB38B64}"/>
              </a:ext>
            </a:extLst>
          </p:cNvPr>
          <p:cNvSpPr/>
          <p:nvPr/>
        </p:nvSpPr>
        <p:spPr>
          <a:xfrm rot="747709" flipH="1">
            <a:off x="7492179" y="2910347"/>
            <a:ext cx="1592825" cy="1960921"/>
          </a:xfrm>
          <a:custGeom>
            <a:avLst/>
            <a:gdLst/>
            <a:ahLst/>
            <a:cxnLst/>
            <a:rect l="l" t="t" r="r" b="b"/>
            <a:pathLst>
              <a:path w="1448038" h="1714500">
                <a:moveTo>
                  <a:pt x="0" y="0"/>
                </a:moveTo>
                <a:lnTo>
                  <a:pt x="1448038" y="0"/>
                </a:lnTo>
                <a:lnTo>
                  <a:pt x="1448038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256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6706 -0.05023 C 0.08099 -0.06134 0.10195 -0.06736 0.12396 -0.06736 C 0.14896 -0.06736 0.16901 -0.06134 0.18294 -0.05023 L 0.25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C962B6-7FAD-145B-423B-D462AF673C0B}"/>
              </a:ext>
            </a:extLst>
          </p:cNvPr>
          <p:cNvGrpSpPr/>
          <p:nvPr/>
        </p:nvGrpSpPr>
        <p:grpSpPr>
          <a:xfrm>
            <a:off x="367741" y="365125"/>
            <a:ext cx="6249369" cy="1325564"/>
            <a:chOff x="367741" y="365125"/>
            <a:chExt cx="6249369" cy="13255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D8A63EC-FA98-F2B5-F5D1-DA3A10FCF6EE}"/>
                </a:ext>
              </a:extLst>
            </p:cNvPr>
            <p:cNvSpPr/>
            <p:nvPr/>
          </p:nvSpPr>
          <p:spPr>
            <a:xfrm>
              <a:off x="1116781" y="637735"/>
              <a:ext cx="5500329" cy="7439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thực tế</a:t>
              </a: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DC28F41-0493-92FF-0BB1-8D4C6E9F8DF8}"/>
                </a:ext>
              </a:extLst>
            </p:cNvPr>
            <p:cNvSpPr/>
            <p:nvPr/>
          </p:nvSpPr>
          <p:spPr>
            <a:xfrm>
              <a:off x="367741" y="365125"/>
              <a:ext cx="1219499" cy="1325564"/>
            </a:xfrm>
            <a:custGeom>
              <a:avLst/>
              <a:gdLst/>
              <a:ahLst/>
              <a:cxnLst/>
              <a:rect l="l" t="t" r="r" b="b"/>
              <a:pathLst>
                <a:path w="2141982" h="2743200">
                  <a:moveTo>
                    <a:pt x="0" y="0"/>
                  </a:moveTo>
                  <a:lnTo>
                    <a:pt x="2141982" y="0"/>
                  </a:lnTo>
                  <a:lnTo>
                    <a:pt x="2141982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7B3871-A8BB-DC88-978D-D168E2AAEAE9}"/>
              </a:ext>
            </a:extLst>
          </p:cNvPr>
          <p:cNvSpPr txBox="1"/>
          <p:nvPr/>
        </p:nvSpPr>
        <p:spPr>
          <a:xfrm>
            <a:off x="5142271" y="154779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9F98D3E-3EC6-E749-47FE-14007216F158}"/>
              </a:ext>
            </a:extLst>
          </p:cNvPr>
          <p:cNvSpPr/>
          <p:nvPr/>
        </p:nvSpPr>
        <p:spPr>
          <a:xfrm>
            <a:off x="127578" y="1654293"/>
            <a:ext cx="4126792" cy="1325562"/>
          </a:xfrm>
          <a:prstGeom prst="wedgeRoundRectCallout">
            <a:avLst>
              <a:gd name="adj1" fmla="val -7169"/>
              <a:gd name="adj2" fmla="val 82305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Tính giúp bà tổng số tiền đi chợ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3C3910-A55D-031F-AC80-BEDCA0EDD067}"/>
              </a:ext>
            </a:extLst>
          </p:cNvPr>
          <p:cNvGrpSpPr/>
          <p:nvPr/>
        </p:nvGrpSpPr>
        <p:grpSpPr>
          <a:xfrm>
            <a:off x="2548738" y="1497315"/>
            <a:ext cx="8966472" cy="4965657"/>
            <a:chOff x="2548738" y="1497315"/>
            <a:chExt cx="8966472" cy="49656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2A3FFF-EB45-4DC4-A7AC-EA17199DC363}"/>
                </a:ext>
              </a:extLst>
            </p:cNvPr>
            <p:cNvGrpSpPr/>
            <p:nvPr/>
          </p:nvGrpSpPr>
          <p:grpSpPr>
            <a:xfrm>
              <a:off x="2548738" y="1497315"/>
              <a:ext cx="8966472" cy="4965657"/>
              <a:chOff x="2548738" y="1497315"/>
              <a:chExt cx="8966472" cy="4965657"/>
            </a:xfrm>
          </p:grpSpPr>
          <p:sp>
            <p:nvSpPr>
              <p:cNvPr id="14" name="Freeform 2">
                <a:extLst>
                  <a:ext uri="{FF2B5EF4-FFF2-40B4-BE49-F238E27FC236}">
                    <a16:creationId xmlns:a16="http://schemas.microsoft.com/office/drawing/2014/main" id="{1BB1795B-5B34-3748-89E5-964DC2EC7224}"/>
                  </a:ext>
                </a:extLst>
              </p:cNvPr>
              <p:cNvSpPr/>
              <p:nvPr/>
            </p:nvSpPr>
            <p:spPr>
              <a:xfrm>
                <a:off x="9591898" y="1497315"/>
                <a:ext cx="1598848" cy="1561057"/>
              </a:xfrm>
              <a:custGeom>
                <a:avLst/>
                <a:gdLst/>
                <a:ahLst/>
                <a:cxnLst/>
                <a:rect l="l" t="t" r="r" b="b"/>
                <a:pathLst>
                  <a:path w="1598848" h="1561057">
                    <a:moveTo>
                      <a:pt x="0" y="0"/>
                    </a:moveTo>
                    <a:lnTo>
                      <a:pt x="1598847" y="0"/>
                    </a:lnTo>
                    <a:lnTo>
                      <a:pt x="1598847" y="1561057"/>
                    </a:lnTo>
                    <a:lnTo>
                      <a:pt x="0" y="1561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0FBBC341-B529-06EE-69B0-AD40D818276A}"/>
                  </a:ext>
                </a:extLst>
              </p:cNvPr>
              <p:cNvSpPr/>
              <p:nvPr/>
            </p:nvSpPr>
            <p:spPr>
              <a:xfrm>
                <a:off x="9916361" y="4168012"/>
                <a:ext cx="1598849" cy="1793326"/>
              </a:xfrm>
              <a:custGeom>
                <a:avLst/>
                <a:gdLst/>
                <a:ahLst/>
                <a:cxnLst/>
                <a:rect l="l" t="t" r="r" b="b"/>
                <a:pathLst>
                  <a:path w="2513769" h="2743200">
                    <a:moveTo>
                      <a:pt x="0" y="0"/>
                    </a:moveTo>
                    <a:lnTo>
                      <a:pt x="2513769" y="0"/>
                    </a:lnTo>
                    <a:lnTo>
                      <a:pt x="2513769" y="2743200"/>
                    </a:lnTo>
                    <a:lnTo>
                      <a:pt x="0" y="2743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C9212465-CB48-0341-B384-E1AF933CB5FA}"/>
                  </a:ext>
                </a:extLst>
              </p:cNvPr>
              <p:cNvSpPr/>
              <p:nvPr/>
            </p:nvSpPr>
            <p:spPr>
              <a:xfrm>
                <a:off x="2548738" y="3543939"/>
                <a:ext cx="2818290" cy="1059847"/>
              </a:xfrm>
              <a:custGeom>
                <a:avLst/>
                <a:gdLst/>
                <a:ahLst/>
                <a:cxnLst/>
                <a:rect l="l" t="t" r="r" b="b"/>
                <a:pathLst>
                  <a:path w="3572210" h="1522655">
                    <a:moveTo>
                      <a:pt x="0" y="0"/>
                    </a:moveTo>
                    <a:lnTo>
                      <a:pt x="3572210" y="0"/>
                    </a:lnTo>
                    <a:lnTo>
                      <a:pt x="3572210" y="1522655"/>
                    </a:lnTo>
                    <a:lnTo>
                      <a:pt x="0" y="15226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1571219E-B06F-8794-94AF-93A095B45C36}"/>
                  </a:ext>
                </a:extLst>
              </p:cNvPr>
              <p:cNvSpPr/>
              <p:nvPr/>
            </p:nvSpPr>
            <p:spPr>
              <a:xfrm>
                <a:off x="2692346" y="5203708"/>
                <a:ext cx="2095964" cy="1259264"/>
              </a:xfrm>
              <a:custGeom>
                <a:avLst/>
                <a:gdLst/>
                <a:ahLst/>
                <a:cxnLst/>
                <a:rect l="l" t="t" r="r" b="b"/>
                <a:pathLst>
                  <a:path w="1032185" h="621891">
                    <a:moveTo>
                      <a:pt x="0" y="0"/>
                    </a:moveTo>
                    <a:lnTo>
                      <a:pt x="1032184" y="0"/>
                    </a:lnTo>
                    <a:lnTo>
                      <a:pt x="1032184" y="621891"/>
                    </a:lnTo>
                    <a:lnTo>
                      <a:pt x="0" y="6218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C73071FE-40F1-93C7-11CF-940733001197}"/>
                  </a:ext>
                </a:extLst>
              </p:cNvPr>
              <p:cNvSpPr/>
              <p:nvPr/>
            </p:nvSpPr>
            <p:spPr>
              <a:xfrm rot="20558588">
                <a:off x="5863531" y="2112467"/>
                <a:ext cx="3665131" cy="3888064"/>
              </a:xfrm>
              <a:custGeom>
                <a:avLst/>
                <a:gdLst/>
                <a:ahLst/>
                <a:cxnLst/>
                <a:rect l="l" t="t" r="r" b="b"/>
                <a:pathLst>
                  <a:path w="2266569" h="2743200">
                    <a:moveTo>
                      <a:pt x="0" y="0"/>
                    </a:moveTo>
                    <a:lnTo>
                      <a:pt x="2266569" y="0"/>
                    </a:lnTo>
                    <a:lnTo>
                      <a:pt x="2266569" y="2743200"/>
                    </a:lnTo>
                    <a:lnTo>
                      <a:pt x="0" y="2743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08E189-EEB8-195D-0BEA-C17340268B1B}"/>
                </a:ext>
              </a:extLst>
            </p:cNvPr>
            <p:cNvSpPr txBox="1"/>
            <p:nvPr/>
          </p:nvSpPr>
          <p:spPr>
            <a:xfrm rot="20950760">
              <a:off x="6069113" y="2964584"/>
              <a:ext cx="3236912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Thịt: 52 000  đồng</a:t>
              </a:r>
            </a:p>
            <a:p>
              <a:r>
                <a:rPr lang="en-US" sz="2800"/>
                <a:t>Rau: 16 000 đồng</a:t>
              </a:r>
            </a:p>
            <a:p>
              <a:r>
                <a:rPr lang="en-US" sz="2800"/>
                <a:t>Trứng: 28 000 đồng</a:t>
              </a:r>
            </a:p>
            <a:p>
              <a:r>
                <a:rPr lang="en-US" sz="2800"/>
                <a:t>Hành lá: 4 000 đồng</a:t>
              </a:r>
            </a:p>
            <a:p>
              <a:r>
                <a:rPr lang="en-US" sz="2800"/>
                <a:t>Tổng số tiền: </a:t>
              </a:r>
              <a:r>
                <a:rPr lang="en-US" sz="3600" b="1">
                  <a:solidFill>
                    <a:srgbClr val="C00000"/>
                  </a:solidFill>
                </a:rPr>
                <a:t>?</a:t>
              </a:r>
              <a:r>
                <a:rPr lang="en-US" sz="2800"/>
                <a:t>  đồng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9E056821-6E33-8609-B960-AE3F98100B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87063" y="3114158"/>
            <a:ext cx="1997380" cy="36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2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E875927B-99E4-237B-82BD-80F3D1120313}"/>
              </a:ext>
            </a:extLst>
          </p:cNvPr>
          <p:cNvSpPr/>
          <p:nvPr/>
        </p:nvSpPr>
        <p:spPr>
          <a:xfrm>
            <a:off x="1514169" y="206112"/>
            <a:ext cx="9714788" cy="6651888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9BD65F-5CFB-25A3-1AA8-C99578868C00}"/>
              </a:ext>
            </a:extLst>
          </p:cNvPr>
          <p:cNvSpPr/>
          <p:nvPr/>
        </p:nvSpPr>
        <p:spPr>
          <a:xfrm>
            <a:off x="0" y="2123767"/>
            <a:ext cx="4090219" cy="4655940"/>
          </a:xfrm>
          <a:custGeom>
            <a:avLst/>
            <a:gdLst/>
            <a:ahLst/>
            <a:cxnLst/>
            <a:rect l="l" t="t" r="r" b="b"/>
            <a:pathLst>
              <a:path w="1270346" h="1678872">
                <a:moveTo>
                  <a:pt x="0" y="0"/>
                </a:moveTo>
                <a:lnTo>
                  <a:pt x="1270346" y="0"/>
                </a:lnTo>
                <a:lnTo>
                  <a:pt x="1270346" y="1678872"/>
                </a:lnTo>
                <a:lnTo>
                  <a:pt x="0" y="167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4E64A-BF37-7AC8-2D0D-A4CEEE238787}"/>
              </a:ext>
            </a:extLst>
          </p:cNvPr>
          <p:cNvSpPr txBox="1"/>
          <p:nvPr/>
        </p:nvSpPr>
        <p:spPr>
          <a:xfrm>
            <a:off x="3195853" y="2123767"/>
            <a:ext cx="635141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01546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D7A9-7BC2-D55C-FAE6-6941E65CA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video game screen with a cartoon airplane and a hand&#10;&#10;Description automatically generated">
            <a:extLst>
              <a:ext uri="{FF2B5EF4-FFF2-40B4-BE49-F238E27FC236}">
                <a16:creationId xmlns:a16="http://schemas.microsoft.com/office/drawing/2014/main" id="{C6406142-5AEB-5B64-1411-A52B726D6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CA7A0-4B8E-FD5C-9A35-A9F79201B7D1}"/>
              </a:ext>
            </a:extLst>
          </p:cNvPr>
          <p:cNvSpPr/>
          <p:nvPr/>
        </p:nvSpPr>
        <p:spPr>
          <a:xfrm>
            <a:off x="254000" y="365125"/>
            <a:ext cx="11613535" cy="6222488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C962B6-7FAD-145B-423B-D462AF673C0B}"/>
              </a:ext>
            </a:extLst>
          </p:cNvPr>
          <p:cNvGrpSpPr/>
          <p:nvPr/>
        </p:nvGrpSpPr>
        <p:grpSpPr>
          <a:xfrm>
            <a:off x="367741" y="365125"/>
            <a:ext cx="6249369" cy="1325564"/>
            <a:chOff x="367741" y="365125"/>
            <a:chExt cx="6249369" cy="13255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D8A63EC-FA98-F2B5-F5D1-DA3A10FCF6EE}"/>
                </a:ext>
              </a:extLst>
            </p:cNvPr>
            <p:cNvSpPr/>
            <p:nvPr/>
          </p:nvSpPr>
          <p:spPr>
            <a:xfrm>
              <a:off x="1116781" y="637735"/>
              <a:ext cx="5500329" cy="7439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thực tế</a:t>
              </a: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DC28F41-0493-92FF-0BB1-8D4C6E9F8DF8}"/>
                </a:ext>
              </a:extLst>
            </p:cNvPr>
            <p:cNvSpPr/>
            <p:nvPr/>
          </p:nvSpPr>
          <p:spPr>
            <a:xfrm>
              <a:off x="367741" y="365125"/>
              <a:ext cx="1219499" cy="1325564"/>
            </a:xfrm>
            <a:custGeom>
              <a:avLst/>
              <a:gdLst/>
              <a:ahLst/>
              <a:cxnLst/>
              <a:rect l="l" t="t" r="r" b="b"/>
              <a:pathLst>
                <a:path w="2141982" h="2743200">
                  <a:moveTo>
                    <a:pt x="0" y="0"/>
                  </a:moveTo>
                  <a:lnTo>
                    <a:pt x="2141982" y="0"/>
                  </a:lnTo>
                  <a:lnTo>
                    <a:pt x="2141982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7B3871-A8BB-DC88-978D-D168E2AAEAE9}"/>
              </a:ext>
            </a:extLst>
          </p:cNvPr>
          <p:cNvSpPr txBox="1"/>
          <p:nvPr/>
        </p:nvSpPr>
        <p:spPr>
          <a:xfrm>
            <a:off x="6977165" y="65955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en-US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A245EC-DDE4-2303-A0A8-3BB9BA860E17}"/>
              </a:ext>
            </a:extLst>
          </p:cNvPr>
          <p:cNvSpPr txBox="1"/>
          <p:nvPr/>
        </p:nvSpPr>
        <p:spPr>
          <a:xfrm>
            <a:off x="5834022" y="1688064"/>
            <a:ext cx="653845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Tổng số tiền đi chợ của bà là:</a:t>
            </a:r>
          </a:p>
          <a:p>
            <a:pPr algn="just">
              <a:lnSpc>
                <a:spcPct val="150000"/>
              </a:lnSpc>
            </a:pPr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52 000 + 16 000 + 28 000 + 4 000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786AED-76CD-0441-CB40-5498D642438B}"/>
              </a:ext>
            </a:extLst>
          </p:cNvPr>
          <p:cNvGrpSpPr/>
          <p:nvPr/>
        </p:nvGrpSpPr>
        <p:grpSpPr>
          <a:xfrm>
            <a:off x="322517" y="2040070"/>
            <a:ext cx="5187040" cy="2872597"/>
            <a:chOff x="2548738" y="1497315"/>
            <a:chExt cx="8966472" cy="49656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91C08A-27B6-25BE-C9DD-C727781B91A5}"/>
                </a:ext>
              </a:extLst>
            </p:cNvPr>
            <p:cNvGrpSpPr/>
            <p:nvPr/>
          </p:nvGrpSpPr>
          <p:grpSpPr>
            <a:xfrm>
              <a:off x="2548738" y="1497315"/>
              <a:ext cx="8966472" cy="4965657"/>
              <a:chOff x="2548738" y="1497315"/>
              <a:chExt cx="8966472" cy="4965657"/>
            </a:xfrm>
          </p:grpSpPr>
          <p:sp>
            <p:nvSpPr>
              <p:cNvPr id="11" name="Freeform 2">
                <a:extLst>
                  <a:ext uri="{FF2B5EF4-FFF2-40B4-BE49-F238E27FC236}">
                    <a16:creationId xmlns:a16="http://schemas.microsoft.com/office/drawing/2014/main" id="{1973599E-BB01-D261-63F7-6345ACE53C38}"/>
                  </a:ext>
                </a:extLst>
              </p:cNvPr>
              <p:cNvSpPr/>
              <p:nvPr/>
            </p:nvSpPr>
            <p:spPr>
              <a:xfrm>
                <a:off x="9591898" y="1497315"/>
                <a:ext cx="1598848" cy="1561057"/>
              </a:xfrm>
              <a:custGeom>
                <a:avLst/>
                <a:gdLst/>
                <a:ahLst/>
                <a:cxnLst/>
                <a:rect l="l" t="t" r="r" b="b"/>
                <a:pathLst>
                  <a:path w="1598848" h="1561057">
                    <a:moveTo>
                      <a:pt x="0" y="0"/>
                    </a:moveTo>
                    <a:lnTo>
                      <a:pt x="1598847" y="0"/>
                    </a:lnTo>
                    <a:lnTo>
                      <a:pt x="1598847" y="1561057"/>
                    </a:lnTo>
                    <a:lnTo>
                      <a:pt x="0" y="1561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3076952A-3371-9109-D92C-BB1981D61143}"/>
                  </a:ext>
                </a:extLst>
              </p:cNvPr>
              <p:cNvSpPr/>
              <p:nvPr/>
            </p:nvSpPr>
            <p:spPr>
              <a:xfrm>
                <a:off x="9916361" y="4168012"/>
                <a:ext cx="1598849" cy="1793326"/>
              </a:xfrm>
              <a:custGeom>
                <a:avLst/>
                <a:gdLst/>
                <a:ahLst/>
                <a:cxnLst/>
                <a:rect l="l" t="t" r="r" b="b"/>
                <a:pathLst>
                  <a:path w="2513769" h="2743200">
                    <a:moveTo>
                      <a:pt x="0" y="0"/>
                    </a:moveTo>
                    <a:lnTo>
                      <a:pt x="2513769" y="0"/>
                    </a:lnTo>
                    <a:lnTo>
                      <a:pt x="2513769" y="2743200"/>
                    </a:lnTo>
                    <a:lnTo>
                      <a:pt x="0" y="2743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90E666B3-5B2A-3078-730B-A28ACE982973}"/>
                  </a:ext>
                </a:extLst>
              </p:cNvPr>
              <p:cNvSpPr/>
              <p:nvPr/>
            </p:nvSpPr>
            <p:spPr>
              <a:xfrm>
                <a:off x="2548738" y="3543939"/>
                <a:ext cx="2818290" cy="1059847"/>
              </a:xfrm>
              <a:custGeom>
                <a:avLst/>
                <a:gdLst/>
                <a:ahLst/>
                <a:cxnLst/>
                <a:rect l="l" t="t" r="r" b="b"/>
                <a:pathLst>
                  <a:path w="3572210" h="1522655">
                    <a:moveTo>
                      <a:pt x="0" y="0"/>
                    </a:moveTo>
                    <a:lnTo>
                      <a:pt x="3572210" y="0"/>
                    </a:lnTo>
                    <a:lnTo>
                      <a:pt x="3572210" y="1522655"/>
                    </a:lnTo>
                    <a:lnTo>
                      <a:pt x="0" y="15226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655AD45-4B7F-A7FC-2C8B-A061B6977CCD}"/>
                  </a:ext>
                </a:extLst>
              </p:cNvPr>
              <p:cNvSpPr/>
              <p:nvPr/>
            </p:nvSpPr>
            <p:spPr>
              <a:xfrm>
                <a:off x="2692346" y="5203708"/>
                <a:ext cx="2095964" cy="1259264"/>
              </a:xfrm>
              <a:custGeom>
                <a:avLst/>
                <a:gdLst/>
                <a:ahLst/>
                <a:cxnLst/>
                <a:rect l="l" t="t" r="r" b="b"/>
                <a:pathLst>
                  <a:path w="1032185" h="621891">
                    <a:moveTo>
                      <a:pt x="0" y="0"/>
                    </a:moveTo>
                    <a:lnTo>
                      <a:pt x="1032184" y="0"/>
                    </a:lnTo>
                    <a:lnTo>
                      <a:pt x="1032184" y="621891"/>
                    </a:lnTo>
                    <a:lnTo>
                      <a:pt x="0" y="6218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DA30E5B-BD74-3BCB-83B7-DB68559ADFE9}"/>
                  </a:ext>
                </a:extLst>
              </p:cNvPr>
              <p:cNvSpPr/>
              <p:nvPr/>
            </p:nvSpPr>
            <p:spPr>
              <a:xfrm rot="20558588">
                <a:off x="5863531" y="2112467"/>
                <a:ext cx="3665131" cy="3888064"/>
              </a:xfrm>
              <a:custGeom>
                <a:avLst/>
                <a:gdLst/>
                <a:ahLst/>
                <a:cxnLst/>
                <a:rect l="l" t="t" r="r" b="b"/>
                <a:pathLst>
                  <a:path w="2266569" h="2743200">
                    <a:moveTo>
                      <a:pt x="0" y="0"/>
                    </a:moveTo>
                    <a:lnTo>
                      <a:pt x="2266569" y="0"/>
                    </a:lnTo>
                    <a:lnTo>
                      <a:pt x="2266569" y="2743200"/>
                    </a:lnTo>
                    <a:lnTo>
                      <a:pt x="0" y="27432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BB41A8-6B4D-C25C-B9A9-5EC682B9289E}"/>
                </a:ext>
              </a:extLst>
            </p:cNvPr>
            <p:cNvSpPr txBox="1"/>
            <p:nvPr/>
          </p:nvSpPr>
          <p:spPr>
            <a:xfrm rot="20531677">
              <a:off x="5994711" y="2952451"/>
              <a:ext cx="3385717" cy="2394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Thịt: 52 000  đồng</a:t>
              </a:r>
            </a:p>
            <a:p>
              <a:r>
                <a:rPr lang="en-US" sz="1600"/>
                <a:t>Rau: 16 000 đồng</a:t>
              </a:r>
            </a:p>
            <a:p>
              <a:r>
                <a:rPr lang="en-US" sz="1600"/>
                <a:t>Trứng: 28 000 đồng</a:t>
              </a:r>
            </a:p>
            <a:p>
              <a:r>
                <a:rPr lang="en-US" sz="1600"/>
                <a:t>Hành lá: 4 000 đồng</a:t>
              </a:r>
            </a:p>
            <a:p>
              <a:r>
                <a:rPr lang="en-US" sz="1600"/>
                <a:t>Tổng số tiền:</a:t>
              </a:r>
              <a:r>
                <a:rPr lang="en-US" sz="2000" b="1">
                  <a:solidFill>
                    <a:srgbClr val="C00000"/>
                  </a:solidFill>
                </a:rPr>
                <a:t> ?  </a:t>
              </a:r>
              <a:r>
                <a:rPr lang="en-US" sz="1600"/>
                <a:t>đồng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6F2C770B-820B-D275-61D4-21DF8487E0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64106" y="4249837"/>
            <a:ext cx="1723902" cy="23663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7EE85D-E629-4963-E433-FE7C5210BEDA}"/>
              </a:ext>
            </a:extLst>
          </p:cNvPr>
          <p:cNvSpPr txBox="1"/>
          <p:nvPr/>
        </p:nvSpPr>
        <p:spPr>
          <a:xfrm>
            <a:off x="6152642" y="2937427"/>
            <a:ext cx="488410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(52 000 + 28 000) + (16 000 + 4 000)</a:t>
            </a:r>
          </a:p>
          <a:p>
            <a:pPr algn="just">
              <a:lnSpc>
                <a:spcPct val="150000"/>
              </a:lnSpc>
            </a:pP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80 000 + 20 000</a:t>
            </a:r>
          </a:p>
          <a:p>
            <a:pPr algn="just">
              <a:lnSpc>
                <a:spcPct val="150000"/>
              </a:lnSpc>
            </a:pP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100 000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35A11A-FD37-7AF3-09FE-3A1FBEE2EF6D}"/>
              </a:ext>
            </a:extLst>
          </p:cNvPr>
          <p:cNvSpPr txBox="1"/>
          <p:nvPr/>
        </p:nvSpPr>
        <p:spPr>
          <a:xfrm>
            <a:off x="5852302" y="4293057"/>
            <a:ext cx="653796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 bà đi chợ hết 100 000 đồng.</a:t>
            </a:r>
          </a:p>
        </p:txBody>
      </p:sp>
    </p:spTree>
    <p:extLst>
      <p:ext uri="{BB962C8B-B14F-4D97-AF65-F5344CB8AC3E}">
        <p14:creationId xmlns:p14="http://schemas.microsoft.com/office/powerpoint/2010/main" val="3643658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505CD2-D290-AC2D-0549-BE87F6C0A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F8B0F29-8317-62BD-66B5-885EFDB38B64}"/>
              </a:ext>
            </a:extLst>
          </p:cNvPr>
          <p:cNvSpPr/>
          <p:nvPr/>
        </p:nvSpPr>
        <p:spPr>
          <a:xfrm rot="747709">
            <a:off x="8652313" y="2785406"/>
            <a:ext cx="3272537" cy="3763843"/>
          </a:xfrm>
          <a:custGeom>
            <a:avLst/>
            <a:gdLst/>
            <a:ahLst/>
            <a:cxnLst/>
            <a:rect l="l" t="t" r="r" b="b"/>
            <a:pathLst>
              <a:path w="1448038" h="1714500">
                <a:moveTo>
                  <a:pt x="0" y="0"/>
                </a:moveTo>
                <a:lnTo>
                  <a:pt x="1448038" y="0"/>
                </a:lnTo>
                <a:lnTo>
                  <a:pt x="1448038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56A6D-3AAD-11C1-99D6-531DEC3EE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452" y="410610"/>
            <a:ext cx="7432472" cy="6264510"/>
          </a:xfrm>
          <a:prstGeom prst="rect">
            <a:avLst/>
          </a:prstGeom>
        </p:spPr>
      </p:pic>
      <p:pic>
        <p:nvPicPr>
          <p:cNvPr id="9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3C6C09-F0F2-9670-1EDB-240BA91E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4766" y="72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2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8DCB-6FFA-0343-7D2E-66E36550D4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Hành tinh song _ Vần thơ bài hát _ Giáo dục mầm non _ Planets Song For Toddlers _ Educational Song">
            <a:hlinkClick r:id="" action="ppaction://media"/>
            <a:extLst>
              <a:ext uri="{FF2B5EF4-FFF2-40B4-BE49-F238E27FC236}">
                <a16:creationId xmlns:a16="http://schemas.microsoft.com/office/drawing/2014/main" id="{22076DF7-9616-419E-4A32-36A522E1019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E875927B-99E4-237B-82BD-80F3D1120313}"/>
              </a:ext>
            </a:extLst>
          </p:cNvPr>
          <p:cNvSpPr/>
          <p:nvPr/>
        </p:nvSpPr>
        <p:spPr>
          <a:xfrm>
            <a:off x="1491672" y="419472"/>
            <a:ext cx="9714788" cy="5524128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9BD65F-5CFB-25A3-1AA8-C99578868C00}"/>
              </a:ext>
            </a:extLst>
          </p:cNvPr>
          <p:cNvSpPr/>
          <p:nvPr/>
        </p:nvSpPr>
        <p:spPr>
          <a:xfrm>
            <a:off x="0" y="2123767"/>
            <a:ext cx="4090219" cy="4655940"/>
          </a:xfrm>
          <a:custGeom>
            <a:avLst/>
            <a:gdLst/>
            <a:ahLst/>
            <a:cxnLst/>
            <a:rect l="l" t="t" r="r" b="b"/>
            <a:pathLst>
              <a:path w="1270346" h="1678872">
                <a:moveTo>
                  <a:pt x="0" y="0"/>
                </a:moveTo>
                <a:lnTo>
                  <a:pt x="1270346" y="0"/>
                </a:lnTo>
                <a:lnTo>
                  <a:pt x="1270346" y="1678872"/>
                </a:lnTo>
                <a:lnTo>
                  <a:pt x="0" y="167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4E64A-BF37-7AC8-2D0D-A4CEEE238787}"/>
              </a:ext>
            </a:extLst>
          </p:cNvPr>
          <p:cNvSpPr txBox="1"/>
          <p:nvPr/>
        </p:nvSpPr>
        <p:spPr>
          <a:xfrm>
            <a:off x="3195853" y="2123767"/>
            <a:ext cx="5412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99024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1BDB2F-AE5E-2D4E-28B0-7CCCD8FA7E23}"/>
              </a:ext>
            </a:extLst>
          </p:cNvPr>
          <p:cNvSpPr/>
          <p:nvPr/>
        </p:nvSpPr>
        <p:spPr>
          <a:xfrm>
            <a:off x="358877" y="240020"/>
            <a:ext cx="11474245" cy="1809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>
                <a:solidFill>
                  <a:srgbClr val="0070C0"/>
                </a:solidFill>
              </a:rPr>
              <a:t>So sánh:  </a:t>
            </a:r>
          </a:p>
          <a:p>
            <a:pPr algn="ctr"/>
            <a:r>
              <a:rPr lang="de-DE" sz="5400" b="1">
                <a:solidFill>
                  <a:srgbClr val="0070C0"/>
                </a:solidFill>
              </a:rPr>
              <a:t>8 264 + 927 .... 900 + 8 264</a:t>
            </a:r>
            <a:endParaRPr lang="en-US" sz="5400" b="1">
              <a:solidFill>
                <a:srgbClr val="0070C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14DACF-EF98-DB99-586F-A841C58C9EE9}"/>
              </a:ext>
            </a:extLst>
          </p:cNvPr>
          <p:cNvSpPr/>
          <p:nvPr/>
        </p:nvSpPr>
        <p:spPr>
          <a:xfrm>
            <a:off x="3913239" y="2479098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&gt;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FCF452-CA02-96C8-49E6-1AE6D148DA20}"/>
              </a:ext>
            </a:extLst>
          </p:cNvPr>
          <p:cNvSpPr/>
          <p:nvPr/>
        </p:nvSpPr>
        <p:spPr>
          <a:xfrm>
            <a:off x="3913238" y="3762208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&lt;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439810-3F0B-A43B-426C-2567F3B89779}"/>
              </a:ext>
            </a:extLst>
          </p:cNvPr>
          <p:cNvSpPr/>
          <p:nvPr/>
        </p:nvSpPr>
        <p:spPr>
          <a:xfrm>
            <a:off x="3913237" y="5142052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=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C46686-1A76-30B2-7278-96C3A414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3504" y="2453837"/>
            <a:ext cx="640152" cy="9499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E4F14B1-1F16-9D06-C0F5-5000B439F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3504" y="3762208"/>
            <a:ext cx="554109" cy="9499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0E82451-3FFA-82AC-FE9A-3A35F9C54A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13237" y="5187221"/>
            <a:ext cx="596301" cy="9047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9F0A90-DD5C-FC1E-4F5A-2E574972D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5581" y="2954049"/>
            <a:ext cx="2934257" cy="3355311"/>
          </a:xfrm>
          <a:prstGeom prst="rect">
            <a:avLst/>
          </a:prstGeom>
        </p:spPr>
      </p:pic>
      <p:pic>
        <p:nvPicPr>
          <p:cNvPr id="15" name="Tra loi dung">
            <a:hlinkClick r:id="" action="ppaction://media"/>
            <a:extLst>
              <a:ext uri="{FF2B5EF4-FFF2-40B4-BE49-F238E27FC236}">
                <a16:creationId xmlns:a16="http://schemas.microsoft.com/office/drawing/2014/main" id="{E680AE27-D974-E82E-E923-48DAAB860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18725" y="7214253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7F5985-4F3B-7C30-6F02-6B71192DBB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155" y="394236"/>
            <a:ext cx="1179125" cy="15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5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D566BFB-0350-DA52-E745-6A5F2510E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5581" y="2954049"/>
            <a:ext cx="2934257" cy="3355311"/>
          </a:xfrm>
          <a:prstGeom prst="rect">
            <a:avLst/>
          </a:prstGeom>
        </p:spPr>
      </p:pic>
      <p:pic>
        <p:nvPicPr>
          <p:cNvPr id="10" name="Tra loi dung">
            <a:hlinkClick r:id="" action="ppaction://media"/>
            <a:extLst>
              <a:ext uri="{FF2B5EF4-FFF2-40B4-BE49-F238E27FC236}">
                <a16:creationId xmlns:a16="http://schemas.microsoft.com/office/drawing/2014/main" id="{C3C061EF-5DF0-CF2F-91EF-056A65765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725" y="7214253"/>
            <a:ext cx="487363" cy="4873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5EE41F-FE3E-9724-EF23-4898971BE528}"/>
              </a:ext>
            </a:extLst>
          </p:cNvPr>
          <p:cNvSpPr/>
          <p:nvPr/>
        </p:nvSpPr>
        <p:spPr>
          <a:xfrm>
            <a:off x="3913239" y="2479098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&gt;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A026C6-18EF-A727-97B3-A75DC1BAE08D}"/>
              </a:ext>
            </a:extLst>
          </p:cNvPr>
          <p:cNvSpPr/>
          <p:nvPr/>
        </p:nvSpPr>
        <p:spPr>
          <a:xfrm>
            <a:off x="3913238" y="3762208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&lt;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FC58D-F102-6328-67E6-0B5FA0100B9B}"/>
              </a:ext>
            </a:extLst>
          </p:cNvPr>
          <p:cNvSpPr/>
          <p:nvPr/>
        </p:nvSpPr>
        <p:spPr>
          <a:xfrm>
            <a:off x="3913237" y="5142052"/>
            <a:ext cx="392307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=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8410B38-9847-5C8B-58B1-F898E400F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3504" y="2453837"/>
            <a:ext cx="640152" cy="9499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089E4EF-6DD3-B500-530C-C328117E1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3504" y="3762208"/>
            <a:ext cx="554109" cy="9499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F8B5AA-B799-DEF4-DD47-94AB0C0B7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13237" y="5187221"/>
            <a:ext cx="596301" cy="90473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F7469A-02EE-40CA-C9F8-EECA470C9C44}"/>
              </a:ext>
            </a:extLst>
          </p:cNvPr>
          <p:cNvSpPr/>
          <p:nvPr/>
        </p:nvSpPr>
        <p:spPr>
          <a:xfrm>
            <a:off x="358877" y="240020"/>
            <a:ext cx="11474245" cy="1809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>
                <a:solidFill>
                  <a:srgbClr val="0070C0"/>
                </a:solidFill>
              </a:rPr>
              <a:t>So sánh</a:t>
            </a:r>
          </a:p>
          <a:p>
            <a:pPr algn="ctr"/>
            <a:r>
              <a:rPr lang="de-DE" sz="5400" b="1">
                <a:solidFill>
                  <a:srgbClr val="0070C0"/>
                </a:solidFill>
              </a:rPr>
              <a:t>1 875 + 9 876 ... 9 876 + 1 890</a:t>
            </a:r>
            <a:endParaRPr lang="en-US" sz="5400" b="1">
              <a:solidFill>
                <a:srgbClr val="0070C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3EC7C4-A831-315E-AA43-5C214BF01E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155" y="394236"/>
            <a:ext cx="1179125" cy="15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 loi dung">
            <a:hlinkClick r:id="" action="ppaction://media"/>
            <a:extLst>
              <a:ext uri="{FF2B5EF4-FFF2-40B4-BE49-F238E27FC236}">
                <a16:creationId xmlns:a16="http://schemas.microsoft.com/office/drawing/2014/main" id="{B5DC8479-4D3F-1FB0-E3A7-30D3FB072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8725" y="7214253"/>
            <a:ext cx="487363" cy="4873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725454-741A-86C8-933B-0E3BDAB27AAF}"/>
              </a:ext>
            </a:extLst>
          </p:cNvPr>
          <p:cNvSpPr/>
          <p:nvPr/>
        </p:nvSpPr>
        <p:spPr>
          <a:xfrm>
            <a:off x="2434959" y="2479098"/>
            <a:ext cx="497168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15 000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0C0A9C-BCB2-4C13-C1A4-539E505A4990}"/>
              </a:ext>
            </a:extLst>
          </p:cNvPr>
          <p:cNvSpPr/>
          <p:nvPr/>
        </p:nvSpPr>
        <p:spPr>
          <a:xfrm>
            <a:off x="2434958" y="3762208"/>
            <a:ext cx="497168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10 000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33801A-E7A2-D8F7-125A-A15A0A55489E}"/>
              </a:ext>
            </a:extLst>
          </p:cNvPr>
          <p:cNvSpPr/>
          <p:nvPr/>
        </p:nvSpPr>
        <p:spPr>
          <a:xfrm>
            <a:off x="2434957" y="5142052"/>
            <a:ext cx="4971681" cy="94990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ysClr val="windowText" lastClr="000000"/>
                </a:solidFill>
              </a:rPr>
              <a:t>14 000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01DEF81-1AAB-096F-2DF2-5A580F1D9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5224" y="2453837"/>
            <a:ext cx="640152" cy="9499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B5D7982-6246-D05E-2CD4-541DFEF93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15224" y="3762208"/>
            <a:ext cx="554109" cy="9499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E1C4F8E-0346-CB94-CD2E-6599D9D31A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34957" y="5187221"/>
            <a:ext cx="596301" cy="90473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7BA6C-1688-7F6B-6C7D-660E081DE356}"/>
              </a:ext>
            </a:extLst>
          </p:cNvPr>
          <p:cNvSpPr/>
          <p:nvPr/>
        </p:nvSpPr>
        <p:spPr>
          <a:xfrm>
            <a:off x="526517" y="240020"/>
            <a:ext cx="11474245" cy="1809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>
                <a:solidFill>
                  <a:srgbClr val="0070C0"/>
                </a:solidFill>
              </a:rPr>
              <a:t>Tính bằng cách thuận tiện: </a:t>
            </a:r>
          </a:p>
          <a:p>
            <a:pPr algn="ctr"/>
            <a:r>
              <a:rPr lang="de-DE" sz="5400" b="1">
                <a:solidFill>
                  <a:srgbClr val="0070C0"/>
                </a:solidFill>
              </a:rPr>
              <a:t> 3 500 + 9 900 + 500 + 100</a:t>
            </a:r>
            <a:endParaRPr lang="en-US" sz="5400" b="1">
              <a:solidFill>
                <a:srgbClr val="0070C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1EDCBD-94D0-455E-4FC9-FE4294BBF557}"/>
              </a:ext>
            </a:extLst>
          </p:cNvPr>
          <p:cNvSpPr/>
          <p:nvPr/>
        </p:nvSpPr>
        <p:spPr>
          <a:xfrm>
            <a:off x="358877" y="2524432"/>
            <a:ext cx="11474245" cy="35675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DE" sz="5400" b="1">
                <a:solidFill>
                  <a:srgbClr val="0070C0"/>
                </a:solidFill>
              </a:rPr>
              <a:t>	3 500 + 9 900 + 500 + 100</a:t>
            </a:r>
          </a:p>
          <a:p>
            <a:pPr algn="just"/>
            <a:r>
              <a:rPr lang="de-DE" sz="5400" b="1">
                <a:solidFill>
                  <a:schemeClr val="tx1"/>
                </a:solidFill>
              </a:rPr>
              <a:t>= (3 500 + 500) + (9 900 + 100)</a:t>
            </a:r>
          </a:p>
          <a:p>
            <a:pPr algn="just"/>
            <a:r>
              <a:rPr lang="de-DE" sz="5400" b="1">
                <a:solidFill>
                  <a:schemeClr val="tx1"/>
                </a:solidFill>
              </a:rPr>
              <a:t>= 4 000 + 10 000</a:t>
            </a:r>
          </a:p>
          <a:p>
            <a:pPr algn="just"/>
            <a:r>
              <a:rPr lang="de-DE" sz="5400" b="1">
                <a:solidFill>
                  <a:schemeClr val="tx1"/>
                </a:solidFill>
              </a:rPr>
              <a:t>= 14 000</a:t>
            </a:r>
            <a:endParaRPr lang="en-US" sz="5400" b="1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74A1A15-1C54-6750-B73A-4C8DF5E20D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51596" y="3502689"/>
            <a:ext cx="2934257" cy="3355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881E21-123E-E68D-0981-C35A7081D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155" y="394236"/>
            <a:ext cx="1179125" cy="15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7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>
            <a:extLst>
              <a:ext uri="{FF2B5EF4-FFF2-40B4-BE49-F238E27FC236}">
                <a16:creationId xmlns:a16="http://schemas.microsoft.com/office/drawing/2014/main" id="{9DFD5316-7867-061F-0F9B-427457B87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506"/>
            <a:ext cx="8839200" cy="4323849"/>
          </a:xfrm>
          <a:prstGeom prst="rect">
            <a:avLst/>
          </a:prstGeom>
        </p:spPr>
      </p:pic>
      <p:sp>
        <p:nvSpPr>
          <p:cNvPr id="30" name="文本框 2">
            <a:extLst>
              <a:ext uri="{FF2B5EF4-FFF2-40B4-BE49-F238E27FC236}">
                <a16:creationId xmlns:a16="http://schemas.microsoft.com/office/drawing/2014/main" id="{021FBD64-13B8-0626-732B-46DD2B89ECE9}"/>
              </a:ext>
            </a:extLst>
          </p:cNvPr>
          <p:cNvSpPr txBox="1"/>
          <p:nvPr/>
        </p:nvSpPr>
        <p:spPr>
          <a:xfrm>
            <a:off x="1206083" y="2960593"/>
            <a:ext cx="584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Làm bài vào vở Toán</a:t>
            </a:r>
            <a:endParaRPr lang="zh-CN" altLang="en-US" sz="4400" b="1" dirty="0"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4">
            <a:extLst>
              <a:ext uri="{FF2B5EF4-FFF2-40B4-BE49-F238E27FC236}">
                <a16:creationId xmlns:a16="http://schemas.microsoft.com/office/drawing/2014/main" id="{286F65F0-B7A2-2699-3BF6-973973995884}"/>
              </a:ext>
            </a:extLst>
          </p:cNvPr>
          <p:cNvSpPr txBox="1"/>
          <p:nvPr/>
        </p:nvSpPr>
        <p:spPr>
          <a:xfrm>
            <a:off x="979157" y="5214764"/>
            <a:ext cx="8328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Chuẩn bị bài …</a:t>
            </a:r>
            <a:endParaRPr lang="zh-CN" altLang="en-US" sz="4400" b="1" dirty="0"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" name="图片 6">
            <a:extLst>
              <a:ext uri="{FF2B5EF4-FFF2-40B4-BE49-F238E27FC236}">
                <a16:creationId xmlns:a16="http://schemas.microsoft.com/office/drawing/2014/main" id="{01B64459-A4E1-2C37-976E-85841D3BD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277826" y="175842"/>
            <a:ext cx="4512835" cy="2671011"/>
          </a:xfrm>
          <a:prstGeom prst="rect">
            <a:avLst/>
          </a:prstGeom>
        </p:spPr>
      </p:pic>
      <p:pic>
        <p:nvPicPr>
          <p:cNvPr id="34" name="图片 15">
            <a:extLst>
              <a:ext uri="{FF2B5EF4-FFF2-40B4-BE49-F238E27FC236}">
                <a16:creationId xmlns:a16="http://schemas.microsoft.com/office/drawing/2014/main" id="{010D79FC-7DE7-E496-C264-7C81A0568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220060" y="-196639"/>
            <a:ext cx="2474021" cy="1425372"/>
          </a:xfrm>
          <a:prstGeom prst="rect">
            <a:avLst/>
          </a:prstGeom>
        </p:spPr>
      </p:pic>
      <p:sp>
        <p:nvSpPr>
          <p:cNvPr id="35" name="梯形 9">
            <a:extLst>
              <a:ext uri="{FF2B5EF4-FFF2-40B4-BE49-F238E27FC236}">
                <a16:creationId xmlns:a16="http://schemas.microsoft.com/office/drawing/2014/main" id="{1020BCDB-693F-B8A3-2EBC-467C15EA42A1}"/>
              </a:ext>
            </a:extLst>
          </p:cNvPr>
          <p:cNvSpPr/>
          <p:nvPr/>
        </p:nvSpPr>
        <p:spPr>
          <a:xfrm rot="10302871">
            <a:off x="871430" y="822227"/>
            <a:ext cx="3309479" cy="1111991"/>
          </a:xfrm>
          <a:prstGeom prst="trapezoid">
            <a:avLst>
              <a:gd name="adj" fmla="val 3959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3CFF7168-D916-15FB-EB2D-6E4B5505152C}"/>
              </a:ext>
            </a:extLst>
          </p:cNvPr>
          <p:cNvSpPr txBox="1"/>
          <p:nvPr/>
        </p:nvSpPr>
        <p:spPr>
          <a:xfrm rot="21131388">
            <a:off x="1099239" y="982723"/>
            <a:ext cx="280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i Sau Nang" panose="04030905020802020C03" pitchFamily="82" charset="0"/>
                <a:ea typeface="小单纯体" panose="02010601030101010101" pitchFamily="2" charset="-122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37" name="图片 10">
            <a:extLst>
              <a:ext uri="{FF2B5EF4-FFF2-40B4-BE49-F238E27FC236}">
                <a16:creationId xmlns:a16="http://schemas.microsoft.com/office/drawing/2014/main" id="{93BB6AB9-275C-153F-85A3-A0D331BBA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42" y="279353"/>
            <a:ext cx="4393035" cy="19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4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E875927B-99E4-237B-82BD-80F3D1120313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9BD65F-5CFB-25A3-1AA8-C99578868C00}"/>
              </a:ext>
            </a:extLst>
          </p:cNvPr>
          <p:cNvSpPr/>
          <p:nvPr/>
        </p:nvSpPr>
        <p:spPr>
          <a:xfrm>
            <a:off x="0" y="2123767"/>
            <a:ext cx="4090219" cy="4655940"/>
          </a:xfrm>
          <a:custGeom>
            <a:avLst/>
            <a:gdLst/>
            <a:ahLst/>
            <a:cxnLst/>
            <a:rect l="l" t="t" r="r" b="b"/>
            <a:pathLst>
              <a:path w="1270346" h="1678872">
                <a:moveTo>
                  <a:pt x="0" y="0"/>
                </a:moveTo>
                <a:lnTo>
                  <a:pt x="1270346" y="0"/>
                </a:lnTo>
                <a:lnTo>
                  <a:pt x="1270346" y="1678872"/>
                </a:lnTo>
                <a:lnTo>
                  <a:pt x="0" y="167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4E64A-BF37-7AC8-2D0D-A4CEEE238787}"/>
              </a:ext>
            </a:extLst>
          </p:cNvPr>
          <p:cNvSpPr txBox="1"/>
          <p:nvPr/>
        </p:nvSpPr>
        <p:spPr>
          <a:xfrm>
            <a:off x="3200015" y="1925647"/>
            <a:ext cx="57919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72152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059337D-8A8E-7888-4289-E30361E21E31}"/>
              </a:ext>
            </a:extLst>
          </p:cNvPr>
          <p:cNvGrpSpPr/>
          <p:nvPr/>
        </p:nvGrpSpPr>
        <p:grpSpPr>
          <a:xfrm>
            <a:off x="230744" y="452282"/>
            <a:ext cx="11553951" cy="2676183"/>
            <a:chOff x="230744" y="452282"/>
            <a:chExt cx="11553951" cy="267618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0804A9F-51FA-20FA-2636-E4F703B65AA3}"/>
                </a:ext>
              </a:extLst>
            </p:cNvPr>
            <p:cNvSpPr/>
            <p:nvPr/>
          </p:nvSpPr>
          <p:spPr>
            <a:xfrm>
              <a:off x="653845" y="452282"/>
              <a:ext cx="11056374" cy="22786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BAE32202-2212-43F7-EA33-870A0C74A9F0}"/>
                </a:ext>
              </a:extLst>
            </p:cNvPr>
            <p:cNvSpPr/>
            <p:nvPr/>
          </p:nvSpPr>
          <p:spPr>
            <a:xfrm>
              <a:off x="230744" y="1299665"/>
              <a:ext cx="1469923" cy="1828800"/>
            </a:xfrm>
            <a:custGeom>
              <a:avLst/>
              <a:gdLst/>
              <a:ahLst/>
              <a:cxnLst/>
              <a:rect l="l" t="t" r="r" b="b"/>
              <a:pathLst>
                <a:path w="818666" h="1125314">
                  <a:moveTo>
                    <a:pt x="0" y="0"/>
                  </a:moveTo>
                  <a:lnTo>
                    <a:pt x="818666" y="0"/>
                  </a:lnTo>
                  <a:lnTo>
                    <a:pt x="818666" y="1125314"/>
                  </a:lnTo>
                  <a:lnTo>
                    <a:pt x="0" y="11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9A6270-7915-BAE2-7C88-CD4054D72DE0}"/>
                </a:ext>
              </a:extLst>
            </p:cNvPr>
            <p:cNvSpPr txBox="1"/>
            <p:nvPr/>
          </p:nvSpPr>
          <p:spPr>
            <a:xfrm>
              <a:off x="1263866" y="470802"/>
              <a:ext cx="10520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tính chất giao hoán của phép cộng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0D5F44-F910-04FA-0392-855EFA0A91AC}"/>
              </a:ext>
            </a:extLst>
          </p:cNvPr>
          <p:cNvGrpSpPr/>
          <p:nvPr/>
        </p:nvGrpSpPr>
        <p:grpSpPr>
          <a:xfrm>
            <a:off x="91103" y="3655140"/>
            <a:ext cx="11693592" cy="2621459"/>
            <a:chOff x="231057" y="452282"/>
            <a:chExt cx="11479162" cy="262145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3B399A7-2397-2753-0494-D23684FA0B4A}"/>
                </a:ext>
              </a:extLst>
            </p:cNvPr>
            <p:cNvSpPr/>
            <p:nvPr/>
          </p:nvSpPr>
          <p:spPr>
            <a:xfrm>
              <a:off x="653845" y="452282"/>
              <a:ext cx="11056374" cy="26214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19A43E5-7F9C-4EFE-EE71-2716F146E6EE}"/>
                </a:ext>
              </a:extLst>
            </p:cNvPr>
            <p:cNvSpPr/>
            <p:nvPr/>
          </p:nvSpPr>
          <p:spPr>
            <a:xfrm>
              <a:off x="231057" y="904566"/>
              <a:ext cx="1469923" cy="1828800"/>
            </a:xfrm>
            <a:custGeom>
              <a:avLst/>
              <a:gdLst/>
              <a:ahLst/>
              <a:cxnLst/>
              <a:rect l="l" t="t" r="r" b="b"/>
              <a:pathLst>
                <a:path w="818666" h="1125314">
                  <a:moveTo>
                    <a:pt x="0" y="0"/>
                  </a:moveTo>
                  <a:lnTo>
                    <a:pt x="818666" y="0"/>
                  </a:lnTo>
                  <a:lnTo>
                    <a:pt x="818666" y="1125314"/>
                  </a:lnTo>
                  <a:lnTo>
                    <a:pt x="0" y="11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418528-53B5-0E70-BF2E-44223261FFC9}"/>
                </a:ext>
              </a:extLst>
            </p:cNvPr>
            <p:cNvSpPr txBox="1"/>
            <p:nvPr/>
          </p:nvSpPr>
          <p:spPr>
            <a:xfrm>
              <a:off x="1329344" y="581400"/>
              <a:ext cx="100287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tính chất kết hợp của phép cộng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0254E5-AB47-370B-D393-C455B376E199}"/>
              </a:ext>
            </a:extLst>
          </p:cNvPr>
          <p:cNvSpPr txBox="1"/>
          <p:nvPr/>
        </p:nvSpPr>
        <p:spPr>
          <a:xfrm>
            <a:off x="1931411" y="1021195"/>
            <a:ext cx="8673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Khi </a:t>
            </a:r>
            <a:r>
              <a:rPr lang="en-US" sz="3600" b="1">
                <a:solidFill>
                  <a:srgbClr val="00B050"/>
                </a:solidFill>
              </a:rPr>
              <a:t>đổi chỗ </a:t>
            </a:r>
            <a:r>
              <a:rPr lang="en-US" sz="3600"/>
              <a:t>các số hạng trong một tổng thì </a:t>
            </a:r>
            <a:r>
              <a:rPr lang="en-US" sz="3600" b="1">
                <a:solidFill>
                  <a:srgbClr val="00B050"/>
                </a:solidFill>
              </a:rPr>
              <a:t>tổng không thay đổi</a:t>
            </a:r>
            <a:r>
              <a:rPr lang="en-US" sz="3600" b="1"/>
              <a:t>.</a:t>
            </a:r>
          </a:p>
          <a:p>
            <a:pPr algn="ctr"/>
            <a:r>
              <a:rPr lang="en-US" sz="3600" b="1">
                <a:solidFill>
                  <a:srgbClr val="FFC000"/>
                </a:solidFill>
              </a:rPr>
              <a:t>a + b = b +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440C3-7283-463C-3FAC-8133B93FD5B2}"/>
              </a:ext>
            </a:extLst>
          </p:cNvPr>
          <p:cNvSpPr txBox="1"/>
          <p:nvPr/>
        </p:nvSpPr>
        <p:spPr>
          <a:xfrm>
            <a:off x="1395922" y="4425291"/>
            <a:ext cx="10274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Khi cộng một tổng hai số với số thứ ba, ta có thể cộng số thứ nhất với tổng của số thứ hai và số thứ ba.</a:t>
            </a:r>
          </a:p>
          <a:p>
            <a:pPr algn="ctr"/>
            <a:r>
              <a:rPr lang="en-US" sz="3600" b="1">
                <a:solidFill>
                  <a:srgbClr val="FFC000"/>
                </a:solidFill>
              </a:rPr>
              <a:t>a + b + c = </a:t>
            </a:r>
            <a:r>
              <a:rPr lang="en-US" sz="3600" b="1">
                <a:solidFill>
                  <a:srgbClr val="C00000"/>
                </a:solidFill>
              </a:rPr>
              <a:t>(</a:t>
            </a:r>
            <a:r>
              <a:rPr lang="en-US" sz="3600" b="1">
                <a:solidFill>
                  <a:srgbClr val="FFC000"/>
                </a:solidFill>
              </a:rPr>
              <a:t>a + b</a:t>
            </a:r>
            <a:r>
              <a:rPr lang="en-US" sz="3600" b="1">
                <a:solidFill>
                  <a:srgbClr val="C00000"/>
                </a:solidFill>
              </a:rPr>
              <a:t>)</a:t>
            </a:r>
            <a:r>
              <a:rPr lang="en-US" sz="3600" b="1">
                <a:solidFill>
                  <a:srgbClr val="FFC000"/>
                </a:solidFill>
              </a:rPr>
              <a:t> + c = a + </a:t>
            </a:r>
            <a:r>
              <a:rPr lang="en-US" sz="3600" b="1">
                <a:solidFill>
                  <a:srgbClr val="C00000"/>
                </a:solidFill>
              </a:rPr>
              <a:t>(</a:t>
            </a:r>
            <a:r>
              <a:rPr lang="en-US" sz="3600" b="1">
                <a:solidFill>
                  <a:srgbClr val="FFC000"/>
                </a:solidFill>
              </a:rPr>
              <a:t>b + c</a:t>
            </a:r>
            <a:r>
              <a:rPr lang="en-US" sz="3600" b="1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408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E875927B-99E4-237B-82BD-80F3D1120313}"/>
              </a:ext>
            </a:extLst>
          </p:cNvPr>
          <p:cNvSpPr/>
          <p:nvPr/>
        </p:nvSpPr>
        <p:spPr>
          <a:xfrm>
            <a:off x="1514169" y="206112"/>
            <a:ext cx="9714788" cy="6651888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9BD65F-5CFB-25A3-1AA8-C99578868C00}"/>
              </a:ext>
            </a:extLst>
          </p:cNvPr>
          <p:cNvSpPr/>
          <p:nvPr/>
        </p:nvSpPr>
        <p:spPr>
          <a:xfrm>
            <a:off x="0" y="2123767"/>
            <a:ext cx="4090219" cy="4655940"/>
          </a:xfrm>
          <a:custGeom>
            <a:avLst/>
            <a:gdLst/>
            <a:ahLst/>
            <a:cxnLst/>
            <a:rect l="l" t="t" r="r" b="b"/>
            <a:pathLst>
              <a:path w="1270346" h="1678872">
                <a:moveTo>
                  <a:pt x="0" y="0"/>
                </a:moveTo>
                <a:lnTo>
                  <a:pt x="1270346" y="0"/>
                </a:lnTo>
                <a:lnTo>
                  <a:pt x="1270346" y="1678872"/>
                </a:lnTo>
                <a:lnTo>
                  <a:pt x="0" y="167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4E64A-BF37-7AC8-2D0D-A4CEEE238787}"/>
              </a:ext>
            </a:extLst>
          </p:cNvPr>
          <p:cNvSpPr txBox="1"/>
          <p:nvPr/>
        </p:nvSpPr>
        <p:spPr>
          <a:xfrm>
            <a:off x="3195853" y="2123767"/>
            <a:ext cx="64203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5512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505CD2-D290-AC2D-0549-BE87F6C0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0F8B0F29-8317-62BD-66B5-885EFDB38B64}"/>
              </a:ext>
            </a:extLst>
          </p:cNvPr>
          <p:cNvSpPr/>
          <p:nvPr/>
        </p:nvSpPr>
        <p:spPr>
          <a:xfrm flipH="1">
            <a:off x="-6729" y="4690602"/>
            <a:ext cx="1828801" cy="2167398"/>
          </a:xfrm>
          <a:custGeom>
            <a:avLst/>
            <a:gdLst/>
            <a:ahLst/>
            <a:cxnLst/>
            <a:rect l="l" t="t" r="r" b="b"/>
            <a:pathLst>
              <a:path w="1448038" h="1714500">
                <a:moveTo>
                  <a:pt x="0" y="0"/>
                </a:moveTo>
                <a:lnTo>
                  <a:pt x="1448038" y="0"/>
                </a:lnTo>
                <a:lnTo>
                  <a:pt x="1448038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97D1F-05DD-876A-559A-D53BFB389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72" y="238223"/>
            <a:ext cx="10022693" cy="2566638"/>
          </a:xfrm>
          <a:prstGeom prst="rect">
            <a:avLst/>
          </a:prstGeom>
        </p:spPr>
      </p:pic>
      <p:sp>
        <p:nvSpPr>
          <p:cNvPr id="13" name="Freeform 35">
            <a:extLst>
              <a:ext uri="{FF2B5EF4-FFF2-40B4-BE49-F238E27FC236}">
                <a16:creationId xmlns:a16="http://schemas.microsoft.com/office/drawing/2014/main" id="{0C462338-1AD9-3ED9-704D-908E8C58D468}"/>
              </a:ext>
            </a:extLst>
          </p:cNvPr>
          <p:cNvSpPr/>
          <p:nvPr/>
        </p:nvSpPr>
        <p:spPr>
          <a:xfrm>
            <a:off x="3285635" y="2571136"/>
            <a:ext cx="6104172" cy="3200400"/>
          </a:xfrm>
          <a:custGeom>
            <a:avLst/>
            <a:gdLst/>
            <a:ahLst/>
            <a:cxnLst/>
            <a:rect l="l" t="t" r="r" b="b"/>
            <a:pathLst>
              <a:path w="2465343" h="1072424">
                <a:moveTo>
                  <a:pt x="0" y="0"/>
                </a:moveTo>
                <a:lnTo>
                  <a:pt x="2465343" y="0"/>
                </a:lnTo>
                <a:lnTo>
                  <a:pt x="2465343" y="1072425"/>
                </a:lnTo>
                <a:lnTo>
                  <a:pt x="0" y="1072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084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07552 -0.481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2933116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&gt;, &lt;,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2DE6F-A25D-6659-B722-68E4427749B8}"/>
              </a:ext>
            </a:extLst>
          </p:cNvPr>
          <p:cNvSpPr txBox="1"/>
          <p:nvPr/>
        </p:nvSpPr>
        <p:spPr>
          <a:xfrm>
            <a:off x="1181099" y="1282392"/>
            <a:ext cx="9759335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2 022 + 1 975 ...</a:t>
            </a:r>
            <a:r>
              <a:rPr lang="pt-BR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1 975 + 2 022</a:t>
            </a:r>
          </a:p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2 022 + 1 975 ...</a:t>
            </a:r>
            <a:r>
              <a:rPr lang="pt-BR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1 975 + 2020</a:t>
            </a:r>
          </a:p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2 022 + 1 975 ...</a:t>
            </a:r>
            <a:r>
              <a:rPr lang="pt-BR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1 977 + 2 022</a:t>
            </a:r>
          </a:p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2 022 + 1 975 ...</a:t>
            </a:r>
            <a:r>
              <a:rPr lang="pt-BR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2 025 + 1 972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6117C-6DC4-AD45-EBF1-E53CC0360264}"/>
              </a:ext>
            </a:extLst>
          </p:cNvPr>
          <p:cNvGrpSpPr/>
          <p:nvPr/>
        </p:nvGrpSpPr>
        <p:grpSpPr>
          <a:xfrm>
            <a:off x="9191287" y="241265"/>
            <a:ext cx="2933116" cy="2254834"/>
            <a:chOff x="9191287" y="241265"/>
            <a:chExt cx="2933116" cy="22548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ECC0C-0E3E-5CD1-7450-7535038DD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9191287" y="241265"/>
              <a:ext cx="2933116" cy="22548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D5A66F-2FF0-CE22-EEBF-655FD303793D}"/>
                </a:ext>
              </a:extLst>
            </p:cNvPr>
            <p:cNvSpPr txBox="1"/>
            <p:nvPr/>
          </p:nvSpPr>
          <p:spPr>
            <a:xfrm>
              <a:off x="9320988" y="497562"/>
              <a:ext cx="27532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Hãy nhớ lại </a:t>
              </a:r>
              <a:r>
                <a:rPr lang="en-US" sz="2400" b="1">
                  <a:solidFill>
                    <a:srgbClr val="C00000"/>
                  </a:solidFill>
                </a:rPr>
                <a:t>tính chất giao hoán </a:t>
              </a:r>
              <a:r>
                <a:rPr lang="en-US" sz="2400" b="1"/>
                <a:t>của phép cộng để làm bài nhé!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01DBEB6-0E31-F6C8-7653-366DF4E44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177419" y="2381834"/>
            <a:ext cx="2014581" cy="17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3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BB1520-3D32-8CCC-10A3-CFC5DB2E43A2}"/>
              </a:ext>
            </a:extLst>
          </p:cNvPr>
          <p:cNvSpPr/>
          <p:nvPr/>
        </p:nvSpPr>
        <p:spPr>
          <a:xfrm>
            <a:off x="3900820" y="4071037"/>
            <a:ext cx="1228213" cy="6260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C6E97-8809-B792-E6E3-6FA119619209}"/>
              </a:ext>
            </a:extLst>
          </p:cNvPr>
          <p:cNvSpPr/>
          <p:nvPr/>
        </p:nvSpPr>
        <p:spPr>
          <a:xfrm>
            <a:off x="6625360" y="4091445"/>
            <a:ext cx="1228213" cy="6260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AA15DA-3C76-C204-5F9E-274C9F74F218}"/>
              </a:ext>
            </a:extLst>
          </p:cNvPr>
          <p:cNvSpPr txBox="1"/>
          <p:nvPr/>
        </p:nvSpPr>
        <p:spPr>
          <a:xfrm>
            <a:off x="1323994" y="3610883"/>
            <a:ext cx="9616440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2 022 + 1 975 ...?... 1 975 + 2020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268732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&gt;, &lt;,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2DE6F-A25D-6659-B722-68E4427749B8}"/>
              </a:ext>
            </a:extLst>
          </p:cNvPr>
          <p:cNvSpPr txBox="1"/>
          <p:nvPr/>
        </p:nvSpPr>
        <p:spPr>
          <a:xfrm>
            <a:off x="1181099" y="1282392"/>
            <a:ext cx="9759335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2 022 + 1 975 ...?... 1 975 + 2 022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F43370-AF69-7BFA-838A-A6384EE6C822}"/>
              </a:ext>
            </a:extLst>
          </p:cNvPr>
          <p:cNvSpPr/>
          <p:nvPr/>
        </p:nvSpPr>
        <p:spPr>
          <a:xfrm>
            <a:off x="5054600" y="1690688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EDCB0B-CF9F-A2F8-D1FE-50A5B45DD05F}"/>
              </a:ext>
            </a:extLst>
          </p:cNvPr>
          <p:cNvSpPr/>
          <p:nvPr/>
        </p:nvSpPr>
        <p:spPr>
          <a:xfrm>
            <a:off x="5193112" y="4071037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96B614-9A73-82C4-51FD-A62A901A9BC1}"/>
              </a:ext>
            </a:extLst>
          </p:cNvPr>
          <p:cNvSpPr txBox="1"/>
          <p:nvPr/>
        </p:nvSpPr>
        <p:spPr>
          <a:xfrm>
            <a:off x="3408369" y="5313552"/>
            <a:ext cx="444520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 sánh: 2 022 &gt; 2020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1E0745-69F6-D054-2453-BED95D852418}"/>
              </a:ext>
            </a:extLst>
          </p:cNvPr>
          <p:cNvGrpSpPr/>
          <p:nvPr/>
        </p:nvGrpSpPr>
        <p:grpSpPr>
          <a:xfrm>
            <a:off x="1993484" y="4793426"/>
            <a:ext cx="7678289" cy="497851"/>
            <a:chOff x="1871564" y="3682781"/>
            <a:chExt cx="7678289" cy="497851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DA0AEA0D-A56B-0FCA-ED34-9B1DDEE3FFE4}"/>
                </a:ext>
              </a:extLst>
            </p:cNvPr>
            <p:cNvSpPr/>
            <p:nvPr/>
          </p:nvSpPr>
          <p:spPr>
            <a:xfrm rot="16200000">
              <a:off x="5435441" y="702646"/>
              <a:ext cx="466530" cy="6489441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21FA58-334F-697D-1267-D3CADF37084B}"/>
                </a:ext>
              </a:extLst>
            </p:cNvPr>
            <p:cNvCxnSpPr/>
            <p:nvPr/>
          </p:nvCxnSpPr>
          <p:spPr>
            <a:xfrm>
              <a:off x="1871564" y="3710680"/>
              <a:ext cx="12728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5F8D82-3CEA-7224-47FD-B842AD1A6459}"/>
                </a:ext>
              </a:extLst>
            </p:cNvPr>
            <p:cNvCxnSpPr/>
            <p:nvPr/>
          </p:nvCxnSpPr>
          <p:spPr>
            <a:xfrm>
              <a:off x="8277001" y="3682781"/>
              <a:ext cx="12728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58AC648-D619-195D-02EA-2E90BB0E33BA}"/>
              </a:ext>
            </a:extLst>
          </p:cNvPr>
          <p:cNvSpPr txBox="1"/>
          <p:nvPr/>
        </p:nvSpPr>
        <p:spPr>
          <a:xfrm>
            <a:off x="2041509" y="2526943"/>
            <a:ext cx="763026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 chất giao hoán của phép cộng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D8DEA0E-11B2-9D2B-5A5F-4074EDDB2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904549" y="205504"/>
            <a:ext cx="2014581" cy="17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1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3" grpId="0" animBg="1"/>
      <p:bldP spid="1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CC6C709-DC8E-90C8-1BB5-67D169270A9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8A63EC-FA98-F2B5-F5D1-DA3A10FCF6EE}"/>
              </a:ext>
            </a:extLst>
          </p:cNvPr>
          <p:cNvSpPr/>
          <p:nvPr/>
        </p:nvSpPr>
        <p:spPr>
          <a:xfrm>
            <a:off x="1549400" y="524413"/>
            <a:ext cx="27787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&gt;, &lt;,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96B614-9A73-82C4-51FD-A62A901A9BC1}"/>
              </a:ext>
            </a:extLst>
          </p:cNvPr>
          <p:cNvSpPr txBox="1"/>
          <p:nvPr/>
        </p:nvSpPr>
        <p:spPr>
          <a:xfrm>
            <a:off x="2923369" y="4000982"/>
            <a:ext cx="608674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 sánh: 1975 &lt; 1977</a:t>
            </a:r>
            <a:endParaRPr lang="en-US" sz="4400" b="1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C00DCEE-FBDE-F387-8FC3-90F1875B9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796419" y="454282"/>
            <a:ext cx="2014581" cy="17981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F3CD01-6FF4-2D9E-75B0-3A4E7C49A0C9}"/>
              </a:ext>
            </a:extLst>
          </p:cNvPr>
          <p:cNvSpPr/>
          <p:nvPr/>
        </p:nvSpPr>
        <p:spPr>
          <a:xfrm>
            <a:off x="2087142" y="2418025"/>
            <a:ext cx="1426907" cy="6260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324C3C-B7C5-D3F5-8DDB-81BBE9AC9A20}"/>
              </a:ext>
            </a:extLst>
          </p:cNvPr>
          <p:cNvSpPr/>
          <p:nvPr/>
        </p:nvSpPr>
        <p:spPr>
          <a:xfrm>
            <a:off x="8566352" y="2406891"/>
            <a:ext cx="1359230" cy="6260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96634-1B3B-ED55-4E70-DA5899F99914}"/>
              </a:ext>
            </a:extLst>
          </p:cNvPr>
          <p:cNvSpPr txBox="1"/>
          <p:nvPr/>
        </p:nvSpPr>
        <p:spPr>
          <a:xfrm>
            <a:off x="1515806" y="1438813"/>
            <a:ext cx="9759335" cy="15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2 022 + 1 975 ...?... 1 977 + 2 022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EDCB0B-CF9F-A2F8-D1FE-50A5B45DD05F}"/>
              </a:ext>
            </a:extLst>
          </p:cNvPr>
          <p:cNvSpPr/>
          <p:nvPr/>
        </p:nvSpPr>
        <p:spPr>
          <a:xfrm>
            <a:off x="5403234" y="2418025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&lt;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DC4E78-513C-EF8E-57BE-49F4F4BE7634}"/>
              </a:ext>
            </a:extLst>
          </p:cNvPr>
          <p:cNvGrpSpPr/>
          <p:nvPr/>
        </p:nvGrpSpPr>
        <p:grpSpPr>
          <a:xfrm>
            <a:off x="4080853" y="3051367"/>
            <a:ext cx="3914886" cy="722257"/>
            <a:chOff x="1787560" y="3617858"/>
            <a:chExt cx="3914886" cy="722257"/>
          </a:xfrm>
        </p:grpSpPr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1EC773BB-4A74-D135-1DD7-8548E95E905E}"/>
                </a:ext>
              </a:extLst>
            </p:cNvPr>
            <p:cNvSpPr/>
            <p:nvPr/>
          </p:nvSpPr>
          <p:spPr>
            <a:xfrm rot="16200000">
              <a:off x="3453260" y="2588585"/>
              <a:ext cx="722257" cy="2780804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8B3978-1129-2709-8C4E-2A8281905201}"/>
                </a:ext>
              </a:extLst>
            </p:cNvPr>
            <p:cNvCxnSpPr/>
            <p:nvPr/>
          </p:nvCxnSpPr>
          <p:spPr>
            <a:xfrm>
              <a:off x="1787560" y="3622608"/>
              <a:ext cx="12728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DA2EE3-DFEE-5A2A-A999-C3C6F95136A2}"/>
                </a:ext>
              </a:extLst>
            </p:cNvPr>
            <p:cNvCxnSpPr/>
            <p:nvPr/>
          </p:nvCxnSpPr>
          <p:spPr>
            <a:xfrm>
              <a:off x="4429594" y="3617859"/>
              <a:ext cx="12728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691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CAA61D-C937-7A10-C12A-F64CB01F88D4}"/>
              </a:ext>
            </a:extLst>
          </p:cNvPr>
          <p:cNvSpPr txBox="1"/>
          <p:nvPr/>
        </p:nvSpPr>
        <p:spPr>
          <a:xfrm>
            <a:off x="1549400" y="1438813"/>
            <a:ext cx="9214024" cy="15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sz="4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2 022 + 1 975 ...?... 2 025 + 1 972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4062DC-A0E0-428E-6380-785B0C2DACCF}"/>
              </a:ext>
            </a:extLst>
          </p:cNvPr>
          <p:cNvSpPr/>
          <p:nvPr/>
        </p:nvSpPr>
        <p:spPr>
          <a:xfrm>
            <a:off x="5481893" y="2330178"/>
            <a:ext cx="1228213" cy="62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47799F-65BB-4F47-A122-4D9CC92EE5CD}"/>
              </a:ext>
            </a:extLst>
          </p:cNvPr>
          <p:cNvSpPr/>
          <p:nvPr/>
        </p:nvSpPr>
        <p:spPr>
          <a:xfrm>
            <a:off x="381000" y="45428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C5645E-4DB5-8D42-7979-77AFB4F81C44}"/>
              </a:ext>
            </a:extLst>
          </p:cNvPr>
          <p:cNvSpPr/>
          <p:nvPr/>
        </p:nvSpPr>
        <p:spPr>
          <a:xfrm>
            <a:off x="1549400" y="524413"/>
            <a:ext cx="27787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&gt;, &lt;, =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6AFF38-A557-BA00-5B6E-B4C856197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796419" y="454282"/>
            <a:ext cx="2014581" cy="17981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439289-EF89-C3F7-E950-AA06CE03FAA1}"/>
              </a:ext>
            </a:extLst>
          </p:cNvPr>
          <p:cNvCxnSpPr>
            <a:cxnSpLocks/>
          </p:cNvCxnSpPr>
          <p:nvPr/>
        </p:nvCxnSpPr>
        <p:spPr>
          <a:xfrm>
            <a:off x="2194560" y="3025268"/>
            <a:ext cx="31286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B52BFB-4BBC-C5DA-64ED-D4E40E2A40B6}"/>
              </a:ext>
            </a:extLst>
          </p:cNvPr>
          <p:cNvCxnSpPr>
            <a:cxnSpLocks/>
          </p:cNvCxnSpPr>
          <p:nvPr/>
        </p:nvCxnSpPr>
        <p:spPr>
          <a:xfrm>
            <a:off x="6809218" y="3001911"/>
            <a:ext cx="314250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665F4E2-8079-075D-55B5-770630A53DB4}"/>
              </a:ext>
            </a:extLst>
          </p:cNvPr>
          <p:cNvSpPr txBox="1"/>
          <p:nvPr/>
        </p:nvSpPr>
        <p:spPr>
          <a:xfrm>
            <a:off x="8244391" y="454282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Cách 1: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B2633-CC97-8023-F1FA-6BF086BFA63B}"/>
              </a:ext>
            </a:extLst>
          </p:cNvPr>
          <p:cNvSpPr txBox="1"/>
          <p:nvPr/>
        </p:nvSpPr>
        <p:spPr>
          <a:xfrm>
            <a:off x="2977976" y="2250955"/>
            <a:ext cx="9214024" cy="15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sz="40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3 997 				3 997</a:t>
            </a:r>
          </a:p>
        </p:txBody>
      </p:sp>
    </p:spTree>
    <p:extLst>
      <p:ext uri="{BB962C8B-B14F-4D97-AF65-F5344CB8AC3E}">
        <p14:creationId xmlns:p14="http://schemas.microsoft.com/office/powerpoint/2010/main" val="1793866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828</Words>
  <Application>Microsoft Office PowerPoint</Application>
  <PresentationFormat>Widescreen</PresentationFormat>
  <Paragraphs>126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#9Slide03 Encode SeEx Black</vt:lpstr>
      <vt:lpstr>Arial</vt:lpstr>
      <vt:lpstr>Bradley Hand ITC</vt:lpstr>
      <vt:lpstr>Calibri</vt:lpstr>
      <vt:lpstr>Calibri Light</vt:lpstr>
      <vt:lpstr>iCiel Crocante</vt:lpstr>
      <vt:lpstr>LNTH-LuoLuoNotangYuanTi 1</vt:lpstr>
      <vt:lpstr>Times New Roman</vt:lpstr>
      <vt:lpstr>UVN Bai Sau Nang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giao hoan ket hop cua phep cong T2</dc:title>
  <dc:subject>Toan 4</dc:subject>
  <dc:creator>KTUTS</dc:creator>
  <cp:keywords>YenVu</cp:keywords>
  <dc:description>KTUTS</dc:description>
  <cp:lastModifiedBy>User</cp:lastModifiedBy>
  <cp:revision>F07</cp:revision>
  <dcterms:created xsi:type="dcterms:W3CDTF">2023-09-15T02:59:36Z</dcterms:created>
  <dcterms:modified xsi:type="dcterms:W3CDTF">2023-09-17T08:06:14Z</dcterms:modified>
  <cp:version>07</cp:version>
</cp:coreProperties>
</file>