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2" r:id="rId4"/>
    <p:sldId id="263" r:id="rId5"/>
    <p:sldId id="264" r:id="rId6"/>
    <p:sldId id="269" r:id="rId7"/>
    <p:sldId id="258" r:id="rId8"/>
    <p:sldId id="265" r:id="rId9"/>
    <p:sldId id="266" r:id="rId10"/>
    <p:sldId id="267" r:id="rId11"/>
    <p:sldId id="268" r:id="rId12"/>
    <p:sldId id="270" r:id="rId13"/>
    <p:sldId id="261" r:id="rId14"/>
    <p:sldId id="272" r:id="rId15"/>
    <p:sldId id="274" r:id="rId16"/>
    <p:sldId id="275" r:id="rId17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0"/>
    </p:embeddedFont>
    <p:embeddedFont>
      <p:font typeface="#9Slide04 HLT Aquus" panose="00000500000000000000" pitchFamily="2" charset="0"/>
      <p:regular r:id="rId21"/>
    </p:embeddedFont>
    <p:embeddedFont>
      <p:font typeface="#9Slide05 Habano" panose="02040603050506020204" pitchFamily="18" charset="0"/>
      <p:regular r:id="rId22"/>
    </p:embeddedFont>
    <p:embeddedFont>
      <p:font typeface="#9Slide06 SVNBlow Brush" pitchFamily="2" charset="0"/>
      <p:regular r:id="rId23"/>
    </p:embeddedFont>
    <p:embeddedFont>
      <p:font typeface="#9Slide07 Cadena" panose="02000503000000020004" pitchFamily="2" charset="0"/>
      <p:bold r:id="rId24"/>
    </p:embeddedFont>
    <p:embeddedFont>
      <p:font typeface="#9Slide07 IcielCadena" panose="02000503000000020004" pitchFamily="2" charset="0"/>
      <p:bold r:id="rId25"/>
    </p:embeddedFont>
    <p:embeddedFont>
      <p:font typeface="#9Slide07 IcielQueulat Uni" panose="00000A00000000000000" pitchFamily="2" charset="0"/>
      <p:bold r:id="rId26"/>
    </p:embeddedFont>
    <p:embeddedFont>
      <p:font typeface="#9Slide07 SFU Jamaica" panose="00000400000000000000" pitchFamily="2" charset="0"/>
      <p:regular r:id="rId27"/>
    </p:embeddedFont>
    <p:embeddedFont>
      <p:font typeface="#9Slide07 SVNUT Triumph Press" panose="00000500000000000000" pitchFamily="2" charset="0"/>
      <p:boldItalic r:id="rId28"/>
    </p:embeddedFont>
    <p:embeddedFont>
      <p:font typeface="#9Slide07 SVNZiclets" panose="02000603000000000000" pitchFamily="2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99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>
        <p:scale>
          <a:sx n="66" d="100"/>
          <a:sy n="66" d="100"/>
        </p:scale>
        <p:origin x="88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B9BA7B-E163-E9CE-2AC4-F1E9E23A36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2D32F-49AE-7EE1-AF59-1CEB8C64BA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A897-7E2F-4B7A-ADE3-52CF1659417D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07389-33C6-B144-C172-9F65F3B382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B766C-5011-117F-D6E2-5F09CF6110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09BF6-EB04-42CD-8977-9EBC29FE9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10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6E5B2-14C1-4CE0-BF29-C42CC7DD8E01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4124F-2DC8-4C82-845D-4461DA65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6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444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96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86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1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E2B5F-90DE-CA9D-8455-C4958053A9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DA451E-19F8-4EC6-B0ED-CD01E44BEC1A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C7D5C-FCAA-4595-AC67-2C3BFBBB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209A65-5A5B-AD3E-D574-5B5FFD5999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23A117-26DA-DAEC-5516-60F0947A4B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10878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F7A4E9-B6D1-A878-454F-4BC48807D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12C4DF-D342-52D3-C8DD-28AC7F83C4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1F857-789E-0F85-6ABD-0A6D43B31D17}"/>
              </a:ext>
            </a:extLst>
          </p:cNvPr>
          <p:cNvSpPr txBox="1"/>
          <p:nvPr userDrawn="1"/>
        </p:nvSpPr>
        <p:spPr>
          <a:xfrm>
            <a:off x="2880780" y="97663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ACFCA0-81FA-FAF5-F708-EA0587FB80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16E88B-3073-75FD-AB39-A2731983687D}"/>
              </a:ext>
            </a:extLst>
          </p:cNvPr>
          <p:cNvSpPr txBox="1"/>
          <p:nvPr userDrawn="1"/>
        </p:nvSpPr>
        <p:spPr>
          <a:xfrm>
            <a:off x="10950698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DB1D58-B990-AF3E-8E1D-17D85716A4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400" y="2247974"/>
            <a:ext cx="2734206" cy="23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5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 father and son watering the plants in the gard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5" b="93654" l="9585" r="90096">
                        <a14:foregroundMark x1="18211" y1="4117" x2="22684" y2="21612"/>
                        <a14:foregroundMark x1="18690" y1="27101" x2="21086" y2="40652"/>
                        <a14:foregroundMark x1="38019" y1="92796" x2="38019" y2="89537"/>
                        <a14:foregroundMark x1="61182" y1="90395" x2="60543" y2="93825"/>
                        <a14:foregroundMark x1="79553" y1="30360" x2="82268" y2="52144"/>
                        <a14:foregroundMark x1="86741" y1="30360" x2="81470" y2="27101"/>
                        <a14:foregroundMark x1="19169" y1="24528" x2="18690" y2="22127"/>
                        <a14:foregroundMark x1="14217" y1="26587" x2="13738" y2="31389"/>
                        <a14:foregroundMark x1="85144" y1="37564" x2="90096" y2="37564"/>
                        <a14:foregroundMark x1="85942" y1="45798" x2="85942" y2="42367"/>
                        <a14:foregroundMark x1="75559" y1="44768" x2="77476" y2="44082"/>
                        <a14:foregroundMark x1="19329" y1="1715" x2="22204" y2="6175"/>
                        <a14:foregroundMark x1="43930" y1="65695" x2="43450" y2="68268"/>
                        <a14:foregroundMark x1="50000" y1="70669" x2="47125" y2="69468"/>
                        <a14:foregroundMark x1="44409" y1="68782" x2="42971" y2="69983"/>
                        <a14:foregroundMark x1="67412" y1="71184" x2="68850" y2="70669"/>
                        <a14:backgroundMark x1="31789" y1="38079" x2="31789" y2="39108"/>
                        <a14:backgroundMark x1="34665" y1="44425" x2="34665" y2="45798"/>
                        <a14:backgroundMark x1="29233" y1="41166" x2="28754" y2="42882"/>
                        <a14:backgroundMark x1="30831" y1="46484" x2="30032" y2="48199"/>
                        <a14:backgroundMark x1="59904" y1="54717" x2="59744" y2="54717"/>
                        <a14:backgroundMark x1="66134" y1="49743" x2="66454" y2="50600"/>
                        <a14:backgroundMark x1="84984" y1="67753" x2="84984" y2="67067"/>
                        <a14:backgroundMark x1="52077" y1="74786" x2="52077" y2="74786"/>
                        <a14:backgroundMark x1="51118" y1="74099" x2="49521" y2="73070"/>
                        <a14:backgroundMark x1="68690" y1="89022" x2="70607" y2="83019"/>
                        <a14:backgroundMark x1="69808" y1="77358" x2="69169" y2="74957"/>
                        <a14:backgroundMark x1="72524" y1="69983" x2="72045" y2="67067"/>
                        <a14:backgroundMark x1="72843" y1="71012" x2="72843" y2="72384"/>
                        <a14:backgroundMark x1="67093" y1="66724" x2="65335" y2="67753"/>
                        <a14:backgroundMark x1="62939" y1="65866" x2="62939" y2="65866"/>
                        <a14:backgroundMark x1="61022" y1="66209" x2="61022" y2="66209"/>
                        <a14:backgroundMark x1="60703" y1="68096" x2="60703" y2="68096"/>
                        <a14:backgroundMark x1="56070" y1="65695" x2="56070" y2="65695"/>
                        <a14:backgroundMark x1="51278" y1="67238" x2="51278" y2="67238"/>
                        <a14:backgroundMark x1="52556" y1="65866" x2="52556" y2="65866"/>
                        <a14:backgroundMark x1="47284" y1="66724" x2="47284" y2="66724"/>
                        <a14:backgroundMark x1="45847" y1="68096" x2="45847" y2="68096"/>
                        <a14:backgroundMark x1="57029" y1="82676" x2="57029" y2="82676"/>
                        <a14:backgroundMark x1="57508" y1="79417" x2="57508" y2="79417"/>
                        <a14:backgroundMark x1="57668" y1="77702" x2="57668" y2="77702"/>
                        <a14:backgroundMark x1="28275" y1="90395" x2="28275" y2="90395"/>
                        <a14:backgroundMark x1="13419" y1="86964" x2="13419" y2="86964"/>
                        <a14:backgroundMark x1="26518" y1="90909" x2="21885" y2="90909"/>
                        <a14:backgroundMark x1="25559" y1="74443" x2="25559" y2="71870"/>
                        <a14:backgroundMark x1="33067" y1="65866" x2="33706" y2="66209"/>
                        <a14:backgroundMark x1="34505" y1="68611" x2="33706" y2="69640"/>
                        <a14:backgroundMark x1="39936" y1="67753" x2="40735" y2="67753"/>
                        <a14:backgroundMark x1="41853" y1="67067" x2="41374" y2="65695"/>
                        <a14:backgroundMark x1="42332" y1="70669" x2="41214" y2="69983"/>
                        <a14:backgroundMark x1="12460" y1="72384" x2="13259" y2="72384"/>
                        <a14:backgroundMark x1="11182" y1="77015" x2="11661" y2="75815"/>
                        <a14:backgroundMark x1="16933" y1="75472" x2="15974" y2="74099"/>
                        <a14:backgroundMark x1="16933" y1="78388" x2="16933" y2="77358"/>
                        <a14:backgroundMark x1="52556" y1="71012" x2="52556" y2="6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29" y="442452"/>
            <a:ext cx="5051739" cy="47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52382" r="54015"/>
          <a:stretch/>
        </p:blipFill>
        <p:spPr bwMode="auto">
          <a:xfrm>
            <a:off x="223683" y="2161310"/>
            <a:ext cx="2618179" cy="24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8" t="49966" r="1"/>
          <a:stretch/>
        </p:blipFill>
        <p:spPr bwMode="auto">
          <a:xfrm flipH="1">
            <a:off x="-73749" y="4365574"/>
            <a:ext cx="2551477" cy="26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8" t="1827" r="950" b="52317"/>
          <a:stretch/>
        </p:blipFill>
        <p:spPr bwMode="auto">
          <a:xfrm>
            <a:off x="2260111" y="4567605"/>
            <a:ext cx="2267837" cy="23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rot="20668507">
            <a:off x="3262181" y="697094"/>
            <a:ext cx="1558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228600">
                  <a:noFill/>
                  <a:prstDash val="solid"/>
                </a:ln>
                <a:solidFill>
                  <a:srgbClr val="0070C0"/>
                </a:solidFill>
                <a:effectLst/>
                <a:latin typeface="#9Slide05 Habano" panose="02040603050506020204" pitchFamily="18" charset="0"/>
              </a:rPr>
              <a:t>Tuần 4</a:t>
            </a:r>
          </a:p>
        </p:txBody>
      </p:sp>
      <p:sp>
        <p:nvSpPr>
          <p:cNvPr id="14" name="Rectangle 13"/>
          <p:cNvSpPr/>
          <p:nvPr/>
        </p:nvSpPr>
        <p:spPr>
          <a:xfrm rot="1122895">
            <a:off x="10010450" y="246361"/>
            <a:ext cx="172835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>
                <a:ln w="228600">
                  <a:noFill/>
                  <a:prstDash val="solid"/>
                </a:ln>
                <a:solidFill>
                  <a:schemeClr val="bg1"/>
                </a:solidFill>
                <a:effectLst/>
                <a:latin typeface="#9Slide07 IcielQueulat Uni" panose="00000A00000000000000" pitchFamily="2" charset="0"/>
              </a:rPr>
              <a:t>Tiếng</a:t>
            </a:r>
          </a:p>
          <a:p>
            <a:pPr algn="ctr"/>
            <a:r>
              <a:rPr lang="en-US" sz="3500" b="1">
                <a:ln w="228600">
                  <a:noFill/>
                  <a:prstDash val="solid"/>
                </a:ln>
                <a:solidFill>
                  <a:schemeClr val="bg1"/>
                </a:solidFill>
                <a:latin typeface="#9Slide07 IcielQueulat Uni" panose="00000A00000000000000" pitchFamily="2" charset="0"/>
              </a:rPr>
              <a:t>việt</a:t>
            </a:r>
            <a:endParaRPr lang="en-US" sz="3500" b="1" cap="none" spc="0">
              <a:ln w="228600">
                <a:noFill/>
                <a:prstDash val="solid"/>
              </a:ln>
              <a:solidFill>
                <a:schemeClr val="bg1"/>
              </a:solidFill>
              <a:effectLst/>
              <a:latin typeface="#9Slide07 IcielQueulat Uni" panose="00000A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75580" y="4953550"/>
            <a:ext cx="8530861" cy="14619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600"/>
              </a:spcBef>
              <a:tabLst>
                <a:tab pos="1719263" algn="l"/>
              </a:tabLst>
            </a:pPr>
            <a:r>
              <a:rPr lang="en-US" sz="4200" b="0" cap="none" spc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adena" panose="02000503000000020004" pitchFamily="2" charset="0"/>
              </a:rPr>
              <a:t>Sinh hoạt câu lạc bộ đọc sách</a:t>
            </a:r>
          </a:p>
          <a:p>
            <a:pPr algn="just">
              <a:spcBef>
                <a:spcPts val="600"/>
              </a:spcBef>
            </a:pPr>
            <a:r>
              <a:rPr lang="en-US" sz="4200" i="1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UT Triumph Press" panose="00000500000000000000" pitchFamily="2" charset="0"/>
              </a:rPr>
              <a:t>  Chủ điểm: </a:t>
            </a:r>
            <a:r>
              <a:rPr lang="en-US" sz="420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adena" panose="02000503000000020004" pitchFamily="2" charset="0"/>
              </a:rPr>
              <a:t>Tuổi nhỏ làm việc nhỏ</a:t>
            </a:r>
            <a:endParaRPr lang="en-US" sz="4200" b="0" cap="none" spc="0">
              <a:ln w="1778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adena" panose="02000503000000020004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8010" y="4252134"/>
            <a:ext cx="399416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>
                <a:ln w="1778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Jamaica" panose="00000400000000000000" pitchFamily="2" charset="0"/>
              </a:rPr>
              <a:t>Đọc mở rộng</a:t>
            </a:r>
            <a:endParaRPr lang="en-US" sz="3500" b="1" cap="none" spc="0">
              <a:ln w="1778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FU Jamaica" panose="000004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0978" y="4246064"/>
            <a:ext cx="399416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>
                <a:ln w="2286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Jamaica" panose="00000400000000000000" pitchFamily="2" charset="0"/>
              </a:rPr>
              <a:t>Đọc mở rộng</a:t>
            </a:r>
            <a:endParaRPr lang="en-US" sz="3500" b="1" cap="none" spc="0">
              <a:ln w="2286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FU Jamaica" panose="000004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75579" y="4958861"/>
            <a:ext cx="8530861" cy="14619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600"/>
              </a:spcBef>
              <a:tabLst>
                <a:tab pos="1719263" algn="l"/>
              </a:tabLst>
            </a:pPr>
            <a:r>
              <a:rPr lang="en-US" sz="42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adena" panose="02000503000000020004" pitchFamily="2" charset="0"/>
              </a:rPr>
              <a:t>Sinh hoạt câu lạc bộ đọc sách</a:t>
            </a:r>
          </a:p>
          <a:p>
            <a:pPr algn="just">
              <a:spcBef>
                <a:spcPts val="600"/>
              </a:spcBef>
            </a:pPr>
            <a:r>
              <a:rPr lang="en-US" sz="4200" i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UT Triumph Press" panose="00000500000000000000" pitchFamily="2" charset="0"/>
              </a:rPr>
              <a:t>  Chủ điểm: </a:t>
            </a:r>
            <a:r>
              <a:rPr lang="en-US" sz="4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adena" panose="02000503000000020004" pitchFamily="2" charset="0"/>
              </a:rPr>
              <a:t>Tuổi nhỏ làm việc nhỏ</a:t>
            </a:r>
            <a:endParaRPr lang="en-US" sz="42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14621" y="166688"/>
            <a:ext cx="3606979" cy="6519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Một số bản tin</a:t>
            </a:r>
          </a:p>
        </p:txBody>
      </p:sp>
      <p:grpSp>
        <p:nvGrpSpPr>
          <p:cNvPr id="12" name="Group 11"/>
          <p:cNvGrpSpPr/>
          <p:nvPr/>
        </p:nvGrpSpPr>
        <p:grpSpPr>
          <a:xfrm rot="20597627">
            <a:off x="121760" y="-54822"/>
            <a:ext cx="3094928" cy="1479523"/>
            <a:chOff x="924527" y="1573723"/>
            <a:chExt cx="3536348" cy="1979553"/>
          </a:xfrm>
        </p:grpSpPr>
        <p:pic>
          <p:nvPicPr>
            <p:cNvPr id="13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24527" y="1573723"/>
              <a:ext cx="1137640" cy="122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248706" y="1908165"/>
              <a:ext cx="3212169" cy="16451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dũng cảm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5" y="1544691"/>
            <a:ext cx="7138255" cy="448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Em Hoàng Mạnh Chiến được Thành đoàn Cẩm Phả tặng bằng khen cho hành động dũng cảm cứu người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3285" r="40368"/>
          <a:stretch/>
        </p:blipFill>
        <p:spPr bwMode="auto">
          <a:xfrm>
            <a:off x="7994229" y="1679230"/>
            <a:ext cx="3437341" cy="4218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14621" y="166688"/>
            <a:ext cx="3606979" cy="6519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Một số bản tin</a:t>
            </a:r>
          </a:p>
        </p:txBody>
      </p:sp>
      <p:grpSp>
        <p:nvGrpSpPr>
          <p:cNvPr id="12" name="Group 11"/>
          <p:cNvGrpSpPr/>
          <p:nvPr/>
        </p:nvGrpSpPr>
        <p:grpSpPr>
          <a:xfrm rot="1060396">
            <a:off x="9166385" y="255450"/>
            <a:ext cx="3071299" cy="1394041"/>
            <a:chOff x="959885" y="1650739"/>
            <a:chExt cx="3500990" cy="1902537"/>
          </a:xfrm>
        </p:grpSpPr>
        <p:pic>
          <p:nvPicPr>
            <p:cNvPr id="13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9885" y="1650739"/>
              <a:ext cx="1137640" cy="1247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loud 13"/>
            <p:cNvSpPr/>
            <p:nvPr/>
          </p:nvSpPr>
          <p:spPr>
            <a:xfrm>
              <a:off x="1248706" y="1908165"/>
              <a:ext cx="3212169" cy="1645111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tài năng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48" y="1507456"/>
            <a:ext cx="4810904" cy="478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04" y="916379"/>
            <a:ext cx="4063780" cy="5375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89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25106" y="2494995"/>
            <a:ext cx="11766894" cy="38318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81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Ghi chép vào</a:t>
            </a:r>
          </a:p>
          <a:p>
            <a:pPr marL="0" indent="0" algn="ctr">
              <a:buNone/>
            </a:pPr>
            <a:r>
              <a:rPr lang="en-US" sz="81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Nhật kí</a:t>
            </a:r>
          </a:p>
          <a:p>
            <a:pPr marL="0" indent="0" algn="ctr">
              <a:buNone/>
            </a:pPr>
            <a:r>
              <a:rPr lang="en-US" sz="81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đọc sách</a:t>
            </a:r>
            <a:endParaRPr lang="en-US" sz="8100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7 Cadena" panose="0200050300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61813" y="758137"/>
            <a:ext cx="217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0070C0"/>
                </a:solidFill>
                <a:latin typeface="Britannic Bold" panose="020B0903060703020204" pitchFamily="34" charset="0"/>
              </a:rPr>
              <a:t>02</a:t>
            </a:r>
            <a:endParaRPr lang="en-US" sz="90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25106" y="2495943"/>
            <a:ext cx="1176689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8000">
                <a:ln w="31750">
                  <a:solidFill>
                    <a:srgbClr val="C00000"/>
                  </a:solidFill>
                </a:ln>
                <a:solidFill>
                  <a:srgbClr val="FF6600"/>
                </a:solidFill>
                <a:latin typeface="#9Slide07 Cadena" panose="02000503000000020004" pitchFamily="2" charset="0"/>
              </a:rPr>
              <a:t>Ghi chép vào</a:t>
            </a:r>
          </a:p>
          <a:p>
            <a:pPr marL="0" indent="0" algn="ctr">
              <a:buNone/>
            </a:pPr>
            <a:r>
              <a:rPr lang="en-US" sz="8000">
                <a:ln w="31750">
                  <a:solidFill>
                    <a:srgbClr val="C00000"/>
                  </a:solidFill>
                </a:ln>
                <a:solidFill>
                  <a:srgbClr val="FF6600"/>
                </a:solidFill>
                <a:latin typeface="#9Slide07 Cadena" panose="02000503000000020004" pitchFamily="2" charset="0"/>
              </a:rPr>
              <a:t>Nhật kí </a:t>
            </a:r>
          </a:p>
          <a:p>
            <a:pPr marL="0" indent="0" algn="ctr">
              <a:buNone/>
            </a:pPr>
            <a:r>
              <a:rPr lang="en-US" sz="8000">
                <a:ln w="31750">
                  <a:solidFill>
                    <a:srgbClr val="C00000"/>
                  </a:solidFill>
                </a:ln>
                <a:solidFill>
                  <a:srgbClr val="FF6600"/>
                </a:solidFill>
                <a:latin typeface="#9Slide07 Cadena" panose="02000503000000020004" pitchFamily="2" charset="0"/>
              </a:rPr>
              <a:t>đọc sách</a:t>
            </a:r>
          </a:p>
        </p:txBody>
      </p:sp>
      <p:pic>
        <p:nvPicPr>
          <p:cNvPr id="2050" name="Picture 2" descr="Free vector flat illustration for world book day celeb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5" b="95687" l="4633" r="93450">
                        <a14:foregroundMark x1="33067" y1="4792" x2="30831" y2="10064"/>
                        <a14:foregroundMark x1="38339" y1="21885" x2="39457" y2="22045"/>
                        <a14:foregroundMark x1="42332" y1="88498" x2="37220" y2="95687"/>
                        <a14:foregroundMark x1="12141" y1="54952" x2="7987" y2="55272"/>
                        <a14:foregroundMark x1="11022" y1="40575" x2="4952" y2="38019"/>
                        <a14:foregroundMark x1="84984" y1="41374" x2="93610" y2="34345"/>
                        <a14:foregroundMark x1="32748" y1="5911" x2="33866" y2="3195"/>
                        <a14:foregroundMark x1="11661" y1="72843" x2="15176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07" y="3220400"/>
            <a:ext cx="3738373" cy="373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flat world book day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31" b="92013" l="9425" r="89617">
                        <a14:foregroundMark x1="44249" y1="37380" x2="40895" y2="31789"/>
                        <a14:foregroundMark x1="44089" y1="33387" x2="40415" y2="30831"/>
                        <a14:foregroundMark x1="30990" y1="43770" x2="35942" y2="46166"/>
                        <a14:foregroundMark x1="37700" y1="50160" x2="32588" y2="51278"/>
                        <a14:foregroundMark x1="37859" y1="49840" x2="41853" y2="56869"/>
                        <a14:foregroundMark x1="73802" y1="46006" x2="73323" y2="48722"/>
                        <a14:foregroundMark x1="71565" y1="53514" x2="69968" y2="47923"/>
                        <a14:foregroundMark x1="69968" y1="60703" x2="74760" y2="59265"/>
                        <a14:foregroundMark x1="70767" y1="55751" x2="68850" y2="61502"/>
                        <a14:foregroundMark x1="86741" y1="60224" x2="82748" y2="64058"/>
                        <a14:foregroundMark x1="78914" y1="46805" x2="76997" y2="47284"/>
                        <a14:foregroundMark x1="75559" y1="53195" x2="78115" y2="51757"/>
                        <a14:foregroundMark x1="82748" y1="71406" x2="88658" y2="71086"/>
                        <a14:foregroundMark x1="85783" y1="77955" x2="89776" y2="75559"/>
                        <a14:foregroundMark x1="81629" y1="84984" x2="80831" y2="88339"/>
                        <a14:foregroundMark x1="76358" y1="86422" x2="76038" y2="88978"/>
                        <a14:foregroundMark x1="40735" y1="59904" x2="36262" y2="57188"/>
                        <a14:foregroundMark x1="22524" y1="62620" x2="15016" y2="61502"/>
                        <a14:foregroundMark x1="17252" y1="69649" x2="13419" y2="67412"/>
                        <a14:foregroundMark x1="14217" y1="78275" x2="11342" y2="78275"/>
                        <a14:foregroundMark x1="22045" y1="87859" x2="11661" y2="86102"/>
                        <a14:foregroundMark x1="85304" y1="86901" x2="87220" y2="88019"/>
                        <a14:foregroundMark x1="72524" y1="87220" x2="73323" y2="89137"/>
                        <a14:foregroundMark x1="61342" y1="86102" x2="63578" y2="90895"/>
                        <a14:foregroundMark x1="64696" y1="89776" x2="62141" y2="91693"/>
                        <a14:foregroundMark x1="59425" y1="88339" x2="61342" y2="92013"/>
                        <a14:foregroundMark x1="36741" y1="90256" x2="37061" y2="91693"/>
                        <a14:foregroundMark x1="26518" y1="63578" x2="25080" y2="58786"/>
                        <a14:foregroundMark x1="28914" y1="65815" x2="26677" y2="65974"/>
                        <a14:foregroundMark x1="13578" y1="84505" x2="9425" y2="84984"/>
                        <a14:foregroundMark x1="23642" y1="65176" x2="23642" y2="65176"/>
                        <a14:backgroundMark x1="37061" y1="52396" x2="35942" y2="52396"/>
                        <a14:backgroundMark x1="41534" y1="57188" x2="40096" y2="57188"/>
                        <a14:backgroundMark x1="32588" y1="64058" x2="32109" y2="65815"/>
                        <a14:backgroundMark x1="46006" y1="71885" x2="44569" y2="71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8337" r="9832" b="6418"/>
          <a:stretch/>
        </p:blipFill>
        <p:spPr bwMode="auto">
          <a:xfrm>
            <a:off x="8630608" y="4093353"/>
            <a:ext cx="3561392" cy="28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m-thanh-ta-d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5080" y="613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626098" y="3443701"/>
            <a:ext cx="1928497" cy="1050877"/>
          </a:xfrm>
          <a:prstGeom prst="flowChartAlternateProcess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</a:t>
            </a:r>
          </a:p>
        </p:txBody>
      </p:sp>
      <p:sp>
        <p:nvSpPr>
          <p:cNvPr id="8" name="Arc 7"/>
          <p:cNvSpPr/>
          <p:nvPr/>
        </p:nvSpPr>
        <p:spPr>
          <a:xfrm rot="9457340">
            <a:off x="1999366" y="1625233"/>
            <a:ext cx="3731494" cy="2279532"/>
          </a:xfrm>
          <a:prstGeom prst="arc">
            <a:avLst>
              <a:gd name="adj1" fmla="val 15125470"/>
              <a:gd name="adj2" fmla="val 20535277"/>
            </a:avLst>
          </a:prstGeom>
          <a:ln w="19050">
            <a:solidFill>
              <a:srgbClr val="268A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523357">
            <a:off x="2274892" y="2094197"/>
            <a:ext cx="3731494" cy="2279532"/>
          </a:xfrm>
          <a:prstGeom prst="arc">
            <a:avLst>
              <a:gd name="adj1" fmla="val 15125470"/>
              <a:gd name="adj2" fmla="val 2053527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47730" y="2694125"/>
            <a:ext cx="2363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Tên nhân vật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2292" y="3352368"/>
            <a:ext cx="20954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5535" y="4022428"/>
            <a:ext cx="2749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giải quyết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115" y="4833645"/>
            <a:ext cx="23006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218364" y="337907"/>
            <a:ext cx="721595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>
                <a:ln w="3175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Ghi chép những thông tin</a:t>
            </a:r>
          </a:p>
          <a:p>
            <a:pPr marL="0" indent="0" algn="ctr">
              <a:buNone/>
            </a:pPr>
            <a:r>
              <a:rPr lang="en-US" sz="3200" b="1">
                <a:ln w="3175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 chú ý vào Nhật kí đọc sách </a:t>
            </a:r>
          </a:p>
        </p:txBody>
      </p:sp>
      <p:sp>
        <p:nvSpPr>
          <p:cNvPr id="15" name="Arc 14"/>
          <p:cNvSpPr/>
          <p:nvPr/>
        </p:nvSpPr>
        <p:spPr>
          <a:xfrm rot="19353629">
            <a:off x="1676077" y="3414876"/>
            <a:ext cx="3731494" cy="2279532"/>
          </a:xfrm>
          <a:prstGeom prst="arc">
            <a:avLst>
              <a:gd name="adj1" fmla="val 15125470"/>
              <a:gd name="adj2" fmla="val 2053527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65" y="540163"/>
            <a:ext cx="4105275" cy="5807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0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25106" y="2494995"/>
            <a:ext cx="11766894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Chia sẻ</a:t>
            </a:r>
            <a:endParaRPr lang="en-US" sz="11000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7 Cadena" panose="0200050300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61813" y="758137"/>
            <a:ext cx="217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0070C0"/>
                </a:solidFill>
                <a:latin typeface="Britannic Bold" panose="020B0903060703020204" pitchFamily="34" charset="0"/>
              </a:rPr>
              <a:t>03</a:t>
            </a:r>
            <a:endParaRPr lang="en-US" sz="90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54427" y="2487843"/>
            <a:ext cx="11766894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0">
                <a:ln w="31750">
                  <a:solidFill>
                    <a:srgbClr val="C00000"/>
                  </a:solidFill>
                </a:ln>
                <a:solidFill>
                  <a:srgbClr val="FF6600"/>
                </a:solidFill>
                <a:latin typeface="#9Slide07 Cadena" panose="02000503000000020004" pitchFamily="2" charset="0"/>
              </a:rPr>
              <a:t>Chia sẻ</a:t>
            </a:r>
          </a:p>
        </p:txBody>
      </p:sp>
      <p:pic>
        <p:nvPicPr>
          <p:cNvPr id="2050" name="Picture 2" descr="Free vector flat illustration for world book day celeb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5" b="95687" l="4633" r="93450">
                        <a14:foregroundMark x1="33067" y1="4792" x2="30831" y2="10064"/>
                        <a14:foregroundMark x1="38339" y1="21885" x2="39457" y2="22045"/>
                        <a14:foregroundMark x1="42332" y1="88498" x2="37220" y2="95687"/>
                        <a14:foregroundMark x1="12141" y1="54952" x2="7987" y2="55272"/>
                        <a14:foregroundMark x1="11022" y1="40575" x2="4952" y2="38019"/>
                        <a14:foregroundMark x1="84984" y1="41374" x2="93610" y2="34345"/>
                        <a14:foregroundMark x1="32748" y1="5911" x2="33866" y2="3195"/>
                        <a14:foregroundMark x1="11661" y1="72843" x2="15176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07" y="3220400"/>
            <a:ext cx="3738373" cy="373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flat world book day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31" b="92013" l="9425" r="89617">
                        <a14:foregroundMark x1="44249" y1="37380" x2="40895" y2="31789"/>
                        <a14:foregroundMark x1="44089" y1="33387" x2="40415" y2="30831"/>
                        <a14:foregroundMark x1="30990" y1="43770" x2="35942" y2="46166"/>
                        <a14:foregroundMark x1="37700" y1="50160" x2="32588" y2="51278"/>
                        <a14:foregroundMark x1="37859" y1="49840" x2="41853" y2="56869"/>
                        <a14:foregroundMark x1="73802" y1="46006" x2="73323" y2="48722"/>
                        <a14:foregroundMark x1="71565" y1="53514" x2="69968" y2="47923"/>
                        <a14:foregroundMark x1="69968" y1="60703" x2="74760" y2="59265"/>
                        <a14:foregroundMark x1="70767" y1="55751" x2="68850" y2="61502"/>
                        <a14:foregroundMark x1="86741" y1="60224" x2="82748" y2="64058"/>
                        <a14:foregroundMark x1="78914" y1="46805" x2="76997" y2="47284"/>
                        <a14:foregroundMark x1="75559" y1="53195" x2="78115" y2="51757"/>
                        <a14:foregroundMark x1="82748" y1="71406" x2="88658" y2="71086"/>
                        <a14:foregroundMark x1="85783" y1="77955" x2="89776" y2="75559"/>
                        <a14:foregroundMark x1="81629" y1="84984" x2="80831" y2="88339"/>
                        <a14:foregroundMark x1="76358" y1="86422" x2="76038" y2="88978"/>
                        <a14:foregroundMark x1="40735" y1="59904" x2="36262" y2="57188"/>
                        <a14:foregroundMark x1="22524" y1="62620" x2="15016" y2="61502"/>
                        <a14:foregroundMark x1="17252" y1="69649" x2="13419" y2="67412"/>
                        <a14:foregroundMark x1="14217" y1="78275" x2="11342" y2="78275"/>
                        <a14:foregroundMark x1="22045" y1="87859" x2="11661" y2="86102"/>
                        <a14:foregroundMark x1="85304" y1="86901" x2="87220" y2="88019"/>
                        <a14:foregroundMark x1="72524" y1="87220" x2="73323" y2="89137"/>
                        <a14:foregroundMark x1="61342" y1="86102" x2="63578" y2="90895"/>
                        <a14:foregroundMark x1="64696" y1="89776" x2="62141" y2="91693"/>
                        <a14:foregroundMark x1="59425" y1="88339" x2="61342" y2="92013"/>
                        <a14:foregroundMark x1="36741" y1="90256" x2="37061" y2="91693"/>
                        <a14:foregroundMark x1="26518" y1="63578" x2="25080" y2="58786"/>
                        <a14:foregroundMark x1="28914" y1="65815" x2="26677" y2="65974"/>
                        <a14:foregroundMark x1="13578" y1="84505" x2="9425" y2="84984"/>
                        <a14:foregroundMark x1="23642" y1="65176" x2="23642" y2="65176"/>
                        <a14:backgroundMark x1="37061" y1="52396" x2="35942" y2="52396"/>
                        <a14:backgroundMark x1="41534" y1="57188" x2="40096" y2="57188"/>
                        <a14:backgroundMark x1="32588" y1="64058" x2="32109" y2="65815"/>
                        <a14:backgroundMark x1="46006" y1="71885" x2="44569" y2="71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8337" r="9832" b="6418"/>
          <a:stretch/>
        </p:blipFill>
        <p:spPr bwMode="auto">
          <a:xfrm>
            <a:off x="8630608" y="4093353"/>
            <a:ext cx="3561392" cy="28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m-thanh-ta-d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5080" y="613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Free vector label templates in green colo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0" t="473" r="33828" b="65607"/>
          <a:stretch/>
        </p:blipFill>
        <p:spPr bwMode="auto">
          <a:xfrm>
            <a:off x="2047635" y="3571611"/>
            <a:ext cx="3852697" cy="29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label templates in green colo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0" t="1868" r="1679" b="66551"/>
          <a:stretch/>
        </p:blipFill>
        <p:spPr bwMode="auto">
          <a:xfrm>
            <a:off x="4718466" y="306431"/>
            <a:ext cx="3910394" cy="31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857965" y="265620"/>
            <a:ext cx="2925519" cy="2409857"/>
            <a:chOff x="9472772" y="122330"/>
            <a:chExt cx="2925519" cy="2409857"/>
          </a:xfrm>
        </p:grpSpPr>
        <p:pic>
          <p:nvPicPr>
            <p:cNvPr id="29" name="Picture 6" descr="Free vector colorful stationery se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2EEE3"/>
                </a:clrFrom>
                <a:clrTo>
                  <a:srgbClr val="F2EE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" t="18156" r="61756" b="66714"/>
            <a:stretch/>
          </p:blipFill>
          <p:spPr bwMode="auto">
            <a:xfrm rot="3126606">
              <a:off x="8950056" y="645046"/>
              <a:ext cx="2055689" cy="101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Free vector colorful stationery se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2EEE3"/>
                </a:clrFrom>
                <a:clrTo>
                  <a:srgbClr val="F2EE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" t="18156" r="61756" b="66714"/>
            <a:stretch/>
          </p:blipFill>
          <p:spPr bwMode="auto">
            <a:xfrm rot="883892">
              <a:off x="10342602" y="1521929"/>
              <a:ext cx="2055689" cy="101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70" name="Picture 10" descr="Free vector label template in purple colo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9" t="36878" r="-1" b="33265"/>
          <a:stretch/>
        </p:blipFill>
        <p:spPr bwMode="auto">
          <a:xfrm>
            <a:off x="6579500" y="3212105"/>
            <a:ext cx="5547200" cy="32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ree vector label template in purple colo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6" t="66735"/>
          <a:stretch/>
        </p:blipFill>
        <p:spPr bwMode="auto">
          <a:xfrm>
            <a:off x="271140" y="298637"/>
            <a:ext cx="4418239" cy="373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 rot="1409119">
            <a:off x="9564722" y="678538"/>
            <a:ext cx="218200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</a:t>
            </a:r>
          </a:p>
          <a:p>
            <a:pPr algn="ctr"/>
            <a:r>
              <a:rPr lang="en-US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31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1800000">
            <a:off x="336414" y="5822335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1800000">
            <a:off x="1282792" y="5635673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1800000">
            <a:off x="388359" y="4745475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19307559">
            <a:off x="11135783" y="5877909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21271237">
            <a:off x="11520988" y="5330539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Free vector pack of lovely valentine's day element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0" t="85497" r="34323" b="2043"/>
          <a:stretch/>
        </p:blipFill>
        <p:spPr bwMode="auto">
          <a:xfrm rot="21271237">
            <a:off x="10354282" y="6107908"/>
            <a:ext cx="8382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507223" y="1602972"/>
            <a:ext cx="170751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Bản tin </a:t>
            </a:r>
          </a:p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đọc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14637" y="4585693"/>
            <a:ext cx="181812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Nhật kí </a:t>
            </a:r>
          </a:p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19979" y="1344620"/>
            <a:ext cx="209544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Suy nghĩ, </a:t>
            </a:r>
          </a:p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cảm xúc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250694" y="4053059"/>
            <a:ext cx="38909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học được từ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thiếu nhi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nhắc đến trong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bản tin</a:t>
            </a:r>
          </a:p>
        </p:txBody>
      </p:sp>
    </p:spTree>
    <p:extLst>
      <p:ext uri="{BB962C8B-B14F-4D97-AF65-F5344CB8AC3E}">
        <p14:creationId xmlns:p14="http://schemas.microsoft.com/office/powerpoint/2010/main" val="13026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 father and son watering the plants in the gard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5" b="93654" l="9585" r="90096">
                        <a14:foregroundMark x1="18211" y1="4117" x2="22684" y2="21612"/>
                        <a14:foregroundMark x1="18690" y1="27101" x2="21086" y2="40652"/>
                        <a14:foregroundMark x1="38019" y1="92796" x2="38019" y2="89537"/>
                        <a14:foregroundMark x1="61182" y1="90395" x2="60543" y2="93825"/>
                        <a14:foregroundMark x1="79553" y1="30360" x2="82268" y2="52144"/>
                        <a14:foregroundMark x1="86741" y1="30360" x2="81470" y2="27101"/>
                        <a14:foregroundMark x1="19169" y1="24528" x2="18690" y2="22127"/>
                        <a14:foregroundMark x1="14217" y1="26587" x2="13738" y2="31389"/>
                        <a14:foregroundMark x1="85144" y1="37564" x2="90096" y2="37564"/>
                        <a14:foregroundMark x1="85942" y1="45798" x2="85942" y2="42367"/>
                        <a14:foregroundMark x1="75559" y1="44768" x2="77476" y2="44082"/>
                        <a14:foregroundMark x1="19329" y1="1715" x2="22204" y2="6175"/>
                        <a14:foregroundMark x1="43930" y1="65695" x2="43450" y2="68268"/>
                        <a14:foregroundMark x1="50000" y1="70669" x2="47125" y2="69468"/>
                        <a14:foregroundMark x1="44409" y1="68782" x2="42971" y2="69983"/>
                        <a14:foregroundMark x1="67412" y1="71184" x2="68850" y2="70669"/>
                        <a14:backgroundMark x1="31789" y1="38079" x2="31789" y2="39108"/>
                        <a14:backgroundMark x1="34665" y1="44425" x2="34665" y2="45798"/>
                        <a14:backgroundMark x1="29233" y1="41166" x2="28754" y2="42882"/>
                        <a14:backgroundMark x1="30831" y1="46484" x2="30032" y2="48199"/>
                        <a14:backgroundMark x1="59904" y1="54717" x2="59744" y2="54717"/>
                        <a14:backgroundMark x1="66134" y1="49743" x2="66454" y2="50600"/>
                        <a14:backgroundMark x1="84984" y1="67753" x2="84984" y2="67067"/>
                        <a14:backgroundMark x1="52077" y1="74786" x2="52077" y2="74786"/>
                        <a14:backgroundMark x1="51118" y1="74099" x2="49521" y2="73070"/>
                        <a14:backgroundMark x1="68690" y1="89022" x2="70607" y2="83019"/>
                        <a14:backgroundMark x1="69808" y1="77358" x2="69169" y2="74957"/>
                        <a14:backgroundMark x1="72524" y1="69983" x2="72045" y2="67067"/>
                        <a14:backgroundMark x1="72843" y1="71012" x2="72843" y2="72384"/>
                        <a14:backgroundMark x1="67093" y1="66724" x2="65335" y2="67753"/>
                        <a14:backgroundMark x1="62939" y1="65866" x2="62939" y2="65866"/>
                        <a14:backgroundMark x1="61022" y1="66209" x2="61022" y2="66209"/>
                        <a14:backgroundMark x1="60703" y1="68096" x2="60703" y2="68096"/>
                        <a14:backgroundMark x1="56070" y1="65695" x2="56070" y2="65695"/>
                        <a14:backgroundMark x1="51278" y1="67238" x2="51278" y2="67238"/>
                        <a14:backgroundMark x1="52556" y1="65866" x2="52556" y2="65866"/>
                        <a14:backgroundMark x1="47284" y1="66724" x2="47284" y2="66724"/>
                        <a14:backgroundMark x1="45847" y1="68096" x2="45847" y2="68096"/>
                        <a14:backgroundMark x1="57029" y1="82676" x2="57029" y2="82676"/>
                        <a14:backgroundMark x1="57508" y1="79417" x2="57508" y2="79417"/>
                        <a14:backgroundMark x1="57668" y1="77702" x2="57668" y2="77702"/>
                        <a14:backgroundMark x1="28275" y1="90395" x2="28275" y2="90395"/>
                        <a14:backgroundMark x1="13419" y1="86964" x2="13419" y2="86964"/>
                        <a14:backgroundMark x1="26518" y1="90909" x2="21885" y2="90909"/>
                        <a14:backgroundMark x1="25559" y1="74443" x2="25559" y2="71870"/>
                        <a14:backgroundMark x1="33067" y1="65866" x2="33706" y2="66209"/>
                        <a14:backgroundMark x1="34505" y1="68611" x2="33706" y2="69640"/>
                        <a14:backgroundMark x1="39936" y1="67753" x2="40735" y2="67753"/>
                        <a14:backgroundMark x1="41853" y1="67067" x2="41374" y2="65695"/>
                        <a14:backgroundMark x1="42332" y1="70669" x2="41214" y2="69983"/>
                        <a14:backgroundMark x1="12460" y1="72384" x2="13259" y2="72384"/>
                        <a14:backgroundMark x1="11182" y1="77015" x2="11661" y2="75815"/>
                        <a14:backgroundMark x1="16933" y1="75472" x2="15974" y2="74099"/>
                        <a14:backgroundMark x1="16933" y1="78388" x2="16933" y2="77358"/>
                        <a14:backgroundMark x1="52556" y1="71012" x2="52556" y2="6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29" y="442452"/>
            <a:ext cx="5051739" cy="47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52382" r="54015"/>
          <a:stretch/>
        </p:blipFill>
        <p:spPr bwMode="auto">
          <a:xfrm>
            <a:off x="223683" y="2161310"/>
            <a:ext cx="2618179" cy="24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8" t="49966" r="1"/>
          <a:stretch/>
        </p:blipFill>
        <p:spPr bwMode="auto">
          <a:xfrm flipH="1">
            <a:off x="-73749" y="4365574"/>
            <a:ext cx="2551477" cy="26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kids cleaning up the tras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8" t="1827" r="950" b="52317"/>
          <a:stretch/>
        </p:blipFill>
        <p:spPr bwMode="auto">
          <a:xfrm>
            <a:off x="2260111" y="4567605"/>
            <a:ext cx="2267837" cy="23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14156" y="4579692"/>
            <a:ext cx="7296164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none" spc="30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TẠM BIỆT</a:t>
            </a:r>
          </a:p>
          <a:p>
            <a:pPr algn="ctr"/>
            <a:r>
              <a:rPr lang="en-US" sz="6500" spc="30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VÀ HẸN GẶP LẠI</a:t>
            </a:r>
            <a:endParaRPr lang="en-US" sz="6500" b="0" cap="none" spc="300">
              <a:ln w="177800"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21052" y="4574085"/>
            <a:ext cx="7296164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none" spc="300">
                <a:ln w="0"/>
                <a:gradFill>
                  <a:gsLst>
                    <a:gs pos="52000">
                      <a:srgbClr val="FF0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TẠM BIỆT</a:t>
            </a:r>
          </a:p>
          <a:p>
            <a:pPr algn="ctr"/>
            <a:r>
              <a:rPr lang="en-US" sz="6500" spc="300">
                <a:ln w="0"/>
                <a:gradFill>
                  <a:gsLst>
                    <a:gs pos="52000">
                      <a:srgbClr val="FF0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VÀ HẸN GẶP LẠI</a:t>
            </a:r>
            <a:endParaRPr lang="en-US" sz="6500" b="0" cap="none" spc="300">
              <a:ln w="0"/>
              <a:gradFill>
                <a:gsLst>
                  <a:gs pos="52000">
                    <a:srgbClr val="FF0000"/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819" y="572293"/>
            <a:ext cx="10864850" cy="57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 t="51777" r="11304" b="3206"/>
          <a:stretch/>
        </p:blipFill>
        <p:spPr bwMode="auto">
          <a:xfrm rot="902119">
            <a:off x="10342595" y="-81209"/>
            <a:ext cx="1323939" cy="18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51283" r="57371" b="3206"/>
          <a:stretch/>
        </p:blipFill>
        <p:spPr bwMode="auto">
          <a:xfrm>
            <a:off x="412016" y="4754359"/>
            <a:ext cx="1314799" cy="18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6873" r="55714" b="52330"/>
          <a:stretch/>
        </p:blipFill>
        <p:spPr bwMode="auto">
          <a:xfrm rot="1271143">
            <a:off x="181096" y="53461"/>
            <a:ext cx="1328069" cy="162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9"/>
          <p:cNvSpPr/>
          <p:nvPr/>
        </p:nvSpPr>
        <p:spPr>
          <a:xfrm>
            <a:off x="7642629" y="244379"/>
            <a:ext cx="2818584" cy="819899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solidFill>
                  <a:schemeClr val="bg1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1026" name="Picture 2" descr="Free vector cheerful happy cute girl waving raised hand to say hello logo hand drawn cartoon art illust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1" b="98004" l="22684" r="73962">
                        <a14:foregroundMark x1="38818" y1="32335" x2="24601" y2="38523"/>
                        <a14:foregroundMark x1="30032" y1="32934" x2="30671" y2="25749"/>
                        <a14:foregroundMark x1="50799" y1="15369" x2="42652" y2="14571"/>
                        <a14:foregroundMark x1="37061" y1="30739" x2="26677" y2="32136"/>
                        <a14:foregroundMark x1="26198" y1="63273" x2="23003" y2="60679"/>
                        <a14:foregroundMark x1="52077" y1="67066" x2="46006" y2="65469"/>
                        <a14:foregroundMark x1="53195" y1="67265" x2="50160" y2="61677"/>
                        <a14:foregroundMark x1="67252" y1="58084" x2="72204" y2="53493"/>
                        <a14:foregroundMark x1="70927" y1="66267" x2="73802" y2="66267"/>
                        <a14:foregroundMark x1="71246" y1="68463" x2="74281" y2="66267"/>
                        <a14:foregroundMark x1="47923" y1="85828" x2="47125" y2="97206"/>
                        <a14:foregroundMark x1="54952" y1="90419" x2="54633" y2="96407"/>
                        <a14:foregroundMark x1="58786" y1="96008" x2="50000" y2="96208"/>
                        <a14:foregroundMark x1="63259" y1="95808" x2="54313" y2="97605"/>
                        <a14:foregroundMark x1="64217" y1="96008" x2="63259" y2="95808"/>
                        <a14:foregroundMark x1="62780" y1="96208" x2="64856" y2="95409"/>
                        <a14:foregroundMark x1="53514" y1="91218" x2="52236" y2="98004"/>
                        <a14:foregroundMark x1="38658" y1="95808" x2="49681" y2="9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8649" r="23532" b="2571"/>
          <a:stretch/>
        </p:blipFill>
        <p:spPr bwMode="auto">
          <a:xfrm>
            <a:off x="8713521" y="2438694"/>
            <a:ext cx="3091071" cy="39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rot="20985577">
            <a:off x="1278785" y="2750333"/>
            <a:ext cx="669946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0" cap="none" spc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CON CHỮ</a:t>
            </a:r>
          </a:p>
        </p:txBody>
      </p:sp>
      <p:sp>
        <p:nvSpPr>
          <p:cNvPr id="14" name="Rectangle 13"/>
          <p:cNvSpPr/>
          <p:nvPr/>
        </p:nvSpPr>
        <p:spPr>
          <a:xfrm rot="20985577">
            <a:off x="1298050" y="2755197"/>
            <a:ext cx="669946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0" cap="none" spc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Ziclets" panose="02000603000000000000" pitchFamily="2" charset="0"/>
              </a:rPr>
              <a:t>CON CHỮ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0917" y="4820255"/>
            <a:ext cx="567174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BIẾT NÓI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84282" y="4810218"/>
            <a:ext cx="567174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0000" b="0" cap="none" spc="0">
                <a:ln w="0">
                  <a:solidFill>
                    <a:schemeClr val="tx1"/>
                  </a:solidFill>
                </a:ln>
                <a:solidFill>
                  <a:srgbClr val="FECD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BIẾT NÓI</a:t>
            </a:r>
          </a:p>
        </p:txBody>
      </p:sp>
      <p:sp>
        <p:nvSpPr>
          <p:cNvPr id="17" name="Rectangle 16"/>
          <p:cNvSpPr/>
          <p:nvPr/>
        </p:nvSpPr>
        <p:spPr>
          <a:xfrm rot="207432">
            <a:off x="1458774" y="952023"/>
            <a:ext cx="4156907" cy="1477328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000" b="0" cap="none" spc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NHỮNG</a:t>
            </a:r>
          </a:p>
        </p:txBody>
      </p:sp>
      <p:sp>
        <p:nvSpPr>
          <p:cNvPr id="18" name="Oval 17"/>
          <p:cNvSpPr/>
          <p:nvPr/>
        </p:nvSpPr>
        <p:spPr>
          <a:xfrm>
            <a:off x="2021121" y="3691169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11418" y="3779242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63304" y="4038351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97770" y="4324605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92290" y="4386175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45535" y="4197719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793721" y="3468097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15537" y="3547304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60130" y="3806538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63519" y="4120506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30245" y="4233182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98335" y="4019333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91727" y="3709927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13706" y="3396451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56454" y="3726607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99281" y="4042305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21915" y="3309487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64663" y="3639643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07490" y="3955341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525469" y="3038536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215766" y="3126609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067652" y="3385718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202118" y="3671972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96638" y="3733542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749883" y="3545086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056837" y="2948516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099585" y="3278672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142412" y="3594370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565046" y="2861552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607794" y="3191708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650621" y="3507406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358801" y="3237728"/>
            <a:ext cx="193222" cy="1932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983971" y="2764941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042551" y="3093963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195729" y="3396439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426386" y="2663846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510738" y="2993739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500995" y="3337148"/>
            <a:ext cx="193222" cy="193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nhạc vòng 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5866" y="613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8296" y="596856"/>
            <a:ext cx="4803068" cy="14311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900" b="1" cap="none" spc="0">
                <a:ln w="0"/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các từ có nghĩa nói về các đặc điểm của thiếu nhi trong ô chữ sau.</a:t>
            </a:r>
          </a:p>
        </p:txBody>
      </p:sp>
      <p:pic>
        <p:nvPicPr>
          <p:cNvPr id="8" name="图片 44038" descr="1-33"/>
          <p:cNvPicPr>
            <a:picLocks noChangeAspect="1"/>
          </p:cNvPicPr>
          <p:nvPr/>
        </p:nvPicPr>
        <p:blipFill rotWithShape="1">
          <a:blip r:embed="rId2"/>
          <a:srcRect t="6537" r="4845"/>
          <a:stretch/>
        </p:blipFill>
        <p:spPr>
          <a:xfrm rot="2036790">
            <a:off x="-178705" y="2736766"/>
            <a:ext cx="2370486" cy="56911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106815" y="2044980"/>
            <a:ext cx="44841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000" b="1" cap="none" spc="0">
                <a:ln w="0"/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tìm nhiều từ và nhanh nhất sẽ thắng.</a:t>
            </a:r>
          </a:p>
        </p:txBody>
      </p:sp>
      <p:pic>
        <p:nvPicPr>
          <p:cNvPr id="10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7" t="6756" r="10780" b="52048"/>
          <a:stretch/>
        </p:blipFill>
        <p:spPr bwMode="auto">
          <a:xfrm rot="545020" flipH="1">
            <a:off x="122166" y="895704"/>
            <a:ext cx="692814" cy="9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7" t="6756" r="10780" b="52048"/>
          <a:stretch/>
        </p:blipFill>
        <p:spPr bwMode="auto">
          <a:xfrm rot="545020" flipH="1">
            <a:off x="434382" y="2158395"/>
            <a:ext cx="692814" cy="9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59729" y="3496012"/>
            <a:ext cx="1239442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6 SVNBlow Brush" pitchFamily="2" charset="0"/>
              </a:rPr>
              <a:t>LUẬT</a:t>
            </a:r>
          </a:p>
          <a:p>
            <a:pPr algn="ctr">
              <a:spcAft>
                <a:spcPts val="600"/>
              </a:spcAft>
            </a:pPr>
            <a:r>
              <a:rPr lang="en-US" sz="4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6 SVNBlow Brush" pitchFamily="2" charset="0"/>
              </a:rPr>
              <a:t>CHƠI</a:t>
            </a:r>
            <a:endParaRPr lang="en-US" sz="40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6 SVNBlow Brush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231530">
            <a:off x="422741" y="5336899"/>
            <a:ext cx="15443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cap="none" spc="0">
                <a:ln w="0"/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đua</a:t>
            </a:r>
          </a:p>
        </p:txBody>
      </p:sp>
      <p:sp>
        <p:nvSpPr>
          <p:cNvPr id="14" name="Rectangle 13"/>
          <p:cNvSpPr/>
          <p:nvPr/>
        </p:nvSpPr>
        <p:spPr>
          <a:xfrm rot="2017465">
            <a:off x="64778" y="6098830"/>
            <a:ext cx="15443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cap="none" spc="0">
                <a:ln w="0"/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</a:p>
        </p:txBody>
      </p:sp>
      <p:pic>
        <p:nvPicPr>
          <p:cNvPr id="6" name="Picture 2" descr="Free vector hand drawn weather elements collec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36808D"/>
              </a:clrFrom>
              <a:clrTo>
                <a:srgbClr val="3680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67150" r="35316" b="4926"/>
          <a:stretch/>
        </p:blipFill>
        <p:spPr bwMode="auto">
          <a:xfrm rot="903436">
            <a:off x="10732437" y="-12494"/>
            <a:ext cx="1320868" cy="12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386340"/>
              </p:ext>
            </p:extLst>
          </p:nvPr>
        </p:nvGraphicFramePr>
        <p:xfrm>
          <a:off x="5859600" y="1500941"/>
          <a:ext cx="5403270" cy="3962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540327">
                  <a:extLst>
                    <a:ext uri="{9D8B030D-6E8A-4147-A177-3AD203B41FA5}">
                      <a16:colId xmlns:a16="http://schemas.microsoft.com/office/drawing/2014/main" val="352713023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219634960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65884741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708870216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307041739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1711453638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77081402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1975183721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700637607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34006417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2602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12913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2163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8947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3807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47508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29796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10613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5859600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01319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43038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84757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6476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68195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09914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651633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93352" y="151189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14927" y="151243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73897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15616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57335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99054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40773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82492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24211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665930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207649" y="20140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29224" y="201457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88194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29913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71632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13351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55070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96789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138508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680227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221946" y="2516171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743521" y="251671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75195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16914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958633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00352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42071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583790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125509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667228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208947" y="30046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730522" y="300519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75844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17563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959282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501001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42720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84439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26158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667877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0209596" y="349314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731171" y="3493688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90141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431860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973579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515298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057017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598736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9140455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682174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0223893" y="400893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0745468" y="400947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890790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432509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6974228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515947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057666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599385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141104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4" name="Rectangle 83"/>
          <p:cNvSpPr/>
          <p:nvPr/>
        </p:nvSpPr>
        <p:spPr>
          <a:xfrm>
            <a:off x="9682823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224542" y="452471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746117" y="4525258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891439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433158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974877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516596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058315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600034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141753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94" name="Rectangle 93"/>
          <p:cNvSpPr/>
          <p:nvPr/>
        </p:nvSpPr>
        <p:spPr>
          <a:xfrm>
            <a:off x="9683472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225191" y="499956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0746766" y="500009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512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7005" y="2441099"/>
            <a:ext cx="2860477" cy="4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VƯỢT KHÓ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254323" y="3206318"/>
            <a:ext cx="2632869" cy="4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TÀI NĂNG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254323" y="3978820"/>
            <a:ext cx="3013771" cy="4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DŨNG CẢM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303305" y="1433900"/>
            <a:ext cx="2583887" cy="651985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Các từ khóa</a:t>
            </a:r>
          </a:p>
        </p:txBody>
      </p:sp>
      <p:graphicFrame>
        <p:nvGraphicFramePr>
          <p:cNvPr id="165" name="Table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80652"/>
              </p:ext>
            </p:extLst>
          </p:nvPr>
        </p:nvGraphicFramePr>
        <p:xfrm>
          <a:off x="5511217" y="1470827"/>
          <a:ext cx="5403270" cy="3962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540327">
                  <a:extLst>
                    <a:ext uri="{9D8B030D-6E8A-4147-A177-3AD203B41FA5}">
                      <a16:colId xmlns:a16="http://schemas.microsoft.com/office/drawing/2014/main" val="352713023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219634960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65884741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708870216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307041739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1711453638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770814024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1975183721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700637607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334006417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2602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12913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2163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8947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3807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47508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29796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106131"/>
                  </a:ext>
                </a:extLst>
              </a:tr>
            </a:tbl>
          </a:graphicData>
        </a:graphic>
      </p:graphicFrame>
      <p:sp>
        <p:nvSpPr>
          <p:cNvPr id="166" name="Rectangle 165"/>
          <p:cNvSpPr/>
          <p:nvPr/>
        </p:nvSpPr>
        <p:spPr>
          <a:xfrm>
            <a:off x="5511217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6052936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6594655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7136374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7678093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8219812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8761531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9303250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9844969" y="1481783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10366544" y="1482322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525514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067233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6608952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7150671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7692390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234109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8775828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9317547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9859266" y="19839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10380841" y="198445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5539811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6081530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623249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7164968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7706687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8248406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8790125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9331844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873563" y="2486057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10395138" y="248659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5526812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6068531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6610250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7151969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7693688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8235407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8777126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9318845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9860564" y="29745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10382139" y="297508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5527461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6069180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6610899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52618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694337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8236056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8777775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9319494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9861213" y="346303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0382788" y="346357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5541758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6083477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6625196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7166915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7708634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8250353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8792072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9333791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9875510" y="3978820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10397085" y="3979359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5542407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084126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625845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7167564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7709283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251002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792721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9334440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9876159" y="446920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10397734" y="4469744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5543056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6084775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6626494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7168213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7709932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8251651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8793370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243" name="Rectangle 242"/>
          <p:cNvSpPr/>
          <p:nvPr/>
        </p:nvSpPr>
        <p:spPr>
          <a:xfrm>
            <a:off x="9335089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4" name="Rectangle 243"/>
          <p:cNvSpPr/>
          <p:nvPr/>
        </p:nvSpPr>
        <p:spPr>
          <a:xfrm>
            <a:off x="9876808" y="4969446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45" name="Rectangle 244"/>
          <p:cNvSpPr/>
          <p:nvPr/>
        </p:nvSpPr>
        <p:spPr>
          <a:xfrm>
            <a:off x="10398383" y="4969985"/>
            <a:ext cx="492702" cy="44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46" name="Picture 2" descr="Free vector hand drawn weather elements collec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36808D"/>
              </a:clrFrom>
              <a:clrTo>
                <a:srgbClr val="3680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67150" r="35316" b="4926"/>
          <a:stretch/>
        </p:blipFill>
        <p:spPr bwMode="auto">
          <a:xfrm rot="903436">
            <a:off x="10732437" y="-12494"/>
            <a:ext cx="1320868" cy="12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51283" r="57371" b="3206"/>
          <a:stretch/>
        </p:blipFill>
        <p:spPr bwMode="auto">
          <a:xfrm>
            <a:off x="412016" y="4754359"/>
            <a:ext cx="1314799" cy="18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5" grpId="0"/>
      <p:bldP spid="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25106" y="2494995"/>
            <a:ext cx="11766894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90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Tìm bản tin</a:t>
            </a:r>
            <a:endParaRPr lang="en-US" sz="9000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7 Cadena" panose="0200050300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61813" y="758137"/>
            <a:ext cx="217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0070C0"/>
                </a:solidFill>
                <a:latin typeface="Britannic Bold" panose="020B0903060703020204" pitchFamily="34" charset="0"/>
              </a:rPr>
              <a:t>01</a:t>
            </a:r>
            <a:endParaRPr lang="en-US" sz="90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10693-2176-3F56-9DDF-FF5691E2B48A}"/>
              </a:ext>
            </a:extLst>
          </p:cNvPr>
          <p:cNvSpPr txBox="1"/>
          <p:nvPr/>
        </p:nvSpPr>
        <p:spPr>
          <a:xfrm>
            <a:off x="441727" y="2492614"/>
            <a:ext cx="11766894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9000">
                <a:ln w="31750">
                  <a:solidFill>
                    <a:srgbClr val="C00000"/>
                  </a:solidFill>
                </a:ln>
                <a:solidFill>
                  <a:srgbClr val="FF6600"/>
                </a:solidFill>
                <a:latin typeface="#9Slide07 Cadena" panose="02000503000000020004" pitchFamily="2" charset="0"/>
              </a:rPr>
              <a:t>Tìm bản tin</a:t>
            </a:r>
            <a:endParaRPr lang="en-US" sz="9000" dirty="0">
              <a:ln w="31750">
                <a:solidFill>
                  <a:srgbClr val="C00000"/>
                </a:solidFill>
              </a:ln>
              <a:solidFill>
                <a:srgbClr val="FF6600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050" name="Picture 2" descr="Free vector flat illustration for world book day celeb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5" b="95687" l="4633" r="93450">
                        <a14:foregroundMark x1="33067" y1="4792" x2="30831" y2="10064"/>
                        <a14:foregroundMark x1="38339" y1="21885" x2="39457" y2="22045"/>
                        <a14:foregroundMark x1="42332" y1="88498" x2="37220" y2="95687"/>
                        <a14:foregroundMark x1="12141" y1="54952" x2="7987" y2="55272"/>
                        <a14:foregroundMark x1="11022" y1="40575" x2="4952" y2="38019"/>
                        <a14:foregroundMark x1="84984" y1="41374" x2="93610" y2="34345"/>
                        <a14:foregroundMark x1="32748" y1="5911" x2="33866" y2="3195"/>
                        <a14:foregroundMark x1="11661" y1="72843" x2="15176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07" y="2908736"/>
            <a:ext cx="4050037" cy="40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flat world book day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31" b="92013" l="9425" r="89617">
                        <a14:foregroundMark x1="44249" y1="37380" x2="40895" y2="31789"/>
                        <a14:foregroundMark x1="44089" y1="33387" x2="40415" y2="30831"/>
                        <a14:foregroundMark x1="30990" y1="43770" x2="35942" y2="46166"/>
                        <a14:foregroundMark x1="37700" y1="50160" x2="32588" y2="51278"/>
                        <a14:foregroundMark x1="37859" y1="49840" x2="41853" y2="56869"/>
                        <a14:foregroundMark x1="73802" y1="46006" x2="73323" y2="48722"/>
                        <a14:foregroundMark x1="71565" y1="53514" x2="69968" y2="47923"/>
                        <a14:foregroundMark x1="69968" y1="60703" x2="74760" y2="59265"/>
                        <a14:foregroundMark x1="70767" y1="55751" x2="68850" y2="61502"/>
                        <a14:foregroundMark x1="86741" y1="60224" x2="82748" y2="64058"/>
                        <a14:foregroundMark x1="78914" y1="46805" x2="76997" y2="47284"/>
                        <a14:foregroundMark x1="75559" y1="53195" x2="78115" y2="51757"/>
                        <a14:foregroundMark x1="82748" y1="71406" x2="88658" y2="71086"/>
                        <a14:foregroundMark x1="85783" y1="77955" x2="89776" y2="75559"/>
                        <a14:foregroundMark x1="81629" y1="84984" x2="80831" y2="88339"/>
                        <a14:foregroundMark x1="76358" y1="86422" x2="76038" y2="88978"/>
                        <a14:foregroundMark x1="40735" y1="59904" x2="36262" y2="57188"/>
                        <a14:foregroundMark x1="22524" y1="62620" x2="15016" y2="61502"/>
                        <a14:foregroundMark x1="17252" y1="69649" x2="13419" y2="67412"/>
                        <a14:foregroundMark x1="14217" y1="78275" x2="11342" y2="78275"/>
                        <a14:foregroundMark x1="22045" y1="87859" x2="11661" y2="86102"/>
                        <a14:foregroundMark x1="85304" y1="86901" x2="87220" y2="88019"/>
                        <a14:foregroundMark x1="72524" y1="87220" x2="73323" y2="89137"/>
                        <a14:foregroundMark x1="61342" y1="86102" x2="63578" y2="90895"/>
                        <a14:foregroundMark x1="64696" y1="89776" x2="62141" y2="91693"/>
                        <a14:foregroundMark x1="59425" y1="88339" x2="61342" y2="92013"/>
                        <a14:foregroundMark x1="36741" y1="90256" x2="37061" y2="91693"/>
                        <a14:foregroundMark x1="26518" y1="63578" x2="25080" y2="58786"/>
                        <a14:foregroundMark x1="28914" y1="65815" x2="26677" y2="65974"/>
                        <a14:foregroundMark x1="13578" y1="84505" x2="9425" y2="84984"/>
                        <a14:foregroundMark x1="23642" y1="65176" x2="23642" y2="65176"/>
                        <a14:backgroundMark x1="37061" y1="52396" x2="35942" y2="52396"/>
                        <a14:backgroundMark x1="41534" y1="57188" x2="40096" y2="57188"/>
                        <a14:backgroundMark x1="32588" y1="64058" x2="32109" y2="65815"/>
                        <a14:backgroundMark x1="46006" y1="71885" x2="44569" y2="71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8337" r="9832" b="6418"/>
          <a:stretch/>
        </p:blipFill>
        <p:spPr bwMode="auto">
          <a:xfrm>
            <a:off x="8231743" y="3763892"/>
            <a:ext cx="3887469" cy="309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a-d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5080" y="613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365125"/>
            <a:ext cx="11327642" cy="6076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Free vector hand drawn weather elements collec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36808D"/>
              </a:clrFrom>
              <a:clrTo>
                <a:srgbClr val="3680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67150" r="35316" b="4926"/>
          <a:stretch/>
        </p:blipFill>
        <p:spPr bwMode="auto">
          <a:xfrm rot="903436">
            <a:off x="10732437" y="-12494"/>
            <a:ext cx="1320868" cy="12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vector cute cartoon bee characters listening to music on headphones saying hi holding pencil se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51283" r="57371" b="3206"/>
          <a:stretch/>
        </p:blipFill>
        <p:spPr bwMode="auto">
          <a:xfrm>
            <a:off x="269867" y="4874306"/>
            <a:ext cx="1238266" cy="17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8573" y="543798"/>
            <a:ext cx="101251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Tìm đọc một bản tin viết về: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0040" y="1726021"/>
            <a:ext cx="3503911" cy="1796923"/>
            <a:chOff x="956964" y="1756353"/>
            <a:chExt cx="3503911" cy="1796923"/>
          </a:xfrm>
        </p:grpSpPr>
        <p:pic>
          <p:nvPicPr>
            <p:cNvPr id="13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6964" y="1756353"/>
              <a:ext cx="1137640" cy="103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loud 9"/>
            <p:cNvSpPr/>
            <p:nvPr/>
          </p:nvSpPr>
          <p:spPr>
            <a:xfrm>
              <a:off x="1248706" y="1908165"/>
              <a:ext cx="3212169" cy="1645111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vượt khó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7055" y="3950734"/>
            <a:ext cx="3503911" cy="1796923"/>
            <a:chOff x="956964" y="1756353"/>
            <a:chExt cx="3503911" cy="1796923"/>
          </a:xfrm>
        </p:grpSpPr>
        <p:pic>
          <p:nvPicPr>
            <p:cNvPr id="16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6964" y="1756353"/>
              <a:ext cx="1137640" cy="103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1248706" y="1908165"/>
              <a:ext cx="3212169" cy="16451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dũng cảm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06539" y="1932732"/>
            <a:ext cx="3503911" cy="1796923"/>
            <a:chOff x="956964" y="1756353"/>
            <a:chExt cx="3503911" cy="1796923"/>
          </a:xfrm>
        </p:grpSpPr>
        <p:pic>
          <p:nvPicPr>
            <p:cNvPr id="19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6964" y="1756353"/>
              <a:ext cx="1137640" cy="103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loud 19"/>
            <p:cNvSpPr/>
            <p:nvPr/>
          </p:nvSpPr>
          <p:spPr>
            <a:xfrm>
              <a:off x="1248706" y="1908165"/>
              <a:ext cx="3212169" cy="1645111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tài năng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41630" y="3924068"/>
            <a:ext cx="3503911" cy="1796923"/>
            <a:chOff x="956964" y="1756353"/>
            <a:chExt cx="3503911" cy="1796923"/>
          </a:xfrm>
        </p:grpSpPr>
        <p:pic>
          <p:nvPicPr>
            <p:cNvPr id="22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6964" y="1756353"/>
              <a:ext cx="1137640" cy="103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1248706" y="1908165"/>
              <a:ext cx="3212169" cy="164511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8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14621" y="166688"/>
            <a:ext cx="3606979" cy="6519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Một số bản tin</a:t>
            </a:r>
          </a:p>
        </p:txBody>
      </p:sp>
      <p:grpSp>
        <p:nvGrpSpPr>
          <p:cNvPr id="8" name="Group 7"/>
          <p:cNvGrpSpPr/>
          <p:nvPr/>
        </p:nvGrpSpPr>
        <p:grpSpPr>
          <a:xfrm rot="1473422">
            <a:off x="9049703" y="413811"/>
            <a:ext cx="3074620" cy="1502826"/>
            <a:chOff x="956964" y="1756353"/>
            <a:chExt cx="3503911" cy="1796923"/>
          </a:xfrm>
        </p:grpSpPr>
        <p:pic>
          <p:nvPicPr>
            <p:cNvPr id="9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56964" y="1756353"/>
              <a:ext cx="1137640" cy="103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loud 9"/>
            <p:cNvSpPr/>
            <p:nvPr/>
          </p:nvSpPr>
          <p:spPr>
            <a:xfrm>
              <a:off x="1248706" y="1908165"/>
              <a:ext cx="3212169" cy="1645111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vượt khó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5" y="941250"/>
            <a:ext cx="521970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9069"/>
          <a:stretch/>
        </p:blipFill>
        <p:spPr>
          <a:xfrm>
            <a:off x="6189729" y="2097882"/>
            <a:ext cx="4692036" cy="420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0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785" y="428625"/>
            <a:ext cx="11327642" cy="5946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14621" y="166688"/>
            <a:ext cx="3606979" cy="6519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Một số bản tin</a:t>
            </a:r>
          </a:p>
        </p:txBody>
      </p:sp>
      <p:grpSp>
        <p:nvGrpSpPr>
          <p:cNvPr id="12" name="Group 11"/>
          <p:cNvGrpSpPr/>
          <p:nvPr/>
        </p:nvGrpSpPr>
        <p:grpSpPr>
          <a:xfrm rot="20597627">
            <a:off x="121760" y="-54822"/>
            <a:ext cx="3094928" cy="1479523"/>
            <a:chOff x="924527" y="1573723"/>
            <a:chExt cx="3536348" cy="1979553"/>
          </a:xfrm>
        </p:grpSpPr>
        <p:pic>
          <p:nvPicPr>
            <p:cNvPr id="13" name="Picture 2" descr="Free vector hand drawn weath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36808D"/>
                </a:clrFrom>
                <a:clrTo>
                  <a:srgbClr val="3680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37340" r="66555" b="33497"/>
            <a:stretch/>
          </p:blipFill>
          <p:spPr bwMode="auto">
            <a:xfrm rot="20190186">
              <a:off x="924527" y="1573723"/>
              <a:ext cx="1137640" cy="122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248706" y="1908165"/>
              <a:ext cx="3212169" cy="16451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 nhi dũng cảm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177"/>
          <a:stretch/>
        </p:blipFill>
        <p:spPr>
          <a:xfrm>
            <a:off x="4862824" y="1063097"/>
            <a:ext cx="6344262" cy="500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://c1baokhetp.hungyen.edu.vn/upload/46055/fck/files/kim-dong-nha-sach-truc-tuyen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30" y="1525640"/>
            <a:ext cx="3256686" cy="4311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422</Words>
  <Application>Microsoft Office PowerPoint</Application>
  <PresentationFormat>Widescreen</PresentationFormat>
  <Paragraphs>239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Calibri Light</vt:lpstr>
      <vt:lpstr>#9Slide07 SVNUT Triumph Press</vt:lpstr>
      <vt:lpstr>#9Slide03 AllRoundGothic</vt:lpstr>
      <vt:lpstr>Arial</vt:lpstr>
      <vt:lpstr>Times New Roman</vt:lpstr>
      <vt:lpstr>#9Slide07 IcielQueulat Uni</vt:lpstr>
      <vt:lpstr>#9Slide04 HLT Aquus</vt:lpstr>
      <vt:lpstr>#9Slide07 SVNZiclets</vt:lpstr>
      <vt:lpstr>#9Slide06 SVNBlow Brush</vt:lpstr>
      <vt:lpstr>#9Slide07 IcielCadena</vt:lpstr>
      <vt:lpstr>Britannic Bold</vt:lpstr>
      <vt:lpstr>#9Slide05 Habano</vt:lpstr>
      <vt:lpstr>#9Slide07 SFU Jamaica</vt:lpstr>
      <vt:lpstr>Calibri</vt:lpstr>
      <vt:lpstr>#9Slide07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Tieng Viet 4</dc:subject>
  <dc:creator>KTUTS</dc:creator>
  <cp:keywords>Chau</cp:keywords>
  <dc:description>KTUTS</dc:description>
  <cp:lastModifiedBy>Hanh Phan</cp:lastModifiedBy>
  <cp:revision>D07</cp:revision>
  <dcterms:created xsi:type="dcterms:W3CDTF">2023-07-30T07:49:17Z</dcterms:created>
  <dcterms:modified xsi:type="dcterms:W3CDTF">2023-09-03T18:26:17Z</dcterms:modified>
  <cp:version>KTUTS</cp:version>
</cp:coreProperties>
</file>