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activeX/activeX1.xml" ContentType="application/vnd.ms-office.activeX+xml"/>
  <Override PartName="/ppt/activeX/activeX2.xml" ContentType="application/vnd.ms-office.activeX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84" r:id="rId13"/>
    <p:sldId id="270" r:id="rId14"/>
    <p:sldId id="271" r:id="rId15"/>
    <p:sldId id="272" r:id="rId16"/>
    <p:sldId id="273" r:id="rId17"/>
    <p:sldId id="291" r:id="rId18"/>
    <p:sldId id="274" r:id="rId19"/>
    <p:sldId id="292" r:id="rId20"/>
    <p:sldId id="285" r:id="rId21"/>
    <p:sldId id="263" r:id="rId22"/>
    <p:sldId id="286" r:id="rId23"/>
    <p:sldId id="275" r:id="rId24"/>
    <p:sldId id="277" r:id="rId25"/>
    <p:sldId id="279" r:id="rId26"/>
    <p:sldId id="280" r:id="rId27"/>
    <p:sldId id="281" r:id="rId28"/>
    <p:sldId id="276" r:id="rId29"/>
    <p:sldId id="278" r:id="rId30"/>
    <p:sldId id="287" r:id="rId31"/>
    <p:sldId id="264" r:id="rId32"/>
    <p:sldId id="283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3DCBD"/>
    <a:srgbClr val="CCFFCC"/>
    <a:srgbClr val="F5D8B6"/>
    <a:srgbClr val="C79040"/>
    <a:srgbClr val="F7913F"/>
    <a:srgbClr val="F6F99B"/>
    <a:srgbClr val="FF6600"/>
    <a:srgbClr val="FF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08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46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33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205CE-3AA8-09EE-D837-AC66D024C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117584"/>
            <a:ext cx="1478724" cy="1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391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12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27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34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93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89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6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28696-C2BA-E0CE-C0B5-439F7C7E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0975F-FC1D-28B3-0ADA-A7DF32F10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F8493-F94A-D2A4-30F4-BE4D39929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BB1B0-0841-45A2-8F0C-34934E9416D7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2391D-34D0-F7A0-AD69-85137AFE4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13C1B-2D36-6801-CE8B-E0415C4DE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34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3F171E-58EA-DF1E-3F00-52440B650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76" b="17948"/>
          <a:stretch/>
        </p:blipFill>
        <p:spPr>
          <a:xfrm>
            <a:off x="-20718" y="-11653"/>
            <a:ext cx="12212717" cy="68696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CC4482-420C-43B2-A691-295F4E759D03}"/>
              </a:ext>
            </a:extLst>
          </p:cNvPr>
          <p:cNvGrpSpPr/>
          <p:nvPr/>
        </p:nvGrpSpPr>
        <p:grpSpPr>
          <a:xfrm>
            <a:off x="1792523" y="559292"/>
            <a:ext cx="2413845" cy="646334"/>
            <a:chOff x="6060281" y="2988542"/>
            <a:chExt cx="2201664" cy="11673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DCB69C-860A-0817-94A0-1B29CAC35D17}"/>
                </a:ext>
              </a:extLst>
            </p:cNvPr>
            <p:cNvSpPr txBox="1"/>
            <p:nvPr/>
          </p:nvSpPr>
          <p:spPr>
            <a:xfrm>
              <a:off x="6060283" y="2988546"/>
              <a:ext cx="2201662" cy="116734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4000" dirty="0" err="1">
                  <a:ln w="1873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Chủ</a:t>
              </a:r>
              <a:r>
                <a:rPr lang="en-US" sz="4000" dirty="0">
                  <a:ln w="1873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4000" dirty="0" err="1">
                  <a:ln w="1873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đề</a:t>
              </a:r>
              <a:endParaRPr lang="vi-VN" sz="4000" dirty="0">
                <a:ln w="1873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4A46F9-1337-DB5D-5DF8-A3B08EE47BCC}"/>
                </a:ext>
              </a:extLst>
            </p:cNvPr>
            <p:cNvSpPr txBox="1"/>
            <p:nvPr/>
          </p:nvSpPr>
          <p:spPr>
            <a:xfrm>
              <a:off x="6060281" y="2988542"/>
              <a:ext cx="2201660" cy="11673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sz="4000" dirty="0" err="1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Chủ</a:t>
              </a:r>
              <a:r>
                <a:rPr lang="en-US" sz="400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đề</a:t>
              </a:r>
              <a:endParaRPr lang="vi-VN" sz="4000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AC4EFC-6780-3A14-613C-1363461A0733}"/>
              </a:ext>
            </a:extLst>
          </p:cNvPr>
          <p:cNvGrpSpPr/>
          <p:nvPr/>
        </p:nvGrpSpPr>
        <p:grpSpPr>
          <a:xfrm>
            <a:off x="1826470" y="697795"/>
            <a:ext cx="8539059" cy="1015663"/>
            <a:chOff x="4761734" y="2983112"/>
            <a:chExt cx="6065902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CC82BC-C659-FDEE-C820-5D929DB1101C}"/>
                </a:ext>
              </a:extLst>
            </p:cNvPr>
            <p:cNvSpPr txBox="1"/>
            <p:nvPr/>
          </p:nvSpPr>
          <p:spPr>
            <a:xfrm>
              <a:off x="4761734" y="2983112"/>
              <a:ext cx="60659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20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  <a:endParaRPr lang="vi-VN" sz="6000" dirty="0">
                <a:ln w="120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D5A91C-2909-A5E0-CA3C-E232CB5F72B9}"/>
                </a:ext>
              </a:extLst>
            </p:cNvPr>
            <p:cNvSpPr txBox="1"/>
            <p:nvPr/>
          </p:nvSpPr>
          <p:spPr>
            <a:xfrm>
              <a:off x="4834644" y="2983112"/>
              <a:ext cx="59200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0070C0"/>
                    </a:solidFill>
                  </a:ln>
                  <a:solidFill>
                    <a:srgbClr val="00FFCC"/>
                  </a:solidFill>
                  <a:latin typeface="SVN-Poky's" panose="020B0606040200020203" pitchFamily="34" charset="0"/>
                </a:rPr>
                <a:t>CÁC </a:t>
              </a:r>
              <a:r>
                <a:rPr lang="en-US" sz="6000">
                  <a:ln w="19050">
                    <a:solidFill>
                      <a:srgbClr val="0070C0"/>
                    </a:solidFill>
                  </a:ln>
                  <a:solidFill>
                    <a:srgbClr val="66FF33"/>
                  </a:solidFill>
                  <a:latin typeface="SVN-Poky's" panose="020B0606040200020203" pitchFamily="34" charset="0"/>
                </a:rPr>
                <a:t>SỐ</a:t>
              </a:r>
              <a:r>
                <a:rPr lang="en-US" sz="6000">
                  <a:ln w="19050">
                    <a:solidFill>
                      <a:srgbClr val="0070C0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6000">
                  <a:ln w="19050">
                    <a:solidFill>
                      <a:srgbClr val="0070C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ĐẾN</a:t>
              </a:r>
              <a:r>
                <a:rPr lang="en-US" sz="6000">
                  <a:ln w="19050">
                    <a:solidFill>
                      <a:srgbClr val="0070C0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6000">
                  <a:ln w="19050">
                    <a:solidFill>
                      <a:srgbClr val="0070C0"/>
                    </a:solidFill>
                  </a:ln>
                  <a:solidFill>
                    <a:srgbClr val="CC66FF"/>
                  </a:solidFill>
                  <a:latin typeface="SVN-Poky's" panose="020B0606040200020203" pitchFamily="34" charset="0"/>
                </a:rPr>
                <a:t>10 000</a:t>
              </a:r>
              <a:endParaRPr lang="vi-VN" sz="6000" dirty="0">
                <a:ln w="19050">
                  <a:solidFill>
                    <a:srgbClr val="0070C0"/>
                  </a:solidFill>
                </a:ln>
                <a:solidFill>
                  <a:srgbClr val="CC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7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0BFFA-6A5F-213B-BD1C-9F5B21CB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84D2EB-A443-BFE7-2C04-2676C6D35B64}"/>
              </a:ext>
            </a:extLst>
          </p:cNvPr>
          <p:cNvGrpSpPr/>
          <p:nvPr/>
        </p:nvGrpSpPr>
        <p:grpSpPr>
          <a:xfrm>
            <a:off x="445926" y="1879482"/>
            <a:ext cx="4808590" cy="4607883"/>
            <a:chOff x="-97655" y="2014205"/>
            <a:chExt cx="4808590" cy="4607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94C7E5-BBD7-3BDF-36C9-413D1707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3" b="99093" l="522" r="89391">
                          <a14:foregroundMark x1="37391" y1="3993" x2="37391" y2="3993"/>
                          <a14:foregroundMark x1="35826" y1="544" x2="35826" y2="544"/>
                          <a14:foregroundMark x1="46609" y1="46824" x2="52174" y2="50635"/>
                          <a14:foregroundMark x1="3130" y1="49183" x2="3130" y2="49183"/>
                          <a14:foregroundMark x1="522" y1="45191" x2="7304" y2="71143"/>
                          <a14:foregroundMark x1="40348" y1="78947" x2="53913" y2="99093"/>
                          <a14:foregroundMark x1="53913" y1="99093" x2="53913" y2="99093"/>
                          <a14:foregroundMark x1="46609" y1="72232" x2="46609" y2="72232"/>
                          <a14:foregroundMark x1="81739" y1="12523" x2="86783" y2="28312"/>
                          <a14:foregroundMark x1="84348" y1="15608" x2="89391" y2="20508"/>
                          <a14:foregroundMark x1="82435" y1="9800" x2="86783" y2="13793"/>
                          <a14:foregroundMark x1="43130" y1="92740" x2="46435" y2="98730"/>
                          <a14:foregroundMark x1="70087" y1="57169" x2="74783" y2="72051"/>
                          <a14:foregroundMark x1="74435" y1="71506" x2="79304" y2="72232"/>
                          <a14:foregroundMark x1="71652" y1="60254" x2="73565" y2="61706"/>
                          <a14:foregroundMark x1="55304" y1="84392" x2="69913" y2="98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7655" y="2014205"/>
              <a:ext cx="4808590" cy="4607883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18E3B87-F075-8865-9E18-5130971EE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19" y="4585790"/>
              <a:ext cx="882778" cy="79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26E07A2-CBB1-D55D-6517-6B66FD8249D7}"/>
              </a:ext>
            </a:extLst>
          </p:cNvPr>
          <p:cNvSpPr/>
          <p:nvPr/>
        </p:nvSpPr>
        <p:spPr>
          <a:xfrm>
            <a:off x="810222" y="122304"/>
            <a:ext cx="4079997" cy="1540931"/>
          </a:xfrm>
          <a:prstGeom prst="wedgeRoundRectCallout">
            <a:avLst>
              <a:gd name="adj1" fmla="val 2379"/>
              <a:gd name="adj2" fmla="val 64976"/>
              <a:gd name="adj3" fmla="val 16667"/>
            </a:avLst>
          </a:prstGeom>
          <a:solidFill>
            <a:srgbClr val="FFFFCC"/>
          </a:solidFill>
          <a:ln w="38100">
            <a:solidFill>
              <a:srgbClr val="74DED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Có bao nhiêu nhóm tung được mặt ngửa?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493960" imgH="1539360"/>
        </mc:Choice>
        <mc:Fallback>
          <p:control name="TextBox1" r:id="rId1" imgW="5493960" imgH="1539360">
            <p:pic>
              <p:nvPicPr>
                <p:cNvPr id="8" name="TextBox1">
                  <a:extLst>
                    <a:ext uri="{FF2B5EF4-FFF2-40B4-BE49-F238E27FC236}">
                      <a16:creationId xmlns:a16="http://schemas.microsoft.com/office/drawing/2014/main" id="{0E433F9E-1407-5910-478D-017D01241A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76990" y="1888068"/>
                  <a:ext cx="5492535" cy="154093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20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30963-E1DF-DBB7-5CAD-1AF345233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3FADC3-265C-733B-4BCF-0DA3F0972BE0}"/>
              </a:ext>
            </a:extLst>
          </p:cNvPr>
          <p:cNvGrpSpPr/>
          <p:nvPr/>
        </p:nvGrpSpPr>
        <p:grpSpPr>
          <a:xfrm>
            <a:off x="812327" y="2463252"/>
            <a:ext cx="4524404" cy="4335558"/>
            <a:chOff x="-97655" y="2014205"/>
            <a:chExt cx="4808590" cy="4607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8027DD-0FE9-4A27-1D91-0642ED303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3" b="99093" l="522" r="89391">
                          <a14:foregroundMark x1="37391" y1="3993" x2="37391" y2="3993"/>
                          <a14:foregroundMark x1="35826" y1="544" x2="35826" y2="544"/>
                          <a14:foregroundMark x1="46609" y1="46824" x2="52174" y2="50635"/>
                          <a14:foregroundMark x1="3130" y1="49183" x2="3130" y2="49183"/>
                          <a14:foregroundMark x1="522" y1="45191" x2="7304" y2="71143"/>
                          <a14:foregroundMark x1="40348" y1="78947" x2="53913" y2="99093"/>
                          <a14:foregroundMark x1="53913" y1="99093" x2="53913" y2="99093"/>
                          <a14:foregroundMark x1="46609" y1="72232" x2="46609" y2="72232"/>
                          <a14:foregroundMark x1="81739" y1="12523" x2="86783" y2="28312"/>
                          <a14:foregroundMark x1="84348" y1="15608" x2="89391" y2="20508"/>
                          <a14:foregroundMark x1="82435" y1="9800" x2="86783" y2="13793"/>
                          <a14:foregroundMark x1="43130" y1="92740" x2="46435" y2="98730"/>
                          <a14:foregroundMark x1="70087" y1="57169" x2="74783" y2="72051"/>
                          <a14:foregroundMark x1="74435" y1="71506" x2="79304" y2="72232"/>
                          <a14:foregroundMark x1="71652" y1="60254" x2="73565" y2="61706"/>
                          <a14:foregroundMark x1="55304" y1="84392" x2="69913" y2="98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7655" y="2014205"/>
              <a:ext cx="4808590" cy="4607883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8EC5B36-9812-3699-74BB-BD89FF44D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19" y="4585790"/>
              <a:ext cx="882778" cy="79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26E07A2-CBB1-D55D-6517-6B66FD8249D7}"/>
              </a:ext>
            </a:extLst>
          </p:cNvPr>
          <p:cNvSpPr/>
          <p:nvPr/>
        </p:nvSpPr>
        <p:spPr>
          <a:xfrm>
            <a:off x="290380" y="376109"/>
            <a:ext cx="4820575" cy="1930529"/>
          </a:xfrm>
          <a:prstGeom prst="wedgeRoundRectCallout">
            <a:avLst>
              <a:gd name="adj1" fmla="val -15398"/>
              <a:gd name="adj2" fmla="val 63519"/>
              <a:gd name="adj3" fmla="val 16667"/>
            </a:avLst>
          </a:prstGeom>
          <a:solidFill>
            <a:srgbClr val="FFFFCC"/>
          </a:solidFill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Có nhóm nào tung một lần mà vừa được mặt sấp vừa mặt ngửa luôn không?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3B813F-59D0-A2CD-4AB5-890CEB28FEE7}"/>
              </a:ext>
            </a:extLst>
          </p:cNvPr>
          <p:cNvGrpSpPr/>
          <p:nvPr/>
        </p:nvGrpSpPr>
        <p:grpSpPr>
          <a:xfrm>
            <a:off x="5238854" y="859750"/>
            <a:ext cx="6953146" cy="4930539"/>
            <a:chOff x="5373392" y="1072814"/>
            <a:chExt cx="6953146" cy="49305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107914-7413-8262-0682-215E339A7E3D}"/>
                </a:ext>
              </a:extLst>
            </p:cNvPr>
            <p:cNvGrpSpPr/>
            <p:nvPr/>
          </p:nvGrpSpPr>
          <p:grpSpPr>
            <a:xfrm>
              <a:off x="5373392" y="2519702"/>
              <a:ext cx="6475485" cy="3483651"/>
              <a:chOff x="5751957" y="-1344353"/>
              <a:chExt cx="5154518" cy="348365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3860175-8B6C-471A-019E-4724DB49B2EE}"/>
                  </a:ext>
                </a:extLst>
              </p:cNvPr>
              <p:cNvSpPr/>
              <p:nvPr/>
            </p:nvSpPr>
            <p:spPr>
              <a:xfrm>
                <a:off x="5751957" y="-1344353"/>
                <a:ext cx="5154518" cy="3416320"/>
              </a:xfrm>
              <a:prstGeom prst="roundRect">
                <a:avLst>
                  <a:gd name="adj" fmla="val 11420"/>
                </a:avLst>
              </a:prstGeom>
              <a:solidFill>
                <a:srgbClr val="FFFFFF"/>
              </a:solidFill>
              <a:ln w="38100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n w="57150">
                    <a:solidFill>
                      <a:srgbClr val="FF0066"/>
                    </a:solidFill>
                  </a:ln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2AF9D7-1766-61D7-87BC-8CB794263760}"/>
                  </a:ext>
                </a:extLst>
              </p:cNvPr>
              <p:cNvSpPr txBox="1"/>
              <p:nvPr/>
            </p:nvSpPr>
            <p:spPr>
              <a:xfrm>
                <a:off x="6160184" y="-1277022"/>
                <a:ext cx="45651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/>
                  <a:t>Đồng xu có hai mặt: mặt sấp và mặt ngửa nên khi tung đồng xu một lần sẽ xảy ra một trong hai khả năng: mặt sấp xuất hiện hoặc mặt ngửa xuất hiện.</a:t>
                </a: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ECDF793-FD9E-5DFC-D248-4059C77FE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5297">
              <a:off x="10541945" y="1072814"/>
              <a:ext cx="1784593" cy="1784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62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33A977-EA26-3A97-A72E-384B4AEF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ED3B52-D135-B7B1-B0A6-DDE11E7B4929}"/>
              </a:ext>
            </a:extLst>
          </p:cNvPr>
          <p:cNvSpPr/>
          <p:nvPr/>
        </p:nvSpPr>
        <p:spPr>
          <a:xfrm>
            <a:off x="215418" y="1278383"/>
            <a:ext cx="6895596" cy="1654359"/>
          </a:xfrm>
          <a:prstGeom prst="wedgeRoundRectCallout">
            <a:avLst>
              <a:gd name="adj1" fmla="val 18501"/>
              <a:gd name="adj2" fmla="val 67175"/>
              <a:gd name="adj3" fmla="val 16667"/>
            </a:avLst>
          </a:prstGeom>
          <a:solidFill>
            <a:srgbClr val="FFFFCC"/>
          </a:solidFill>
          <a:ln w="38100">
            <a:solidFill>
              <a:srgbClr val="F7913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Các bạn cùng tụi mình chơi trò trốn tìm nha. Nhưng trước tiên các bạn phải  hoàn thành thử thách sau đã nhé!</a:t>
            </a:r>
          </a:p>
        </p:txBody>
      </p:sp>
    </p:spTree>
    <p:extLst>
      <p:ext uri="{BB962C8B-B14F-4D97-AF65-F5344CB8AC3E}">
        <p14:creationId xmlns:p14="http://schemas.microsoft.com/office/powerpoint/2010/main" val="6284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72DA09-C456-5780-DE2F-8350ED3AA879}"/>
              </a:ext>
            </a:extLst>
          </p:cNvPr>
          <p:cNvGrpSpPr/>
          <p:nvPr/>
        </p:nvGrpSpPr>
        <p:grpSpPr>
          <a:xfrm>
            <a:off x="567086" y="516994"/>
            <a:ext cx="10914208" cy="2062103"/>
            <a:chOff x="567086" y="481484"/>
            <a:chExt cx="10914208" cy="2062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4C675-5315-310D-DF7B-334FCF2F29EF}"/>
                </a:ext>
              </a:extLst>
            </p:cNvPr>
            <p:cNvGrpSpPr/>
            <p:nvPr/>
          </p:nvGrpSpPr>
          <p:grpSpPr>
            <a:xfrm>
              <a:off x="567086" y="505881"/>
              <a:ext cx="721360" cy="699908"/>
              <a:chOff x="955040" y="508000"/>
              <a:chExt cx="721360" cy="699908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A9FFB03-B140-203A-19C2-44EFC38E96FC}"/>
                  </a:ext>
                </a:extLst>
              </p:cNvPr>
              <p:cNvSpPr/>
              <p:nvPr/>
            </p:nvSpPr>
            <p:spPr>
              <a:xfrm>
                <a:off x="955040" y="508000"/>
                <a:ext cx="721360" cy="62186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1ED741-350F-5491-A6B4-1AAF17F29281}"/>
                  </a:ext>
                </a:extLst>
              </p:cNvPr>
              <p:cNvSpPr txBox="1"/>
              <p:nvPr/>
            </p:nvSpPr>
            <p:spPr>
              <a:xfrm>
                <a:off x="1132840" y="623133"/>
                <a:ext cx="487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B8C804-7539-A8E0-6191-CFA8F27397E6}"/>
                </a:ext>
              </a:extLst>
            </p:cNvPr>
            <p:cNvSpPr txBox="1"/>
            <p:nvPr/>
          </p:nvSpPr>
          <p:spPr>
            <a:xfrm>
              <a:off x="1288446" y="481484"/>
              <a:ext cx="1019284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Mỗi hộp có hai quả bóng (như hình vẽ). Không nhìn vào hộp, lấy ra một quả bóng.</a:t>
              </a:r>
            </a:p>
            <a:p>
              <a:r>
                <a:rPr lang="en-US" sz="3200"/>
                <a:t>Hãy nói các khả năng xảy ra về màu của quả bóng được lấy </a:t>
              </a:r>
            </a:p>
            <a:p>
              <a:r>
                <a:rPr lang="en-US" sz="3200"/>
                <a:t>(dùng các từ </a:t>
              </a:r>
              <a:r>
                <a:rPr lang="en-US" sz="3200" i="1"/>
                <a:t>có thể</a:t>
              </a:r>
              <a:r>
                <a:rPr lang="en-US" sz="3200"/>
                <a:t>, </a:t>
              </a:r>
              <a:r>
                <a:rPr lang="en-US" sz="3200" i="1"/>
                <a:t>chắn chắn</a:t>
              </a:r>
              <a:r>
                <a:rPr lang="en-US" sz="3200"/>
                <a:t>, </a:t>
              </a:r>
              <a:r>
                <a:rPr lang="en-US" sz="3200" i="1"/>
                <a:t>không thể</a:t>
              </a:r>
              <a:r>
                <a:rPr lang="en-US" sz="3200"/>
                <a:t>).</a:t>
              </a:r>
              <a:endParaRPr lang="vi-VN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4AF013-2664-77C0-AAFC-AD70FDED3C7B}"/>
              </a:ext>
            </a:extLst>
          </p:cNvPr>
          <p:cNvSpPr txBox="1"/>
          <p:nvPr/>
        </p:nvSpPr>
        <p:spPr>
          <a:xfrm rot="848829">
            <a:off x="1378499" y="3197589"/>
            <a:ext cx="1572631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Edwardian" panose="02040603050506020204" pitchFamily="18" charset="0"/>
              </a:rPr>
              <a:t>Mẫu: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404949D5-9E68-5345-ED24-98D3232D64A4}"/>
              </a:ext>
            </a:extLst>
          </p:cNvPr>
          <p:cNvGrpSpPr/>
          <p:nvPr/>
        </p:nvGrpSpPr>
        <p:grpSpPr>
          <a:xfrm>
            <a:off x="391623" y="3466785"/>
            <a:ext cx="3841207" cy="3175833"/>
            <a:chOff x="4158502" y="2406965"/>
            <a:chExt cx="3089429" cy="25797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60A2E8-C2AE-D6C2-25BC-760DE2FB6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54240" r="60170"/>
            <a:stretch/>
          </p:blipFill>
          <p:spPr>
            <a:xfrm>
              <a:off x="4158502" y="2406965"/>
              <a:ext cx="3089429" cy="25797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139992-A8F5-9C4F-95CD-1818F85EC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" t="6318" r="69332" b="47922"/>
            <a:stretch/>
          </p:blipFill>
          <p:spPr>
            <a:xfrm>
              <a:off x="5722731" y="3090243"/>
              <a:ext cx="935124" cy="7808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558959-88A6-5A6A-F7E9-E4C68439E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0" t="10445" r="40394" b="43795"/>
            <a:stretch/>
          </p:blipFill>
          <p:spPr>
            <a:xfrm>
              <a:off x="5106021" y="3134322"/>
              <a:ext cx="935124" cy="780845"/>
            </a:xfrm>
            <a:prstGeom prst="rect">
              <a:avLst/>
            </a:prstGeom>
          </p:spPr>
        </p:pic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3FB6D3-A69D-ED7F-9FCB-FA94256BCA36}"/>
              </a:ext>
            </a:extLst>
          </p:cNvPr>
          <p:cNvSpPr/>
          <p:nvPr/>
        </p:nvSpPr>
        <p:spPr>
          <a:xfrm>
            <a:off x="7470109" y="3655619"/>
            <a:ext cx="3875878" cy="1518463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Có hai quả bóng (đỏ và xanh) ở trong hộp.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1D28AD1-B500-090D-4BEC-2C2278C4ADFD}"/>
              </a:ext>
            </a:extLst>
          </p:cNvPr>
          <p:cNvSpPr/>
          <p:nvPr/>
        </p:nvSpPr>
        <p:spPr>
          <a:xfrm>
            <a:off x="7470109" y="3662978"/>
            <a:ext cx="3875878" cy="1518463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Không nhìn vào hộp, lấy một quả bóng.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85864-47EE-D650-7768-E18BF193CDD3}"/>
              </a:ext>
            </a:extLst>
          </p:cNvPr>
          <p:cNvSpPr/>
          <p:nvPr/>
        </p:nvSpPr>
        <p:spPr>
          <a:xfrm>
            <a:off x="7470109" y="3489309"/>
            <a:ext cx="3875878" cy="2062103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Xảy ra một trong hai khả năng: quả bóng lấy ra màu đỏ hoặc màu xanh.</a:t>
            </a:r>
            <a:endParaRPr lang="vi-VN" sz="320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1F4E14-247E-60D7-3A32-176E237D6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56" b="76711" l="30900" r="45250">
                        <a14:foregroundMark x1="34450" y1="75467" x2="34450" y2="75467"/>
                        <a14:foregroundMark x1="34250" y1="76444" x2="34250" y2="76444"/>
                        <a14:foregroundMark x1="40000" y1="76444" x2="39050" y2="74844"/>
                        <a14:foregroundMark x1="39650" y1="76356" x2="38900" y2="76356"/>
                        <a14:foregroundMark x1="34300" y1="76356" x2="34300" y2="76356"/>
                        <a14:foregroundMark x1="34000" y1="76356" x2="34000" y2="76356"/>
                        <a14:foregroundMark x1="33850" y1="76356" x2="33400" y2="76711"/>
                        <a14:foregroundMark x1="34150" y1="76711" x2="33850" y2="76711"/>
                        <a14:foregroundMark x1="38600" y1="64978" x2="40300" y2="67200"/>
                        <a14:foregroundMark x1="35150" y1="64444" x2="33200" y2="66667"/>
                        <a14:foregroundMark x1="36950" y1="59111" x2="37250" y2="64978"/>
                        <a14:foregroundMark x1="33800" y1="65333" x2="32050" y2="67111"/>
                        <a14:foregroundMark x1="32300" y1="66933" x2="31550" y2="66933"/>
                        <a14:foregroundMark x1="32350" y1="66933" x2="31100" y2="67467"/>
                        <a14:foregroundMark x1="32200" y1="66844" x2="31250" y2="66933"/>
                        <a14:foregroundMark x1="31850" y1="67467" x2="30950" y2="67111"/>
                      </a14:backgroundRemoval>
                    </a14:imgEffect>
                  </a14:imgLayer>
                </a14:imgProps>
              </a:ext>
            </a:extLst>
          </a:blip>
          <a:srcRect l="29125" t="37244" r="52950" b="20863"/>
          <a:stretch/>
        </p:blipFill>
        <p:spPr>
          <a:xfrm>
            <a:off x="4525725" y="1975831"/>
            <a:ext cx="3303944" cy="43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" grpId="0" animBg="1"/>
          <p:bldP spid="3" grpId="1" animBg="1"/>
          <p:bldP spid="5" grpId="0" animBg="1"/>
          <p:bldP spid="5" grpId="1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1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3" grpId="0" animBg="1"/>
          <p:bldP spid="3" grpId="1" animBg="1"/>
          <p:bldP spid="5" grpId="0" animBg="1"/>
          <p:bldP spid="5" grpId="1" animBg="1"/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152548"/>
            <a:ext cx="11576482" cy="455290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AF013-2664-77C0-AAFC-AD70FDED3C7B}"/>
              </a:ext>
            </a:extLst>
          </p:cNvPr>
          <p:cNvSpPr txBox="1"/>
          <p:nvPr/>
        </p:nvSpPr>
        <p:spPr>
          <a:xfrm rot="848829">
            <a:off x="1335783" y="1946625"/>
            <a:ext cx="1572631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Edwardian" panose="02040603050506020204" pitchFamily="18" charset="0"/>
              </a:rPr>
              <a:t>Mẫu: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770C5-AA2C-2576-DEB2-2FC2D4A91CC6}"/>
              </a:ext>
            </a:extLst>
          </p:cNvPr>
          <p:cNvSpPr txBox="1"/>
          <p:nvPr/>
        </p:nvSpPr>
        <p:spPr>
          <a:xfrm>
            <a:off x="3874091" y="2556631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Quả bóng lấy ra </a:t>
            </a:r>
            <a:r>
              <a:rPr lang="en-US" sz="4000" b="1" i="1">
                <a:solidFill>
                  <a:srgbClr val="FF0066"/>
                </a:solidFill>
              </a:rPr>
              <a:t>có thể </a:t>
            </a:r>
            <a:r>
              <a:rPr lang="en-US" sz="4000"/>
              <a:t>màu đỏ.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7D9DA-1D77-9E26-1350-A92892D41532}"/>
              </a:ext>
            </a:extLst>
          </p:cNvPr>
          <p:cNvSpPr txBox="1"/>
          <p:nvPr/>
        </p:nvSpPr>
        <p:spPr>
          <a:xfrm>
            <a:off x="3874091" y="3341779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Quả bóng lấy ra </a:t>
            </a:r>
            <a:r>
              <a:rPr lang="en-US" sz="4000" b="1" i="1">
                <a:solidFill>
                  <a:srgbClr val="FF0066"/>
                </a:solidFill>
              </a:rPr>
              <a:t>có thể </a:t>
            </a:r>
            <a:r>
              <a:rPr lang="en-US" sz="4000"/>
              <a:t>màu xanh.</a:t>
            </a:r>
            <a:endParaRPr lang="vi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08E27-3C02-F74A-E24D-DCF2ACB8D1AD}"/>
              </a:ext>
            </a:extLst>
          </p:cNvPr>
          <p:cNvSpPr txBox="1"/>
          <p:nvPr/>
        </p:nvSpPr>
        <p:spPr>
          <a:xfrm>
            <a:off x="3874091" y="4132212"/>
            <a:ext cx="815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Quả bóng lấy ra </a:t>
            </a:r>
            <a:r>
              <a:rPr lang="en-US" sz="4000" b="1" i="1">
                <a:solidFill>
                  <a:srgbClr val="FF0066"/>
                </a:solidFill>
              </a:rPr>
              <a:t>không thể </a:t>
            </a:r>
            <a:r>
              <a:rPr lang="en-US" sz="4000"/>
              <a:t>màu vàng.</a:t>
            </a:r>
            <a:endParaRPr lang="vi-VN" sz="4000" dirty="0"/>
          </a:p>
        </p:txBody>
      </p: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404949D5-9E68-5345-ED24-98D3232D64A4}"/>
              </a:ext>
            </a:extLst>
          </p:cNvPr>
          <p:cNvGrpSpPr/>
          <p:nvPr/>
        </p:nvGrpSpPr>
        <p:grpSpPr>
          <a:xfrm>
            <a:off x="0" y="2459327"/>
            <a:ext cx="3748189" cy="3129802"/>
            <a:chOff x="4158502" y="2406965"/>
            <a:chExt cx="3089429" cy="25797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60A2E8-C2AE-D6C2-25BC-760DE2FB6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54240" r="60170"/>
            <a:stretch/>
          </p:blipFill>
          <p:spPr>
            <a:xfrm>
              <a:off x="4158502" y="2406965"/>
              <a:ext cx="3089429" cy="25797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139992-A8F5-9C4F-95CD-1818F85EC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" t="6318" r="69332" b="47922"/>
            <a:stretch/>
          </p:blipFill>
          <p:spPr>
            <a:xfrm>
              <a:off x="5722731" y="3090243"/>
              <a:ext cx="935124" cy="7808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558959-88A6-5A6A-F7E9-E4C68439E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0" t="10445" r="40394" b="43795"/>
            <a:stretch/>
          </p:blipFill>
          <p:spPr>
            <a:xfrm>
              <a:off x="5106021" y="3134322"/>
              <a:ext cx="935124" cy="78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4BF88F-F002-CF40-B7C8-6CE39A83D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565719"/>
            <a:ext cx="11576482" cy="572656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72DA09-C456-5780-DE2F-8350ED3AA879}"/>
              </a:ext>
            </a:extLst>
          </p:cNvPr>
          <p:cNvGrpSpPr/>
          <p:nvPr/>
        </p:nvGrpSpPr>
        <p:grpSpPr>
          <a:xfrm>
            <a:off x="638896" y="749482"/>
            <a:ext cx="10914208" cy="2062103"/>
            <a:chOff x="567086" y="481484"/>
            <a:chExt cx="10914208" cy="2062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4C675-5315-310D-DF7B-334FCF2F29EF}"/>
                </a:ext>
              </a:extLst>
            </p:cNvPr>
            <p:cNvGrpSpPr/>
            <p:nvPr/>
          </p:nvGrpSpPr>
          <p:grpSpPr>
            <a:xfrm>
              <a:off x="567086" y="505881"/>
              <a:ext cx="721360" cy="699908"/>
              <a:chOff x="955040" y="508000"/>
              <a:chExt cx="721360" cy="699908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A9FFB03-B140-203A-19C2-44EFC38E96FC}"/>
                  </a:ext>
                </a:extLst>
              </p:cNvPr>
              <p:cNvSpPr/>
              <p:nvPr/>
            </p:nvSpPr>
            <p:spPr>
              <a:xfrm>
                <a:off x="955040" y="508000"/>
                <a:ext cx="721360" cy="62186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1ED741-350F-5491-A6B4-1AAF17F29281}"/>
                  </a:ext>
                </a:extLst>
              </p:cNvPr>
              <p:cNvSpPr txBox="1"/>
              <p:nvPr/>
            </p:nvSpPr>
            <p:spPr>
              <a:xfrm>
                <a:off x="1132840" y="623133"/>
                <a:ext cx="487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B8C804-7539-A8E0-6191-CFA8F27397E6}"/>
                </a:ext>
              </a:extLst>
            </p:cNvPr>
            <p:cNvSpPr txBox="1"/>
            <p:nvPr/>
          </p:nvSpPr>
          <p:spPr>
            <a:xfrm>
              <a:off x="1288446" y="481484"/>
              <a:ext cx="1019284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Mỗi hộp có hai quả bóng (như hình vẽ). Không nhìn vào hộp, lấy ra một quả bóng.</a:t>
              </a:r>
            </a:p>
            <a:p>
              <a:r>
                <a:rPr lang="en-US" sz="3200"/>
                <a:t>Hãy nói các khả năng xảy ra về màu của quả bóng được lấy </a:t>
              </a:r>
            </a:p>
            <a:p>
              <a:r>
                <a:rPr lang="en-US" sz="3200"/>
                <a:t>(dùng các từ </a:t>
              </a:r>
              <a:r>
                <a:rPr lang="en-US" sz="3200" i="1"/>
                <a:t>có thể</a:t>
              </a:r>
              <a:r>
                <a:rPr lang="en-US" sz="3200"/>
                <a:t>, </a:t>
              </a:r>
              <a:r>
                <a:rPr lang="en-US" sz="3200" i="1"/>
                <a:t>chắn chắn</a:t>
              </a:r>
              <a:r>
                <a:rPr lang="en-US" sz="3200"/>
                <a:t>, </a:t>
              </a:r>
              <a:r>
                <a:rPr lang="en-US" sz="3200" i="1"/>
                <a:t>không thể</a:t>
              </a:r>
              <a:r>
                <a:rPr lang="en-US" sz="3200"/>
                <a:t>).</a:t>
              </a:r>
              <a:endParaRPr lang="vi-VN" sz="3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C748D4-BE0F-A298-AF1E-0FB3CCF19EF8}"/>
              </a:ext>
            </a:extLst>
          </p:cNvPr>
          <p:cNvGrpSpPr/>
          <p:nvPr/>
        </p:nvGrpSpPr>
        <p:grpSpPr>
          <a:xfrm>
            <a:off x="5935156" y="3210052"/>
            <a:ext cx="6492240" cy="2691064"/>
            <a:chOff x="1758083" y="3685452"/>
            <a:chExt cx="6492240" cy="26910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1ACA02-0C18-0C33-4A78-27AE36592CE7}"/>
                </a:ext>
              </a:extLst>
            </p:cNvPr>
            <p:cNvSpPr txBox="1"/>
            <p:nvPr/>
          </p:nvSpPr>
          <p:spPr>
            <a:xfrm>
              <a:off x="1758083" y="3685452"/>
              <a:ext cx="6492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0B0F0"/>
                  </a:solidFill>
                  <a:latin typeface="SVN-Hole Hearted" panose="020B0A06020104020203" pitchFamily="34" charset="0"/>
                </a:rPr>
                <a:t>Hoạt động nhóm bốn</a:t>
              </a:r>
              <a:endParaRPr lang="vi-VN" sz="4800">
                <a:solidFill>
                  <a:srgbClr val="00B0F0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64A031-E149-6B9E-76AF-8DA0DD576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0304" y="4538653"/>
              <a:ext cx="5658345" cy="1837863"/>
            </a:xfrm>
            <a:prstGeom prst="rect">
              <a:avLst/>
            </a:prstGeom>
          </p:spPr>
        </p:pic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D43901E9-9E1E-F2F2-B308-A625FA761411}"/>
              </a:ext>
            </a:extLst>
          </p:cNvPr>
          <p:cNvGrpSpPr/>
          <p:nvPr/>
        </p:nvGrpSpPr>
        <p:grpSpPr>
          <a:xfrm>
            <a:off x="71021" y="2811585"/>
            <a:ext cx="3089429" cy="3520935"/>
            <a:chOff x="-3577" y="2460200"/>
            <a:chExt cx="3089429" cy="35209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B2C730-AFBF-4334-DB04-B7E87E37B856}"/>
                </a:ext>
              </a:extLst>
            </p:cNvPr>
            <p:cNvGrpSpPr/>
            <p:nvPr/>
          </p:nvGrpSpPr>
          <p:grpSpPr>
            <a:xfrm>
              <a:off x="-3577" y="3401409"/>
              <a:ext cx="3089429" cy="2579726"/>
              <a:chOff x="-3577" y="3401409"/>
              <a:chExt cx="3089429" cy="257972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049A905-DC36-B888-5D30-7EFB45289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-3577" y="3401409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2CD6EC6-1D86-6175-F64C-568E3944D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17" t="10551" r="14857" b="43689"/>
              <a:stretch/>
            </p:blipFill>
            <p:spPr>
              <a:xfrm>
                <a:off x="1468343" y="4115622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D789822-9ADB-F0B2-CCF6-53A876F2E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0" t="10445" r="40394" b="43795"/>
              <a:stretch/>
            </p:blipFill>
            <p:spPr>
              <a:xfrm>
                <a:off x="943942" y="4128766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6145" name="TextBox 6144">
              <a:extLst>
                <a:ext uri="{FF2B5EF4-FFF2-40B4-BE49-F238E27FC236}">
                  <a16:creationId xmlns:a16="http://schemas.microsoft.com/office/drawing/2014/main" id="{29501FD4-737E-541E-990C-73FC7E1DFB5B}"/>
                </a:ext>
              </a:extLst>
            </p:cNvPr>
            <p:cNvSpPr txBox="1"/>
            <p:nvPr/>
          </p:nvSpPr>
          <p:spPr>
            <a:xfrm>
              <a:off x="1422380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FF6600"/>
                  </a:solidFill>
                  <a:latin typeface="LNTH-Hoa Nho LNTH" pitchFamily="2" charset="0"/>
                </a:rPr>
                <a:t>a)</a:t>
              </a:r>
              <a:endParaRPr lang="vi-VN" sz="6600">
                <a:solidFill>
                  <a:srgbClr val="FF6600"/>
                </a:solidFill>
              </a:endParaRPr>
            </a:p>
          </p:txBody>
        </p:sp>
      </p:grp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972272B9-F2BF-6B0C-C1F7-50281610CC5A}"/>
              </a:ext>
            </a:extLst>
          </p:cNvPr>
          <p:cNvGrpSpPr/>
          <p:nvPr/>
        </p:nvGrpSpPr>
        <p:grpSpPr>
          <a:xfrm>
            <a:off x="2859238" y="2811585"/>
            <a:ext cx="3089429" cy="3537772"/>
            <a:chOff x="2711226" y="2460200"/>
            <a:chExt cx="3089429" cy="35377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1536BF-C26F-0FF5-213D-E9FE357F74D6}"/>
                </a:ext>
              </a:extLst>
            </p:cNvPr>
            <p:cNvGrpSpPr/>
            <p:nvPr/>
          </p:nvGrpSpPr>
          <p:grpSpPr>
            <a:xfrm>
              <a:off x="2711226" y="3418246"/>
              <a:ext cx="3089429" cy="2579726"/>
              <a:chOff x="4158502" y="2406965"/>
              <a:chExt cx="3089429" cy="257972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95C207C-6344-AD7B-82AF-357CFD871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4158502" y="2406965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71914C9-ABF5-632D-C237-75E038FEC7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722731" y="3090243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50B836E-57B3-9F37-71AD-C50A56D5A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099508" y="3104340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6146" name="TextBox 6145">
              <a:extLst>
                <a:ext uri="{FF2B5EF4-FFF2-40B4-BE49-F238E27FC236}">
                  <a16:creationId xmlns:a16="http://schemas.microsoft.com/office/drawing/2014/main" id="{9F2B4390-23AD-56BD-F112-819076EBF1EE}"/>
                </a:ext>
              </a:extLst>
            </p:cNvPr>
            <p:cNvSpPr txBox="1"/>
            <p:nvPr/>
          </p:nvSpPr>
          <p:spPr>
            <a:xfrm>
              <a:off x="4119794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FF6600"/>
                  </a:solidFill>
                  <a:latin typeface="LNTH-Hoa Nho LNTH" pitchFamily="2" charset="0"/>
                </a:rPr>
                <a:t>b)</a:t>
              </a:r>
              <a:endParaRPr lang="vi-VN" sz="660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C8C3F-B817-55FB-77F0-8C2264567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369978"/>
            <a:ext cx="11576482" cy="6073173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72DA09-C456-5780-DE2F-8350ED3AA879}"/>
              </a:ext>
            </a:extLst>
          </p:cNvPr>
          <p:cNvGrpSpPr/>
          <p:nvPr/>
        </p:nvGrpSpPr>
        <p:grpSpPr>
          <a:xfrm>
            <a:off x="638896" y="656782"/>
            <a:ext cx="10914208" cy="2062103"/>
            <a:chOff x="567086" y="481484"/>
            <a:chExt cx="10914208" cy="2062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4C675-5315-310D-DF7B-334FCF2F29EF}"/>
                </a:ext>
              </a:extLst>
            </p:cNvPr>
            <p:cNvGrpSpPr/>
            <p:nvPr/>
          </p:nvGrpSpPr>
          <p:grpSpPr>
            <a:xfrm>
              <a:off x="567086" y="505881"/>
              <a:ext cx="721360" cy="699908"/>
              <a:chOff x="955040" y="508000"/>
              <a:chExt cx="721360" cy="699908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A9FFB03-B140-203A-19C2-44EFC38E96FC}"/>
                  </a:ext>
                </a:extLst>
              </p:cNvPr>
              <p:cNvSpPr/>
              <p:nvPr/>
            </p:nvSpPr>
            <p:spPr>
              <a:xfrm>
                <a:off x="955040" y="508000"/>
                <a:ext cx="721360" cy="62186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1ED741-350F-5491-A6B4-1AAF17F29281}"/>
                  </a:ext>
                </a:extLst>
              </p:cNvPr>
              <p:cNvSpPr txBox="1"/>
              <p:nvPr/>
            </p:nvSpPr>
            <p:spPr>
              <a:xfrm>
                <a:off x="1132840" y="623133"/>
                <a:ext cx="487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B8C804-7539-A8E0-6191-CFA8F27397E6}"/>
                </a:ext>
              </a:extLst>
            </p:cNvPr>
            <p:cNvSpPr txBox="1"/>
            <p:nvPr/>
          </p:nvSpPr>
          <p:spPr>
            <a:xfrm>
              <a:off x="1288446" y="481484"/>
              <a:ext cx="1019284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Mỗi hộp có hai quả bóng (như hình vẽ). Không nhìn vào hộp, lấy ra một quả bóng.</a:t>
              </a:r>
            </a:p>
            <a:p>
              <a:r>
                <a:rPr lang="en-US" sz="3200"/>
                <a:t>Hãy nói các khả năng xảy ra về màu của quả bóng được lấy </a:t>
              </a:r>
            </a:p>
            <a:p>
              <a:r>
                <a:rPr lang="en-US" sz="3200"/>
                <a:t>(dùng các từ </a:t>
              </a:r>
              <a:r>
                <a:rPr lang="en-US" sz="3200" i="1"/>
                <a:t>có thể</a:t>
              </a:r>
              <a:r>
                <a:rPr lang="en-US" sz="3200"/>
                <a:t>, </a:t>
              </a:r>
              <a:r>
                <a:rPr lang="en-US" sz="3200" i="1"/>
                <a:t>chắn chắn</a:t>
              </a:r>
              <a:r>
                <a:rPr lang="en-US" sz="3200"/>
                <a:t>, </a:t>
              </a:r>
              <a:r>
                <a:rPr lang="en-US" sz="3200" i="1"/>
                <a:t>không thể</a:t>
              </a:r>
              <a:r>
                <a:rPr lang="en-US" sz="3200"/>
                <a:t>).</a:t>
              </a:r>
              <a:endParaRPr lang="vi-VN" sz="3200" dirty="0"/>
            </a:p>
          </p:txBody>
        </p: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D43901E9-9E1E-F2F2-B308-A625FA761411}"/>
              </a:ext>
            </a:extLst>
          </p:cNvPr>
          <p:cNvGrpSpPr/>
          <p:nvPr/>
        </p:nvGrpSpPr>
        <p:grpSpPr>
          <a:xfrm>
            <a:off x="542373" y="2791885"/>
            <a:ext cx="3089429" cy="3520935"/>
            <a:chOff x="-3577" y="2460200"/>
            <a:chExt cx="3089429" cy="35209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B2C730-AFBF-4334-DB04-B7E87E37B856}"/>
                </a:ext>
              </a:extLst>
            </p:cNvPr>
            <p:cNvGrpSpPr/>
            <p:nvPr/>
          </p:nvGrpSpPr>
          <p:grpSpPr>
            <a:xfrm>
              <a:off x="-3577" y="3401409"/>
              <a:ext cx="3089429" cy="2579726"/>
              <a:chOff x="-3577" y="3401409"/>
              <a:chExt cx="3089429" cy="257972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049A905-DC36-B888-5D30-7EFB45289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-3577" y="3401409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2CD6EC6-1D86-6175-F64C-568E3944D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17" t="10551" r="14857" b="43689"/>
              <a:stretch/>
            </p:blipFill>
            <p:spPr>
              <a:xfrm>
                <a:off x="1468343" y="4115622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D789822-9ADB-F0B2-CCF6-53A876F2E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0" t="10445" r="40394" b="43795"/>
              <a:stretch/>
            </p:blipFill>
            <p:spPr>
              <a:xfrm>
                <a:off x="943942" y="4128766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6145" name="TextBox 6144">
              <a:extLst>
                <a:ext uri="{FF2B5EF4-FFF2-40B4-BE49-F238E27FC236}">
                  <a16:creationId xmlns:a16="http://schemas.microsoft.com/office/drawing/2014/main" id="{29501FD4-737E-541E-990C-73FC7E1DFB5B}"/>
                </a:ext>
              </a:extLst>
            </p:cNvPr>
            <p:cNvSpPr txBox="1"/>
            <p:nvPr/>
          </p:nvSpPr>
          <p:spPr>
            <a:xfrm>
              <a:off x="1422380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6600"/>
                  </a:solidFill>
                  <a:latin typeface="LNTH-Hoa Nho LNTH" pitchFamily="2" charset="0"/>
                </a:rPr>
                <a:t>a)</a:t>
              </a:r>
              <a:endParaRPr lang="vi-VN" sz="6600" dirty="0">
                <a:solidFill>
                  <a:srgbClr val="FF6600"/>
                </a:solidFill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44BCD85-F4E3-B1A2-AE68-856C65093C4E}"/>
              </a:ext>
            </a:extLst>
          </p:cNvPr>
          <p:cNvSpPr/>
          <p:nvPr/>
        </p:nvSpPr>
        <p:spPr>
          <a:xfrm>
            <a:off x="7126953" y="3386497"/>
            <a:ext cx="3875878" cy="2062103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Xảy ra một trong </a:t>
            </a:r>
            <a:r>
              <a:rPr lang="en-US" sz="3200" b="1">
                <a:solidFill>
                  <a:schemeClr val="tx1"/>
                </a:solidFill>
              </a:rPr>
              <a:t>hai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b="1">
                <a:solidFill>
                  <a:schemeClr val="tx1"/>
                </a:solidFill>
              </a:rPr>
              <a:t>khả năng</a:t>
            </a:r>
            <a:r>
              <a:rPr lang="en-US" sz="3200">
                <a:solidFill>
                  <a:schemeClr val="tx1"/>
                </a:solidFill>
              </a:rPr>
              <a:t>: quả bóng lấy ra màu đỏ hoặc màu vàng.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827D8C4-9CDE-9031-3E3D-8F557215EF40}"/>
              </a:ext>
            </a:extLst>
          </p:cNvPr>
          <p:cNvSpPr/>
          <p:nvPr/>
        </p:nvSpPr>
        <p:spPr>
          <a:xfrm>
            <a:off x="7103718" y="3345883"/>
            <a:ext cx="4094422" cy="2062103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Vì trong hộp có 1 quả bóng màu đỏ và 1 quả bóng màu vàng.</a:t>
            </a:r>
            <a:endParaRPr lang="vi-VN" sz="320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29B24A-48B8-9321-4A3C-DD702DC7A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56" b="76711" l="30900" r="45250">
                        <a14:foregroundMark x1="34450" y1="75467" x2="34450" y2="75467"/>
                        <a14:foregroundMark x1="34250" y1="76444" x2="34250" y2="76444"/>
                        <a14:foregroundMark x1="40000" y1="76444" x2="39050" y2="74844"/>
                        <a14:foregroundMark x1="39650" y1="76356" x2="38900" y2="76356"/>
                        <a14:foregroundMark x1="34300" y1="76356" x2="34300" y2="76356"/>
                        <a14:foregroundMark x1="34000" y1="76356" x2="34000" y2="76356"/>
                        <a14:foregroundMark x1="33850" y1="76356" x2="33400" y2="76711"/>
                        <a14:foregroundMark x1="34150" y1="76711" x2="33850" y2="76711"/>
                        <a14:foregroundMark x1="38600" y1="64978" x2="40300" y2="67200"/>
                        <a14:foregroundMark x1="35150" y1="64444" x2="33200" y2="66667"/>
                        <a14:foregroundMark x1="36950" y1="59111" x2="37250" y2="64978"/>
                        <a14:foregroundMark x1="33800" y1="65333" x2="32050" y2="67111"/>
                        <a14:foregroundMark x1="32300" y1="66933" x2="31550" y2="66933"/>
                        <a14:foregroundMark x1="32350" y1="66933" x2="31100" y2="67467"/>
                        <a14:foregroundMark x1="32200" y1="66844" x2="31250" y2="66933"/>
                        <a14:foregroundMark x1="31850" y1="67467" x2="30950" y2="67111"/>
                      </a14:backgroundRemoval>
                    </a14:imgEffect>
                  </a14:imgLayer>
                </a14:imgProps>
              </a:ext>
            </a:extLst>
          </a:blip>
          <a:srcRect l="29125" t="37244" r="52950" b="20863"/>
          <a:stretch/>
        </p:blipFill>
        <p:spPr>
          <a:xfrm>
            <a:off x="3945990" y="1857785"/>
            <a:ext cx="3303944" cy="43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152548"/>
            <a:ext cx="11576482" cy="455290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770C5-AA2C-2576-DEB2-2FC2D4A91CC6}"/>
              </a:ext>
            </a:extLst>
          </p:cNvPr>
          <p:cNvSpPr txBox="1"/>
          <p:nvPr/>
        </p:nvSpPr>
        <p:spPr>
          <a:xfrm>
            <a:off x="3874091" y="2556631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Quả bóng lấy ra </a:t>
            </a:r>
            <a:r>
              <a:rPr lang="en-US" sz="4000" b="1" i="1">
                <a:solidFill>
                  <a:srgbClr val="FF0066"/>
                </a:solidFill>
              </a:rPr>
              <a:t>có thể </a:t>
            </a:r>
            <a:r>
              <a:rPr lang="en-US" sz="4000"/>
              <a:t>màu đỏ.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7D9DA-1D77-9E26-1350-A92892D41532}"/>
              </a:ext>
            </a:extLst>
          </p:cNvPr>
          <p:cNvSpPr txBox="1"/>
          <p:nvPr/>
        </p:nvSpPr>
        <p:spPr>
          <a:xfrm>
            <a:off x="3874091" y="3341779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có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thể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vàng</a:t>
            </a:r>
            <a:r>
              <a:rPr lang="en-US" sz="4000" dirty="0"/>
              <a:t>.</a:t>
            </a:r>
            <a:endParaRPr lang="vi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08E27-3C02-F74A-E24D-DCF2ACB8D1AD}"/>
              </a:ext>
            </a:extLst>
          </p:cNvPr>
          <p:cNvSpPr txBox="1"/>
          <p:nvPr/>
        </p:nvSpPr>
        <p:spPr>
          <a:xfrm>
            <a:off x="3874091" y="4132212"/>
            <a:ext cx="815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không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thể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xanh</a:t>
            </a:r>
            <a:r>
              <a:rPr lang="en-US" sz="4000" dirty="0"/>
              <a:t>.</a:t>
            </a:r>
            <a:endParaRPr lang="vi-VN"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8A25D-57CB-4628-5ACD-6B33B3073E29}"/>
              </a:ext>
            </a:extLst>
          </p:cNvPr>
          <p:cNvGrpSpPr/>
          <p:nvPr/>
        </p:nvGrpSpPr>
        <p:grpSpPr>
          <a:xfrm>
            <a:off x="22194" y="1443582"/>
            <a:ext cx="3703150" cy="3970836"/>
            <a:chOff x="-3577" y="2460200"/>
            <a:chExt cx="3089429" cy="35209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FAF63D-B2CF-F776-B787-8277F83D9461}"/>
                </a:ext>
              </a:extLst>
            </p:cNvPr>
            <p:cNvGrpSpPr/>
            <p:nvPr/>
          </p:nvGrpSpPr>
          <p:grpSpPr>
            <a:xfrm>
              <a:off x="-3577" y="3401409"/>
              <a:ext cx="3089429" cy="2579726"/>
              <a:chOff x="-3577" y="3401409"/>
              <a:chExt cx="3089429" cy="257972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5B2EFFD-9DE7-C507-F2D9-4A25C5472F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-3577" y="3401409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F4F8B9A-252F-9785-16FA-40FD08B38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17" t="10551" r="14857" b="43689"/>
              <a:stretch/>
            </p:blipFill>
            <p:spPr>
              <a:xfrm>
                <a:off x="1468343" y="4115622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4C0941A-B77A-CCF9-4A06-FFBEF01CF7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0" t="10445" r="40394" b="43795"/>
              <a:stretch/>
            </p:blipFill>
            <p:spPr>
              <a:xfrm>
                <a:off x="943942" y="4128766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B48A7C-0D3E-2CC4-9560-1E9F3AF00F9C}"/>
                </a:ext>
              </a:extLst>
            </p:cNvPr>
            <p:cNvSpPr txBox="1"/>
            <p:nvPr/>
          </p:nvSpPr>
          <p:spPr>
            <a:xfrm>
              <a:off x="1422380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6600"/>
                  </a:solidFill>
                  <a:latin typeface="LNTH-Hoa Nho LNTH" pitchFamily="2" charset="0"/>
                </a:rPr>
                <a:t>a)</a:t>
              </a:r>
              <a:endParaRPr lang="vi-VN" sz="660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3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0EDFEA4-E1EE-B1BD-ACFB-54B476C68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36813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72DA09-C456-5780-DE2F-8350ED3AA879}"/>
              </a:ext>
            </a:extLst>
          </p:cNvPr>
          <p:cNvGrpSpPr/>
          <p:nvPr/>
        </p:nvGrpSpPr>
        <p:grpSpPr>
          <a:xfrm>
            <a:off x="638896" y="570481"/>
            <a:ext cx="10914208" cy="2062103"/>
            <a:chOff x="567086" y="481484"/>
            <a:chExt cx="10914208" cy="2062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4C675-5315-310D-DF7B-334FCF2F29EF}"/>
                </a:ext>
              </a:extLst>
            </p:cNvPr>
            <p:cNvGrpSpPr/>
            <p:nvPr/>
          </p:nvGrpSpPr>
          <p:grpSpPr>
            <a:xfrm>
              <a:off x="567086" y="505881"/>
              <a:ext cx="721360" cy="699908"/>
              <a:chOff x="955040" y="508000"/>
              <a:chExt cx="721360" cy="699908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A9FFB03-B140-203A-19C2-44EFC38E96FC}"/>
                  </a:ext>
                </a:extLst>
              </p:cNvPr>
              <p:cNvSpPr/>
              <p:nvPr/>
            </p:nvSpPr>
            <p:spPr>
              <a:xfrm>
                <a:off x="955040" y="508000"/>
                <a:ext cx="721360" cy="62186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1ED741-350F-5491-A6B4-1AAF17F29281}"/>
                  </a:ext>
                </a:extLst>
              </p:cNvPr>
              <p:cNvSpPr txBox="1"/>
              <p:nvPr/>
            </p:nvSpPr>
            <p:spPr>
              <a:xfrm>
                <a:off x="1132840" y="623133"/>
                <a:ext cx="487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B8C804-7539-A8E0-6191-CFA8F27397E6}"/>
                </a:ext>
              </a:extLst>
            </p:cNvPr>
            <p:cNvSpPr txBox="1"/>
            <p:nvPr/>
          </p:nvSpPr>
          <p:spPr>
            <a:xfrm>
              <a:off x="1288446" y="481484"/>
              <a:ext cx="1019284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Mỗi hộp có hai quả bóng (như hình vẽ). Không nhìn vào hộp, lấy ra một quả bóng.</a:t>
              </a:r>
            </a:p>
            <a:p>
              <a:r>
                <a:rPr lang="en-US" sz="3200"/>
                <a:t>Hãy nói các khả năng xảy ra về màu của quả bóng được lấy </a:t>
              </a:r>
            </a:p>
            <a:p>
              <a:r>
                <a:rPr lang="en-US" sz="3200"/>
                <a:t>(dùng các từ </a:t>
              </a:r>
              <a:r>
                <a:rPr lang="en-US" sz="3200" i="1"/>
                <a:t>có thể</a:t>
              </a:r>
              <a:r>
                <a:rPr lang="en-US" sz="3200"/>
                <a:t>, </a:t>
              </a:r>
              <a:r>
                <a:rPr lang="en-US" sz="3200" i="1"/>
                <a:t>chắn chắn</a:t>
              </a:r>
              <a:r>
                <a:rPr lang="en-US" sz="3200"/>
                <a:t>, </a:t>
              </a:r>
              <a:r>
                <a:rPr lang="en-US" sz="3200" i="1"/>
                <a:t>không thể</a:t>
              </a:r>
              <a:r>
                <a:rPr lang="en-US" sz="3200"/>
                <a:t>).</a:t>
              </a:r>
              <a:endParaRPr lang="vi-VN" sz="3200" dirty="0"/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44BCD85-F4E3-B1A2-AE68-856C65093C4E}"/>
              </a:ext>
            </a:extLst>
          </p:cNvPr>
          <p:cNvSpPr/>
          <p:nvPr/>
        </p:nvSpPr>
        <p:spPr>
          <a:xfrm>
            <a:off x="6542678" y="3428999"/>
            <a:ext cx="4807521" cy="1719667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Xảy ra </a:t>
            </a:r>
            <a:r>
              <a:rPr lang="en-US" sz="3200" b="1">
                <a:solidFill>
                  <a:schemeClr val="tx1"/>
                </a:solidFill>
              </a:rPr>
              <a:t>một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b="1">
                <a:solidFill>
                  <a:schemeClr val="tx1"/>
                </a:solidFill>
              </a:rPr>
              <a:t>khả năng</a:t>
            </a:r>
            <a:r>
              <a:rPr lang="en-US" sz="3200">
                <a:solidFill>
                  <a:schemeClr val="tx1"/>
                </a:solidFill>
              </a:rPr>
              <a:t>: quả bóng lấy ra màu xanh.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827D8C4-9CDE-9031-3E3D-8F557215EF40}"/>
              </a:ext>
            </a:extLst>
          </p:cNvPr>
          <p:cNvSpPr/>
          <p:nvPr/>
        </p:nvSpPr>
        <p:spPr>
          <a:xfrm>
            <a:off x="6660292" y="3493663"/>
            <a:ext cx="3790392" cy="1590338"/>
          </a:xfrm>
          <a:prstGeom prst="wedgeRoundRectCallout">
            <a:avLst>
              <a:gd name="adj1" fmla="val -57550"/>
              <a:gd name="adj2" fmla="val -29528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Vì trong hộp có 2 quả bóng màu xanh.</a:t>
            </a:r>
            <a:endParaRPr lang="vi-VN" sz="32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E97-F482-B097-991D-7B56E3A72F3F}"/>
              </a:ext>
            </a:extLst>
          </p:cNvPr>
          <p:cNvGrpSpPr/>
          <p:nvPr/>
        </p:nvGrpSpPr>
        <p:grpSpPr>
          <a:xfrm>
            <a:off x="591302" y="2726497"/>
            <a:ext cx="3089429" cy="3537772"/>
            <a:chOff x="2711226" y="2460200"/>
            <a:chExt cx="3089429" cy="35377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001629-3BF5-D805-7323-936ACAF18184}"/>
                </a:ext>
              </a:extLst>
            </p:cNvPr>
            <p:cNvGrpSpPr/>
            <p:nvPr/>
          </p:nvGrpSpPr>
          <p:grpSpPr>
            <a:xfrm>
              <a:off x="2711226" y="3418246"/>
              <a:ext cx="3089429" cy="2579726"/>
              <a:chOff x="4158502" y="2406965"/>
              <a:chExt cx="3089429" cy="257972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408F5A3-2101-FE95-7D15-FCBDFF034F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4158502" y="2406965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1B8162-7712-9715-2252-64F176D134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722731" y="3090243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F9C2DAA-420F-B05A-9091-64F8AA33E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099508" y="3104340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743E4B-EAED-470C-8872-E1571AC7B7F3}"/>
                </a:ext>
              </a:extLst>
            </p:cNvPr>
            <p:cNvSpPr txBox="1"/>
            <p:nvPr/>
          </p:nvSpPr>
          <p:spPr>
            <a:xfrm>
              <a:off x="4119794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FF6600"/>
                  </a:solidFill>
                  <a:latin typeface="LNTH-Hoa Nho LNTH" pitchFamily="2" charset="0"/>
                </a:rPr>
                <a:t>b)</a:t>
              </a:r>
              <a:endParaRPr lang="vi-VN" sz="6600">
                <a:solidFill>
                  <a:srgbClr val="FF660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78B8D-5818-13E2-EBD2-5CD8B2D73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56" b="76711" l="30900" r="45250">
                        <a14:foregroundMark x1="34450" y1="75467" x2="34450" y2="75467"/>
                        <a14:foregroundMark x1="34250" y1="76444" x2="34250" y2="76444"/>
                        <a14:foregroundMark x1="40000" y1="76444" x2="39050" y2="74844"/>
                        <a14:foregroundMark x1="39650" y1="76356" x2="38900" y2="76356"/>
                        <a14:foregroundMark x1="34300" y1="76356" x2="34300" y2="76356"/>
                        <a14:foregroundMark x1="34000" y1="76356" x2="34000" y2="76356"/>
                        <a14:foregroundMark x1="33850" y1="76356" x2="33400" y2="76711"/>
                        <a14:foregroundMark x1="34150" y1="76711" x2="33850" y2="76711"/>
                        <a14:foregroundMark x1="38600" y1="64978" x2="40300" y2="67200"/>
                        <a14:foregroundMark x1="35150" y1="64444" x2="33200" y2="66667"/>
                        <a14:foregroundMark x1="36950" y1="59111" x2="37250" y2="64978"/>
                        <a14:foregroundMark x1="33800" y1="65333" x2="32050" y2="67111"/>
                        <a14:foregroundMark x1="32300" y1="66933" x2="31550" y2="66933"/>
                        <a14:foregroundMark x1="32350" y1="66933" x2="31100" y2="67467"/>
                        <a14:foregroundMark x1="32200" y1="66844" x2="31250" y2="66933"/>
                        <a14:foregroundMark x1="31850" y1="67467" x2="30950" y2="67111"/>
                      </a14:backgroundRemoval>
                    </a14:imgEffect>
                  </a14:imgLayer>
                </a14:imgProps>
              </a:ext>
            </a:extLst>
          </a:blip>
          <a:srcRect l="29125" t="37244" r="52950" b="20863"/>
          <a:stretch/>
        </p:blipFill>
        <p:spPr>
          <a:xfrm>
            <a:off x="3656154" y="1821209"/>
            <a:ext cx="3303944" cy="43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1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152548"/>
            <a:ext cx="11576482" cy="455290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770C5-AA2C-2576-DEB2-2FC2D4A91CC6}"/>
              </a:ext>
            </a:extLst>
          </p:cNvPr>
          <p:cNvSpPr txBox="1"/>
          <p:nvPr/>
        </p:nvSpPr>
        <p:spPr>
          <a:xfrm>
            <a:off x="3874091" y="2556631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chắn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chắn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xanh</a:t>
            </a:r>
            <a:r>
              <a:rPr lang="en-US" sz="4000" dirty="0"/>
              <a:t>.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7D9DA-1D77-9E26-1350-A92892D41532}"/>
              </a:ext>
            </a:extLst>
          </p:cNvPr>
          <p:cNvSpPr txBox="1"/>
          <p:nvPr/>
        </p:nvSpPr>
        <p:spPr>
          <a:xfrm>
            <a:off x="3874091" y="3341779"/>
            <a:ext cx="793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không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thể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vàng</a:t>
            </a:r>
            <a:r>
              <a:rPr lang="en-US" sz="4000" dirty="0"/>
              <a:t>.</a:t>
            </a:r>
            <a:endParaRPr lang="vi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08E27-3C02-F74A-E24D-DCF2ACB8D1AD}"/>
              </a:ext>
            </a:extLst>
          </p:cNvPr>
          <p:cNvSpPr txBox="1"/>
          <p:nvPr/>
        </p:nvSpPr>
        <p:spPr>
          <a:xfrm>
            <a:off x="3874091" y="4132212"/>
            <a:ext cx="815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không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</a:rPr>
              <a:t>thể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đỏ</a:t>
            </a:r>
            <a:r>
              <a:rPr lang="en-US" sz="4000" dirty="0"/>
              <a:t>.</a:t>
            </a:r>
            <a:endParaRPr lang="vi-VN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ACE29A-42C4-CD35-F21E-4C12710A80E7}"/>
              </a:ext>
            </a:extLst>
          </p:cNvPr>
          <p:cNvGrpSpPr/>
          <p:nvPr/>
        </p:nvGrpSpPr>
        <p:grpSpPr>
          <a:xfrm>
            <a:off x="-6781" y="1248588"/>
            <a:ext cx="3808175" cy="4360824"/>
            <a:chOff x="2711226" y="2460200"/>
            <a:chExt cx="3089429" cy="35377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FC3F0A-F490-5457-3C88-B4F015E1AA5A}"/>
                </a:ext>
              </a:extLst>
            </p:cNvPr>
            <p:cNvGrpSpPr/>
            <p:nvPr/>
          </p:nvGrpSpPr>
          <p:grpSpPr>
            <a:xfrm>
              <a:off x="2711226" y="3418246"/>
              <a:ext cx="3089429" cy="2579726"/>
              <a:chOff x="4158502" y="2406965"/>
              <a:chExt cx="3089429" cy="257972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39C8663-CD3F-0C93-317A-1E59B47DB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4" t="54240" r="60170"/>
              <a:stretch/>
            </p:blipFill>
            <p:spPr>
              <a:xfrm>
                <a:off x="4158502" y="2406965"/>
                <a:ext cx="3089429" cy="25797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5A525E8-4D7D-A5AF-7139-D921393C8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722731" y="3090243"/>
                <a:ext cx="935124" cy="78084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CEC862-03A0-12AD-5A3B-3BBC8AFD64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8" t="6318" r="69332" b="47922"/>
              <a:stretch/>
            </p:blipFill>
            <p:spPr>
              <a:xfrm>
                <a:off x="5099508" y="3104340"/>
                <a:ext cx="935124" cy="78084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4EE580-EACD-8146-3FC4-A5F97255A53D}"/>
                </a:ext>
              </a:extLst>
            </p:cNvPr>
            <p:cNvSpPr txBox="1"/>
            <p:nvPr/>
          </p:nvSpPr>
          <p:spPr>
            <a:xfrm>
              <a:off x="4119794" y="2460200"/>
              <a:ext cx="8497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6600"/>
                  </a:solidFill>
                  <a:latin typeface="LNTH-Hoa Nho LNTH" pitchFamily="2" charset="0"/>
                </a:rPr>
                <a:t>b)</a:t>
              </a:r>
              <a:endParaRPr lang="vi-VN" sz="660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50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0CCE-D828-0B04-DDC7-7DD5375F1B0C}"/>
              </a:ext>
            </a:extLst>
          </p:cNvPr>
          <p:cNvSpPr txBox="1"/>
          <p:nvPr/>
        </p:nvSpPr>
        <p:spPr>
          <a:xfrm rot="21363074">
            <a:off x="3508755" y="1867418"/>
            <a:ext cx="1769206" cy="830997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047800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noProof="0">
                <a:solidFill>
                  <a:srgbClr val="FF0000"/>
                </a:solidFill>
                <a:latin typeface="UTM Edwardian" panose="02040603050506020204" pitchFamily="18" charset="0"/>
              </a:rPr>
              <a:t>Toán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Duepuntozer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BCD59FA1-7748-B518-ACCE-CBDB7ACB706A}"/>
              </a:ext>
            </a:extLst>
          </p:cNvPr>
          <p:cNvGrpSpPr/>
          <p:nvPr/>
        </p:nvGrpSpPr>
        <p:grpSpPr>
          <a:xfrm>
            <a:off x="1421893" y="2242989"/>
            <a:ext cx="6278947" cy="1991829"/>
            <a:chOff x="4149463" y="8204394"/>
            <a:chExt cx="7196097" cy="31003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CD453-C5EF-AA71-A2E0-16E50628FDDC}"/>
                </a:ext>
              </a:extLst>
            </p:cNvPr>
            <p:cNvSpPr txBox="1"/>
            <p:nvPr/>
          </p:nvSpPr>
          <p:spPr>
            <a:xfrm>
              <a:off x="4149463" y="8204396"/>
              <a:ext cx="7196097" cy="3100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ln w="330200">
                    <a:solidFill>
                      <a:srgbClr val="FFFFCC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KHẢ NĂNG XẢY RA CỦA MỘT SỰ KIỆN</a:t>
              </a:r>
              <a:endParaRPr lang="en-US" sz="4400" b="1" dirty="0">
                <a:ln w="330200">
                  <a:solidFill>
                    <a:srgbClr val="FFFFCC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9CBDC1-6323-13FD-B076-CCDB0EC92721}"/>
                </a:ext>
              </a:extLst>
            </p:cNvPr>
            <p:cNvSpPr txBox="1"/>
            <p:nvPr/>
          </p:nvSpPr>
          <p:spPr>
            <a:xfrm>
              <a:off x="4149463" y="8204394"/>
              <a:ext cx="7193901" cy="310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Ả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Ă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Ả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Ủ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Ự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8EDA6E-7031-5FD2-36CB-ACE8EDDB587C}"/>
              </a:ext>
            </a:extLst>
          </p:cNvPr>
          <p:cNvGrpSpPr/>
          <p:nvPr/>
        </p:nvGrpSpPr>
        <p:grpSpPr>
          <a:xfrm>
            <a:off x="3141790" y="4099653"/>
            <a:ext cx="2503136" cy="646332"/>
            <a:chOff x="3505156" y="3233026"/>
            <a:chExt cx="2503136" cy="646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6AEBE8-4E5E-4704-0B00-C3894CD3A775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646331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>
                  <a:gd name="adj" fmla="val 2134793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1 TIẾT</a:t>
              </a:r>
              <a:endParaRPr kumimoji="0" lang="en-US" sz="3600" b="0" i="0" u="none" strike="noStrike" kern="0" cap="none" spc="0" normalizeH="0" baseline="0" noProof="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618D48-AFF8-D678-7E90-B66B886B8401}"/>
                </a:ext>
              </a:extLst>
            </p:cNvPr>
            <p:cNvSpPr txBox="1"/>
            <p:nvPr/>
          </p:nvSpPr>
          <p:spPr>
            <a:xfrm>
              <a:off x="3505156" y="3233026"/>
              <a:ext cx="2503136" cy="646331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>
                  <a:gd name="adj" fmla="val 2134793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1 TIẾT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F3A801-4FAB-FA34-404D-ABB546D62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62" r="4102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91CD3C-1EE7-8264-C630-2D236D963BBA}"/>
              </a:ext>
            </a:extLst>
          </p:cNvPr>
          <p:cNvSpPr/>
          <p:nvPr/>
        </p:nvSpPr>
        <p:spPr>
          <a:xfrm>
            <a:off x="1023586" y="736846"/>
            <a:ext cx="6353757" cy="1530071"/>
          </a:xfrm>
          <a:prstGeom prst="wedgeRoundRectCallout">
            <a:avLst>
              <a:gd name="adj1" fmla="val 6348"/>
              <a:gd name="adj2" fmla="val 68288"/>
              <a:gd name="adj3" fmla="val 16667"/>
            </a:avLst>
          </a:prstGeom>
          <a:solidFill>
            <a:srgbClr val="FFFFCC"/>
          </a:solidFill>
          <a:ln w="38100">
            <a:solidFill>
              <a:srgbClr val="F7913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90, 95, 100! Các bạn trốn xong chưa nào? Mình bắt đầu đi tìm đó nha.</a:t>
            </a:r>
          </a:p>
        </p:txBody>
      </p:sp>
    </p:spTree>
    <p:extLst>
      <p:ext uri="{BB962C8B-B14F-4D97-AF65-F5344CB8AC3E}">
        <p14:creationId xmlns:p14="http://schemas.microsoft.com/office/powerpoint/2010/main" val="4661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AF723-80E9-84D1-6F80-4AD983EDA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1EC24-B4E1-2B85-DD4E-06F909BF4A89}"/>
              </a:ext>
            </a:extLst>
          </p:cNvPr>
          <p:cNvGrpSpPr/>
          <p:nvPr/>
        </p:nvGrpSpPr>
        <p:grpSpPr>
          <a:xfrm>
            <a:off x="1264025" y="312443"/>
            <a:ext cx="7524869" cy="1933606"/>
            <a:chOff x="1109879" y="-2319221"/>
            <a:chExt cx="5444586" cy="36317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0E656-4599-9AD5-AFC7-1218D32E3BA8}"/>
                </a:ext>
              </a:extLst>
            </p:cNvPr>
            <p:cNvSpPr txBox="1"/>
            <p:nvPr/>
          </p:nvSpPr>
          <p:spPr>
            <a:xfrm>
              <a:off x="1109879" y="-2319219"/>
              <a:ext cx="5444586" cy="363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 w="3206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LUYỆN TẬP</a:t>
              </a:r>
              <a:endParaRPr lang="vi-VN" sz="11500" b="1" dirty="0">
                <a:ln w="3206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6E678-FC07-563B-71B9-2D07785B0495}"/>
                </a:ext>
              </a:extLst>
            </p:cNvPr>
            <p:cNvSpPr txBox="1"/>
            <p:nvPr/>
          </p:nvSpPr>
          <p:spPr>
            <a:xfrm>
              <a:off x="1109879" y="-2319221"/>
              <a:ext cx="5444586" cy="363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Y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Ệ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endParaRPr lang="vi-VN" sz="115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  <a:effectLst>
                  <a:outerShdw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16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E7391-4047-7C84-6B6F-BFE0BA8A6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EE6A2D0-13CB-5F45-A2DF-83A11D061EC2}"/>
              </a:ext>
            </a:extLst>
          </p:cNvPr>
          <p:cNvSpPr/>
          <p:nvPr/>
        </p:nvSpPr>
        <p:spPr>
          <a:xfrm>
            <a:off x="5870794" y="3613212"/>
            <a:ext cx="5155272" cy="1530071"/>
          </a:xfrm>
          <a:prstGeom prst="wedgeRoundRectCallout">
            <a:avLst>
              <a:gd name="adj1" fmla="val -55990"/>
              <a:gd name="adj2" fmla="val -14682"/>
              <a:gd name="adj3" fmla="val 16667"/>
            </a:avLst>
          </a:prstGeom>
          <a:solidFill>
            <a:srgbClr val="CC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Tụi mình sắp chơi nhảy lò cò. Các bạn cùng tụi mình vẽ các ô số trên nền đất nhé!</a:t>
            </a:r>
          </a:p>
        </p:txBody>
      </p:sp>
    </p:spTree>
    <p:extLst>
      <p:ext uri="{BB962C8B-B14F-4D97-AF65-F5344CB8AC3E}">
        <p14:creationId xmlns:p14="http://schemas.microsoft.com/office/powerpoint/2010/main" val="25436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87BE5-BD4E-4ECB-3BE3-50AD566EA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B41497D-C2B9-F737-B9D0-C41D327BE92E}"/>
              </a:ext>
            </a:extLst>
          </p:cNvPr>
          <p:cNvGrpSpPr/>
          <p:nvPr/>
        </p:nvGrpSpPr>
        <p:grpSpPr>
          <a:xfrm>
            <a:off x="597420" y="1186724"/>
            <a:ext cx="11206784" cy="4651780"/>
            <a:chOff x="597420" y="1186724"/>
            <a:chExt cx="11206784" cy="46517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3A1600-8F1C-B98A-35EC-BE89F9A3E3E8}"/>
                </a:ext>
              </a:extLst>
            </p:cNvPr>
            <p:cNvSpPr/>
            <p:nvPr/>
          </p:nvSpPr>
          <p:spPr>
            <a:xfrm>
              <a:off x="597420" y="1186724"/>
              <a:ext cx="10997159" cy="4651780"/>
            </a:xfrm>
            <a:prstGeom prst="roundRect">
              <a:avLst>
                <a:gd name="adj" fmla="val 6681"/>
              </a:avLst>
            </a:prstGeom>
            <a:solidFill>
              <a:schemeClr val="bg1">
                <a:alpha val="95000"/>
              </a:schemeClr>
            </a:solidFill>
            <a:ln w="38100">
              <a:solidFill>
                <a:srgbClr val="E8285C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B0F0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E22132-F565-B8C9-36D8-C1CB538A7694}"/>
                </a:ext>
              </a:extLst>
            </p:cNvPr>
            <p:cNvGrpSpPr/>
            <p:nvPr/>
          </p:nvGrpSpPr>
          <p:grpSpPr>
            <a:xfrm>
              <a:off x="911040" y="1433173"/>
              <a:ext cx="7086568" cy="769441"/>
              <a:chOff x="759165" y="1586200"/>
              <a:chExt cx="7086568" cy="76944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992DE59-BFBB-E3DC-4A2C-5C9C4F708993}"/>
                  </a:ext>
                </a:extLst>
              </p:cNvPr>
              <p:cNvGrpSpPr/>
              <p:nvPr/>
            </p:nvGrpSpPr>
            <p:grpSpPr>
              <a:xfrm>
                <a:off x="759165" y="1600820"/>
                <a:ext cx="587224" cy="646331"/>
                <a:chOff x="759165" y="645780"/>
                <a:chExt cx="587224" cy="64633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35F770B-572C-F95A-FB9C-72364A9AEB18}"/>
                    </a:ext>
                  </a:extLst>
                </p:cNvPr>
                <p:cNvSpPr/>
                <p:nvPr/>
              </p:nvSpPr>
              <p:spPr>
                <a:xfrm>
                  <a:off x="759165" y="714633"/>
                  <a:ext cx="523783" cy="553111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4118E7-7C0D-DC82-A978-00A46D473778}"/>
                    </a:ext>
                  </a:extLst>
                </p:cNvPr>
                <p:cNvSpPr txBox="1"/>
                <p:nvPr/>
              </p:nvSpPr>
              <p:spPr>
                <a:xfrm>
                  <a:off x="822606" y="645780"/>
                  <a:ext cx="52378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chemeClr val="bg1"/>
                      </a:solidFill>
                      <a:latin typeface="LNTH-Hoa Nho LNTH" pitchFamily="2" charset="0"/>
                    </a:rPr>
                    <a:t>1</a:t>
                  </a:r>
                  <a:endParaRPr lang="vi-VN" sz="3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96A244-5B55-45C7-F3B9-C36E6B48F02B}"/>
                  </a:ext>
                </a:extLst>
              </p:cNvPr>
              <p:cNvSpPr txBox="1"/>
              <p:nvPr/>
            </p:nvSpPr>
            <p:spPr>
              <a:xfrm>
                <a:off x="1346389" y="1586200"/>
                <a:ext cx="649934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Câu nào đúng, câu nào sai?</a:t>
                </a:r>
                <a:endParaRPr lang="vi-VN" sz="4400" b="1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DF404C-B53B-6657-B8DF-050C0EAFAE30}"/>
                </a:ext>
              </a:extLst>
            </p:cNvPr>
            <p:cNvSpPr txBox="1"/>
            <p:nvPr/>
          </p:nvSpPr>
          <p:spPr>
            <a:xfrm>
              <a:off x="825076" y="3438439"/>
              <a:ext cx="106984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</a:rPr>
                <a:t>a)  </a:t>
              </a:r>
              <a:r>
                <a:rPr lang="en-US" sz="4000"/>
                <a:t>Có thể lấy được thẻ mang số 3.</a:t>
              </a:r>
            </a:p>
            <a:p>
              <a:r>
                <a:rPr lang="en-US" sz="4000">
                  <a:solidFill>
                    <a:srgbClr val="FF0000"/>
                  </a:solidFill>
                </a:rPr>
                <a:t>b)  </a:t>
              </a:r>
              <a:r>
                <a:rPr lang="en-US" sz="4000"/>
                <a:t>Chắc chắn lấy được thẻ mang số bé hơn 4.</a:t>
              </a:r>
            </a:p>
            <a:p>
              <a:r>
                <a:rPr lang="en-US" sz="4000">
                  <a:solidFill>
                    <a:srgbClr val="FF0000"/>
                  </a:solidFill>
                </a:rPr>
                <a:t>c)  </a:t>
              </a:r>
              <a:r>
                <a:rPr lang="en-US" sz="4000"/>
                <a:t>Không thể lấy được thẻ mang số 1.</a:t>
              </a:r>
              <a:endParaRPr lang="vi-VN" sz="40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32F5F6E-957D-3E84-E167-3FEF6AB3CA32}"/>
                </a:ext>
              </a:extLst>
            </p:cNvPr>
            <p:cNvGrpSpPr/>
            <p:nvPr/>
          </p:nvGrpSpPr>
          <p:grpSpPr>
            <a:xfrm>
              <a:off x="825076" y="2108744"/>
              <a:ext cx="10979128" cy="1400431"/>
              <a:chOff x="647180" y="1296247"/>
              <a:chExt cx="10979128" cy="14004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26C7AA-10BB-8012-D1F6-F58E0BC9CB4A}"/>
                  </a:ext>
                </a:extLst>
              </p:cNvPr>
              <p:cNvSpPr txBox="1"/>
              <p:nvPr/>
            </p:nvSpPr>
            <p:spPr>
              <a:xfrm>
                <a:off x="647180" y="1373239"/>
                <a:ext cx="1097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Trong hộp có ba thẻ                . Không nhìn vào hộp, lấy ra một thẻ.</a:t>
                </a:r>
                <a:endParaRPr lang="vi-VN" sz="4000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FBE4E99-0343-CC45-0DC5-BD12C935051E}"/>
                  </a:ext>
                </a:extLst>
              </p:cNvPr>
              <p:cNvSpPr/>
              <p:nvPr/>
            </p:nvSpPr>
            <p:spPr>
              <a:xfrm>
                <a:off x="4969629" y="1296247"/>
                <a:ext cx="488272" cy="656947"/>
              </a:xfrm>
              <a:prstGeom prst="roundRect">
                <a:avLst/>
              </a:prstGeom>
              <a:solidFill>
                <a:srgbClr val="F6F99B"/>
              </a:solidFill>
              <a:ln w="38100">
                <a:solidFill>
                  <a:srgbClr val="F791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rgbClr val="F7913F"/>
                    </a:solidFill>
                  </a:rPr>
                  <a:t>2</a:t>
                </a:r>
                <a:endParaRPr lang="vi-VN" sz="3200">
                  <a:solidFill>
                    <a:srgbClr val="F7913F"/>
                  </a:solidFill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B007B0D-741D-2981-66E7-109FA2E9646F}"/>
                  </a:ext>
                </a:extLst>
              </p:cNvPr>
              <p:cNvSpPr/>
              <p:nvPr/>
            </p:nvSpPr>
            <p:spPr>
              <a:xfrm>
                <a:off x="5553186" y="1296247"/>
                <a:ext cx="488272" cy="656947"/>
              </a:xfrm>
              <a:prstGeom prst="roundRect">
                <a:avLst/>
              </a:prstGeom>
              <a:solidFill>
                <a:srgbClr val="F6F99B"/>
              </a:solidFill>
              <a:ln w="38100">
                <a:solidFill>
                  <a:srgbClr val="F791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rgbClr val="F7913F"/>
                    </a:solidFill>
                  </a:rPr>
                  <a:t>3</a:t>
                </a:r>
                <a:endParaRPr lang="vi-VN" sz="3200">
                  <a:solidFill>
                    <a:srgbClr val="F7913F"/>
                  </a:solidFill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C49D623-FA91-642E-1950-DA9B1B6DBFA1}"/>
                  </a:ext>
                </a:extLst>
              </p:cNvPr>
              <p:cNvSpPr/>
              <p:nvPr/>
            </p:nvSpPr>
            <p:spPr>
              <a:xfrm>
                <a:off x="6136743" y="1296247"/>
                <a:ext cx="488272" cy="656947"/>
              </a:xfrm>
              <a:prstGeom prst="roundRect">
                <a:avLst/>
              </a:prstGeom>
              <a:solidFill>
                <a:srgbClr val="F6F99B"/>
              </a:solidFill>
              <a:ln w="38100">
                <a:solidFill>
                  <a:srgbClr val="F791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rgbClr val="F7913F"/>
                    </a:solidFill>
                  </a:rPr>
                  <a:t>4</a:t>
                </a:r>
                <a:endParaRPr lang="vi-VN" sz="3200">
                  <a:solidFill>
                    <a:srgbClr val="F7913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86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A16D5E-AA8A-0774-7684-5340ACE99154}"/>
              </a:ext>
            </a:extLst>
          </p:cNvPr>
          <p:cNvGrpSpPr/>
          <p:nvPr/>
        </p:nvGrpSpPr>
        <p:grpSpPr>
          <a:xfrm>
            <a:off x="508651" y="2058532"/>
            <a:ext cx="5880312" cy="3127010"/>
            <a:chOff x="632938" y="2147309"/>
            <a:chExt cx="5880312" cy="31270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5D2052-598C-8142-7749-7268519E25E9}"/>
                </a:ext>
              </a:extLst>
            </p:cNvPr>
            <p:cNvSpPr txBox="1"/>
            <p:nvPr/>
          </p:nvSpPr>
          <p:spPr>
            <a:xfrm>
              <a:off x="632938" y="2147309"/>
              <a:ext cx="5880312" cy="3127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>
                  <a:ln w="2603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</a:t>
              </a:r>
            </a:p>
            <a:p>
              <a:pPr algn="ctr">
                <a:lnSpc>
                  <a:spcPct val="130000"/>
                </a:lnSpc>
              </a:pPr>
              <a:r>
                <a:rPr lang="en-US" sz="8000" b="1">
                  <a:ln w="2603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NHÓM ĐÔI</a:t>
              </a:r>
              <a:endParaRPr lang="en-US" sz="8000" b="1" dirty="0">
                <a:ln w="2603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B33824-7C9D-9A8E-BBA9-FC7511FD8D53}"/>
                </a:ext>
              </a:extLst>
            </p:cNvPr>
            <p:cNvSpPr txBox="1"/>
            <p:nvPr/>
          </p:nvSpPr>
          <p:spPr>
            <a:xfrm>
              <a:off x="632938" y="2147309"/>
              <a:ext cx="5880312" cy="3127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Ả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O 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L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U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Ậ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Ó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 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Đ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Ô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I</a:t>
              </a:r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8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84617-E063-1B80-4CB4-9586655A0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D108B48-CA22-8C8F-6C0C-78932D313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437" y="304734"/>
            <a:ext cx="277526" cy="2775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3A1600-8F1C-B98A-35EC-BE89F9A3E3E8}"/>
              </a:ext>
            </a:extLst>
          </p:cNvPr>
          <p:cNvSpPr/>
          <p:nvPr/>
        </p:nvSpPr>
        <p:spPr>
          <a:xfrm>
            <a:off x="597420" y="438202"/>
            <a:ext cx="10997159" cy="5981596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22132-F565-B8C9-36D8-C1CB538A7694}"/>
              </a:ext>
            </a:extLst>
          </p:cNvPr>
          <p:cNvGrpSpPr/>
          <p:nvPr/>
        </p:nvGrpSpPr>
        <p:grpSpPr>
          <a:xfrm>
            <a:off x="1068398" y="554372"/>
            <a:ext cx="7086568" cy="769441"/>
            <a:chOff x="759165" y="1586200"/>
            <a:chExt cx="7086568" cy="7694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92DE59-BFBB-E3DC-4A2C-5C9C4F708993}"/>
                </a:ext>
              </a:extLst>
            </p:cNvPr>
            <p:cNvGrpSpPr/>
            <p:nvPr/>
          </p:nvGrpSpPr>
          <p:grpSpPr>
            <a:xfrm>
              <a:off x="759165" y="1600820"/>
              <a:ext cx="587224" cy="646331"/>
              <a:chOff x="759165" y="645780"/>
              <a:chExt cx="587224" cy="64633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5F770B-572C-F95A-FB9C-72364A9AEB18}"/>
                  </a:ext>
                </a:extLst>
              </p:cNvPr>
              <p:cNvSpPr/>
              <p:nvPr/>
            </p:nvSpPr>
            <p:spPr>
              <a:xfrm>
                <a:off x="759165" y="714633"/>
                <a:ext cx="523783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118E7-7C0D-DC82-A978-00A46D473778}"/>
                  </a:ext>
                </a:extLst>
              </p:cNvPr>
              <p:cNvSpPr txBox="1"/>
              <p:nvPr/>
            </p:nvSpPr>
            <p:spPr>
              <a:xfrm>
                <a:off x="822606" y="64578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6A244-5B55-45C7-F3B9-C36E6B48F02B}"/>
                </a:ext>
              </a:extLst>
            </p:cNvPr>
            <p:cNvSpPr txBox="1"/>
            <p:nvPr/>
          </p:nvSpPr>
          <p:spPr>
            <a:xfrm>
              <a:off x="1346389" y="1586200"/>
              <a:ext cx="64993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Câu nào đúng, câu nào sai?</a:t>
              </a:r>
              <a:endParaRPr lang="vi-VN" sz="4400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DF404C-B53B-6657-B8DF-050C0EAFAE30}"/>
              </a:ext>
            </a:extLst>
          </p:cNvPr>
          <p:cNvSpPr txBox="1"/>
          <p:nvPr/>
        </p:nvSpPr>
        <p:spPr>
          <a:xfrm>
            <a:off x="982434" y="2559638"/>
            <a:ext cx="841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a)  </a:t>
            </a:r>
            <a:r>
              <a:rPr lang="en-US" sz="4000"/>
              <a:t>Có thể lấy được thẻ mang số 3.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2F5F6E-957D-3E84-E167-3FEF6AB3CA32}"/>
              </a:ext>
            </a:extLst>
          </p:cNvPr>
          <p:cNvGrpSpPr/>
          <p:nvPr/>
        </p:nvGrpSpPr>
        <p:grpSpPr>
          <a:xfrm>
            <a:off x="982434" y="1306935"/>
            <a:ext cx="10979128" cy="1323439"/>
            <a:chOff x="647180" y="1373239"/>
            <a:chExt cx="10979128" cy="13234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26C7AA-10BB-8012-D1F6-F58E0BC9CB4A}"/>
                </a:ext>
              </a:extLst>
            </p:cNvPr>
            <p:cNvSpPr txBox="1"/>
            <p:nvPr/>
          </p:nvSpPr>
          <p:spPr>
            <a:xfrm>
              <a:off x="647180" y="1373239"/>
              <a:ext cx="10979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Trong hộp có ba thẻ                . Không nhìn vào hộp, lấy ra một thẻ.</a:t>
              </a:r>
              <a:endParaRPr lang="vi-VN" sz="4000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FBE4E99-0343-CC45-0DC5-BD12C935051E}"/>
                </a:ext>
              </a:extLst>
            </p:cNvPr>
            <p:cNvSpPr/>
            <p:nvPr/>
          </p:nvSpPr>
          <p:spPr>
            <a:xfrm>
              <a:off x="4933053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2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B007B0D-741D-2981-66E7-109FA2E9646F}"/>
                </a:ext>
              </a:extLst>
            </p:cNvPr>
            <p:cNvSpPr/>
            <p:nvPr/>
          </p:nvSpPr>
          <p:spPr>
            <a:xfrm>
              <a:off x="5516610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3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49D623-FA91-642E-1950-DA9B1B6DBFA1}"/>
                </a:ext>
              </a:extLst>
            </p:cNvPr>
            <p:cNvSpPr/>
            <p:nvPr/>
          </p:nvSpPr>
          <p:spPr>
            <a:xfrm>
              <a:off x="6100167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4</a:t>
              </a:r>
              <a:endParaRPr lang="vi-VN" sz="3200">
                <a:solidFill>
                  <a:srgbClr val="F7913F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CA3073-1988-39E1-E87D-2C90AE5703C3}"/>
              </a:ext>
            </a:extLst>
          </p:cNvPr>
          <p:cNvSpPr txBox="1"/>
          <p:nvPr/>
        </p:nvSpPr>
        <p:spPr>
          <a:xfrm>
            <a:off x="4423015" y="3774691"/>
            <a:ext cx="703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Vì trong hộp có ba thẻ mang số 2; 3 và 4; nên lấy ra một thẻ thì có thể lấy được thẻ mang số 3.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900FBE-8AD1-7955-8DD0-BCAB7DE79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730" y="3185774"/>
            <a:ext cx="289585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44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44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CF2E9-23C4-43B2-AD79-04C6EC9AD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52826EA-777A-FAEA-6346-11B2C84AC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551" y="111721"/>
            <a:ext cx="388677" cy="3886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3A1600-8F1C-B98A-35EC-BE89F9A3E3E8}"/>
              </a:ext>
            </a:extLst>
          </p:cNvPr>
          <p:cNvSpPr/>
          <p:nvPr/>
        </p:nvSpPr>
        <p:spPr>
          <a:xfrm>
            <a:off x="492608" y="529775"/>
            <a:ext cx="11206784" cy="5942046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22132-F565-B8C9-36D8-C1CB538A7694}"/>
              </a:ext>
            </a:extLst>
          </p:cNvPr>
          <p:cNvGrpSpPr/>
          <p:nvPr/>
        </p:nvGrpSpPr>
        <p:grpSpPr>
          <a:xfrm>
            <a:off x="806228" y="776225"/>
            <a:ext cx="7086568" cy="769441"/>
            <a:chOff x="759165" y="1586200"/>
            <a:chExt cx="7086568" cy="7694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92DE59-BFBB-E3DC-4A2C-5C9C4F708993}"/>
                </a:ext>
              </a:extLst>
            </p:cNvPr>
            <p:cNvGrpSpPr/>
            <p:nvPr/>
          </p:nvGrpSpPr>
          <p:grpSpPr>
            <a:xfrm>
              <a:off x="759165" y="1600820"/>
              <a:ext cx="587224" cy="646331"/>
              <a:chOff x="759165" y="645780"/>
              <a:chExt cx="587224" cy="64633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5F770B-572C-F95A-FB9C-72364A9AEB18}"/>
                  </a:ext>
                </a:extLst>
              </p:cNvPr>
              <p:cNvSpPr/>
              <p:nvPr/>
            </p:nvSpPr>
            <p:spPr>
              <a:xfrm>
                <a:off x="759165" y="714633"/>
                <a:ext cx="523783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118E7-7C0D-DC82-A978-00A46D473778}"/>
                  </a:ext>
                </a:extLst>
              </p:cNvPr>
              <p:cNvSpPr txBox="1"/>
              <p:nvPr/>
            </p:nvSpPr>
            <p:spPr>
              <a:xfrm>
                <a:off x="822606" y="64578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6A244-5B55-45C7-F3B9-C36E6B48F02B}"/>
                </a:ext>
              </a:extLst>
            </p:cNvPr>
            <p:cNvSpPr txBox="1"/>
            <p:nvPr/>
          </p:nvSpPr>
          <p:spPr>
            <a:xfrm>
              <a:off x="1346389" y="1586200"/>
              <a:ext cx="64993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Câu nào đúng, câu nào sai?</a:t>
              </a:r>
              <a:endParaRPr lang="vi-VN" sz="4400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DF404C-B53B-6657-B8DF-050C0EAFAE30}"/>
              </a:ext>
            </a:extLst>
          </p:cNvPr>
          <p:cNvSpPr txBox="1"/>
          <p:nvPr/>
        </p:nvSpPr>
        <p:spPr>
          <a:xfrm>
            <a:off x="667654" y="2699308"/>
            <a:ext cx="10893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b) </a:t>
            </a:r>
            <a:r>
              <a:rPr lang="en-US" sz="4400"/>
              <a:t>Chắc chắn lấy được thẻ mang số bé hơn 4.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2F5F6E-957D-3E84-E167-3FEF6AB3CA32}"/>
              </a:ext>
            </a:extLst>
          </p:cNvPr>
          <p:cNvGrpSpPr/>
          <p:nvPr/>
        </p:nvGrpSpPr>
        <p:grpSpPr>
          <a:xfrm>
            <a:off x="720264" y="1451796"/>
            <a:ext cx="10979128" cy="1400431"/>
            <a:chOff x="647180" y="1296247"/>
            <a:chExt cx="10979128" cy="14004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26C7AA-10BB-8012-D1F6-F58E0BC9CB4A}"/>
                </a:ext>
              </a:extLst>
            </p:cNvPr>
            <p:cNvSpPr txBox="1"/>
            <p:nvPr/>
          </p:nvSpPr>
          <p:spPr>
            <a:xfrm>
              <a:off x="647180" y="1373239"/>
              <a:ext cx="10979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Trong hộp có ba thẻ                . Không nhìn vào hộp, lấy ra một thẻ.</a:t>
              </a:r>
              <a:endParaRPr lang="vi-VN" sz="4000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FBE4E99-0343-CC45-0DC5-BD12C935051E}"/>
                </a:ext>
              </a:extLst>
            </p:cNvPr>
            <p:cNvSpPr/>
            <p:nvPr/>
          </p:nvSpPr>
          <p:spPr>
            <a:xfrm>
              <a:off x="4969629" y="1296247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2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B007B0D-741D-2981-66E7-109FA2E9646F}"/>
                </a:ext>
              </a:extLst>
            </p:cNvPr>
            <p:cNvSpPr/>
            <p:nvPr/>
          </p:nvSpPr>
          <p:spPr>
            <a:xfrm>
              <a:off x="5553186" y="1296247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3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49D623-FA91-642E-1950-DA9B1B6DBFA1}"/>
                </a:ext>
              </a:extLst>
            </p:cNvPr>
            <p:cNvSpPr/>
            <p:nvPr/>
          </p:nvSpPr>
          <p:spPr>
            <a:xfrm>
              <a:off x="6136743" y="1296247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4</a:t>
              </a:r>
              <a:endParaRPr lang="vi-VN" sz="3200">
                <a:solidFill>
                  <a:srgbClr val="F7913F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CA3073-1988-39E1-E87D-2C90AE5703C3}"/>
              </a:ext>
            </a:extLst>
          </p:cNvPr>
          <p:cNvSpPr txBox="1"/>
          <p:nvPr/>
        </p:nvSpPr>
        <p:spPr>
          <a:xfrm>
            <a:off x="3510040" y="3715199"/>
            <a:ext cx="8064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Vì có thể lấy được thẻ mang số bé hơn 4, chứ không chắc chắn, vẫn có thể lấy được thẻ mang số 4.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E588C1-39E3-C073-2EC1-032AE2137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69" y="3442792"/>
            <a:ext cx="2515046" cy="29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512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6FAA9C-2510-7E40-54D0-E92D1E145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FE3E80-6825-2E22-98A3-20B04AC53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961" y="80961"/>
            <a:ext cx="384058" cy="3840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3A1600-8F1C-B98A-35EC-BE89F9A3E3E8}"/>
              </a:ext>
            </a:extLst>
          </p:cNvPr>
          <p:cNvSpPr/>
          <p:nvPr/>
        </p:nvSpPr>
        <p:spPr>
          <a:xfrm>
            <a:off x="506573" y="300417"/>
            <a:ext cx="10997159" cy="6338127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22132-F565-B8C9-36D8-C1CB538A7694}"/>
              </a:ext>
            </a:extLst>
          </p:cNvPr>
          <p:cNvGrpSpPr/>
          <p:nvPr/>
        </p:nvGrpSpPr>
        <p:grpSpPr>
          <a:xfrm>
            <a:off x="862141" y="777356"/>
            <a:ext cx="7086568" cy="769441"/>
            <a:chOff x="759165" y="1586200"/>
            <a:chExt cx="7086568" cy="7694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92DE59-BFBB-E3DC-4A2C-5C9C4F708993}"/>
                </a:ext>
              </a:extLst>
            </p:cNvPr>
            <p:cNvGrpSpPr/>
            <p:nvPr/>
          </p:nvGrpSpPr>
          <p:grpSpPr>
            <a:xfrm>
              <a:off x="759165" y="1600820"/>
              <a:ext cx="587224" cy="646331"/>
              <a:chOff x="759165" y="645780"/>
              <a:chExt cx="587224" cy="64633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5F770B-572C-F95A-FB9C-72364A9AEB18}"/>
                  </a:ext>
                </a:extLst>
              </p:cNvPr>
              <p:cNvSpPr/>
              <p:nvPr/>
            </p:nvSpPr>
            <p:spPr>
              <a:xfrm>
                <a:off x="759165" y="714633"/>
                <a:ext cx="523783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118E7-7C0D-DC82-A978-00A46D473778}"/>
                  </a:ext>
                </a:extLst>
              </p:cNvPr>
              <p:cNvSpPr txBox="1"/>
              <p:nvPr/>
            </p:nvSpPr>
            <p:spPr>
              <a:xfrm>
                <a:off x="822606" y="64578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NTH-Hoa Nho LNTH" pitchFamily="2" charset="0"/>
                  </a:rPr>
                  <a:t>1</a:t>
                </a:r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6A244-5B55-45C7-F3B9-C36E6B48F02B}"/>
                </a:ext>
              </a:extLst>
            </p:cNvPr>
            <p:cNvSpPr txBox="1"/>
            <p:nvPr/>
          </p:nvSpPr>
          <p:spPr>
            <a:xfrm>
              <a:off x="1346389" y="1586200"/>
              <a:ext cx="64993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Câu nào đúng, câu nào sai?</a:t>
              </a:r>
              <a:endParaRPr lang="vi-VN" sz="4400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DF404C-B53B-6657-B8DF-050C0EAFAE30}"/>
              </a:ext>
            </a:extLst>
          </p:cNvPr>
          <p:cNvSpPr txBox="1"/>
          <p:nvPr/>
        </p:nvSpPr>
        <p:spPr>
          <a:xfrm>
            <a:off x="784717" y="2973012"/>
            <a:ext cx="790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c) </a:t>
            </a:r>
            <a:r>
              <a:rPr lang="en-US" sz="4000"/>
              <a:t>Không thể lấy được thẻ mang số 1.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2F5F6E-957D-3E84-E167-3FEF6AB3CA32}"/>
              </a:ext>
            </a:extLst>
          </p:cNvPr>
          <p:cNvGrpSpPr/>
          <p:nvPr/>
        </p:nvGrpSpPr>
        <p:grpSpPr>
          <a:xfrm>
            <a:off x="785055" y="1649573"/>
            <a:ext cx="10979128" cy="1323439"/>
            <a:chOff x="647180" y="1373239"/>
            <a:chExt cx="10979128" cy="13234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26C7AA-10BB-8012-D1F6-F58E0BC9CB4A}"/>
                </a:ext>
              </a:extLst>
            </p:cNvPr>
            <p:cNvSpPr txBox="1"/>
            <p:nvPr/>
          </p:nvSpPr>
          <p:spPr>
            <a:xfrm>
              <a:off x="647180" y="1373239"/>
              <a:ext cx="10979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Trong hộp có ba thẻ                . Không nhìn vào hộp, lấy ra một thẻ.</a:t>
              </a:r>
              <a:endParaRPr lang="vi-VN" sz="4000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FBE4E99-0343-CC45-0DC5-BD12C935051E}"/>
                </a:ext>
              </a:extLst>
            </p:cNvPr>
            <p:cNvSpPr/>
            <p:nvPr/>
          </p:nvSpPr>
          <p:spPr>
            <a:xfrm>
              <a:off x="4933053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2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B007B0D-741D-2981-66E7-109FA2E9646F}"/>
                </a:ext>
              </a:extLst>
            </p:cNvPr>
            <p:cNvSpPr/>
            <p:nvPr/>
          </p:nvSpPr>
          <p:spPr>
            <a:xfrm>
              <a:off x="5516610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3</a:t>
              </a:r>
              <a:endParaRPr lang="vi-VN" sz="3200">
                <a:solidFill>
                  <a:srgbClr val="F7913F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49D623-FA91-642E-1950-DA9B1B6DBFA1}"/>
                </a:ext>
              </a:extLst>
            </p:cNvPr>
            <p:cNvSpPr/>
            <p:nvPr/>
          </p:nvSpPr>
          <p:spPr>
            <a:xfrm>
              <a:off x="6100167" y="1420672"/>
              <a:ext cx="488272" cy="656947"/>
            </a:xfrm>
            <a:prstGeom prst="roundRect">
              <a:avLst/>
            </a:prstGeom>
            <a:solidFill>
              <a:srgbClr val="F6F99B"/>
            </a:solidFill>
            <a:ln w="38100">
              <a:solidFill>
                <a:srgbClr val="F79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7913F"/>
                  </a:solidFill>
                </a:rPr>
                <a:t>4</a:t>
              </a:r>
              <a:endParaRPr lang="vi-VN" sz="3200">
                <a:solidFill>
                  <a:srgbClr val="F7913F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CA3073-1988-39E1-E87D-2C90AE5703C3}"/>
              </a:ext>
            </a:extLst>
          </p:cNvPr>
          <p:cNvSpPr txBox="1"/>
          <p:nvPr/>
        </p:nvSpPr>
        <p:spPr>
          <a:xfrm>
            <a:off x="3547094" y="4453108"/>
            <a:ext cx="790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Vì trong hộp không có thẻ mang số 1.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900FBE-8AD1-7955-8DD0-BCAB7DE79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595" y="3676618"/>
            <a:ext cx="2580275" cy="28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44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44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C625C-2BBC-92E4-31A2-0E9248250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3A1600-8F1C-B98A-35EC-BE89F9A3E3E8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22132-F565-B8C9-36D8-C1CB538A7694}"/>
              </a:ext>
            </a:extLst>
          </p:cNvPr>
          <p:cNvGrpSpPr/>
          <p:nvPr/>
        </p:nvGrpSpPr>
        <p:grpSpPr>
          <a:xfrm>
            <a:off x="621379" y="367852"/>
            <a:ext cx="11000731" cy="2123658"/>
            <a:chOff x="759165" y="1470790"/>
            <a:chExt cx="11000731" cy="212365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92DE59-BFBB-E3DC-4A2C-5C9C4F708993}"/>
                </a:ext>
              </a:extLst>
            </p:cNvPr>
            <p:cNvGrpSpPr/>
            <p:nvPr/>
          </p:nvGrpSpPr>
          <p:grpSpPr>
            <a:xfrm>
              <a:off x="759165" y="1600820"/>
              <a:ext cx="587224" cy="646331"/>
              <a:chOff x="759165" y="645780"/>
              <a:chExt cx="587224" cy="64633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5F770B-572C-F95A-FB9C-72364A9AEB18}"/>
                  </a:ext>
                </a:extLst>
              </p:cNvPr>
              <p:cNvSpPr/>
              <p:nvPr/>
            </p:nvSpPr>
            <p:spPr>
              <a:xfrm>
                <a:off x="759165" y="714633"/>
                <a:ext cx="523783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118E7-7C0D-DC82-A978-00A46D473778}"/>
                  </a:ext>
                </a:extLst>
              </p:cNvPr>
              <p:cNvSpPr txBox="1"/>
              <p:nvPr/>
            </p:nvSpPr>
            <p:spPr>
              <a:xfrm>
                <a:off x="822606" y="64578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bg1"/>
                    </a:solidFill>
                    <a:latin typeface="LNTH-Hoa Nho LNTH" pitchFamily="2" charset="0"/>
                  </a:rPr>
                  <a:t>2</a:t>
                </a:r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6A244-5B55-45C7-F3B9-C36E6B48F02B}"/>
                </a:ext>
              </a:extLst>
            </p:cNvPr>
            <p:cNvSpPr txBox="1"/>
            <p:nvPr/>
          </p:nvSpPr>
          <p:spPr>
            <a:xfrm>
              <a:off x="1329874" y="1470790"/>
              <a:ext cx="1043002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/>
                <a:t>Bạn Vinh quay bánh xe ở hình bên, khi bánh xe dừng lại, kim có thể chỉ vào phần hình tròn màu gì?</a:t>
              </a:r>
              <a:endParaRPr lang="vi-VN" sz="44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FE222-C968-8AEE-CC0A-43FE5EA3E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773" y="2373295"/>
            <a:ext cx="4573563" cy="41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430DD5-33EF-FD04-2C40-951F37D5E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97BE0B-2CA5-BF73-83C4-6279DF2FA0C0}"/>
              </a:ext>
            </a:extLst>
          </p:cNvPr>
          <p:cNvSpPr/>
          <p:nvPr/>
        </p:nvSpPr>
        <p:spPr>
          <a:xfrm>
            <a:off x="726694" y="1236447"/>
            <a:ext cx="11044889" cy="467853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93804-D4BB-936C-F1F6-9F4F480D8039}"/>
              </a:ext>
            </a:extLst>
          </p:cNvPr>
          <p:cNvSpPr txBox="1"/>
          <p:nvPr/>
        </p:nvSpPr>
        <p:spPr>
          <a:xfrm>
            <a:off x="970830" y="1421928"/>
            <a:ext cx="6437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 tròn có 3 màu: cam, xanh, vàng. 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15D5-AD30-E2FC-7C88-76821413E595}"/>
              </a:ext>
            </a:extLst>
          </p:cNvPr>
          <p:cNvSpPr txBox="1"/>
          <p:nvPr/>
        </p:nvSpPr>
        <p:spPr>
          <a:xfrm>
            <a:off x="970830" y="2006053"/>
            <a:ext cx="65039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có 3 khả năng xảy ra:</a:t>
            </a:r>
          </a:p>
          <a:p>
            <a:pPr algn="l"/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 Khi bánh xe dừng lại, kim có thể chỉ vào phần hình tròn màu cam.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E2568-0C24-E870-5C3D-26933779E353}"/>
              </a:ext>
            </a:extLst>
          </p:cNvPr>
          <p:cNvSpPr txBox="1"/>
          <p:nvPr/>
        </p:nvSpPr>
        <p:spPr>
          <a:xfrm>
            <a:off x="1019125" y="3604565"/>
            <a:ext cx="65039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 Khi bánh xe dừng lại, kim có thể chỉ vào phần hình tròn màu xanh.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891369-A8BE-CF7E-4923-662711BDE65A}"/>
              </a:ext>
            </a:extLst>
          </p:cNvPr>
          <p:cNvSpPr txBox="1"/>
          <p:nvPr/>
        </p:nvSpPr>
        <p:spPr>
          <a:xfrm>
            <a:off x="1019124" y="4681783"/>
            <a:ext cx="65039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 Khi bánh xe dừng lại, kim có thể chỉ vào phần hình tròn màu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F5EF9-4FE5-CA93-1435-B72BACBEB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631" y="1932947"/>
            <a:ext cx="3681539" cy="334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8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FDA89-CA30-C98E-18E9-3149E8FCBA4D}"/>
              </a:ext>
            </a:extLst>
          </p:cNvPr>
          <p:cNvSpPr txBox="1"/>
          <p:nvPr/>
        </p:nvSpPr>
        <p:spPr>
          <a:xfrm>
            <a:off x="4260794" y="630609"/>
            <a:ext cx="3670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9050">
                  <a:solidFill>
                    <a:srgbClr val="009999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UTM Cookies" panose="02040603050506020204" pitchFamily="18" charset="0"/>
              </a:rPr>
              <a:t>Mục</a:t>
            </a:r>
            <a:r>
              <a:rPr lang="en-US" sz="6600" b="1" dirty="0">
                <a:ln w="19050">
                  <a:solidFill>
                    <a:srgbClr val="009999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19050">
                  <a:solidFill>
                    <a:srgbClr val="009999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UTM Cookies" panose="02040603050506020204" pitchFamily="18" charset="0"/>
              </a:rPr>
              <a:t>tiêu</a:t>
            </a:r>
            <a:endParaRPr lang="vi-VN" sz="6600" b="1" dirty="0">
              <a:ln w="19050">
                <a:solidFill>
                  <a:srgbClr val="009999"/>
                </a:solidFill>
                <a:prstDash val="solid"/>
              </a:ln>
              <a:solidFill>
                <a:srgbClr val="CCFFFF"/>
              </a:solidFill>
              <a:effectLst>
                <a:outerShdw dist="38100" dir="2700000" algn="tl" rotWithShape="0">
                  <a:srgbClr val="00B0F0"/>
                </a:outerShdw>
              </a:effectLst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4844D-083C-D3EC-7CF4-68338E08D0C3}"/>
              </a:ext>
            </a:extLst>
          </p:cNvPr>
          <p:cNvGrpSpPr/>
          <p:nvPr/>
        </p:nvGrpSpPr>
        <p:grpSpPr>
          <a:xfrm>
            <a:off x="856375" y="1726778"/>
            <a:ext cx="10750907" cy="4498620"/>
            <a:chOff x="856375" y="1726778"/>
            <a:chExt cx="10750907" cy="44986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E3CEB0-7447-103B-9A68-E3F9BE99C6E7}"/>
                </a:ext>
              </a:extLst>
            </p:cNvPr>
            <p:cNvSpPr txBox="1"/>
            <p:nvPr/>
          </p:nvSpPr>
          <p:spPr>
            <a:xfrm>
              <a:off x="1323846" y="1726778"/>
              <a:ext cx="3421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CC99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3600" b="1" dirty="0">
                  <a:solidFill>
                    <a:srgbClr val="00CC99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CC99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600" b="1" dirty="0">
                  <a:solidFill>
                    <a:srgbClr val="00CC99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CC99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3600" b="1" dirty="0">
                  <a:solidFill>
                    <a:srgbClr val="00CC99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CC99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600" b="1" dirty="0">
                  <a:solidFill>
                    <a:srgbClr val="00CC99"/>
                  </a:solidFill>
                  <a:latin typeface="UTM Duepuntozero" panose="02040603050506020204" pitchFamily="18" charset="0"/>
                </a:rPr>
                <a:t>:</a:t>
              </a:r>
              <a:endParaRPr lang="vi-VN" sz="3600" b="1" dirty="0">
                <a:solidFill>
                  <a:srgbClr val="00CC99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2E6022-051D-F296-7EFD-1A85998EDA5E}"/>
                </a:ext>
              </a:extLst>
            </p:cNvPr>
            <p:cNvSpPr txBox="1"/>
            <p:nvPr/>
          </p:nvSpPr>
          <p:spPr>
            <a:xfrm>
              <a:off x="1651178" y="2383413"/>
              <a:ext cx="93402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51C00"/>
                  </a:solidFill>
                  <a:latin typeface="+mn-lt"/>
                </a:rPr>
                <a:t>Làm quen với các khả năng xảy ra (có tính ngẫu nhiên) của một sự kiện khi thực hiện thí nghiệm đơn giản.</a:t>
              </a:r>
              <a:endParaRPr lang="en-US" sz="2800" dirty="0">
                <a:solidFill>
                  <a:srgbClr val="251C00"/>
                </a:solidFill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A6DD69-589F-8AE6-D4B8-5101D55DDCC5}"/>
                </a:ext>
              </a:extLst>
            </p:cNvPr>
            <p:cNvSpPr txBox="1"/>
            <p:nvPr/>
          </p:nvSpPr>
          <p:spPr>
            <a:xfrm>
              <a:off x="1651178" y="3319365"/>
              <a:ext cx="8592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51C00"/>
                  </a:solidFill>
                  <a:latin typeface="+mn-lt"/>
                </a:rPr>
                <a:t>Làm quen với việc mô tả các khả năng xảy ra.</a:t>
              </a:r>
              <a:endParaRPr lang="en-US" sz="2800" dirty="0">
                <a:solidFill>
                  <a:srgbClr val="251C00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37EB86-A21A-B5FA-E6E2-4EEFCC5B3176}"/>
                </a:ext>
              </a:extLst>
            </p:cNvPr>
            <p:cNvSpPr txBox="1"/>
            <p:nvPr/>
          </p:nvSpPr>
          <p:spPr>
            <a:xfrm>
              <a:off x="1323846" y="5579067"/>
              <a:ext cx="8265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CC99"/>
                  </a:solidFill>
                  <a:latin typeface="UTM Duepuntozero" panose="02040603050506020204" pitchFamily="18" charset="0"/>
                </a:rPr>
                <a:t>Phẩm chất: </a:t>
              </a:r>
              <a:r>
                <a:rPr lang="en-US" sz="2800"/>
                <a:t>Yêu nước, </a:t>
              </a:r>
              <a:r>
                <a:rPr lang="en-US" sz="2800" err="1"/>
                <a:t>chăm</a:t>
              </a:r>
              <a:r>
                <a:rPr lang="en-US" sz="2800"/>
                <a:t> chỉ, trách nhiệm.</a:t>
              </a:r>
              <a:endParaRPr lang="vi-VN" sz="2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EB0C31-4A85-1F24-C9E9-021D780E6690}"/>
                </a:ext>
              </a:extLst>
            </p:cNvPr>
            <p:cNvSpPr txBox="1"/>
            <p:nvPr/>
          </p:nvSpPr>
          <p:spPr>
            <a:xfrm>
              <a:off x="1323846" y="4932736"/>
              <a:ext cx="7515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CC99"/>
                  </a:solidFill>
                  <a:latin typeface="UTM Duepuntozero" panose="02040603050506020204" pitchFamily="18" charset="0"/>
                </a:rPr>
                <a:t>Tích hợp: </a:t>
              </a:r>
              <a:r>
                <a:rPr lang="en-US" sz="2800"/>
                <a:t>Toán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err="1"/>
                <a:t>cuộc</a:t>
              </a:r>
              <a:r>
                <a:rPr lang="en-US" sz="2800"/>
                <a:t> sống, Tiếng Việt.</a:t>
              </a:r>
              <a:endParaRPr lang="vi-VN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37DAF4-84BC-C61F-6D32-EF82321FC924}"/>
                </a:ext>
              </a:extLst>
            </p:cNvPr>
            <p:cNvSpPr txBox="1"/>
            <p:nvPr/>
          </p:nvSpPr>
          <p:spPr>
            <a:xfrm>
              <a:off x="1323846" y="3849051"/>
              <a:ext cx="102834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CC99"/>
                  </a:solidFill>
                  <a:latin typeface="UTM Duepuntozero" panose="02040603050506020204" pitchFamily="18" charset="0"/>
                </a:rPr>
                <a:t>Năng lực chú trọng: </a:t>
              </a:r>
              <a:r>
                <a:rPr lang="en-US" sz="2800"/>
                <a:t>tư </a:t>
              </a:r>
              <a:r>
                <a:rPr lang="en-US" sz="2800" dirty="0" err="1"/>
                <a:t>duy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err="1"/>
                <a:t>lập</a:t>
              </a:r>
              <a:r>
                <a:rPr lang="en-US" sz="2800"/>
                <a:t> luận toán </a:t>
              </a:r>
              <a:r>
                <a:rPr lang="en-US" sz="2800" err="1"/>
                <a:t>học</a:t>
              </a:r>
              <a:r>
                <a:rPr lang="en-US" sz="2800"/>
                <a:t>; giao tiếp toán học, sử dụng công cụ, phương tiện học toán.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  <p:pic>
          <p:nvPicPr>
            <p:cNvPr id="42" name="Picture 2" descr="Star Cartoon - Cute Star Png, Transparent Png - kindpng">
              <a:extLst>
                <a:ext uri="{FF2B5EF4-FFF2-40B4-BE49-F238E27FC236}">
                  <a16:creationId xmlns:a16="http://schemas.microsoft.com/office/drawing/2014/main" id="{48AA6956-7EFA-EF6F-4518-5D34F8271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24" b="90000" l="7442" r="92907">
                          <a14:foregroundMark x1="7558" y1="41765" x2="7558" y2="41765"/>
                          <a14:foregroundMark x1="52209" y1="8941" x2="52209" y2="8941"/>
                          <a14:foregroundMark x1="92907" y1="37176" x2="92907" y2="37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423" y="2390468"/>
              <a:ext cx="497809" cy="47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Star Cartoon - Cute Star Png, Transparent Png - kindpng">
              <a:extLst>
                <a:ext uri="{FF2B5EF4-FFF2-40B4-BE49-F238E27FC236}">
                  <a16:creationId xmlns:a16="http://schemas.microsoft.com/office/drawing/2014/main" id="{61CD2CA8-ED70-5C97-964A-598553533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24" b="90000" l="7442" r="92907">
                          <a14:foregroundMark x1="7558" y1="41765" x2="7558" y2="41765"/>
                          <a14:foregroundMark x1="52209" y1="8941" x2="52209" y2="8941"/>
                          <a14:foregroundMark x1="92907" y1="37176" x2="92907" y2="37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423" y="3338781"/>
              <a:ext cx="497809" cy="47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9C125B4F-0879-76CA-33FC-1E35C3C4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75" y="1726778"/>
              <a:ext cx="467471" cy="46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A9C059AB-4A15-B172-C4CF-F57B18792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75" y="3915488"/>
              <a:ext cx="467471" cy="46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A205EBAF-E165-90E4-BFF3-2173F1413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75" y="4987595"/>
              <a:ext cx="467471" cy="46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84872499-BB58-3631-7C90-32210D3D9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75" y="5593348"/>
              <a:ext cx="467471" cy="46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6884264C-3EFE-2A2C-BAAD-8B818AD30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880" y="80530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65E0F-8649-422B-B4A3-E02B45092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6" t="19734" r="6721" b="2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4BAC44A-B3D5-2463-2387-0BF0E6F1C8A8}"/>
              </a:ext>
            </a:extLst>
          </p:cNvPr>
          <p:cNvSpPr/>
          <p:nvPr/>
        </p:nvSpPr>
        <p:spPr>
          <a:xfrm>
            <a:off x="5790898" y="381740"/>
            <a:ext cx="2172374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Vui quá là vui luôn!</a:t>
            </a:r>
          </a:p>
        </p:txBody>
      </p:sp>
    </p:spTree>
    <p:extLst>
      <p:ext uri="{BB962C8B-B14F-4D97-AF65-F5344CB8AC3E}">
        <p14:creationId xmlns:p14="http://schemas.microsoft.com/office/powerpoint/2010/main" val="3649153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1EC24-B4E1-2B85-DD4E-06F909BF4A89}"/>
              </a:ext>
            </a:extLst>
          </p:cNvPr>
          <p:cNvGrpSpPr/>
          <p:nvPr/>
        </p:nvGrpSpPr>
        <p:grpSpPr>
          <a:xfrm>
            <a:off x="1935331" y="205911"/>
            <a:ext cx="5690587" cy="1933606"/>
            <a:chOff x="1473555" y="-2986195"/>
            <a:chExt cx="4303362" cy="36317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0E656-4599-9AD5-AFC7-1218D32E3BA8}"/>
                </a:ext>
              </a:extLst>
            </p:cNvPr>
            <p:cNvSpPr txBox="1"/>
            <p:nvPr/>
          </p:nvSpPr>
          <p:spPr>
            <a:xfrm>
              <a:off x="1473555" y="-2986195"/>
              <a:ext cx="4303362" cy="363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 w="3206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CỦNG CỐ</a:t>
              </a:r>
              <a:endParaRPr lang="vi-VN" sz="11500" b="1" dirty="0">
                <a:ln w="3206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6E678-FC07-563B-71B9-2D07785B0495}"/>
                </a:ext>
              </a:extLst>
            </p:cNvPr>
            <p:cNvSpPr txBox="1"/>
            <p:nvPr/>
          </p:nvSpPr>
          <p:spPr>
            <a:xfrm>
              <a:off x="1473555" y="-2986193"/>
              <a:ext cx="4303361" cy="363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Ủ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</a:t>
              </a:r>
              <a:endParaRPr lang="vi-VN" sz="115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  <a:effectLst>
                  <a:outerShdw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6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465469" y="532660"/>
            <a:ext cx="309830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bạn, đố bạn?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298271" y="223838"/>
            <a:ext cx="6692284" cy="116297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Có mấy khả năng xảy ra khi thực hiện một lần bắn bi?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065776" y="441220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Xảy ra một trong hai khả năng: bắn trúng hoặc bắn không trúng.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6FBFC5-0989-8DBE-FDEF-6DE50B10F27D}"/>
              </a:ext>
            </a:extLst>
          </p:cNvPr>
          <p:cNvSpPr/>
          <p:nvPr/>
        </p:nvSpPr>
        <p:spPr>
          <a:xfrm>
            <a:off x="2072167" y="368495"/>
            <a:ext cx="7776419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2B93E-6F51-3E19-FE4F-7164F9D47370}"/>
              </a:ext>
            </a:extLst>
          </p:cNvPr>
          <p:cNvSpPr txBox="1"/>
          <p:nvPr/>
        </p:nvSpPr>
        <p:spPr>
          <a:xfrm>
            <a:off x="2447772" y="593589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071A3-010C-F4EB-5E7C-A386066D6F91}"/>
              </a:ext>
            </a:extLst>
          </p:cNvPr>
          <p:cNvSpPr txBox="1"/>
          <p:nvPr/>
        </p:nvSpPr>
        <p:spPr>
          <a:xfrm>
            <a:off x="3612264" y="187159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FD707-E121-E8BE-B8FD-E790B849E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420150" y="178893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BABBBD-69B2-9637-0B08-8178CF85FA02}"/>
              </a:ext>
            </a:extLst>
          </p:cNvPr>
          <p:cNvSpPr txBox="1"/>
          <p:nvPr/>
        </p:nvSpPr>
        <p:spPr>
          <a:xfrm>
            <a:off x="3612264" y="285260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7CA7FF-94D1-2C0A-AE7D-37E0CF17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420150" y="276995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9A5345-AC1D-7ABF-0D14-4AA692A17C2F}"/>
              </a:ext>
            </a:extLst>
          </p:cNvPr>
          <p:cNvSpPr txBox="1"/>
          <p:nvPr/>
        </p:nvSpPr>
        <p:spPr>
          <a:xfrm>
            <a:off x="3612264" y="383361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057B60-9E90-4378-0FE7-56B5063A3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420150" y="3750963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0E63F5-B44E-8315-9A6A-D796AA28A84B}"/>
              </a:ext>
            </a:extLst>
          </p:cNvPr>
          <p:cNvSpPr txBox="1"/>
          <p:nvPr/>
        </p:nvSpPr>
        <p:spPr>
          <a:xfrm>
            <a:off x="3612264" y="481462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D9F59B-8E9C-9C48-5802-D3F21A938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420150" y="473197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uiExpand="1" build="p"/>
      <p:bldP spid="13" grpId="0" uiExpand="1" build="p"/>
      <p:bldP spid="1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0D808C-7412-FB69-837B-058356BB5438}"/>
              </a:ext>
            </a:extLst>
          </p:cNvPr>
          <p:cNvGrpSpPr/>
          <p:nvPr/>
        </p:nvGrpSpPr>
        <p:grpSpPr>
          <a:xfrm>
            <a:off x="0" y="166069"/>
            <a:ext cx="4581595" cy="1918263"/>
            <a:chOff x="4133327" y="8204395"/>
            <a:chExt cx="7210037" cy="19182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1D4106-8CA8-ED19-03B2-127EFF29814D}"/>
                </a:ext>
              </a:extLst>
            </p:cNvPr>
            <p:cNvSpPr txBox="1"/>
            <p:nvPr/>
          </p:nvSpPr>
          <p:spPr>
            <a:xfrm>
              <a:off x="4149463" y="8204395"/>
              <a:ext cx="7193901" cy="1905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48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BIỆT VÀ HẸN </a:t>
              </a:r>
              <a:r>
                <a:rPr lang="en-US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 LẠI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076872-CDE4-4A6A-325D-0FDE7ED72317}"/>
                </a:ext>
              </a:extLst>
            </p:cNvPr>
            <p:cNvSpPr txBox="1"/>
            <p:nvPr/>
          </p:nvSpPr>
          <p:spPr>
            <a:xfrm>
              <a:off x="4133327" y="8216752"/>
              <a:ext cx="7193901" cy="1905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1EC24-B4E1-2B85-DD4E-06F909BF4A89}"/>
              </a:ext>
            </a:extLst>
          </p:cNvPr>
          <p:cNvGrpSpPr/>
          <p:nvPr/>
        </p:nvGrpSpPr>
        <p:grpSpPr>
          <a:xfrm>
            <a:off x="1048208" y="341499"/>
            <a:ext cx="8101481" cy="1569661"/>
            <a:chOff x="1109878" y="-2319222"/>
            <a:chExt cx="5861791" cy="29481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0E656-4599-9AD5-AFC7-1218D32E3BA8}"/>
                </a:ext>
              </a:extLst>
            </p:cNvPr>
            <p:cNvSpPr txBox="1"/>
            <p:nvPr/>
          </p:nvSpPr>
          <p:spPr>
            <a:xfrm>
              <a:off x="1109878" y="-2319220"/>
              <a:ext cx="5861791" cy="29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3206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KHỞI ĐỘNG</a:t>
              </a:r>
              <a:endParaRPr lang="vi-VN" sz="9600" b="1" dirty="0">
                <a:ln w="3206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6E678-FC07-563B-71B9-2D07785B0495}"/>
                </a:ext>
              </a:extLst>
            </p:cNvPr>
            <p:cNvSpPr txBox="1"/>
            <p:nvPr/>
          </p:nvSpPr>
          <p:spPr>
            <a:xfrm>
              <a:off x="1109878" y="-2319222"/>
              <a:ext cx="5861789" cy="29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Ở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Ộ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endParaRPr lang="vi-VN" sz="9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  <a:effectLst>
                  <a:outerShdw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8990C-C684-83D0-99D5-4933775CEC9F}"/>
              </a:ext>
            </a:extLst>
          </p:cNvPr>
          <p:cNvGrpSpPr/>
          <p:nvPr/>
        </p:nvGrpSpPr>
        <p:grpSpPr>
          <a:xfrm>
            <a:off x="1100772" y="804392"/>
            <a:ext cx="3675077" cy="1107996"/>
            <a:chOff x="1662218" y="540413"/>
            <a:chExt cx="3675077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09408A-3FEC-44B8-2E7D-1721A6AA5D30}"/>
                </a:ext>
              </a:extLst>
            </p:cNvPr>
            <p:cNvSpPr txBox="1"/>
            <p:nvPr/>
          </p:nvSpPr>
          <p:spPr>
            <a:xfrm>
              <a:off x="1666884" y="540413"/>
              <a:ext cx="3670411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b="1">
                  <a:ln w="2063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rgbClr val="FF6600"/>
                    </a:outerShdw>
                  </a:effectLst>
                  <a:latin typeface="UTM Cookies" panose="02040603050506020204" pitchFamily="18" charset="0"/>
                </a:rPr>
                <a:t>Trò chơi</a:t>
              </a:r>
              <a:endParaRPr lang="vi-VN" sz="6000" b="1" dirty="0">
                <a:ln w="2063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6600"/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9ECAE3-30AE-9F27-FE38-ED9C7E24EC83}"/>
                </a:ext>
              </a:extLst>
            </p:cNvPr>
            <p:cNvSpPr txBox="1"/>
            <p:nvPr/>
          </p:nvSpPr>
          <p:spPr>
            <a:xfrm>
              <a:off x="1662218" y="540413"/>
              <a:ext cx="3670411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rgbClr val="D91625"/>
                    </a:solidFill>
                    <a:prstDash val="solid"/>
                  </a:ln>
                  <a:solidFill>
                    <a:srgbClr val="FF772F"/>
                  </a:solidFill>
                  <a:latin typeface="UTM Cookies" panose="02040603050506020204" pitchFamily="18" charset="0"/>
                </a:rPr>
                <a:t>Trò chơi</a:t>
              </a:r>
              <a:endParaRPr lang="vi-VN" sz="6000" b="1" dirty="0">
                <a:ln w="19050">
                  <a:solidFill>
                    <a:srgbClr val="D91625"/>
                  </a:solidFill>
                  <a:prstDash val="solid"/>
                </a:ln>
                <a:solidFill>
                  <a:srgbClr val="FF772F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CDF0E4-0298-229A-39C0-58B0FC6BF189}"/>
              </a:ext>
            </a:extLst>
          </p:cNvPr>
          <p:cNvGrpSpPr/>
          <p:nvPr/>
        </p:nvGrpSpPr>
        <p:grpSpPr>
          <a:xfrm>
            <a:off x="-13051" y="1555320"/>
            <a:ext cx="5871045" cy="1024235"/>
            <a:chOff x="1109878" y="-2319220"/>
            <a:chExt cx="5871045" cy="10242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E23961-0600-C37E-EF0B-8DDB2076ADF5}"/>
                </a:ext>
              </a:extLst>
            </p:cNvPr>
            <p:cNvSpPr txBox="1"/>
            <p:nvPr/>
          </p:nvSpPr>
          <p:spPr>
            <a:xfrm>
              <a:off x="1109878" y="-2319220"/>
              <a:ext cx="5861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2063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TẬP TẦM VÔNG</a:t>
              </a:r>
              <a:endParaRPr lang="vi-VN" sz="6000" b="1" dirty="0">
                <a:ln w="2063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194293-4AE2-2FA9-B783-80F9E9F16C6A}"/>
                </a:ext>
              </a:extLst>
            </p:cNvPr>
            <p:cNvSpPr txBox="1"/>
            <p:nvPr/>
          </p:nvSpPr>
          <p:spPr>
            <a:xfrm>
              <a:off x="1119132" y="-2310648"/>
              <a:ext cx="5861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latin typeface="SVN-Hole Hearted" panose="020B0A06020104020203" pitchFamily="34" charset="0"/>
                </a:rPr>
                <a:t>TẬP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SVN-Hole Hearted" panose="020B0A06020104020203" pitchFamily="34" charset="0"/>
                </a:rPr>
                <a:t>TẦM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latin typeface="SVN-Hole Hearted" panose="020B0A06020104020203" pitchFamily="34" charset="0"/>
                </a:rPr>
                <a:t>VÔNG</a:t>
              </a:r>
              <a:endParaRPr lang="vi-VN" sz="6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rgbClr val="FF0066"/>
                </a:solidFill>
              </a:ln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Người đố giấu một đồ vật trong một bàn tay và nắm cả hai tay lại rồi hát:</a:t>
              </a:r>
            </a:p>
            <a:p>
              <a:pPr algn="just"/>
              <a:r>
                <a:rPr lang="en-US" sz="2800"/>
                <a:t>Tập tầm vông</a:t>
              </a:r>
            </a:p>
            <a:p>
              <a:pPr algn="just"/>
              <a:r>
                <a:rPr lang="en-US" sz="2800"/>
                <a:t>Tay không tay có</a:t>
              </a:r>
            </a:p>
            <a:p>
              <a:pPr algn="just"/>
              <a:r>
                <a:rPr lang="en-US" sz="2800"/>
                <a:t>Tập tầm vó </a:t>
              </a:r>
            </a:p>
            <a:p>
              <a:pPr algn="just"/>
              <a:r>
                <a:rPr lang="en-US" sz="2800"/>
                <a:t>Tay có tay không</a:t>
              </a:r>
            </a:p>
            <a:p>
              <a:pPr algn="just"/>
              <a:r>
                <a:rPr lang="en-US" sz="2800"/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8990C-C684-83D0-99D5-4933775CEC9F}"/>
              </a:ext>
            </a:extLst>
          </p:cNvPr>
          <p:cNvGrpSpPr/>
          <p:nvPr/>
        </p:nvGrpSpPr>
        <p:grpSpPr>
          <a:xfrm>
            <a:off x="4410458" y="772107"/>
            <a:ext cx="3675077" cy="1107996"/>
            <a:chOff x="1662218" y="540413"/>
            <a:chExt cx="3675077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09408A-3FEC-44B8-2E7D-1721A6AA5D30}"/>
                </a:ext>
              </a:extLst>
            </p:cNvPr>
            <p:cNvSpPr txBox="1"/>
            <p:nvPr/>
          </p:nvSpPr>
          <p:spPr>
            <a:xfrm>
              <a:off x="1666884" y="540413"/>
              <a:ext cx="3670411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b="1">
                  <a:ln w="2063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rgbClr val="FF6600"/>
                    </a:outerShdw>
                  </a:effectLst>
                  <a:latin typeface="UTM Cookies" panose="02040603050506020204" pitchFamily="18" charset="0"/>
                </a:rPr>
                <a:t>Trò chơi</a:t>
              </a:r>
              <a:endParaRPr lang="vi-VN" sz="6000" b="1" dirty="0">
                <a:ln w="2063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6600"/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9ECAE3-30AE-9F27-FE38-ED9C7E24EC83}"/>
                </a:ext>
              </a:extLst>
            </p:cNvPr>
            <p:cNvSpPr txBox="1"/>
            <p:nvPr/>
          </p:nvSpPr>
          <p:spPr>
            <a:xfrm>
              <a:off x="1662218" y="540413"/>
              <a:ext cx="3670411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rgbClr val="D91625"/>
                    </a:solidFill>
                    <a:prstDash val="solid"/>
                  </a:ln>
                  <a:solidFill>
                    <a:srgbClr val="FF772F"/>
                  </a:solidFill>
                  <a:latin typeface="UTM Cookies" panose="02040603050506020204" pitchFamily="18" charset="0"/>
                </a:rPr>
                <a:t>Trò chơi</a:t>
              </a:r>
              <a:endParaRPr lang="vi-VN" sz="6000" b="1" dirty="0">
                <a:ln w="19050">
                  <a:solidFill>
                    <a:srgbClr val="D91625"/>
                  </a:solidFill>
                  <a:prstDash val="solid"/>
                </a:ln>
                <a:solidFill>
                  <a:srgbClr val="FF772F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CDF0E4-0298-229A-39C0-58B0FC6BF189}"/>
              </a:ext>
            </a:extLst>
          </p:cNvPr>
          <p:cNvGrpSpPr/>
          <p:nvPr/>
        </p:nvGrpSpPr>
        <p:grpSpPr>
          <a:xfrm>
            <a:off x="3296635" y="1523035"/>
            <a:ext cx="5871045" cy="1024235"/>
            <a:chOff x="1109878" y="-2319220"/>
            <a:chExt cx="5871045" cy="10242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E23961-0600-C37E-EF0B-8DDB2076ADF5}"/>
                </a:ext>
              </a:extLst>
            </p:cNvPr>
            <p:cNvSpPr txBox="1"/>
            <p:nvPr/>
          </p:nvSpPr>
          <p:spPr>
            <a:xfrm>
              <a:off x="1109878" y="-2319220"/>
              <a:ext cx="5861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2063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TẬP TẦM VÔNG</a:t>
              </a:r>
              <a:endParaRPr lang="vi-VN" sz="6000" b="1" dirty="0">
                <a:ln w="2063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194293-4AE2-2FA9-B783-80F9E9F16C6A}"/>
                </a:ext>
              </a:extLst>
            </p:cNvPr>
            <p:cNvSpPr txBox="1"/>
            <p:nvPr/>
          </p:nvSpPr>
          <p:spPr>
            <a:xfrm>
              <a:off x="1119132" y="-2310648"/>
              <a:ext cx="5861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latin typeface="SVN-Hole Hearted" panose="020B0A06020104020203" pitchFamily="34" charset="0"/>
                </a:rPr>
                <a:t>TẬP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SVN-Hole Hearted" panose="020B0A06020104020203" pitchFamily="34" charset="0"/>
                </a:rPr>
                <a:t>TẦM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latin typeface="SVN-Hole Hearted" panose="020B0A06020104020203" pitchFamily="34" charset="0"/>
                </a:rPr>
                <a:t>VÔNG</a:t>
              </a:r>
              <a:endParaRPr lang="vi-VN" sz="6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22589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Khi </a:t>
            </a:r>
            <a:r>
              <a:rPr lang="en-US" sz="3600" dirty="0" err="1">
                <a:solidFill>
                  <a:schemeClr val="tx1"/>
                </a:solidFill>
              </a:rPr>
              <a:t>dự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đoán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solidFill>
                  <a:schemeClr val="tx1"/>
                </a:solidFill>
              </a:rPr>
              <a:t>có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đoán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cũng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có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thể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đoán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</a:rPr>
              <a:t>→ Có </a:t>
            </a:r>
            <a:r>
              <a:rPr lang="en-US" sz="3600" dirty="0" err="1">
                <a:solidFill>
                  <a:schemeClr val="tx1"/>
                </a:solidFill>
              </a:rPr>
              <a:t>hai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năng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xảy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ra.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1EC24-B4E1-2B85-DD4E-06F909BF4A89}"/>
              </a:ext>
            </a:extLst>
          </p:cNvPr>
          <p:cNvGrpSpPr/>
          <p:nvPr/>
        </p:nvGrpSpPr>
        <p:grpSpPr>
          <a:xfrm>
            <a:off x="1530353" y="516630"/>
            <a:ext cx="7631401" cy="1569661"/>
            <a:chOff x="1109878" y="-2319221"/>
            <a:chExt cx="5861791" cy="29481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0E656-4599-9AD5-AFC7-1218D32E3BA8}"/>
                </a:ext>
              </a:extLst>
            </p:cNvPr>
            <p:cNvSpPr txBox="1"/>
            <p:nvPr/>
          </p:nvSpPr>
          <p:spPr>
            <a:xfrm>
              <a:off x="1109878" y="-2319219"/>
              <a:ext cx="5861791" cy="294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3206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KHÁM PHÁ</a:t>
              </a:r>
              <a:endParaRPr lang="vi-VN" sz="9600" b="1" dirty="0">
                <a:ln w="3206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6E678-FC07-563B-71B9-2D07785B0495}"/>
                </a:ext>
              </a:extLst>
            </p:cNvPr>
            <p:cNvSpPr txBox="1"/>
            <p:nvPr/>
          </p:nvSpPr>
          <p:spPr>
            <a:xfrm>
              <a:off x="1109878" y="-2319221"/>
              <a:ext cx="5861789" cy="294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9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dir="2700000" algn="tl" rotWithShape="0">
                      <a:schemeClr val="accent5">
                        <a:lumMod val="50000"/>
                        <a:alpha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endParaRPr lang="vi-VN" sz="9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33"/>
                </a:solidFill>
                <a:effectLst>
                  <a:outerShdw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982888D-00FC-1484-186E-1A660104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0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26E07A2-CBB1-D55D-6517-6B66FD8249D7}"/>
              </a:ext>
            </a:extLst>
          </p:cNvPr>
          <p:cNvSpPr/>
          <p:nvPr/>
        </p:nvSpPr>
        <p:spPr>
          <a:xfrm>
            <a:off x="522678" y="169276"/>
            <a:ext cx="5101427" cy="1540931"/>
          </a:xfrm>
          <a:prstGeom prst="wedgeRoundRectCallout">
            <a:avLst>
              <a:gd name="adj1" fmla="val 6051"/>
              <a:gd name="adj2" fmla="val 64400"/>
              <a:gd name="adj3" fmla="val 16667"/>
            </a:avLst>
          </a:prstGeom>
          <a:solidFill>
            <a:srgbClr val="FFFFCC"/>
          </a:solidFill>
          <a:ln w="38100">
            <a:solidFill>
              <a:srgbClr val="74DED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Các em hãy tung đồng xu để giới thiệu về các khả năng xảy ra nhé!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024E86-CBA9-1DB7-E214-3587DEC90199}"/>
              </a:ext>
            </a:extLst>
          </p:cNvPr>
          <p:cNvGrpSpPr/>
          <p:nvPr/>
        </p:nvGrpSpPr>
        <p:grpSpPr>
          <a:xfrm>
            <a:off x="6761116" y="199253"/>
            <a:ext cx="4908206" cy="1960073"/>
            <a:chOff x="5751957" y="-1344353"/>
            <a:chExt cx="5154518" cy="19600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421AE4-85F7-84CA-67C5-EEB0E632D0DB}"/>
                </a:ext>
              </a:extLst>
            </p:cNvPr>
            <p:cNvSpPr/>
            <p:nvPr/>
          </p:nvSpPr>
          <p:spPr>
            <a:xfrm>
              <a:off x="5751957" y="-1344353"/>
              <a:ext cx="5154518" cy="1960073"/>
            </a:xfrm>
            <a:prstGeom prst="roundRect">
              <a:avLst>
                <a:gd name="adj" fmla="val 11420"/>
              </a:avLst>
            </a:prstGeom>
            <a:solidFill>
              <a:srgbClr val="CCFFFF"/>
            </a:solidFill>
            <a:ln w="38100">
              <a:solidFill>
                <a:srgbClr val="FF006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n w="57150">
                  <a:solidFill>
                    <a:srgbClr val="FF0066"/>
                  </a:solidFill>
                </a:ln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F843E5-3767-EEB4-8F4D-4FE6C1476747}"/>
                </a:ext>
              </a:extLst>
            </p:cNvPr>
            <p:cNvGrpSpPr/>
            <p:nvPr/>
          </p:nvGrpSpPr>
          <p:grpSpPr>
            <a:xfrm>
              <a:off x="5915369" y="-1223538"/>
              <a:ext cx="4885131" cy="1754326"/>
              <a:chOff x="5915369" y="-1223538"/>
              <a:chExt cx="4885131" cy="175432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C1CF50-E380-294F-983A-600EFFDC84A2}"/>
                  </a:ext>
                </a:extLst>
              </p:cNvPr>
              <p:cNvSpPr txBox="1"/>
              <p:nvPr/>
            </p:nvSpPr>
            <p:spPr>
              <a:xfrm>
                <a:off x="6510975" y="-1223538"/>
                <a:ext cx="42895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/>
                  <a:t>Khi tung một đồng tiền xu, hai </a:t>
                </a:r>
                <a:r>
                  <a:rPr lang="en-US" sz="3600" i="1"/>
                  <a:t>khả năng </a:t>
                </a:r>
                <a:r>
                  <a:rPr lang="en-US" sz="3600"/>
                  <a:t>xảy ra là:</a:t>
                </a:r>
              </a:p>
            </p:txBody>
          </p:sp>
          <p:pic>
            <p:nvPicPr>
              <p:cNvPr id="24" name="Picture 7">
                <a:extLst>
                  <a:ext uri="{FF2B5EF4-FFF2-40B4-BE49-F238E27FC236}">
                    <a16:creationId xmlns:a16="http://schemas.microsoft.com/office/drawing/2014/main" id="{22ACD216-C430-B47E-38E9-38DAADBDF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5369" y="-1088481"/>
                <a:ext cx="566141" cy="56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E778F3B-C9B0-1F6B-3064-E7EB815F0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9" t="5707" r="53095" b="4805"/>
          <a:stretch/>
        </p:blipFill>
        <p:spPr>
          <a:xfrm>
            <a:off x="5170998" y="2804039"/>
            <a:ext cx="3100402" cy="1894636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FFED6-F2DD-77BB-C2E8-4758CD8DCF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97" t="5707" r="4497" b="4805"/>
          <a:stretch/>
        </p:blipFill>
        <p:spPr>
          <a:xfrm>
            <a:off x="8832391" y="2804039"/>
            <a:ext cx="3100402" cy="1894636"/>
          </a:xfrm>
          <a:prstGeom prst="round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90F49482-66CA-3646-9026-B0D40AB0A321}"/>
              </a:ext>
            </a:extLst>
          </p:cNvPr>
          <p:cNvGrpSpPr/>
          <p:nvPr/>
        </p:nvGrpSpPr>
        <p:grpSpPr>
          <a:xfrm>
            <a:off x="445926" y="1879482"/>
            <a:ext cx="4808590" cy="4607883"/>
            <a:chOff x="-97655" y="2014205"/>
            <a:chExt cx="4808590" cy="460788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FAF151-22E1-D839-1B44-393FEE023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3" b="99093" l="522" r="89391">
                          <a14:foregroundMark x1="37391" y1="3993" x2="37391" y2="3993"/>
                          <a14:foregroundMark x1="35826" y1="544" x2="35826" y2="544"/>
                          <a14:foregroundMark x1="46609" y1="46824" x2="52174" y2="50635"/>
                          <a14:foregroundMark x1="3130" y1="49183" x2="3130" y2="49183"/>
                          <a14:foregroundMark x1="522" y1="45191" x2="7304" y2="71143"/>
                          <a14:foregroundMark x1="40348" y1="78947" x2="53913" y2="99093"/>
                          <a14:foregroundMark x1="53913" y1="99093" x2="53913" y2="99093"/>
                          <a14:foregroundMark x1="46609" y1="72232" x2="46609" y2="72232"/>
                          <a14:foregroundMark x1="81739" y1="12523" x2="86783" y2="28312"/>
                          <a14:foregroundMark x1="84348" y1="15608" x2="89391" y2="20508"/>
                          <a14:foregroundMark x1="82435" y1="9800" x2="86783" y2="13793"/>
                          <a14:foregroundMark x1="43130" y1="92740" x2="46435" y2="98730"/>
                          <a14:foregroundMark x1="70087" y1="57169" x2="74783" y2="72051"/>
                          <a14:foregroundMark x1="74435" y1="71506" x2="79304" y2="72232"/>
                          <a14:foregroundMark x1="71652" y1="60254" x2="73565" y2="61706"/>
                          <a14:foregroundMark x1="55304" y1="84392" x2="69913" y2="98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7655" y="2014205"/>
              <a:ext cx="4808590" cy="4607883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BDC79AA8-BF1D-B86A-2ED5-41A4FE831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19" y="4585790"/>
              <a:ext cx="882778" cy="79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3" name="Picture 3072">
            <a:extLst>
              <a:ext uri="{FF2B5EF4-FFF2-40B4-BE49-F238E27FC236}">
                <a16:creationId xmlns:a16="http://schemas.microsoft.com/office/drawing/2014/main" id="{C03FA9DE-34D5-C5ED-AEF7-184FB4FFA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84" y="4839752"/>
            <a:ext cx="4233598" cy="18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5B850-D247-EB24-1F86-C7134E78A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EB5E65-F6E6-0E18-AB54-684D7944897A}"/>
              </a:ext>
            </a:extLst>
          </p:cNvPr>
          <p:cNvGrpSpPr/>
          <p:nvPr/>
        </p:nvGrpSpPr>
        <p:grpSpPr>
          <a:xfrm>
            <a:off x="208182" y="1879481"/>
            <a:ext cx="4808590" cy="4607883"/>
            <a:chOff x="-97655" y="2014205"/>
            <a:chExt cx="4808590" cy="46078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3C06FD-3D6A-78D9-3035-EDC9B57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3" b="99093" l="522" r="89391">
                          <a14:foregroundMark x1="37391" y1="3993" x2="37391" y2="3993"/>
                          <a14:foregroundMark x1="35826" y1="544" x2="35826" y2="544"/>
                          <a14:foregroundMark x1="46609" y1="46824" x2="52174" y2="50635"/>
                          <a14:foregroundMark x1="3130" y1="49183" x2="3130" y2="49183"/>
                          <a14:foregroundMark x1="522" y1="45191" x2="7304" y2="71143"/>
                          <a14:foregroundMark x1="40348" y1="78947" x2="53913" y2="99093"/>
                          <a14:foregroundMark x1="53913" y1="99093" x2="53913" y2="99093"/>
                          <a14:foregroundMark x1="46609" y1="72232" x2="46609" y2="72232"/>
                          <a14:foregroundMark x1="81739" y1="12523" x2="86783" y2="28312"/>
                          <a14:foregroundMark x1="84348" y1="15608" x2="89391" y2="20508"/>
                          <a14:foregroundMark x1="82435" y1="9800" x2="86783" y2="13793"/>
                          <a14:foregroundMark x1="43130" y1="92740" x2="46435" y2="98730"/>
                          <a14:foregroundMark x1="70087" y1="57169" x2="74783" y2="72051"/>
                          <a14:foregroundMark x1="74435" y1="71506" x2="79304" y2="72232"/>
                          <a14:foregroundMark x1="71652" y1="60254" x2="73565" y2="61706"/>
                          <a14:foregroundMark x1="55304" y1="84392" x2="69913" y2="98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7655" y="2014205"/>
              <a:ext cx="4808590" cy="460788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CEAD4AC-CFB2-8990-110A-106A884A4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19" y="4585790"/>
              <a:ext cx="882778" cy="79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26E07A2-CBB1-D55D-6517-6B66FD8249D7}"/>
              </a:ext>
            </a:extLst>
          </p:cNvPr>
          <p:cNvSpPr/>
          <p:nvPr/>
        </p:nvSpPr>
        <p:spPr>
          <a:xfrm>
            <a:off x="3221629" y="495115"/>
            <a:ext cx="3791578" cy="1540931"/>
          </a:xfrm>
          <a:prstGeom prst="wedgeRoundRectCallout">
            <a:avLst>
              <a:gd name="adj1" fmla="val -58865"/>
              <a:gd name="adj2" fmla="val 37530"/>
              <a:gd name="adj3" fmla="val 16667"/>
            </a:avLst>
          </a:prstGeom>
          <a:solidFill>
            <a:srgbClr val="FFFFCC"/>
          </a:solidFill>
          <a:ln w="38100">
            <a:solidFill>
              <a:srgbClr val="74DED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Có bao nhiêu nhóm tung được mặt sấp?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493960" imgH="1539360"/>
        </mc:Choice>
        <mc:Fallback>
          <p:control name="TextBox1" r:id="rId1" imgW="5493960" imgH="15393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64E9DCFD-E4BC-4030-5700-F28D6C2CE2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96000" y="2642491"/>
                  <a:ext cx="5492535" cy="154093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605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</TotalTime>
  <Words>1272</Words>
  <Application>Microsoft Office PowerPoint</Application>
  <PresentationFormat>Widescreen</PresentationFormat>
  <Paragraphs>148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Calibri Light</vt:lpstr>
      <vt:lpstr>LNTH-Hoa Nho LNTH</vt:lpstr>
      <vt:lpstr>SVN-Hole Hearted</vt:lpstr>
      <vt:lpstr>SVN-Poky's</vt:lpstr>
      <vt:lpstr>UTM Cookies</vt:lpstr>
      <vt:lpstr>UTM Duepuntozero</vt:lpstr>
      <vt:lpstr>UTM Edwardian</vt:lpstr>
      <vt:lpstr>UTM Flamenco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NGUYEN PHAM ANH THU</cp:lastModifiedBy>
  <cp:revision>87</cp:revision>
  <dcterms:created xsi:type="dcterms:W3CDTF">2022-12-20T02:00:10Z</dcterms:created>
  <dcterms:modified xsi:type="dcterms:W3CDTF">2023-01-09T05:27:46Z</dcterms:modified>
</cp:coreProperties>
</file>