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2192000" cy="6858000"/>
  <p:notesSz cx="12192000" cy="6858000"/>
  <p:embeddedFontLst>
    <p:embeddedFont>
      <p:font typeface="SNTQUE+ArialMT"/>
      <p:regular r:id="rId54"/>
    </p:embeddedFont>
    <p:embeddedFont>
      <p:font typeface="NNJCRI+Calibri"/>
      <p:regular r:id="rId55"/>
    </p:embeddedFont>
    <p:embeddedFont>
      <p:font typeface="SOKARM+Calibri-Bold"/>
      <p:regular r:id="rId56"/>
    </p:embeddedFont>
    <p:embeddedFont>
      <p:font typeface="LKVRWB+Arial-BoldItalicMT"/>
      <p:regular r:id="rId57"/>
    </p:embeddedFont>
    <p:embeddedFont>
      <p:font typeface="DDFBKU+Arial-BoldMT"/>
      <p:regular r:id="rId58"/>
    </p:embeddedFont>
    <p:embeddedFont>
      <p:font typeface="IDMOWH+Wingdings-Regular"/>
      <p:regular r:id="rId59"/>
    </p:embeddedFont>
    <p:embeddedFont>
      <p:font typeface="FWTRBN+MS-PGothic,Bold"/>
      <p:regular r:id="rId60"/>
    </p:embeddedFont>
    <p:embeddedFont>
      <p:font typeface="HPBSNG+Wingdings-Regular,Bold"/>
      <p:regular r:id="rId6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font" Target="fonts/font1.fntdata" /><Relationship Id="rId55" Type="http://schemas.openxmlformats.org/officeDocument/2006/relationships/font" Target="fonts/font2.fntdata" /><Relationship Id="rId56" Type="http://schemas.openxmlformats.org/officeDocument/2006/relationships/font" Target="fonts/font3.fntdata" /><Relationship Id="rId57" Type="http://schemas.openxmlformats.org/officeDocument/2006/relationships/font" Target="fonts/font4.fntdata" /><Relationship Id="rId58" Type="http://schemas.openxmlformats.org/officeDocument/2006/relationships/font" Target="fonts/font5.fntdata" /><Relationship Id="rId59" Type="http://schemas.openxmlformats.org/officeDocument/2006/relationships/font" Target="fonts/font6.fntdata" /><Relationship Id="rId6" Type="http://schemas.openxmlformats.org/officeDocument/2006/relationships/slide" Target="slides/slide1.xml" /><Relationship Id="rId60" Type="http://schemas.openxmlformats.org/officeDocument/2006/relationships/font" Target="fonts/font7.fntdata" /><Relationship Id="rId61" Type="http://schemas.openxmlformats.org/officeDocument/2006/relationships/font" Target="fonts/font8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02132" y="1514130"/>
            <a:ext cx="4336522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c00000"/>
                </a:solidFill>
                <a:latin typeface="SNTQUE+ArialMT"/>
                <a:cs typeface="SNTQUE+ArialMT"/>
              </a:rPr>
              <a:t>KHOA</a:t>
            </a:r>
            <a:r>
              <a:rPr dirty="0" sz="5000">
                <a:solidFill>
                  <a:srgbClr val="c00000"/>
                </a:solidFill>
                <a:latin typeface="SNTQUE+ArialMT"/>
                <a:cs typeface="SNTQUE+ArialMT"/>
              </a:rPr>
              <a:t> </a:t>
            </a:r>
            <a:r>
              <a:rPr dirty="0" sz="5000">
                <a:solidFill>
                  <a:srgbClr val="c00000"/>
                </a:solidFill>
                <a:latin typeface="SNTQUE+ArialMT"/>
                <a:cs typeface="SNTQUE+ArialMT"/>
              </a:rPr>
              <a:t>HỌC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6322" y="553679"/>
            <a:ext cx="2666999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66"/>
                </a:solidFill>
                <a:latin typeface="DDFBKU+Arial-BoldMT"/>
                <a:cs typeface="DDFBKU+Arial-BoldMT"/>
              </a:rPr>
              <a:t>KẾT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9459" y="1468079"/>
            <a:ext cx="3259336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66"/>
                </a:solidFill>
                <a:latin typeface="DDFBKU+Arial-BoldMT"/>
                <a:cs typeface="DDFBKU+Arial-BoldMT"/>
              </a:rPr>
              <a:t>LUẬN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2087" y="1623877"/>
            <a:ext cx="8290676" cy="4680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có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tồn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tại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dưới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ba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khác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nhau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DDFBKU+Arial-BoldMT"/>
                <a:cs typeface="DDFBKU+Arial-BoldMT"/>
              </a:rPr>
              <a:t>là</a:t>
            </a:r>
            <a:r>
              <a:rPr dirty="0" sz="6000" spc="11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rắn,</a:t>
            </a: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lỏng</a:t>
            </a: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và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khí</a:t>
            </a: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ebbb"/>
                </a:solidFill>
                <a:latin typeface="DDFBKU+Arial-BoldMT"/>
                <a:cs typeface="DDFBKU+Arial-BoldMT"/>
              </a:rPr>
              <a:t>(hơ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0007" y="2607363"/>
            <a:ext cx="6196285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e555a"/>
                </a:solidFill>
                <a:latin typeface="IDMOWH+Wingdings-Regular"/>
                <a:cs typeface="IDMOWH+Wingdings-Regular"/>
              </a:rPr>
              <a:t>H</a:t>
            </a:r>
            <a:r>
              <a:rPr dirty="0" sz="6000">
                <a:solidFill>
                  <a:srgbClr val="ffa948"/>
                </a:solidFill>
                <a:latin typeface="IDMOWH+Wingdings-Regular"/>
                <a:cs typeface="IDMOWH+Wingdings-Regular"/>
              </a:rPr>
              <a:t>o</a:t>
            </a:r>
            <a:r>
              <a:rPr dirty="0" sz="6000">
                <a:solidFill>
                  <a:srgbClr val="c6e259"/>
                </a:solidFill>
                <a:latin typeface="Candara"/>
                <a:cs typeface="Candara"/>
              </a:rPr>
              <a:t>ạ</a:t>
            </a:r>
            <a:r>
              <a:rPr dirty="0" sz="6000">
                <a:solidFill>
                  <a:srgbClr val="00d2a5"/>
                </a:solidFill>
                <a:latin typeface="IDMOWH+Wingdings-Regular"/>
                <a:cs typeface="IDMOWH+Wingdings-Regular"/>
              </a:rPr>
              <a:t>t</a:t>
            </a:r>
            <a:r>
              <a:rPr dirty="0" sz="6000">
                <a:solidFill>
                  <a:srgbClr val="00d2a5"/>
                </a:solidFill>
                <a:latin typeface="IDMOWH+Wingdings-Regular"/>
                <a:cs typeface="IDMOWH+Wingdings-Regular"/>
              </a:rPr>
              <a:t> </a:t>
            </a:r>
            <a:r>
              <a:rPr dirty="0" sz="6000">
                <a:solidFill>
                  <a:srgbClr val="00a0c4"/>
                </a:solidFill>
                <a:latin typeface="Candara"/>
                <a:cs typeface="Candara"/>
              </a:rPr>
              <a:t>đ</a:t>
            </a:r>
            <a:r>
              <a:rPr dirty="0" sz="6000">
                <a:solidFill>
                  <a:srgbClr val="8660b7"/>
                </a:solidFill>
                <a:latin typeface="Candara"/>
                <a:cs typeface="Candara"/>
              </a:rPr>
              <a:t>ộ</a:t>
            </a:r>
            <a:r>
              <a:rPr dirty="0" sz="6000">
                <a:solidFill>
                  <a:srgbClr val="e44b9e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6000">
                <a:solidFill>
                  <a:srgbClr val="a494db"/>
                </a:solidFill>
                <a:latin typeface="IDMOWH+Wingdings-Regular"/>
                <a:cs typeface="IDMOWH+Wingdings-Regular"/>
              </a:rPr>
              <a:t>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28426" y="3542190"/>
            <a:ext cx="2010519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e555a"/>
                </a:solidFill>
                <a:latin typeface="IDMOWH+Wingdings-Regular"/>
                <a:cs typeface="IDMOWH+Wingdings-Regular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72763" y="4550542"/>
            <a:ext cx="9008851" cy="2566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3281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Sự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chuyển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của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nước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đông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đặc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và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nóng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738992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  <a:r>
              <a:rPr dirty="0" sz="3600" spc="97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7657" y="1351105"/>
            <a:ext cx="12210788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Trong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3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4,</a:t>
            </a:r>
            <a:r>
              <a:rPr dirty="0" sz="32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nước</a:t>
            </a:r>
            <a:r>
              <a:rPr dirty="0" sz="3200" spc="88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đã</a:t>
            </a:r>
            <a:r>
              <a:rPr dirty="0" sz="3200" spc="89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2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từ</a:t>
            </a:r>
            <a:r>
              <a:rPr dirty="0" sz="32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nào</a:t>
            </a:r>
            <a:r>
              <a:rPr dirty="0" sz="32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sang</a:t>
            </a:r>
            <a:r>
              <a:rPr dirty="0" sz="32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thể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nào?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4041" y="5714477"/>
            <a:ext cx="1853803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6600"/>
                </a:solidFill>
                <a:latin typeface="DDFBKU+Arial-BoldMT"/>
                <a:cs typeface="DDFBKU+Arial-BoldMT"/>
              </a:rPr>
              <a:t>Đông</a:t>
            </a:r>
          </a:p>
          <a:p>
            <a:pPr marL="1905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6600"/>
                </a:solidFill>
                <a:latin typeface="DDFBKU+Arial-BoldMT"/>
                <a:cs typeface="DDFBKU+Arial-BoldMT"/>
              </a:rPr>
              <a:t>đặc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01932" y="5714476"/>
            <a:ext cx="1853803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6600"/>
                </a:solidFill>
                <a:latin typeface="DDFBKU+Arial-BoldMT"/>
                <a:cs typeface="DDFBKU+Arial-BoldMT"/>
              </a:rPr>
              <a:t>Nóng</a:t>
            </a:r>
          </a:p>
          <a:p>
            <a:pPr marL="635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6600"/>
                </a:solidFill>
                <a:latin typeface="DDFBKU+Arial-BoldMT"/>
                <a:cs typeface="DDFBKU+Arial-BoldMT"/>
              </a:rPr>
              <a:t>chảy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2" y="519300"/>
            <a:ext cx="562015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5754" y="4457330"/>
            <a:ext cx="10812794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Đểꢀ</a:t>
            </a:r>
            <a:r>
              <a:rPr dirty="0" sz="3200" spc="-6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200" spc="-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ởꢀ</a:t>
            </a:r>
            <a:r>
              <a:rPr dirty="0" sz="3200" spc="-6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6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lỏngꢀ</a:t>
            </a:r>
            <a:r>
              <a:rPr dirty="0" sz="3200" spc="-6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chuyểnꢀ</a:t>
            </a:r>
            <a:r>
              <a:rPr dirty="0" sz="3200" spc="-69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6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thànhꢀ</a:t>
            </a:r>
            <a:r>
              <a:rPr dirty="0" sz="3200" spc="-6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200" spc="-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ởꢀ</a:t>
            </a:r>
            <a:r>
              <a:rPr dirty="0" sz="3200" spc="-6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6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rắn,ꢀ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chúngꢀ</a:t>
            </a:r>
            <a:r>
              <a:rPr dirty="0" sz="3200" spc="-149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taꢀ</a:t>
            </a:r>
            <a:r>
              <a:rPr dirty="0" sz="3200" spc="-1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choꢀ</a:t>
            </a:r>
            <a:r>
              <a:rPr dirty="0" sz="3200" spc="-13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200" spc="-132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ởꢀ</a:t>
            </a:r>
            <a:r>
              <a:rPr dirty="0" sz="3200" spc="-13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131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lỏngꢀ</a:t>
            </a:r>
            <a:r>
              <a:rPr dirty="0" sz="3200" spc="-13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vàoꢀ</a:t>
            </a:r>
            <a:r>
              <a:rPr dirty="0" sz="3200" spc="-181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ngănꢀ</a:t>
            </a:r>
            <a:r>
              <a:rPr dirty="0" sz="3200" spc="-20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đáꢀ</a:t>
            </a:r>
            <a:r>
              <a:rPr dirty="0" sz="3200" spc="-131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tủꢀ</a:t>
            </a:r>
            <a:r>
              <a:rPr dirty="0" sz="3200" spc="-13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lạnhꢀ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(nhiệtꢀđộꢀgiảm)ꢀđểꢀnướcꢀchuyểnꢀsangꢀthểꢀrắn.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738992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  <a:r>
              <a:rPr dirty="0" sz="3600" spc="97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5754" y="4457330"/>
            <a:ext cx="5423704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Đểꢀ</a:t>
            </a:r>
            <a:r>
              <a:rPr dirty="0" sz="3200" spc="-6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200" spc="-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ởꢀ</a:t>
            </a:r>
            <a:r>
              <a:rPr dirty="0" sz="3200" spc="-6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6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0000"/>
                </a:solidFill>
                <a:latin typeface="SOKARM+Calibri-Bold"/>
                <a:cs typeface="SOKARM+Calibri-Bold"/>
              </a:rPr>
              <a:t>rắnꢀ</a:t>
            </a:r>
            <a:r>
              <a:rPr dirty="0" sz="3200" spc="-6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chuyểnꢀ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chúngꢀtaꢀđểꢀnướcꢀđáꢀtrongꢀ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độꢀtăng)ꢀđểꢀnướcꢀchuyểnꢀsa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6224" y="4457330"/>
            <a:ext cx="341384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96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ướcꢀ</a:t>
            </a:r>
            <a:r>
              <a:rPr dirty="0" sz="3200" spc="-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ởꢀ</a:t>
            </a:r>
            <a:r>
              <a:rPr dirty="0" sz="3200" spc="-6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6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lỏng,ꢀ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độꢀphòngꢀ(nhiệtꢀ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562015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7658" y="1349397"/>
            <a:ext cx="11710575" cy="1473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Vẽ</a:t>
            </a:r>
            <a:r>
              <a:rPr dirty="0" sz="31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lại</a:t>
            </a:r>
            <a:r>
              <a:rPr dirty="0" sz="3100" spc="82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sơ</a:t>
            </a:r>
            <a:r>
              <a:rPr dirty="0" sz="3100" spc="83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đồ</a:t>
            </a:r>
            <a:r>
              <a:rPr dirty="0" sz="3100" spc="83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các</a:t>
            </a:r>
            <a:r>
              <a:rPr dirty="0" sz="3100" spc="83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100" spc="81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100" spc="82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1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của</a:t>
            </a:r>
            <a:r>
              <a:rPr dirty="0" sz="31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nước</a:t>
            </a:r>
            <a:r>
              <a:rPr dirty="0" sz="31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ở</a:t>
            </a:r>
            <a:r>
              <a:rPr dirty="0" sz="3100" spc="82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100" spc="83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3</a:t>
            </a:r>
            <a:r>
              <a:rPr dirty="0" sz="3100" spc="83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100" spc="83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4</a:t>
            </a:r>
          </a:p>
          <a:p>
            <a:pPr marL="0" marR="0">
              <a:lnSpc>
                <a:spcPts val="3230"/>
              </a:lnSpc>
              <a:spcBef>
                <a:spcPts val="539"/>
              </a:spcBef>
              <a:spcAft>
                <a:spcPts val="0"/>
              </a:spcAft>
            </a:pP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theo</a:t>
            </a:r>
            <a:r>
              <a:rPr dirty="0" sz="3100" spc="82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gợi</a:t>
            </a:r>
            <a:r>
              <a:rPr dirty="0" sz="3100" spc="83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1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ý: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34424" y="2009054"/>
            <a:ext cx="3344861" cy="199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SỰ</a:t>
            </a: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ĐÔNG</a:t>
            </a:r>
          </a:p>
          <a:p>
            <a:pPr marL="694531" marR="0">
              <a:lnSpc>
                <a:spcPts val="4376"/>
              </a:lnSpc>
              <a:spcBef>
                <a:spcPts val="613"/>
              </a:spcBef>
              <a:spcAft>
                <a:spcPts val="0"/>
              </a:spcAft>
            </a:pP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ĐẶC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35356" y="2715613"/>
            <a:ext cx="1488281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9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6600"/>
                </a:solidFill>
                <a:latin typeface="FWTRBN+MS-PGothic,Bold"/>
                <a:cs typeface="FWTRBN+MS-PGothic,Bold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1967" y="3441876"/>
            <a:ext cx="3532259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Nước</a:t>
            </a: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(thể</a:t>
            </a:r>
          </a:p>
          <a:p>
            <a:pPr marL="665162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lỏng)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80439" y="3441876"/>
            <a:ext cx="4338608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Nước</a:t>
            </a: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đá</a:t>
            </a: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(thể</a:t>
            </a:r>
          </a:p>
          <a:p>
            <a:pPr marL="1223962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DDFBKU+Arial-BoldMT"/>
                <a:cs typeface="DDFBKU+Arial-BoldMT"/>
              </a:rPr>
              <a:t>rắn)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35356" y="4738054"/>
            <a:ext cx="1488281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9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6600"/>
                </a:solidFill>
                <a:latin typeface="FWTRBN+MS-PGothic,Bold"/>
                <a:cs typeface="FWTRBN+MS-PGothic,Bold"/>
              </a:rPr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34424" y="4968208"/>
            <a:ext cx="3344861" cy="199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SỰ</a:t>
            </a: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NÓNG</a:t>
            </a:r>
          </a:p>
          <a:p>
            <a:pPr marL="516731" marR="0">
              <a:lnSpc>
                <a:spcPts val="4376"/>
              </a:lnSpc>
              <a:spcBef>
                <a:spcPts val="613"/>
              </a:spcBef>
              <a:spcAft>
                <a:spcPts val="0"/>
              </a:spcAft>
            </a:pPr>
            <a:r>
              <a:rPr dirty="0" sz="4200" b="1">
                <a:solidFill>
                  <a:srgbClr val="ff0000"/>
                </a:solidFill>
                <a:latin typeface="DDFBKU+Arial-BoldMT"/>
                <a:cs typeface="DDFBKU+Arial-BoldMT"/>
              </a:rPr>
              <a:t>CHẢY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9459" y="553679"/>
            <a:ext cx="3259336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6862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66"/>
                </a:solidFill>
                <a:latin typeface="DDFBKU+Arial-BoldMT"/>
                <a:cs typeface="DDFBKU+Arial-BoldMT"/>
              </a:rPr>
              <a:t>KẾT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66"/>
                </a:solidFill>
                <a:latin typeface="DDFBKU+Arial-BoldMT"/>
                <a:cs typeface="DDFBKU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2087" y="1858791"/>
            <a:ext cx="10110407" cy="5035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chuyển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từ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lỏng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sang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rắn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gọi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là</a:t>
            </a:r>
            <a:r>
              <a:rPr dirty="0" sz="5400" spc="54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sự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đông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đặc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.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chuyển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từ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rắn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sang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lỏng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g</a:t>
            </a:r>
          </a:p>
          <a:p>
            <a:pPr marL="0" marR="0">
              <a:lnSpc>
                <a:spcPts val="5626"/>
              </a:lnSpc>
              <a:spcBef>
                <a:spcPts val="803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là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sự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nóng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chảy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0007" y="2607363"/>
            <a:ext cx="6196285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e555a"/>
                </a:solidFill>
                <a:latin typeface="IDMOWH+Wingdings-Regular"/>
                <a:cs typeface="IDMOWH+Wingdings-Regular"/>
              </a:rPr>
              <a:t>H</a:t>
            </a:r>
            <a:r>
              <a:rPr dirty="0" sz="6000">
                <a:solidFill>
                  <a:srgbClr val="ffa948"/>
                </a:solidFill>
                <a:latin typeface="IDMOWH+Wingdings-Regular"/>
                <a:cs typeface="IDMOWH+Wingdings-Regular"/>
              </a:rPr>
              <a:t>o</a:t>
            </a:r>
            <a:r>
              <a:rPr dirty="0" sz="6000">
                <a:solidFill>
                  <a:srgbClr val="c6e259"/>
                </a:solidFill>
                <a:latin typeface="Candara"/>
                <a:cs typeface="Candara"/>
              </a:rPr>
              <a:t>ạ</a:t>
            </a:r>
            <a:r>
              <a:rPr dirty="0" sz="6000">
                <a:solidFill>
                  <a:srgbClr val="00d2a5"/>
                </a:solidFill>
                <a:latin typeface="IDMOWH+Wingdings-Regular"/>
                <a:cs typeface="IDMOWH+Wingdings-Regular"/>
              </a:rPr>
              <a:t>t</a:t>
            </a:r>
            <a:r>
              <a:rPr dirty="0" sz="6000">
                <a:solidFill>
                  <a:srgbClr val="00d2a5"/>
                </a:solidFill>
                <a:latin typeface="IDMOWH+Wingdings-Regular"/>
                <a:cs typeface="IDMOWH+Wingdings-Regular"/>
              </a:rPr>
              <a:t> </a:t>
            </a:r>
            <a:r>
              <a:rPr dirty="0" sz="6000">
                <a:solidFill>
                  <a:srgbClr val="00a0c4"/>
                </a:solidFill>
                <a:latin typeface="Candara"/>
                <a:cs typeface="Candara"/>
              </a:rPr>
              <a:t>đ</a:t>
            </a:r>
            <a:r>
              <a:rPr dirty="0" sz="6000">
                <a:solidFill>
                  <a:srgbClr val="8660b7"/>
                </a:solidFill>
                <a:latin typeface="Candara"/>
                <a:cs typeface="Candara"/>
              </a:rPr>
              <a:t>ộ</a:t>
            </a:r>
            <a:r>
              <a:rPr dirty="0" sz="6000">
                <a:solidFill>
                  <a:srgbClr val="e44b9e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6000">
                <a:solidFill>
                  <a:srgbClr val="a494db"/>
                </a:solidFill>
                <a:latin typeface="IDMOWH+Wingdings-Regular"/>
                <a:cs typeface="IDMOWH+Wingdings-Regular"/>
              </a:rPr>
              <a:t>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28426" y="3542190"/>
            <a:ext cx="2010519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e555a"/>
                </a:solidFill>
                <a:latin typeface="IDMOWH+Wingdings-Regular"/>
                <a:cs typeface="IDMOWH+Wingdings-Regular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32094" y="4550542"/>
            <a:ext cx="8914999" cy="2566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2006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Sự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chuyển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của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nước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bay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hơi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và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ngưng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738992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  <a:r>
              <a:rPr dirty="0" sz="3600" spc="97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7658" y="1351105"/>
            <a:ext cx="749832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Quan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sát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5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trả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lời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câu</a:t>
            </a:r>
            <a:r>
              <a:rPr dirty="0" sz="32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hỏi: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1657" y="2020076"/>
            <a:ext cx="6663859" cy="3251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f2024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2000" spc="226">
                <a:solidFill>
                  <a:srgbClr val="000000"/>
                </a:solidFill>
                <a:latin typeface="NNJCRI+Calibri"/>
                <a:cs typeface="NNJCRI+Calibri"/>
              </a:rPr>
              <a:t>ꢀ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Sựꢀ</a:t>
            </a:r>
            <a:r>
              <a:rPr dirty="0" sz="3000" spc="-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chuyểnꢀ</a:t>
            </a:r>
            <a:r>
              <a:rPr dirty="0" sz="3000" spc="-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000" spc="-5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nàoꢀ</a:t>
            </a:r>
            <a:r>
              <a:rPr dirty="0" sz="3000" spc="-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củaꢀ</a:t>
            </a:r>
            <a:r>
              <a:rPr dirty="0" sz="3000" spc="-5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000" spc="-5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làmꢀ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xuấtꢀhiệnꢀhơiꢀnướcꢀphíaꢀtrênꢀnồi?</a:t>
            </a:r>
          </a:p>
          <a:p>
            <a:pPr marL="0" marR="0">
              <a:lnSpc>
                <a:spcPts val="3334"/>
              </a:lnSpc>
              <a:spcBef>
                <a:spcPts val="356"/>
              </a:spcBef>
              <a:spcAft>
                <a:spcPts val="0"/>
              </a:spcAft>
            </a:pPr>
            <a:r>
              <a:rPr dirty="0" sz="2000">
                <a:solidFill>
                  <a:srgbClr val="cf2024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3200" spc="190">
                <a:solidFill>
                  <a:srgbClr val="000000"/>
                </a:solidFill>
                <a:latin typeface="NNJCRI+Calibri"/>
                <a:cs typeface="NNJCRI+Calibri"/>
              </a:rPr>
              <a:t>ꢀ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Sựꢀ</a:t>
            </a:r>
            <a:r>
              <a:rPr dirty="0" sz="3000" spc="-5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chuyểnꢀ</a:t>
            </a:r>
            <a:r>
              <a:rPr dirty="0" sz="3000" spc="-5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000" spc="-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nàoꢀ</a:t>
            </a:r>
            <a:r>
              <a:rPr dirty="0" sz="3000" spc="-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củaꢀ</a:t>
            </a:r>
            <a:r>
              <a:rPr dirty="0" sz="3000" spc="-5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000" spc="-5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làmꢀ</a:t>
            </a:r>
          </a:p>
          <a:p>
            <a:pPr marL="0" marR="0">
              <a:lnSpc>
                <a:spcPts val="3125"/>
              </a:lnSpc>
              <a:spcBef>
                <a:spcPts val="433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xuấtꢀhiệnꢀnướcꢀởꢀdướiꢀnắpꢀnồi?</a:t>
            </a:r>
          </a:p>
          <a:p>
            <a:pPr marL="0" marR="0">
              <a:lnSpc>
                <a:spcPts val="3334"/>
              </a:lnSpc>
              <a:spcBef>
                <a:spcPts val="356"/>
              </a:spcBef>
              <a:spcAft>
                <a:spcPts val="0"/>
              </a:spcAft>
            </a:pPr>
            <a:r>
              <a:rPr dirty="0" sz="2000">
                <a:solidFill>
                  <a:srgbClr val="cf2024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3200" spc="-24">
                <a:solidFill>
                  <a:srgbClr val="000000"/>
                </a:solidFill>
                <a:latin typeface="NNJCRI+Calibri"/>
                <a:cs typeface="NNJCRI+Calibri"/>
              </a:rPr>
              <a:t>ꢀ</a:t>
            </a:r>
            <a:r>
              <a:rPr dirty="0" sz="3000" spc="-13" b="1">
                <a:solidFill>
                  <a:srgbClr val="000000"/>
                </a:solidFill>
                <a:latin typeface="SOKARM+Calibri-Bold"/>
                <a:cs typeface="SOKARM+Calibri-Bold"/>
              </a:rPr>
              <a:t>Vẽꢀlạiꢀsơꢀđồꢀcácꢀsựꢀchuyểnꢀthểꢀcủaꢀ</a:t>
            </a:r>
          </a:p>
          <a:p>
            <a:pPr marL="0" marR="0">
              <a:lnSpc>
                <a:spcPts val="3125"/>
              </a:lnSpc>
              <a:spcBef>
                <a:spcPts val="433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nướcꢀởꢀhìnhꢀ5ꢀtheoꢀgợiꢀý: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4866" y="4735708"/>
            <a:ext cx="992187" cy="127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6600"/>
                </a:solidFill>
                <a:latin typeface="FWTRBN+MS-PGothic,Bold"/>
                <a:cs typeface="FWTRBN+MS-PGothic,Bold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57312" y="5114171"/>
            <a:ext cx="256891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Nước</a:t>
            </a: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(thể</a:t>
            </a:r>
          </a:p>
          <a:p>
            <a:pPr marL="483393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lỏng)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26301" y="5119767"/>
            <a:ext cx="333051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Hơi</a:t>
            </a: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nước</a:t>
            </a: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(thể</a:t>
            </a:r>
          </a:p>
          <a:p>
            <a:pPr marL="99933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DDFBKU+Arial-BoldMT"/>
                <a:cs typeface="DDFBKU+Arial-BoldMT"/>
              </a:rPr>
              <a:t>khí)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4866" y="5923642"/>
            <a:ext cx="992187" cy="127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6600"/>
                </a:solidFill>
                <a:latin typeface="FWTRBN+MS-PGothic,Bold"/>
                <a:cs typeface="FWTRBN+MS-PGothic,Bold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74701" y="423911"/>
            <a:ext cx="5567287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0066"/>
                </a:solidFill>
                <a:latin typeface="NNJCRI+Calibri"/>
                <a:cs typeface="NNJCRI+Calibri"/>
              </a:rPr>
              <a:t>YÊUꢀCẦUꢀCẦNꢀ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820" y="1338311"/>
            <a:ext cx="2431107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0066"/>
                </a:solidFill>
                <a:latin typeface="NNJCRI+Calibri"/>
                <a:cs typeface="NNJCRI+Calibri"/>
              </a:rPr>
              <a:t>ĐẠT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58412" y="1488518"/>
            <a:ext cx="997920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0000"/>
                </a:solidFill>
                <a:latin typeface="SOKARM+Calibri-Bold"/>
                <a:cs typeface="SOKARM+Calibri-Bold"/>
              </a:rPr>
              <a:t>Trongꢀbàiꢀhọcꢀnày,ꢀemꢀsẽꢀtìmꢀhiểu: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4652" y="2617147"/>
            <a:ext cx="5634956" cy="158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3399"/>
                </a:solidFill>
                <a:latin typeface="NNJCRI+Calibri"/>
                <a:cs typeface="NNJCRI+Calibri"/>
              </a:rPr>
              <a:t>ꢀꢀꢀ</a:t>
            </a:r>
            <a:r>
              <a:rPr dirty="0" sz="4800">
                <a:solidFill>
                  <a:srgbClr val="003399"/>
                </a:solidFill>
                <a:latin typeface="NNJCRI+Calibri"/>
                <a:cs typeface="NNJCRI+Calibri"/>
              </a:rPr>
              <a:t>Cácꢀthểꢀcủaꢀnước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84297" y="4172774"/>
            <a:ext cx="7386208" cy="1580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3399"/>
                </a:solidFill>
                <a:latin typeface="NNJCRI+Calibri"/>
                <a:cs typeface="NNJCRI+Calibri"/>
              </a:rPr>
              <a:t>ꢀꢀꢀ</a:t>
            </a:r>
            <a:r>
              <a:rPr dirty="0" sz="4800">
                <a:solidFill>
                  <a:srgbClr val="003399"/>
                </a:solidFill>
                <a:latin typeface="NNJCRI+Calibri"/>
                <a:cs typeface="NNJCRI+Calibri"/>
              </a:rPr>
              <a:t>Sựꢀchuyểnꢀthểꢀcủaꢀnước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1575" y="5749685"/>
            <a:ext cx="1163664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3399"/>
                </a:solidFill>
                <a:latin typeface="NNJCRI+Calibri"/>
                <a:cs typeface="NNJCRI+Calibri"/>
              </a:rPr>
              <a:t>Vòngꢀtuầnꢀhoànꢀcủaꢀnướcꢀtrongꢀtựꢀnhiên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4572" y="581660"/>
            <a:ext cx="3434409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SỰ</a:t>
            </a: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BAY</a:t>
            </a: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HƠI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64271" y="787180"/>
            <a:ext cx="3090197" cy="2496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7181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Hơi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</a:p>
          <a:p>
            <a:pPr marL="269875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bay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lên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từ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nồi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là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khí</a:t>
            </a:r>
          </a:p>
          <a:p>
            <a:pPr marL="77946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(hơi)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0200" y="1964766"/>
            <a:ext cx="2861803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trong</a:t>
            </a:r>
          </a:p>
          <a:p>
            <a:pPr marL="8016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nồi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đang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ở</a:t>
            </a:r>
          </a:p>
          <a:p>
            <a:pPr marL="337343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lỏng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64786" y="3595305"/>
            <a:ext cx="2436688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340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SỰ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NGƯNG</a:t>
            </a:r>
          </a:p>
          <a:p>
            <a:pPr marL="570706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DDFBKU+Arial-BoldMT"/>
                <a:cs typeface="DDFBKU+Arial-BoldMT"/>
              </a:rPr>
              <a:t>TỤ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29123" y="4809636"/>
            <a:ext cx="3948111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8625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từ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nắp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vung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chảy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xuống</a:t>
            </a:r>
          </a:p>
          <a:p>
            <a:pPr marL="272256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cốc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ở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DFBKU+Arial-BoldMT"/>
                <a:cs typeface="DDFBKU+Arial-BoldMT"/>
              </a:rPr>
              <a:t>lỏng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1" y="519300"/>
            <a:ext cx="562015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7658" y="1351105"/>
            <a:ext cx="651398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Quan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sát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5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trả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lời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câu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3610" y="3861591"/>
            <a:ext cx="766574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17" b="1">
                <a:solidFill>
                  <a:srgbClr val="000000"/>
                </a:solidFill>
                <a:latin typeface="SOKARM+Calibri-Bold"/>
                <a:cs typeface="SOKARM+Calibri-Bold"/>
              </a:rPr>
              <a:t>Sựꢀchuyểnꢀthểꢀcủaꢀnướcꢀlàmꢀxuấtꢀhiệnꢀ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hơiꢀnướcꢀphíaꢀtrênꢀnồiꢀlàꢀ</a:t>
            </a:r>
            <a:r>
              <a:rPr dirty="0" sz="3200" b="1">
                <a:solidFill>
                  <a:srgbClr val="c00000"/>
                </a:solidFill>
                <a:latin typeface="SOKARM+Calibri-Bold"/>
                <a:cs typeface="SOKARM+Calibri-Bold"/>
              </a:rPr>
              <a:t>SỰꢀBAYꢀHƠI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3612" y="5131115"/>
            <a:ext cx="766574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17" b="1">
                <a:solidFill>
                  <a:srgbClr val="000000"/>
                </a:solidFill>
                <a:latin typeface="SOKARM+Calibri-Bold"/>
                <a:cs typeface="SOKARM+Calibri-Bold"/>
              </a:rPr>
              <a:t>Sựꢀchuyểnꢀthểꢀcủaꢀnướcꢀlàmꢀxuấtꢀhiệnꢀ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nướcꢀởꢀdướiꢀnắpꢀnồiꢀlàꢀ</a:t>
            </a:r>
            <a:r>
              <a:rPr dirty="0" sz="3200" b="1">
                <a:solidFill>
                  <a:srgbClr val="c00000"/>
                </a:solidFill>
                <a:latin typeface="SOKARM+Calibri-Bold"/>
                <a:cs typeface="SOKARM+Calibri-Bold"/>
              </a:rPr>
              <a:t>SỰꢀNGƯNGꢀTỤ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9459" y="553679"/>
            <a:ext cx="3259336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6862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66"/>
                </a:solidFill>
                <a:latin typeface="DDFBKU+Arial-BoldMT"/>
                <a:cs typeface="DDFBKU+Arial-BoldMT"/>
              </a:rPr>
              <a:t>KẾT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66"/>
                </a:solidFill>
                <a:latin typeface="DDFBKU+Arial-BoldMT"/>
                <a:cs typeface="DDFBKU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6746" y="1858791"/>
            <a:ext cx="10113984" cy="5035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chuyển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từ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lỏng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sang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hơi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(khí)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gọi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là</a:t>
            </a:r>
            <a:r>
              <a:rPr dirty="0" sz="5400" spc="8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sự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bay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hơi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.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Nước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chuyển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từ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hơi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sang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thể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lỏng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gọi</a:t>
            </a:r>
          </a:p>
          <a:p>
            <a:pPr marL="0" marR="0">
              <a:lnSpc>
                <a:spcPts val="5626"/>
              </a:lnSpc>
              <a:spcBef>
                <a:spcPts val="803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là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sự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ngưng</a:t>
            </a:r>
            <a:r>
              <a:rPr dirty="0" sz="5400" b="1">
                <a:solidFill>
                  <a:srgbClr val="ffebbb"/>
                </a:solidFill>
                <a:latin typeface="DDFBKU+Arial-BoldMT"/>
                <a:cs typeface="DDFBKU+Arial-BoldMT"/>
              </a:rPr>
              <a:t> </a:t>
            </a:r>
            <a:r>
              <a:rPr dirty="0" sz="5400" spc="20" b="1">
                <a:solidFill>
                  <a:srgbClr val="ffebbb"/>
                </a:solidFill>
                <a:latin typeface="DDFBKU+Arial-BoldMT"/>
                <a:cs typeface="DDFBKU+Arial-BoldMT"/>
              </a:rPr>
              <a:t>tụ</a:t>
            </a:r>
            <a:r>
              <a:rPr dirty="0" sz="5400" b="1">
                <a:solidFill>
                  <a:srgbClr val="ffffff"/>
                </a:solidFill>
                <a:latin typeface="DDFBKU+Arial-BoldMT"/>
                <a:cs typeface="DDFBKU+Arial-BoldMT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74328" y="2989844"/>
            <a:ext cx="7043969" cy="2510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693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Những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làn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khói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đó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được</a:t>
            </a:r>
          </a:p>
          <a:p>
            <a:pPr marL="1587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tạo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ra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từ</a:t>
            </a:r>
            <a:r>
              <a:rPr dirty="0" sz="4000" spc="31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đá</a:t>
            </a: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khô</a:t>
            </a: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(đó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cũng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là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một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sự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chuyển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thể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của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7958" y="3725207"/>
            <a:ext cx="1219348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-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kh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7958" y="4818644"/>
            <a:ext cx="8624559" cy="12870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-</a:t>
            </a:r>
            <a:r>
              <a:rPr dirty="0" sz="3600" spc="9137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nước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–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gọi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003399"/>
                </a:solidFill>
                <a:latin typeface="DDFBKU+Arial-BoldMT"/>
                <a:cs typeface="DDFBKU+Arial-BoldMT"/>
              </a:rPr>
              <a:t>là</a:t>
            </a:r>
            <a:r>
              <a:rPr dirty="0" sz="4000" spc="36" b="1">
                <a:solidFill>
                  <a:srgbClr val="003399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SỰ</a:t>
            </a: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THĂNG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7958" y="5371128"/>
            <a:ext cx="3021100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diễn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-</a:t>
            </a: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Kem</a:t>
            </a: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DDFBKU+Arial-BoldMT"/>
                <a:cs typeface="DDFBKU+Arial-BoldMT"/>
              </a:rPr>
              <a:t>khói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88122" y="5428244"/>
            <a:ext cx="206002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00000"/>
                </a:solidFill>
                <a:latin typeface="DDFBKU+Arial-BoldMT"/>
                <a:cs typeface="DDFBKU+Arial-BoldMT"/>
              </a:rPr>
              <a:t>HOA)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562015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467" y="1193281"/>
            <a:ext cx="12885372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Nhữngꢀ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hiệnꢀ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tượngꢀ</a:t>
            </a:r>
            <a:r>
              <a:rPr dirty="0" sz="3600" spc="-68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trongꢀ</a:t>
            </a:r>
            <a:r>
              <a:rPr dirty="0" sz="3600" spc="-71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đờiꢀ</a:t>
            </a:r>
            <a:r>
              <a:rPr dirty="0" sz="3600" spc="-684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sốngꢀ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hằngꢀ</a:t>
            </a:r>
            <a:r>
              <a:rPr dirty="0" sz="3600" spc="-672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10" b="1">
                <a:solidFill>
                  <a:srgbClr val="003399"/>
                </a:solidFill>
                <a:latin typeface="SOKARM+Calibri-Bold"/>
                <a:cs typeface="SOKARM+Calibri-Bold"/>
              </a:rPr>
              <a:t>ngàyꢀcóꢀ</a:t>
            </a:r>
            <a:r>
              <a:rPr dirty="0" sz="3600" spc="-70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10" b="1">
                <a:solidFill>
                  <a:srgbClr val="003399"/>
                </a:solidFill>
                <a:latin typeface="SOKARM+Calibri-Bold"/>
                <a:cs typeface="SOKARM+Calibri-Bold"/>
              </a:rPr>
              <a:t>xảyꢀraꢀ</a:t>
            </a:r>
            <a:r>
              <a:rPr dirty="0" sz="3600" spc="-776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sựꢀ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chuyểnꢀthểꢀcủaꢀnước: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2635" y="5893325"/>
            <a:ext cx="325957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Làm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kem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7304" y="5930430"/>
            <a:ext cx="2792967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Làm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đá</a:t>
            </a:r>
          </a:p>
          <a:p>
            <a:pPr marL="404018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lạnh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562015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467" y="1193281"/>
            <a:ext cx="12885372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Nhữngꢀ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hiệnꢀ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tượngꢀ</a:t>
            </a:r>
            <a:r>
              <a:rPr dirty="0" sz="3600" spc="-68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trongꢀ</a:t>
            </a:r>
            <a:r>
              <a:rPr dirty="0" sz="3600" spc="-71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đờiꢀ</a:t>
            </a:r>
            <a:r>
              <a:rPr dirty="0" sz="3600" spc="-684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sốngꢀ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hằngꢀ</a:t>
            </a:r>
            <a:r>
              <a:rPr dirty="0" sz="3600" spc="-672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10" b="1">
                <a:solidFill>
                  <a:srgbClr val="003399"/>
                </a:solidFill>
                <a:latin typeface="SOKARM+Calibri-Bold"/>
                <a:cs typeface="SOKARM+Calibri-Bold"/>
              </a:rPr>
              <a:t>ngàyꢀcóꢀ</a:t>
            </a:r>
            <a:r>
              <a:rPr dirty="0" sz="3600" spc="-70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10" b="1">
                <a:solidFill>
                  <a:srgbClr val="003399"/>
                </a:solidFill>
                <a:latin typeface="SOKARM+Calibri-Bold"/>
                <a:cs typeface="SOKARM+Calibri-Bold"/>
              </a:rPr>
              <a:t>xảyꢀraꢀ</a:t>
            </a:r>
            <a:r>
              <a:rPr dirty="0" sz="3600" spc="-776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sựꢀ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chuyểnꢀthểꢀcủaꢀnước: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9326" y="5893325"/>
            <a:ext cx="4467691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Rã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đông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thực</a:t>
            </a:r>
          </a:p>
          <a:p>
            <a:pPr marL="1071562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phẩm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62830" y="5930430"/>
            <a:ext cx="328062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Xông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9900cc"/>
                </a:solidFill>
                <a:latin typeface="DDFBKU+Arial-BoldMT"/>
                <a:cs typeface="DDFBKU+Arial-BoldMT"/>
              </a:rPr>
              <a:t>hơi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562015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SỰ</a:t>
            </a:r>
            <a:r>
              <a:rPr dirty="0" sz="3600" spc="98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CHUYỂN</a:t>
            </a:r>
            <a:r>
              <a:rPr dirty="0" sz="3600" spc="98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CỦA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66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467" y="1193281"/>
            <a:ext cx="128853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Nhữngꢀ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hiệnꢀ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tượngꢀ</a:t>
            </a:r>
            <a:r>
              <a:rPr dirty="0" sz="3600" spc="-68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trongꢀ</a:t>
            </a:r>
            <a:r>
              <a:rPr dirty="0" sz="3600" spc="-71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đờiꢀ</a:t>
            </a:r>
            <a:r>
              <a:rPr dirty="0" sz="3600" spc="-684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sốngꢀ</a:t>
            </a:r>
            <a:r>
              <a:rPr dirty="0" sz="3600" spc="-671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hằngꢀ</a:t>
            </a:r>
            <a:r>
              <a:rPr dirty="0" sz="3600" spc="-672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10" b="1">
                <a:solidFill>
                  <a:srgbClr val="003399"/>
                </a:solidFill>
                <a:latin typeface="SOKARM+Calibri-Bold"/>
                <a:cs typeface="SOKARM+Calibri-Bold"/>
              </a:rPr>
              <a:t>ngàyꢀcóꢀ</a:t>
            </a:r>
            <a:r>
              <a:rPr dirty="0" sz="3600" spc="-70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spc="10" b="1">
                <a:solidFill>
                  <a:srgbClr val="003399"/>
                </a:solidFill>
                <a:latin typeface="SOKARM+Calibri-Bold"/>
                <a:cs typeface="SOKARM+Calibri-Bold"/>
              </a:rPr>
              <a:t>xảyꢀraꢀ</a:t>
            </a:r>
            <a:r>
              <a:rPr dirty="0" sz="3600" spc="-776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sựꢀ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467" y="1741921"/>
            <a:ext cx="12238040" cy="21109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3399"/>
                </a:solidFill>
                <a:latin typeface="SOKARM+Calibri-Bold"/>
                <a:cs typeface="SOKARM+Calibri-Bold"/>
              </a:rPr>
              <a:t>chuyểnꢀthểꢀcủaꢀnước:</a:t>
            </a:r>
          </a:p>
          <a:p>
            <a:pPr marL="4525633" marR="0">
              <a:lnSpc>
                <a:spcPts val="333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Lúc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quần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áo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đang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ướt,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nước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đang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ở</a:t>
            </a:r>
          </a:p>
          <a:p>
            <a:pPr marL="4525633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thể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lỏng.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3101" y="3382480"/>
            <a:ext cx="7567853" cy="2496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Vì</a:t>
            </a:r>
            <a:r>
              <a:rPr dirty="0" sz="3200" spc="304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nhờ</a:t>
            </a:r>
            <a:r>
              <a:rPr dirty="0" sz="3200" spc="304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tác</a:t>
            </a:r>
            <a:r>
              <a:rPr dirty="0" sz="3200" spc="272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động</a:t>
            </a:r>
            <a:r>
              <a:rPr dirty="0" sz="3200" spc="308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của</a:t>
            </a:r>
            <a:r>
              <a:rPr dirty="0" sz="3200" spc="303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gió,</a:t>
            </a:r>
            <a:r>
              <a:rPr dirty="0" sz="3200" spc="264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nắng</a:t>
            </a:r>
            <a:r>
              <a:rPr dirty="0" sz="3200" spc="308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thì</a:t>
            </a:r>
            <a:r>
              <a:rPr dirty="0" sz="3200" spc="31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sau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khi</a:t>
            </a:r>
            <a:r>
              <a:rPr dirty="0" sz="3200" spc="-6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phơi</a:t>
            </a:r>
            <a:r>
              <a:rPr dirty="0" sz="3200" spc="-72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một</a:t>
            </a:r>
            <a:r>
              <a:rPr dirty="0" sz="3200" spc="-63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thời</a:t>
            </a:r>
            <a:r>
              <a:rPr dirty="0" sz="3200" spc="-68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gian,</a:t>
            </a:r>
            <a:r>
              <a:rPr dirty="0" sz="3200" spc="-66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nước</a:t>
            </a:r>
            <a:r>
              <a:rPr dirty="0" sz="3200" spc="-82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ngấm</a:t>
            </a:r>
            <a:r>
              <a:rPr dirty="0" sz="3200" spc="-66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vào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áo</a:t>
            </a:r>
            <a:r>
              <a:rPr dirty="0" sz="3200" spc="768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quần</a:t>
            </a:r>
            <a:r>
              <a:rPr dirty="0" sz="3200" spc="77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sẽ</a:t>
            </a:r>
            <a:r>
              <a:rPr dirty="0" sz="3200" spc="769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bị</a:t>
            </a:r>
            <a:r>
              <a:rPr dirty="0" sz="3200" spc="77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bay</a:t>
            </a:r>
            <a:r>
              <a:rPr dirty="0" sz="3200" spc="764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hơi</a:t>
            </a:r>
            <a:r>
              <a:rPr dirty="0" sz="3200" spc="765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hết,</a:t>
            </a:r>
            <a:r>
              <a:rPr dirty="0" sz="3200" spc="754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làm</a:t>
            </a:r>
            <a:r>
              <a:rPr dirty="0" sz="3200" spc="774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khô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quần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8000"/>
                </a:solidFill>
                <a:latin typeface="Calibri"/>
                <a:cs typeface="Calibri"/>
              </a:rPr>
              <a:t>áo.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3047" y="5080356"/>
            <a:ext cx="399787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9900cc"/>
                </a:solidFill>
                <a:latin typeface="DDFBKU+Arial-BoldMT"/>
                <a:cs typeface="DDFBKU+Arial-BoldMT"/>
              </a:rPr>
              <a:t>Phơi</a:t>
            </a:r>
            <a:r>
              <a:rPr dirty="0" sz="4000" b="1">
                <a:solidFill>
                  <a:srgbClr val="9900cc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9900cc"/>
                </a:solidFill>
                <a:latin typeface="DDFBKU+Arial-BoldMT"/>
                <a:cs typeface="DDFBKU+Arial-BoldMT"/>
              </a:rPr>
              <a:t>quần</a:t>
            </a:r>
            <a:r>
              <a:rPr dirty="0" sz="4000" b="1">
                <a:solidFill>
                  <a:srgbClr val="9900cc"/>
                </a:solidFill>
                <a:latin typeface="DDFBKU+Arial-BoldMT"/>
                <a:cs typeface="DDFBKU+Arial-BoldMT"/>
              </a:rPr>
              <a:t> </a:t>
            </a:r>
            <a:r>
              <a:rPr dirty="0" sz="4000" b="1">
                <a:solidFill>
                  <a:srgbClr val="9900cc"/>
                </a:solidFill>
                <a:latin typeface="DDFBKU+Arial-BoldMT"/>
                <a:cs typeface="DDFBKU+Arial-BoldMT"/>
              </a:rPr>
              <a:t>áo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3101" y="5408765"/>
            <a:ext cx="738191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Việcꢀphơiꢀkhôꢀquầnꢀáoꢀướtꢀđãꢀdiễnꢀraꢀ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OKARM+Calibri-Bold"/>
                <a:cs typeface="SOKARM+Calibri-Bold"/>
              </a:rPr>
              <a:t>sựꢀbayꢀhơiꢀcủaꢀnước.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24609" y="391795"/>
            <a:ext cx="3502322" cy="2761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SOKARM+Calibri-Bold"/>
                <a:cs typeface="SOKARM+Calibri-Bold"/>
              </a:rPr>
              <a:t>Vìꢀsaoꢀbiểnꢀ</a:t>
            </a:r>
          </a:p>
          <a:p>
            <a:pPr marL="421258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SOKARM+Calibri-Bold"/>
                <a:cs typeface="SOKARM+Calibri-Bold"/>
              </a:rPr>
              <a:t>luônꢀcóꢀ</a:t>
            </a:r>
          </a:p>
          <a:p>
            <a:pPr marL="514350" marR="0">
              <a:lnSpc>
                <a:spcPts val="458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SOKARM+Calibri-Bold"/>
                <a:cs typeface="SOKARM+Calibri-Bold"/>
              </a:rPr>
              <a:t>nước?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32404" y="2163487"/>
            <a:ext cx="3292673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3399"/>
                </a:solidFill>
                <a:latin typeface="SOKARM+Calibri-Bold"/>
                <a:cs typeface="SOKARM+Calibri-Bold"/>
              </a:rPr>
              <a:t>Vìꢀsaoꢀcóꢀ</a:t>
            </a:r>
          </a:p>
          <a:p>
            <a:pPr marL="381099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003399"/>
                </a:solidFill>
                <a:latin typeface="SOKARM+Calibri-Bold"/>
                <a:cs typeface="SOKARM+Calibri-Bold"/>
              </a:rPr>
              <a:t>mưa?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93884" y="967249"/>
            <a:ext cx="18305770" cy="3427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spc="-5087" b="1">
                <a:solidFill>
                  <a:srgbClr val="ffff00"/>
                </a:solidFill>
                <a:latin typeface="DDFBKU+Arial-BoldMT"/>
                <a:cs typeface="DDFBKU+Arial-BoldMT"/>
              </a:rPr>
              <a:t>H</a:t>
            </a:r>
            <a:r>
              <a:rPr dirty="0" sz="7200" spc="-114">
                <a:solidFill>
                  <a:srgbClr val="ffffff"/>
                </a:solidFill>
                <a:latin typeface="SNTQUE+ArialMT"/>
                <a:cs typeface="SNTQUE+ArialMT"/>
              </a:rPr>
              <a:t>H</a:t>
            </a:r>
            <a:r>
              <a:rPr dirty="0" sz="7200" spc="-5087" b="1">
                <a:solidFill>
                  <a:srgbClr val="ffff00"/>
                </a:solidFill>
                <a:latin typeface="DDFBKU+Arial-BoldMT"/>
                <a:cs typeface="DDFBKU+Arial-BoldMT"/>
              </a:rPr>
              <a:t>U</a:t>
            </a:r>
            <a:r>
              <a:rPr dirty="0" sz="7200" spc="-114">
                <a:solidFill>
                  <a:srgbClr val="ffffff"/>
                </a:solidFill>
                <a:latin typeface="SNTQUE+ArialMT"/>
                <a:cs typeface="SNTQUE+ArialMT"/>
              </a:rPr>
              <a:t>U</a:t>
            </a:r>
            <a:r>
              <a:rPr dirty="0" sz="7200" spc="-4690" b="1">
                <a:solidFill>
                  <a:srgbClr val="ffff00"/>
                </a:solidFill>
                <a:latin typeface="DDFBKU+Arial-BoldMT"/>
                <a:cs typeface="DDFBKU+Arial-BoldMT"/>
              </a:rPr>
              <a:t>Y</a:t>
            </a:r>
            <a:r>
              <a:rPr dirty="0" sz="7200" spc="-120">
                <a:solidFill>
                  <a:srgbClr val="ffffff"/>
                </a:solidFill>
                <a:latin typeface="SNTQUE+ArialMT"/>
                <a:cs typeface="SNTQUE+ArialMT"/>
              </a:rPr>
              <a:t>Y</a:t>
            </a:r>
            <a:r>
              <a:rPr dirty="0" sz="7200" spc="-4690" b="1">
                <a:solidFill>
                  <a:srgbClr val="ffff00"/>
                </a:solidFill>
                <a:latin typeface="DDFBKU+Arial-BoldMT"/>
                <a:cs typeface="DDFBKU+Arial-BoldMT"/>
              </a:rPr>
              <a:t>Ế</a:t>
            </a:r>
            <a:r>
              <a:rPr dirty="0" sz="7200" spc="-120">
                <a:solidFill>
                  <a:srgbClr val="ffffff"/>
                </a:solidFill>
                <a:latin typeface="SNTQUE+ArialMT"/>
                <a:cs typeface="SNTQUE+ArialMT"/>
              </a:rPr>
              <a:t>Ế</a:t>
            </a:r>
            <a:r>
              <a:rPr dirty="0" sz="7200" spc="-5087" b="1">
                <a:solidFill>
                  <a:srgbClr val="ffff00"/>
                </a:solidFill>
                <a:latin typeface="DDFBKU+Arial-BoldMT"/>
                <a:cs typeface="DDFBKU+Arial-BoldMT"/>
              </a:rPr>
              <a:t>N</a:t>
            </a:r>
            <a:r>
              <a:rPr dirty="0" sz="7200">
                <a:solidFill>
                  <a:srgbClr val="ffffff"/>
                </a:solidFill>
                <a:latin typeface="SNTQUE+ArialMT"/>
                <a:cs typeface="SNTQUE+ArialMT"/>
              </a:rPr>
              <a:t>N</a:t>
            </a:r>
            <a:r>
              <a:rPr dirty="0" sz="7200" spc="-104">
                <a:solidFill>
                  <a:srgbClr val="ffffff"/>
                </a:solidFill>
                <a:latin typeface="SNTQUE+ArialMT"/>
                <a:cs typeface="SNTQUE+ArialMT"/>
              </a:rPr>
              <a:t> </a:t>
            </a:r>
            <a:r>
              <a:rPr dirty="0" sz="7200" spc="-4706" b="1">
                <a:solidFill>
                  <a:srgbClr val="ffff00"/>
                </a:solidFill>
                <a:latin typeface="DDFBKU+Arial-BoldMT"/>
                <a:cs typeface="DDFBKU+Arial-BoldMT"/>
              </a:rPr>
              <a:t>P</a:t>
            </a:r>
            <a:r>
              <a:rPr dirty="0" sz="7200" spc="-104">
                <a:solidFill>
                  <a:srgbClr val="ffffff"/>
                </a:solidFill>
                <a:latin typeface="SNTQUE+ArialMT"/>
                <a:cs typeface="SNTQUE+ArialMT"/>
              </a:rPr>
              <a:t>P</a:t>
            </a:r>
            <a:r>
              <a:rPr dirty="0" sz="7200" spc="-5103" b="1">
                <a:solidFill>
                  <a:srgbClr val="ffff00"/>
                </a:solidFill>
                <a:latin typeface="DDFBKU+Arial-BoldMT"/>
                <a:cs typeface="DDFBKU+Arial-BoldMT"/>
              </a:rPr>
              <a:t>H</a:t>
            </a:r>
            <a:r>
              <a:rPr dirty="0" sz="7200" spc="-98">
                <a:solidFill>
                  <a:srgbClr val="ffffff"/>
                </a:solidFill>
                <a:latin typeface="SNTQUE+ArialMT"/>
                <a:cs typeface="SNTQUE+ArialMT"/>
              </a:rPr>
              <a:t>H</a:t>
            </a:r>
            <a:r>
              <a:rPr dirty="0" sz="7200" spc="-1904" b="1">
                <a:solidFill>
                  <a:srgbClr val="ffff00"/>
                </a:solidFill>
                <a:latin typeface="DDFBKU+Arial-BoldMT"/>
                <a:cs typeface="DDFBKU+Arial-BoldMT"/>
              </a:rPr>
              <a:t>I</a:t>
            </a:r>
            <a:r>
              <a:rPr dirty="0" sz="7200" spc="-103">
                <a:solidFill>
                  <a:srgbClr val="ffffff"/>
                </a:solidFill>
                <a:latin typeface="SNTQUE+ArialMT"/>
                <a:cs typeface="SNTQUE+ArialMT"/>
              </a:rPr>
              <a:t>I</a:t>
            </a:r>
            <a:r>
              <a:rPr dirty="0" sz="7200" spc="-4706" b="1">
                <a:solidFill>
                  <a:srgbClr val="ffff00"/>
                </a:solidFill>
                <a:latin typeface="DDFBKU+Arial-BoldMT"/>
                <a:cs typeface="DDFBKU+Arial-BoldMT"/>
              </a:rPr>
              <a:t>Ê</a:t>
            </a:r>
            <a:r>
              <a:rPr dirty="0" sz="7200" spc="-104">
                <a:solidFill>
                  <a:srgbClr val="ffffff"/>
                </a:solidFill>
                <a:latin typeface="SNTQUE+ArialMT"/>
                <a:cs typeface="SNTQUE+ArialMT"/>
              </a:rPr>
              <a:t>Ê</a:t>
            </a:r>
            <a:r>
              <a:rPr dirty="0" sz="7200" spc="-5103" b="1">
                <a:solidFill>
                  <a:srgbClr val="ffff00"/>
                </a:solidFill>
                <a:latin typeface="DDFBKU+Arial-BoldMT"/>
                <a:cs typeface="DDFBKU+Arial-BoldMT"/>
              </a:rPr>
              <a:t>U</a:t>
            </a:r>
            <a:r>
              <a:rPr dirty="0" sz="7200">
                <a:solidFill>
                  <a:srgbClr val="ffffff"/>
                </a:solidFill>
                <a:latin typeface="SNTQUE+ArialMT"/>
                <a:cs typeface="SNTQUE+ArialMT"/>
              </a:rPr>
              <a:t>U</a:t>
            </a:r>
            <a:r>
              <a:rPr dirty="0" sz="7200" spc="-104">
                <a:solidFill>
                  <a:srgbClr val="ffffff"/>
                </a:solidFill>
                <a:latin typeface="SNTQUE+ArialMT"/>
                <a:cs typeface="SNTQUE+ArialMT"/>
              </a:rPr>
              <a:t> </a:t>
            </a:r>
            <a:r>
              <a:rPr dirty="0" sz="7200" spc="-4302" b="1">
                <a:solidFill>
                  <a:srgbClr val="ffff00"/>
                </a:solidFill>
                <a:latin typeface="DDFBKU+Arial-BoldMT"/>
                <a:cs typeface="DDFBKU+Arial-BoldMT"/>
              </a:rPr>
              <a:t>L</a:t>
            </a:r>
            <a:r>
              <a:rPr dirty="0" sz="7200">
                <a:solidFill>
                  <a:srgbClr val="ffffff"/>
                </a:solidFill>
                <a:latin typeface="SNTQUE+ArialMT"/>
                <a:cs typeface="SNTQUE+ArialMT"/>
              </a:rPr>
              <a:t>LƯ</a:t>
            </a:r>
            <a:r>
              <a:rPr dirty="0" sz="7200" spc="-116" b="1">
                <a:solidFill>
                  <a:srgbClr val="ffff00"/>
                </a:solidFill>
                <a:latin typeface="DDFBKU+Arial-BoldMT"/>
                <a:cs typeface="DDFBKU+Arial-BoldMT"/>
              </a:rPr>
              <a:t>Ư</a:t>
            </a:r>
            <a:r>
              <a:rPr dirty="0" sz="7200" spc="-5087">
                <a:solidFill>
                  <a:srgbClr val="ffffff"/>
                </a:solidFill>
                <a:latin typeface="SNTQUE+ArialMT"/>
                <a:cs typeface="SNTQUE+ArialMT"/>
              </a:rPr>
              <a:t>U</a:t>
            </a:r>
            <a:r>
              <a:rPr dirty="0" sz="7200" b="1">
                <a:solidFill>
                  <a:srgbClr val="ffff00"/>
                </a:solidFill>
                <a:latin typeface="DDFBKU+Arial-BoldMT"/>
                <a:cs typeface="DDFBKU+Arial-BoldMT"/>
              </a:rPr>
              <a:t>U</a:t>
            </a:r>
          </a:p>
          <a:p>
            <a:pPr marL="296271" marR="0">
              <a:lnSpc>
                <a:spcPts val="7502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7200" spc="-4906" b="1">
                <a:solidFill>
                  <a:srgbClr val="ffff00"/>
                </a:solidFill>
                <a:latin typeface="DDFBKU+Arial-BoldMT"/>
                <a:cs typeface="DDFBKU+Arial-BoldMT"/>
              </a:rPr>
              <a:t>C</a:t>
            </a:r>
            <a:r>
              <a:rPr dirty="0" sz="7200" spc="-295">
                <a:solidFill>
                  <a:srgbClr val="ffffff"/>
                </a:solidFill>
                <a:latin typeface="SNTQUE+ArialMT"/>
                <a:cs typeface="SNTQUE+ArialMT"/>
              </a:rPr>
              <a:t>C</a:t>
            </a:r>
            <a:r>
              <a:rPr dirty="0" sz="7200" spc="-4906" b="1">
                <a:solidFill>
                  <a:srgbClr val="ffff00"/>
                </a:solidFill>
                <a:latin typeface="DDFBKU+Arial-BoldMT"/>
                <a:cs typeface="DDFBKU+Arial-BoldMT"/>
              </a:rPr>
              <a:t>Ủ</a:t>
            </a:r>
            <a:r>
              <a:rPr dirty="0" sz="7200" spc="-295">
                <a:solidFill>
                  <a:srgbClr val="ffffff"/>
                </a:solidFill>
                <a:latin typeface="SNTQUE+ArialMT"/>
                <a:cs typeface="SNTQUE+ArialMT"/>
              </a:rPr>
              <a:t>Ủ</a:t>
            </a:r>
            <a:r>
              <a:rPr dirty="0" sz="7200" spc="-4906" b="1">
                <a:solidFill>
                  <a:srgbClr val="ffff00"/>
                </a:solidFill>
                <a:latin typeface="DDFBKU+Arial-BoldMT"/>
                <a:cs typeface="DDFBKU+Arial-BoldMT"/>
              </a:rPr>
              <a:t>A</a:t>
            </a:r>
            <a:r>
              <a:rPr dirty="0" sz="7200">
                <a:solidFill>
                  <a:srgbClr val="ffffff"/>
                </a:solidFill>
                <a:latin typeface="SNTQUE+ArialMT"/>
                <a:cs typeface="SNTQUE+ArialMT"/>
              </a:rPr>
              <a:t>A</a:t>
            </a:r>
            <a:r>
              <a:rPr dirty="0" sz="7200" spc="-160">
                <a:solidFill>
                  <a:srgbClr val="ffffff"/>
                </a:solidFill>
                <a:latin typeface="SNTQUE+ArialMT"/>
                <a:cs typeface="SNTQUE+ArialMT"/>
              </a:rPr>
              <a:t> </a:t>
            </a:r>
            <a:r>
              <a:rPr dirty="0" sz="7200" spc="-5052" b="1">
                <a:solidFill>
                  <a:srgbClr val="ffff00"/>
                </a:solidFill>
                <a:latin typeface="DDFBKU+Arial-BoldMT"/>
                <a:cs typeface="DDFBKU+Arial-BoldMT"/>
              </a:rPr>
              <a:t>H</a:t>
            </a:r>
            <a:r>
              <a:rPr dirty="0" sz="7200" spc="-149">
                <a:solidFill>
                  <a:srgbClr val="ffffff"/>
                </a:solidFill>
                <a:latin typeface="SNTQUE+ArialMT"/>
                <a:cs typeface="SNTQUE+ArialMT"/>
              </a:rPr>
              <a:t>H</a:t>
            </a:r>
            <a:r>
              <a:rPr dirty="0" sz="7200" spc="-5052" b="1">
                <a:solidFill>
                  <a:srgbClr val="ffff00"/>
                </a:solidFill>
                <a:latin typeface="DDFBKU+Arial-BoldMT"/>
                <a:cs typeface="DDFBKU+Arial-BoldMT"/>
              </a:rPr>
              <a:t>Ạ</a:t>
            </a:r>
            <a:r>
              <a:rPr dirty="0" sz="7200">
                <a:solidFill>
                  <a:srgbClr val="ffffff"/>
                </a:solidFill>
                <a:latin typeface="SNTQUE+ArialMT"/>
                <a:cs typeface="SNTQUE+ArialMT"/>
              </a:rPr>
              <a:t>ẠT</a:t>
            </a:r>
            <a:r>
              <a:rPr dirty="0" sz="7200" b="1">
                <a:solidFill>
                  <a:srgbClr val="ffff00"/>
                </a:solidFill>
                <a:latin typeface="DDFBKU+Arial-BoldMT"/>
                <a:cs typeface="DDFBKU+Arial-BoldMT"/>
              </a:rPr>
              <a:t>T</a:t>
            </a:r>
            <a:r>
              <a:rPr dirty="0" sz="7200" spc="-268" b="1">
                <a:solidFill>
                  <a:srgbClr val="ffff00"/>
                </a:solidFill>
                <a:latin typeface="DDFBKU+Arial-BoldMT"/>
                <a:cs typeface="DDFBKU+Arial-BoldMT"/>
              </a:rPr>
              <a:t> </a:t>
            </a:r>
            <a:r>
              <a:rPr dirty="0" sz="7200" spc="-4933">
                <a:solidFill>
                  <a:srgbClr val="ffffff"/>
                </a:solidFill>
                <a:latin typeface="SNTQUE+ArialMT"/>
                <a:cs typeface="SNTQUE+ArialMT"/>
              </a:rPr>
              <a:t>N</a:t>
            </a:r>
            <a:r>
              <a:rPr dirty="0" sz="7200" spc="-268" b="1">
                <a:solidFill>
                  <a:srgbClr val="ffff00"/>
                </a:solidFill>
                <a:latin typeface="DDFBKU+Arial-BoldMT"/>
                <a:cs typeface="DDFBKU+Arial-BoldMT"/>
              </a:rPr>
              <a:t>N</a:t>
            </a:r>
            <a:r>
              <a:rPr dirty="0" sz="7200" spc="-5882">
                <a:solidFill>
                  <a:srgbClr val="ffffff"/>
                </a:solidFill>
                <a:latin typeface="SNTQUE+ArialMT"/>
                <a:cs typeface="SNTQUE+ArialMT"/>
              </a:rPr>
              <a:t>Ư</a:t>
            </a:r>
            <a:r>
              <a:rPr dirty="0" sz="7200" spc="-91" b="1">
                <a:solidFill>
                  <a:srgbClr val="ffff00"/>
                </a:solidFill>
                <a:latin typeface="DDFBKU+Arial-BoldMT"/>
                <a:cs typeface="DDFBKU+Arial-BoldMT"/>
              </a:rPr>
              <a:t>Ư</a:t>
            </a:r>
            <a:r>
              <a:rPr dirty="0" sz="7200" spc="-6086">
                <a:solidFill>
                  <a:srgbClr val="ffffff"/>
                </a:solidFill>
                <a:latin typeface="SNTQUE+ArialMT"/>
                <a:cs typeface="SNTQUE+ArialMT"/>
              </a:rPr>
              <a:t>Ớ</a:t>
            </a:r>
            <a:r>
              <a:rPr dirty="0" sz="7200" spc="-58" b="1">
                <a:solidFill>
                  <a:srgbClr val="ffff00"/>
                </a:solidFill>
                <a:latin typeface="DDFBKU+Arial-BoldMT"/>
                <a:cs typeface="DDFBKU+Arial-BoldMT"/>
              </a:rPr>
              <a:t>Ớ</a:t>
            </a:r>
            <a:r>
              <a:rPr dirty="0" sz="7200" spc="-5141">
                <a:solidFill>
                  <a:srgbClr val="ffffff"/>
                </a:solidFill>
                <a:latin typeface="SNTQUE+ArialMT"/>
                <a:cs typeface="SNTQUE+ArialMT"/>
              </a:rPr>
              <a:t>C</a:t>
            </a:r>
            <a:r>
              <a:rPr dirty="0" sz="7200" b="1">
                <a:solidFill>
                  <a:srgbClr val="ffff00"/>
                </a:solidFill>
                <a:latin typeface="DDFBKU+Arial-BoldMT"/>
                <a:cs typeface="DDFBKU+Arial-BoldMT"/>
              </a:rPr>
              <a:t>C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7222" y="947551"/>
            <a:ext cx="6398319" cy="1759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533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Hôm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nay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mình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có</a:t>
            </a:r>
          </a:p>
          <a:p>
            <a:pPr marL="0" marR="0">
              <a:lnSpc>
                <a:spcPts val="2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Các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bạn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cùng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theo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chân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5846" y="1374706"/>
            <a:ext cx="5839058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Chào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các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bạn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mình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là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8836" y="1618112"/>
            <a:ext cx="578882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chuyến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phiêu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lưu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rất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20110" y="1956665"/>
            <a:ext cx="3374953" cy="1509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mình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nhé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!</a:t>
            </a:r>
          </a:p>
          <a:p>
            <a:pPr marL="8675" marR="0">
              <a:lnSpc>
                <a:spcPts val="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hạt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nước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8473" y="2288672"/>
            <a:ext cx="220269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thú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ffffff"/>
                </a:solidFill>
                <a:latin typeface="Cambria"/>
                <a:cs typeface="Cambria"/>
              </a:rPr>
              <a:t>vị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38956" y="1269489"/>
            <a:ext cx="593201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Trời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hôm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nay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nóng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quá,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179" y="1496498"/>
            <a:ext cx="515306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Mình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biến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thành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hơi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83852" y="1879090"/>
            <a:ext cx="5472964" cy="151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9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nước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thấy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mình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nhẹ</a:t>
            </a:r>
          </a:p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nước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và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bay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lên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cao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1530" y="2488690"/>
            <a:ext cx="184422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bỗng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5784" y="651402"/>
            <a:ext cx="5090551" cy="2496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839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Ở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trên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cao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lạnh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quá!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Từ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hơi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nước,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mình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ngưng</a:t>
            </a:r>
          </a:p>
          <a:p>
            <a:pPr marL="2917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đọng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lại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thành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những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hạt</a:t>
            </a:r>
          </a:p>
          <a:p>
            <a:pPr marL="92848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nước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nhỏ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li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c00000"/>
                </a:solidFill>
                <a:latin typeface="Cambria"/>
                <a:cs typeface="Cambria"/>
              </a:rPr>
              <a:t>ti...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1090" y="3655501"/>
            <a:ext cx="527127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Thật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nhiều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hạt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nước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nhỏ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66984" y="4143180"/>
            <a:ext cx="489408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ti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hợp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lại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với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nhau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thành</a:t>
            </a:r>
          </a:p>
          <a:p>
            <a:pPr marL="996156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đám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mây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ffffff"/>
                </a:solidFill>
                <a:latin typeface="Cambria"/>
                <a:cs typeface="Cambria"/>
              </a:rPr>
              <a:t>lớn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4380" y="639826"/>
            <a:ext cx="4646989" cy="2808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997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Càng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lên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cao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càng</a:t>
            </a:r>
          </a:p>
          <a:p>
            <a:pPr marL="264616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lạnh,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càng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nhiều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hạt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nước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nhỏ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đọng</a:t>
            </a:r>
          </a:p>
          <a:p>
            <a:pPr marL="272553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lại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tạo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thành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các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8039" y="2797982"/>
            <a:ext cx="423355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Những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giọt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nước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22010" y="2834386"/>
            <a:ext cx="3316764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ước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lớn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hơn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5185" y="3346621"/>
            <a:ext cx="3966874" cy="225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trĩu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nặng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và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rơi</a:t>
            </a:r>
          </a:p>
          <a:p>
            <a:pPr marL="326082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xuống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thành</a:t>
            </a:r>
          </a:p>
          <a:p>
            <a:pPr marL="114744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mưa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9842" y="5458495"/>
            <a:ext cx="3776168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631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Đám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mây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tiếp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tục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bay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lên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mbria"/>
                <a:cs typeface="Cambria"/>
              </a:rPr>
              <a:t>cao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1672" y="2253444"/>
            <a:ext cx="5088043" cy="194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511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Vậy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là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mình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quay</a:t>
            </a:r>
          </a:p>
          <a:p>
            <a:pPr marL="429766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Kết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thúc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chuyến</a:t>
            </a:r>
          </a:p>
          <a:p>
            <a:pPr marL="142188" marR="0">
              <a:lnSpc>
                <a:spcPts val="416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trở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về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nơi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bắt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đầu</a:t>
            </a:r>
          </a:p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phiêu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lưu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đầy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thú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c00000"/>
                </a:solidFill>
                <a:latin typeface="Cambria"/>
                <a:cs typeface="Cambria"/>
              </a:rPr>
              <a:t>vị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5841" y="555196"/>
            <a:ext cx="648843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Quan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sát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7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trả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lời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các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5841" y="1042876"/>
            <a:ext cx="216570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câu</a:t>
            </a:r>
            <a:r>
              <a:rPr dirty="0" sz="32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hỏi: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842" y="1125187"/>
            <a:ext cx="5912941" cy="20057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f2024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2800" spc="233">
                <a:solidFill>
                  <a:srgbClr val="000000"/>
                </a:solidFill>
                <a:latin typeface="NNJCRI+Calibri"/>
                <a:cs typeface="NNJCRI+Calibri"/>
              </a:rPr>
              <a:t>ꢀ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Sựꢀ</a:t>
            </a:r>
            <a:r>
              <a:rPr dirty="0" sz="3200" spc="-5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chuyểnꢀ</a:t>
            </a:r>
            <a:r>
              <a:rPr dirty="0" sz="3200" spc="-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nàoꢀ</a:t>
            </a:r>
            <a:r>
              <a:rPr dirty="0" sz="3200" spc="-5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làmꢀ</a:t>
            </a:r>
            <a:r>
              <a:rPr dirty="0" sz="3200" spc="-5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choꢀ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200" spc="-25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ởꢀ</a:t>
            </a:r>
            <a:r>
              <a:rPr dirty="0" sz="3200" spc="-25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mặtꢀ</a:t>
            </a:r>
            <a:r>
              <a:rPr dirty="0" sz="3200" spc="-28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đất,ꢀ</a:t>
            </a:r>
            <a:r>
              <a:rPr dirty="0" sz="3200" spc="-2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biển,ꢀ</a:t>
            </a:r>
            <a:r>
              <a:rPr dirty="0" sz="3200" spc="-25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sông,ꢀ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hồ,...ꢀtrởꢀthànhꢀhơiꢀnước?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31962" y="2870696"/>
            <a:ext cx="5021163" cy="3356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Sựꢀchuyểnꢀthểꢀlàmꢀchoꢀ</a:t>
            </a:r>
          </a:p>
          <a:p>
            <a:pPr marL="90351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nướcꢀởꢀmặtꢀđất,ꢀbiển,ꢀ</a:t>
            </a:r>
          </a:p>
          <a:p>
            <a:pPr marL="164566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sông,ꢀhồ,...ꢀtrởꢀthàn</a:t>
            </a:r>
          </a:p>
          <a:p>
            <a:pPr marL="332891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hơiꢀnướcꢀlàꢀ</a:t>
            </a:r>
            <a:r>
              <a:rPr dirty="0" sz="3600" b="1">
                <a:solidFill>
                  <a:srgbClr val="002060"/>
                </a:solidFill>
                <a:latin typeface="SOKARM+Calibri-Bold"/>
                <a:cs typeface="SOKARM+Calibri-Bold"/>
              </a:rPr>
              <a:t>SỰꢀBAY</a:t>
            </a:r>
          </a:p>
          <a:p>
            <a:pPr marL="166964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SOKARM+Calibri-Bold"/>
                <a:cs typeface="SOKARM+Calibri-Bold"/>
              </a:rPr>
              <a:t>HƠI</a:t>
            </a: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5841" y="555196"/>
            <a:ext cx="648843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Quan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sát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7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trả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lời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các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5841" y="1042876"/>
            <a:ext cx="216570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câu</a:t>
            </a:r>
            <a:r>
              <a:rPr dirty="0" sz="32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hỏi: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842" y="1125187"/>
            <a:ext cx="6195458" cy="200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f2024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2800" spc="-74">
                <a:solidFill>
                  <a:srgbClr val="000000"/>
                </a:solidFill>
                <a:latin typeface="NNJCRI+Calibri"/>
                <a:cs typeface="NNJCRI+Calibri"/>
              </a:rPr>
              <a:t>ꢀ</a:t>
            </a:r>
            <a:r>
              <a:rPr dirty="0" sz="3200" spc="-18" b="1">
                <a:solidFill>
                  <a:srgbClr val="000000"/>
                </a:solidFill>
                <a:latin typeface="SOKARM+Calibri-Bold"/>
                <a:cs typeface="SOKARM+Calibri-Bold"/>
              </a:rPr>
              <a:t>Hơiꢀnướcꢀtrởꢀthànhꢀhạtꢀnướcꢀ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nhỏꢀ</a:t>
            </a:r>
            <a:r>
              <a:rPr dirty="0" sz="3200" spc="-1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trongꢀ</a:t>
            </a:r>
            <a:r>
              <a:rPr dirty="0" sz="3200" spc="-18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mâyꢀ</a:t>
            </a:r>
            <a:r>
              <a:rPr dirty="0" sz="3200" spc="-21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doꢀ</a:t>
            </a:r>
            <a:r>
              <a:rPr dirty="0" sz="3200" spc="-1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sựꢀ</a:t>
            </a:r>
            <a:r>
              <a:rPr dirty="0" sz="3200" spc="-1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chuyểnꢀ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thểꢀnào?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4499" y="2699831"/>
            <a:ext cx="4415507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91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Hơiꢀnướcꢀtrởꢀthànhꢀ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hạtꢀnướcꢀnhỏꢀtrongꢀ</a:t>
            </a:r>
          </a:p>
          <a:p>
            <a:pPr marL="789012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spc="-11">
                <a:solidFill>
                  <a:srgbClr val="002060"/>
                </a:solidFill>
                <a:latin typeface="NNJCRI+Calibri"/>
                <a:cs typeface="NNJCRI+Calibri"/>
              </a:rPr>
              <a:t>mâyꢀdoꢀ</a:t>
            </a:r>
            <a:r>
              <a:rPr dirty="0" sz="3600" b="1">
                <a:solidFill>
                  <a:srgbClr val="002060"/>
                </a:solidFill>
                <a:latin typeface="SOKARM+Calibri-Bold"/>
                <a:cs typeface="SOKARM+Calibri-Bold"/>
              </a:rPr>
              <a:t>SỰꢀ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59935" y="4345751"/>
            <a:ext cx="2964978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SOKARM+Calibri-Bold"/>
                <a:cs typeface="SOKARM+Calibri-Bold"/>
              </a:rPr>
              <a:t>NGƯNGꢀTỤ</a:t>
            </a: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5841" y="555196"/>
            <a:ext cx="6488431" cy="20888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Quan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sát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7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trả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lời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các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câu</a:t>
            </a:r>
            <a:r>
              <a:rPr dirty="0" sz="32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hỏi:</a:t>
            </a:r>
          </a:p>
          <a:p>
            <a:pPr marL="0" marR="0">
              <a:lnSpc>
                <a:spcPts val="6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f2024"/>
                </a:solidFill>
                <a:latin typeface="HPBSNG+Wingdings-Regular,Bold"/>
                <a:cs typeface="HPBSNG+Wingdings-Regular,Bold"/>
              </a:rPr>
              <a:t></a:t>
            </a:r>
            <a:r>
              <a:rPr dirty="0" sz="2800" b="1">
                <a:solidFill>
                  <a:srgbClr val="000000"/>
                </a:solidFill>
                <a:latin typeface="SOKARM+Calibri-Bold"/>
                <a:cs typeface="SOKARM+Calibri-Bold"/>
              </a:rPr>
              <a:t>ꢀ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Nướcꢀmưaꢀsẽꢀrơiꢀxuốngꢀnhữngꢀ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nơiꢀnào?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8383" y="2324097"/>
            <a:ext cx="4760416" cy="225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7103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Nướcꢀmưaꢀsẽꢀrơiꢀ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xuốngꢀ</a:t>
            </a:r>
            <a:r>
              <a:rPr dirty="0" sz="3600" b="1">
                <a:solidFill>
                  <a:srgbClr val="002060"/>
                </a:solidFill>
                <a:latin typeface="SOKARM+Calibri-Bold"/>
                <a:cs typeface="SOKARM+Calibri-Bold"/>
              </a:rPr>
              <a:t>mặtꢀđất,ꢀsông,ꢀ</a:t>
            </a:r>
          </a:p>
          <a:p>
            <a:pPr marL="62411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SOKARM+Calibri-Bold"/>
                <a:cs typeface="SOKARM+Calibri-Bold"/>
              </a:rPr>
              <a:t>hồ,ꢀao,ꢀbiển,...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5841" y="555196"/>
            <a:ext cx="648843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Quan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sát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7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và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trả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lời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các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5841" y="1042876"/>
            <a:ext cx="216570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câu</a:t>
            </a:r>
            <a:r>
              <a:rPr dirty="0" sz="3200" spc="84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hỏi: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842" y="1125187"/>
            <a:ext cx="5922784" cy="2493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f2024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ꢀ</a:t>
            </a:r>
            <a:r>
              <a:rPr dirty="0" sz="28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</a:t>
            </a:r>
            <a:r>
              <a:rPr dirty="0" sz="3200" spc="-23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ởꢀ</a:t>
            </a:r>
            <a:r>
              <a:rPr dirty="0" sz="3200" spc="-2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nhữngꢀ</a:t>
            </a:r>
            <a:r>
              <a:rPr dirty="0" sz="3200" spc="-2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nơiꢀ</a:t>
            </a:r>
            <a:r>
              <a:rPr dirty="0" sz="3200" spc="-2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nàyꢀ</a:t>
            </a:r>
            <a:r>
              <a:rPr dirty="0" sz="3200" spc="-31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sẽꢀ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chuyểnꢀ</a:t>
            </a:r>
            <a:r>
              <a:rPr dirty="0" sz="3200" spc="-8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thểꢀ</a:t>
            </a:r>
            <a:r>
              <a:rPr dirty="0" sz="3200" spc="-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nhưꢀ</a:t>
            </a:r>
            <a:r>
              <a:rPr dirty="0" sz="3200" spc="-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thếꢀ</a:t>
            </a:r>
            <a:r>
              <a:rPr dirty="0" sz="3200" spc="-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nàoꢀ</a:t>
            </a:r>
            <a:r>
              <a:rPr dirty="0" sz="3200" spc="-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đểꢀ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tạoꢀthànhꢀvòngꢀtuầnꢀhoànꢀcủaꢀ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SOKARM+Calibri-Bold"/>
                <a:cs typeface="SOKARM+Calibri-Bold"/>
              </a:rPr>
              <a:t>nướcꢀtrongꢀtựꢀnhiên?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1679" y="3373335"/>
            <a:ext cx="5544439" cy="2808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89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Nướcꢀởꢀnhữngꢀnơiꢀnàyꢀsẽꢀ</a:t>
            </a:r>
          </a:p>
          <a:p>
            <a:pPr marL="323961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SOKARM+Calibri-Bold"/>
                <a:cs typeface="SOKARM+Calibri-Bold"/>
              </a:rPr>
              <a:t>BAYꢀHƠIꢀ</a:t>
            </a: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đểꢀtạoꢀthành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vòngꢀtuầnꢀhoànꢀcủaꢀnướ</a:t>
            </a:r>
          </a:p>
          <a:p>
            <a:pPr marL="962793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NNJCRI+Calibri"/>
                <a:cs typeface="NNJCRI+Calibri"/>
              </a:rPr>
              <a:t>trongꢀtựꢀnhiên.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5758" y="401223"/>
            <a:ext cx="984451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Em</a:t>
            </a:r>
            <a:r>
              <a:rPr dirty="0" sz="4800" spc="155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thấy</a:t>
            </a:r>
            <a:r>
              <a:rPr dirty="0" sz="4800" spc="1577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  <a:r>
              <a:rPr dirty="0" sz="4800" spc="1577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ở</a:t>
            </a:r>
            <a:r>
              <a:rPr dirty="0" sz="4800" spc="155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đâu</a:t>
            </a:r>
            <a:r>
              <a:rPr dirty="0" sz="4800" spc="1576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trong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88" y="1328158"/>
            <a:ext cx="5800987" cy="2761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Quan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sát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hình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1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và</a:t>
            </a:r>
          </a:p>
          <a:p>
            <a:pPr marL="405606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thảo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luận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nhóm</a:t>
            </a:r>
          </a:p>
          <a:p>
            <a:pPr marL="236537" marR="0">
              <a:lnSpc>
                <a:spcPts val="458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đôi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để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trả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lời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DFBKU+Arial-BoldMT"/>
                <a:cs typeface="DDFBKU+Arial-BoldMT"/>
              </a:rPr>
              <a:t>câu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07854" y="4967213"/>
            <a:ext cx="10543149" cy="2566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Vẽ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lại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sơ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đồ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vòng</a:t>
            </a:r>
            <a:r>
              <a:rPr dirty="0" sz="5400" spc="-16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tuần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hoàn</a:t>
            </a:r>
          </a:p>
          <a:p>
            <a:pPr marL="569912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của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nước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trong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tự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5400" b="1">
                <a:solidFill>
                  <a:srgbClr val="ff0066"/>
                </a:solidFill>
                <a:latin typeface="DDFBKU+Arial-BoldMT"/>
                <a:cs typeface="DDFBKU+Arial-BoldMT"/>
              </a:rPr>
              <a:t>nhiên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3482" y="519299"/>
            <a:ext cx="11454085" cy="2103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VÒNG</a:t>
            </a:r>
            <a:r>
              <a:rPr dirty="0" sz="3600" spc="96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TUẦN</a:t>
            </a:r>
            <a:r>
              <a:rPr dirty="0" sz="3600" spc="98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HOÀN</a:t>
            </a:r>
            <a:r>
              <a:rPr dirty="0" sz="3600" spc="98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CỦA</a:t>
            </a:r>
            <a:r>
              <a:rPr dirty="0" sz="3600" spc="97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NƯỚC</a:t>
            </a:r>
            <a:r>
              <a:rPr dirty="0" sz="3600" spc="98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TRONG</a:t>
            </a:r>
            <a:r>
              <a:rPr dirty="0" sz="3600" spc="96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TỰ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spc="-2600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N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Hã</a:t>
            </a:r>
            <a:r>
              <a:rPr dirty="0" sz="3600" spc="-1497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H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dirty="0" sz="3600" spc="-269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I</a:t>
            </a:r>
            <a:r>
              <a:rPr dirty="0" sz="3200" spc="-1236" b="1" i="1">
                <a:solidFill>
                  <a:srgbClr val="003399"/>
                </a:solidFill>
                <a:latin typeface="Calibri"/>
                <a:cs typeface="Calibri"/>
              </a:rPr>
              <a:t>v</a:t>
            </a:r>
            <a:r>
              <a:rPr dirty="0" sz="3600" spc="-1166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Ê</a:t>
            </a:r>
            <a:r>
              <a:rPr dirty="0" sz="3200" spc="-409" b="1" i="1">
                <a:solidFill>
                  <a:srgbClr val="003399"/>
                </a:solidFill>
                <a:latin typeface="Calibri"/>
                <a:cs typeface="Calibri"/>
              </a:rPr>
              <a:t>ẽ</a:t>
            </a:r>
            <a:r>
              <a:rPr dirty="0" sz="3600" spc="-1468" b="1">
                <a:solidFill>
                  <a:srgbClr val="0066ff"/>
                </a:solidFill>
                <a:latin typeface="LKVRWB+Arial-BoldItalicMT"/>
                <a:cs typeface="LKVRWB+Arial-BoldItalicMT"/>
              </a:rPr>
              <a:t>N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sơ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đồ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vòng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tuần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hoàn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của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nước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trong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tự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nhiên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và</a:t>
            </a:r>
          </a:p>
          <a:p>
            <a:pPr marL="0" marR="0">
              <a:lnSpc>
                <a:spcPts val="3334"/>
              </a:lnSpc>
              <a:spcBef>
                <a:spcPts val="138"/>
              </a:spcBef>
              <a:spcAft>
                <a:spcPts val="0"/>
              </a:spcAft>
            </a:pP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chia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sẻ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với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3399"/>
                </a:solidFill>
                <a:latin typeface="Calibri"/>
                <a:cs typeface="Calibri"/>
              </a:rPr>
              <a:t>bạn.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035" y="2340325"/>
            <a:ext cx="6908804" cy="4785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SNTQUE+ArialMT"/>
                <a:cs typeface="SNTQUE+ArialMT"/>
              </a:rPr>
              <a:t>-</a:t>
            </a:r>
            <a:r>
              <a:rPr dirty="0" sz="3200" spc="49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Quan</a:t>
            </a:r>
            <a:r>
              <a:rPr dirty="0" sz="2800" spc="509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sát</a:t>
            </a:r>
            <a:r>
              <a:rPr dirty="0" sz="2800" spc="494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hình</a:t>
            </a:r>
            <a:r>
              <a:rPr dirty="0" sz="2800" spc="509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7</a:t>
            </a:r>
            <a:r>
              <a:rPr dirty="0" sz="2800" spc="496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(SGK,</a:t>
            </a:r>
            <a:r>
              <a:rPr dirty="0" sz="2800" spc="491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trang</a:t>
            </a:r>
            <a:r>
              <a:rPr dirty="0" sz="2800" spc="514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12),</a:t>
            </a:r>
          </a:p>
          <a:p>
            <a:pPr marL="0" marR="0">
              <a:lnSpc>
                <a:spcPts val="2917"/>
              </a:lnSpc>
              <a:spcBef>
                <a:spcPts val="45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thảo</a:t>
            </a:r>
            <a:r>
              <a:rPr dirty="0" sz="2800" spc="324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luận</a:t>
            </a:r>
            <a:r>
              <a:rPr dirty="0" sz="2800" spc="327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nhóm</a:t>
            </a:r>
            <a:r>
              <a:rPr dirty="0" sz="2800" spc="329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và</a:t>
            </a:r>
            <a:r>
              <a:rPr dirty="0" sz="2800" spc="312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vẽ</a:t>
            </a:r>
            <a:r>
              <a:rPr dirty="0" sz="2800" spc="312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lại</a:t>
            </a:r>
            <a:r>
              <a:rPr dirty="0" sz="2800" spc="319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sơ</a:t>
            </a:r>
            <a:r>
              <a:rPr dirty="0" sz="2800" spc="308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đồ</a:t>
            </a:r>
            <a:r>
              <a:rPr dirty="0" sz="2800" spc="318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đơn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giản</a:t>
            </a:r>
            <a:r>
              <a:rPr dirty="0" sz="2800" spc="98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mô</a:t>
            </a:r>
            <a:r>
              <a:rPr dirty="0" sz="2800" spc="88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tả</a:t>
            </a:r>
            <a:r>
              <a:rPr dirty="0" sz="2800" spc="85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vòng</a:t>
            </a:r>
            <a:r>
              <a:rPr dirty="0" sz="2800" spc="95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tuần</a:t>
            </a:r>
            <a:r>
              <a:rPr dirty="0" sz="2800" spc="95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hoàn</a:t>
            </a:r>
            <a:r>
              <a:rPr dirty="0" sz="2800" spc="101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của</a:t>
            </a:r>
            <a:r>
              <a:rPr dirty="0" sz="2800" spc="89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nước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trong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tự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nhiên.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-</a:t>
            </a:r>
            <a:r>
              <a:rPr dirty="0" sz="2800" spc="885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Ghi</a:t>
            </a:r>
            <a:r>
              <a:rPr dirty="0" sz="2800" spc="889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chú</a:t>
            </a:r>
            <a:r>
              <a:rPr dirty="0" sz="2800" spc="891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các</a:t>
            </a:r>
            <a:r>
              <a:rPr dirty="0" sz="2800" spc="885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sự</a:t>
            </a:r>
            <a:r>
              <a:rPr dirty="0" sz="2800" spc="88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chuyển</a:t>
            </a:r>
            <a:r>
              <a:rPr dirty="0" sz="2800" spc="902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thể</a:t>
            </a:r>
            <a:r>
              <a:rPr dirty="0" sz="2800" spc="891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của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nước</a:t>
            </a:r>
            <a:r>
              <a:rPr dirty="0" sz="2800" spc="565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trong</a:t>
            </a:r>
            <a:r>
              <a:rPr dirty="0" sz="2800" spc="575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sơ</a:t>
            </a:r>
            <a:r>
              <a:rPr dirty="0" sz="2800" spc="554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đồ</a:t>
            </a:r>
            <a:r>
              <a:rPr dirty="0" sz="2800" spc="564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mô</a:t>
            </a:r>
            <a:r>
              <a:rPr dirty="0" sz="2800" spc="563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tả</a:t>
            </a:r>
            <a:r>
              <a:rPr dirty="0" sz="2800" spc="56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vòng</a:t>
            </a:r>
            <a:r>
              <a:rPr dirty="0" sz="2800" spc="57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tuần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hoàn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của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SNTQUE+ArialMT"/>
                <a:cs typeface="SNTQUE+ArialMT"/>
              </a:rPr>
              <a:t>nước.</a:t>
            </a:r>
          </a:p>
          <a:p>
            <a:pPr marL="0" marR="0">
              <a:lnSpc>
                <a:spcPts val="2917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-ꢀ</a:t>
            </a:r>
            <a:r>
              <a:rPr dirty="0" sz="2800" spc="-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Cácꢀ</a:t>
            </a:r>
            <a:r>
              <a:rPr dirty="0" sz="2800" spc="-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nhómꢀ</a:t>
            </a:r>
            <a:r>
              <a:rPr dirty="0" sz="2800" spc="-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thảoꢀ</a:t>
            </a:r>
            <a:r>
              <a:rPr dirty="0" sz="280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luậnꢀ</a:t>
            </a:r>
            <a:r>
              <a:rPr dirty="0" sz="280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vềꢀ</a:t>
            </a:r>
            <a:r>
              <a:rPr dirty="0" sz="2800" spc="-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sảnꢀ</a:t>
            </a:r>
            <a:r>
              <a:rPr dirty="0" sz="2800" spc="-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phẩmꢀ</a:t>
            </a:r>
            <a:r>
              <a:rPr dirty="0" sz="2800" spc="-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củaꢀ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mìnhꢀ</a:t>
            </a:r>
            <a:r>
              <a:rPr dirty="0" sz="2800" spc="2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vàꢀ</a:t>
            </a:r>
            <a:r>
              <a:rPr dirty="0" sz="28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chọnꢀ</a:t>
            </a:r>
            <a:r>
              <a:rPr dirty="0" sz="28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raꢀ</a:t>
            </a:r>
            <a:r>
              <a:rPr dirty="0" sz="28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đạiꢀ</a:t>
            </a:r>
            <a:r>
              <a:rPr dirty="0" sz="28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diệnꢀ</a:t>
            </a:r>
            <a:r>
              <a:rPr dirty="0" sz="28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củaꢀ</a:t>
            </a:r>
            <a:r>
              <a:rPr dirty="0" sz="28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nhómꢀ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NNJCRI+Calibri"/>
                <a:cs typeface="NNJCRI+Calibri"/>
              </a:rPr>
              <a:t>thuyếtꢀtrìnhꢀvềꢀsảnꢀphẩmꢀđãꢀhoànꢀthiện.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3893" y="2631708"/>
            <a:ext cx="4946353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spc="-505">
                <a:solidFill>
                  <a:srgbClr val="ccffff"/>
                </a:solidFill>
                <a:latin typeface="IDMOWH+Wingdings-Regular"/>
                <a:cs typeface="IDMOWH+Wingdings-Regular"/>
              </a:rPr>
              <a:t>TIÊU</a:t>
            </a:r>
            <a:r>
              <a:rPr dirty="0" sz="3700" spc="503">
                <a:solidFill>
                  <a:srgbClr val="ccffff"/>
                </a:solidFill>
                <a:latin typeface="IDMOWH+Wingdings-Regular"/>
                <a:cs typeface="IDMOWH+Wingdings-Regular"/>
              </a:rPr>
              <a:t> </a:t>
            </a:r>
            <a:r>
              <a:rPr dirty="0" sz="3700">
                <a:solidFill>
                  <a:srgbClr val="ccffff"/>
                </a:solidFill>
                <a:latin typeface="IDMOWH+Wingdings-Regular"/>
                <a:cs typeface="IDMOWH+Wingdings-Regular"/>
              </a:rPr>
              <a:t>CHÍ</a:t>
            </a:r>
            <a:r>
              <a:rPr dirty="0" sz="3700">
                <a:solidFill>
                  <a:srgbClr val="ccffff"/>
                </a:solidFill>
                <a:latin typeface="Candara"/>
                <a:cs typeface="Candara"/>
              </a:rPr>
              <a:t>Đ</a:t>
            </a:r>
            <a:r>
              <a:rPr dirty="0" sz="3700" spc="-483">
                <a:solidFill>
                  <a:srgbClr val="ccffff"/>
                </a:solidFill>
                <a:latin typeface="IDMOWH+Wingdings-Regular"/>
                <a:cs typeface="IDMOWH+Wingdings-Regular"/>
              </a:rPr>
              <a:t>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8387" y="3195588"/>
            <a:ext cx="1800442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ccffff"/>
                </a:solidFill>
                <a:latin typeface="IDMOWH+Wingdings-Regular"/>
                <a:cs typeface="IDMOWH+Wingdings-Regular"/>
              </a:rPr>
              <a:t>GIÁ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5960" y="3719132"/>
            <a:ext cx="5884645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Vẽ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sơ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đồ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đẹp,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có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sự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sáng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3000">
                <a:solidFill>
                  <a:srgbClr val="ff0000"/>
                </a:solidFill>
                <a:latin typeface="SNTQUE+ArialMT"/>
                <a:cs typeface="SNTQUE+ArialMT"/>
              </a:rPr>
              <a:t>tạo.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612" y="4766698"/>
            <a:ext cx="6714778" cy="1882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0000"/>
                </a:solidFill>
                <a:latin typeface="NNJCRI+Calibri"/>
                <a:cs typeface="NNJCRI+Calibri"/>
              </a:rPr>
              <a:t>Nhómꢀghiꢀchúꢀđúngꢀvềꢀcácꢀsựꢀchuyểnꢀ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ff0000"/>
                </a:solidFill>
                <a:latin typeface="NNJCRI+Calibri"/>
                <a:cs typeface="NNJCRI+Calibri"/>
              </a:rPr>
              <a:t>thểꢀcủaꢀnướcꢀtrongꢀsơꢀđồꢀmôꢀtảꢀvòngꢀ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ff0000"/>
                </a:solidFill>
                <a:latin typeface="NNJCRI+Calibri"/>
                <a:cs typeface="NNJCRI+Calibri"/>
              </a:rPr>
              <a:t>tuầnꢀhoànꢀcủaꢀnước.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36224" y="833919"/>
            <a:ext cx="3544713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Gặpꢀhơiꢀlạnhꢀngưngꢀ</a:t>
            </a:r>
          </a:p>
          <a:p>
            <a:pPr marL="91281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tụꢀlạiꢀthànhꢀnhữngꢀ</a:t>
            </a:r>
          </a:p>
          <a:p>
            <a:pPr marL="247935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hạtꢀnướcꢀnhỏꢀvàꢀ</a:t>
            </a:r>
          </a:p>
          <a:p>
            <a:pPr marL="392298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tạoꢀthànhꢀmây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337" y="1313623"/>
            <a:ext cx="2235224" cy="4437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9f"/>
                </a:solidFill>
                <a:latin typeface="DDFBKU+Arial-BoldMT"/>
                <a:cs typeface="DDFBKU+Arial-BoldMT"/>
              </a:rPr>
              <a:t>V</a:t>
            </a:r>
            <a:r>
              <a:rPr dirty="0" sz="4400" b="1">
                <a:solidFill>
                  <a:srgbClr val="cda0cb"/>
                </a:solidFill>
                <a:latin typeface="DDFBKU+Arial-BoldMT"/>
                <a:cs typeface="DDFBKU+Arial-BoldMT"/>
              </a:rPr>
              <a:t>ò</a:t>
            </a:r>
            <a:r>
              <a:rPr dirty="0" sz="4400" b="1">
                <a:solidFill>
                  <a:srgbClr val="ffbfa3"/>
                </a:solidFill>
                <a:latin typeface="DDFBKU+Arial-BoldMT"/>
                <a:cs typeface="DDFBKU+Arial-BoldMT"/>
              </a:rPr>
              <a:t>n</a:t>
            </a:r>
            <a:r>
              <a:rPr dirty="0" sz="4400" b="1">
                <a:solidFill>
                  <a:srgbClr val="9bdbe7"/>
                </a:solidFill>
                <a:latin typeface="DDFBKU+Arial-BoldMT"/>
                <a:cs typeface="DDFBKU+Arial-BoldMT"/>
              </a:rPr>
              <a:t>g</a:t>
            </a:r>
          </a:p>
          <a:p>
            <a:pPr marL="108743" marR="0">
              <a:lnSpc>
                <a:spcPts val="4584"/>
              </a:lnSpc>
              <a:spcBef>
                <a:spcPts val="3335"/>
              </a:spcBef>
              <a:spcAft>
                <a:spcPts val="0"/>
              </a:spcAft>
            </a:pPr>
            <a:r>
              <a:rPr dirty="0" sz="4400" b="1">
                <a:solidFill>
                  <a:srgbClr val="f39db4"/>
                </a:solidFill>
                <a:latin typeface="DDFBKU+Arial-BoldMT"/>
                <a:cs typeface="DDFBKU+Arial-BoldMT"/>
              </a:rPr>
              <a:t>t</a:t>
            </a:r>
            <a:r>
              <a:rPr dirty="0" sz="4400" b="1">
                <a:solidFill>
                  <a:srgbClr val="ffccb1"/>
                </a:solidFill>
                <a:latin typeface="DDFBKU+Arial-BoldMT"/>
                <a:cs typeface="DDFBKU+Arial-BoldMT"/>
              </a:rPr>
              <a:t>u</a:t>
            </a:r>
            <a:r>
              <a:rPr dirty="0" sz="4400" b="1">
                <a:solidFill>
                  <a:srgbClr val="ffd9e4"/>
                </a:solidFill>
                <a:latin typeface="DDFBKU+Arial-BoldMT"/>
                <a:cs typeface="DDFBKU+Arial-BoldMT"/>
              </a:rPr>
              <a:t>ầ</a:t>
            </a:r>
            <a:r>
              <a:rPr dirty="0" sz="4400" b="1">
                <a:solidFill>
                  <a:srgbClr val="c1dbda"/>
                </a:solidFill>
                <a:latin typeface="DDFBKU+Arial-BoldMT"/>
                <a:cs typeface="DDFBKU+Arial-BoldMT"/>
              </a:rPr>
              <a:t>n</a:t>
            </a:r>
          </a:p>
          <a:p>
            <a:pPr marL="30956" marR="0">
              <a:lnSpc>
                <a:spcPts val="4584"/>
              </a:lnSpc>
              <a:spcBef>
                <a:spcPts val="3335"/>
              </a:spcBef>
              <a:spcAft>
                <a:spcPts val="0"/>
              </a:spcAft>
            </a:pPr>
            <a:r>
              <a:rPr dirty="0" sz="4400" b="1">
                <a:solidFill>
                  <a:srgbClr val="ecd0df"/>
                </a:solidFill>
                <a:latin typeface="DDFBKU+Arial-BoldMT"/>
                <a:cs typeface="DDFBKU+Arial-BoldMT"/>
              </a:rPr>
              <a:t>h</a:t>
            </a:r>
            <a:r>
              <a:rPr dirty="0" sz="4400" b="1">
                <a:solidFill>
                  <a:srgbClr val="ffb6ad"/>
                </a:solidFill>
                <a:latin typeface="DDFBKU+Arial-BoldMT"/>
                <a:cs typeface="DDFBKU+Arial-BoldMT"/>
              </a:rPr>
              <a:t>o</a:t>
            </a:r>
            <a:r>
              <a:rPr dirty="0" sz="4400" b="1">
                <a:solidFill>
                  <a:srgbClr val="ffcdac"/>
                </a:solidFill>
                <a:latin typeface="DDFBKU+Arial-BoldMT"/>
                <a:cs typeface="DDFBKU+Arial-BoldMT"/>
              </a:rPr>
              <a:t>à</a:t>
            </a:r>
            <a:r>
              <a:rPr dirty="0" sz="4400" b="1">
                <a:solidFill>
                  <a:srgbClr val="ff988c"/>
                </a:solidFill>
                <a:latin typeface="DDFBKU+Arial-BoldMT"/>
                <a:cs typeface="DDFBKU+Arial-BoldMT"/>
              </a:rPr>
              <a:t>n</a:t>
            </a:r>
          </a:p>
          <a:p>
            <a:pPr marL="216693" marR="0">
              <a:lnSpc>
                <a:spcPts val="4584"/>
              </a:lnSpc>
              <a:spcBef>
                <a:spcPts val="3335"/>
              </a:spcBef>
              <a:spcAft>
                <a:spcPts val="0"/>
              </a:spcAft>
            </a:pPr>
            <a:r>
              <a:rPr dirty="0" sz="4400" b="1">
                <a:solidFill>
                  <a:srgbClr val="ffb787"/>
                </a:solidFill>
                <a:latin typeface="DDFBKU+Arial-BoldMT"/>
                <a:cs typeface="DDFBKU+Arial-BoldMT"/>
              </a:rPr>
              <a:t>c</a:t>
            </a:r>
            <a:r>
              <a:rPr dirty="0" sz="4400" b="1">
                <a:solidFill>
                  <a:srgbClr val="7ecaca"/>
                </a:solidFill>
                <a:latin typeface="DDFBKU+Arial-BoldMT"/>
                <a:cs typeface="DDFBKU+Arial-BoldMT"/>
              </a:rPr>
              <a:t>ủ</a:t>
            </a:r>
            <a:r>
              <a:rPr dirty="0" sz="4400" b="1">
                <a:solidFill>
                  <a:srgbClr val="b0cfb0"/>
                </a:solidFill>
                <a:latin typeface="DDFBKU+Arial-BoldMT"/>
                <a:cs typeface="DDFBKU+Arial-BoldMT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58595" y="2995288"/>
            <a:ext cx="3137371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3057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Nướcꢀởꢀmặtꢀ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biển,ꢀsông,ꢀhồ,ꢀ...ꢀ</a:t>
            </a:r>
          </a:p>
          <a:p>
            <a:pPr marL="136587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bayꢀhơiꢀlênꢀcao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4897" y="3807999"/>
            <a:ext cx="3192586" cy="261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Gióꢀthổiꢀmâyꢀhợpꢀ</a:t>
            </a:r>
          </a:p>
          <a:p>
            <a:pPr marL="413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thànhꢀnhữngꢀhạtꢀ</a:t>
            </a:r>
          </a:p>
          <a:p>
            <a:pPr marL="1476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nướcꢀlớn,ꢀnặngꢀ</a:t>
            </a:r>
          </a:p>
          <a:p>
            <a:pPr marL="2473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hơnꢀvàꢀrơiꢀxuốngꢀ</a:t>
            </a:r>
          </a:p>
          <a:p>
            <a:pPr marL="462719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thànhꢀmưa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47326" y="5027621"/>
            <a:ext cx="27466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Nướcꢀmưaꢀrơiꢀ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5762" y="5336983"/>
            <a:ext cx="229222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ceff1"/>
                </a:solidFill>
                <a:latin typeface="DDFBKU+Arial-BoldMT"/>
                <a:cs typeface="DDFBKU+Arial-BoldMT"/>
              </a:rPr>
              <a:t>n</a:t>
            </a:r>
            <a:r>
              <a:rPr dirty="0" sz="4400" b="1">
                <a:solidFill>
                  <a:srgbClr val="8bc0a2"/>
                </a:solidFill>
                <a:latin typeface="DDFBKU+Arial-BoldMT"/>
                <a:cs typeface="DDFBKU+Arial-BoldMT"/>
              </a:rPr>
              <a:t>ư</a:t>
            </a:r>
            <a:r>
              <a:rPr dirty="0" sz="4400" b="1">
                <a:solidFill>
                  <a:srgbClr val="31cacd"/>
                </a:solidFill>
                <a:latin typeface="DDFBKU+Arial-BoldMT"/>
                <a:cs typeface="DDFBKU+Arial-BoldMT"/>
              </a:rPr>
              <a:t>ớ</a:t>
            </a:r>
            <a:r>
              <a:rPr dirty="0" sz="4400" b="1">
                <a:solidFill>
                  <a:srgbClr val="fda591"/>
                </a:solidFill>
                <a:latin typeface="DDFBKU+Arial-BoldMT"/>
                <a:cs typeface="DDFBKU+Arial-BoldMT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41273" y="5454341"/>
            <a:ext cx="3361531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222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xuốngꢀcungꢀcấpꢀ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nướcꢀchoꢀmặtꢀđất,ꢀ</a:t>
            </a:r>
          </a:p>
          <a:p>
            <a:pPr marL="112811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SOKARM+Calibri-Bold"/>
                <a:cs typeface="SOKARM+Calibri-Bold"/>
              </a:rPr>
              <a:t>biển,ꢀsông,ꢀhồ,ꢀ...ꢀ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76068" y="191151"/>
            <a:ext cx="4002893" cy="2424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227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Hơiꢀnướcꢀtrongꢀkhôngꢀ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khíꢀlạnhꢀdần,ꢀ</a:t>
            </a:r>
            <a:r>
              <a:rPr dirty="0" sz="2600" b="1">
                <a:solidFill>
                  <a:srgbClr val="ffff00"/>
                </a:solidFill>
                <a:latin typeface="SOKARM+Calibri-Bold"/>
                <a:cs typeface="SOKARM+Calibri-Bold"/>
              </a:rPr>
              <a:t>NGƯNGꢀTỤꢀ</a:t>
            </a:r>
          </a:p>
          <a:p>
            <a:pPr marL="99218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thànhꢀnhữngꢀgiọtꢀnướcꢀ</a:t>
            </a:r>
          </a:p>
          <a:p>
            <a:pPr marL="228178" marR="0">
              <a:lnSpc>
                <a:spcPts val="2709"/>
              </a:lnSpc>
              <a:spcBef>
                <a:spcPts val="46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nhỏꢀliꢀtiꢀvàꢀhợpꢀthànhꢀ</a:t>
            </a:r>
          </a:p>
          <a:p>
            <a:pPr marL="177266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nhữngꢀđámꢀmâyꢀtrắng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741" y="424084"/>
            <a:ext cx="8707723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Vòng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tuần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hoàn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của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c000"/>
                </a:solidFill>
                <a:latin typeface="DDFBKU+Arial-BoldMT"/>
                <a:cs typeface="DDFBKU+Arial-BoldMT"/>
              </a:rPr>
              <a:t>nước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101" y="1327305"/>
            <a:ext cx="4265141" cy="202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Nhữngꢀgiọtꢀnướcꢀnhỏꢀ</a:t>
            </a:r>
            <a:r>
              <a:rPr dirty="0" sz="2600" b="1">
                <a:solidFill>
                  <a:srgbClr val="ffff00"/>
                </a:solidFill>
                <a:latin typeface="SOKARM+Calibri-Bold"/>
                <a:cs typeface="SOKARM+Calibri-Bold"/>
              </a:rPr>
              <a:t>TIẾPꢀ</a:t>
            </a:r>
          </a:p>
          <a:p>
            <a:pPr marL="278606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00"/>
                </a:solidFill>
                <a:latin typeface="SOKARM+Calibri-Bold"/>
                <a:cs typeface="SOKARM+Calibri-Bold"/>
              </a:rPr>
              <a:t>TỤCꢀNGƯNGꢀTỤꢀ</a:t>
            </a: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thànhꢀ</a:t>
            </a:r>
          </a:p>
          <a:p>
            <a:pPr marL="20637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nhữngꢀgiọtꢀnướcꢀlớnꢀhơn,ꢀ</a:t>
            </a:r>
          </a:p>
          <a:p>
            <a:pPr marL="168901" marR="0">
              <a:lnSpc>
                <a:spcPts val="2709"/>
              </a:lnSpc>
              <a:spcBef>
                <a:spcPts val="46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tạoꢀthànhꢀđámꢀmâyꢀđen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78074" y="2849276"/>
            <a:ext cx="3416312" cy="1235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Mặtꢀtrờiꢀlàmꢀnướcꢀởꢀ</a:t>
            </a:r>
          </a:p>
          <a:p>
            <a:pPr marL="133132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trênꢀmặtꢀđất,ꢀbiển,ꢀ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3270" y="3641756"/>
            <a:ext cx="3703625" cy="1235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7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sông,ꢀhồ,…ꢀnóngꢀlênꢀvàꢀ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00"/>
                </a:solidFill>
                <a:latin typeface="SOKARM+Calibri-Bold"/>
                <a:cs typeface="SOKARM+Calibri-Bold"/>
              </a:rPr>
              <a:t>BAYꢀHƠI</a:t>
            </a: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ꢀvàoꢀkhôngꢀkhí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5570" y="3764092"/>
            <a:ext cx="3757798" cy="1631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067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Nhữngꢀgiọtꢀnướcꢀlớnꢀ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trongꢀđámꢀmâyꢀđenꢀrơiꢀ</a:t>
            </a:r>
          </a:p>
          <a:p>
            <a:pPr marL="328203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xuốngꢀthànhꢀ</a:t>
            </a:r>
            <a:r>
              <a:rPr dirty="0" sz="2600" b="1">
                <a:solidFill>
                  <a:srgbClr val="ffff00"/>
                </a:solidFill>
                <a:latin typeface="SOKARM+Calibri-Bold"/>
                <a:cs typeface="SOKARM+Calibri-Bold"/>
              </a:rPr>
              <a:t>MƯA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22688" y="5996817"/>
            <a:ext cx="3359398" cy="1235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2081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Nướcꢀ</a:t>
            </a:r>
            <a:r>
              <a:rPr dirty="0" sz="2600" b="1">
                <a:solidFill>
                  <a:srgbClr val="ffff00"/>
                </a:solidFill>
                <a:latin typeface="SOKARM+Calibri-Bold"/>
                <a:cs typeface="SOKARM+Calibri-Bold"/>
              </a:rPr>
              <a:t>TRỞꢀVỀꢀ</a:t>
            </a: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vớiꢀ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đất,ꢀbiển,ꢀsông,ꢀhồ,…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26116" y="5996817"/>
            <a:ext cx="2877802" cy="1235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Nướcꢀởꢀmặtꢀđất,ꢀ</a:t>
            </a:r>
          </a:p>
          <a:p>
            <a:pPr marL="31898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SOKARM+Calibri-Bold"/>
                <a:cs typeface="SOKARM+Calibri-Bold"/>
              </a:rPr>
              <a:t>biển,ꢀsông,ꢀhồ,…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56121" y="1298092"/>
            <a:ext cx="160712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Mưa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1402" y="1495725"/>
            <a:ext cx="2604566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Hơiꢀnướcꢀ</a:t>
            </a:r>
          </a:p>
          <a:p>
            <a:pPr marL="42862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ngưngꢀtụ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5372" y="4414127"/>
            <a:ext cx="3119139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Nướcꢀởꢀmặtꢀ</a:t>
            </a:r>
          </a:p>
          <a:p>
            <a:pPr marL="255587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đất,ꢀbiển,ꢀ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12324" y="4581112"/>
            <a:ext cx="2118568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593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Nướcꢀ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bốcꢀhơi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47094" y="5511407"/>
            <a:ext cx="273159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SOKARM+Calibri-Bold"/>
                <a:cs typeface="SOKARM+Calibri-Bold"/>
              </a:rPr>
              <a:t>sông,ꢀhồ,…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73370" y="604379"/>
            <a:ext cx="2333228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66"/>
                </a:solidFill>
                <a:latin typeface="SOKARM+Calibri-Bold"/>
                <a:cs typeface="SOKARM+Calibri-Bold"/>
              </a:rPr>
              <a:t>Sựꢀngưngꢀ</a:t>
            </a:r>
          </a:p>
          <a:p>
            <a:pPr marL="635793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66"/>
                </a:solidFill>
                <a:latin typeface="SOKARM+Calibri-Bold"/>
                <a:cs typeface="SOKARM+Calibri-Bold"/>
              </a:rPr>
              <a:t>tụ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6923" y="2834307"/>
            <a:ext cx="2815629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cc"/>
                </a:solidFill>
                <a:latin typeface="SOKARM+Calibri-Bold"/>
                <a:cs typeface="SOKARM+Calibri-Bold"/>
              </a:rPr>
              <a:t>VÒNGꢀTUẦNꢀ</a:t>
            </a:r>
          </a:p>
          <a:p>
            <a:pPr marL="12342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33cc"/>
                </a:solidFill>
                <a:latin typeface="SOKARM+Calibri-Bold"/>
                <a:cs typeface="SOKARM+Calibri-Bold"/>
              </a:rPr>
              <a:t>HOÀNꢀCỦAꢀ</a:t>
            </a:r>
          </a:p>
          <a:p>
            <a:pPr marL="517624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33cc"/>
                </a:solidFill>
                <a:latin typeface="SOKARM+Calibri-Bold"/>
                <a:cs typeface="SOKARM+Calibri-Bold"/>
              </a:rPr>
              <a:t>NƯỚC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26641" y="2959135"/>
            <a:ext cx="185975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66"/>
                </a:solidFill>
                <a:latin typeface="SOKARM+Calibri-Bold"/>
                <a:cs typeface="SOKARM+Calibri-Bold"/>
              </a:rPr>
              <a:t>Sựꢀbayꢀ</a:t>
            </a:r>
          </a:p>
          <a:p>
            <a:pPr marL="287635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66"/>
                </a:solidFill>
                <a:latin typeface="SOKARM+Calibri-Bold"/>
                <a:cs typeface="SOKARM+Calibri-Bold"/>
              </a:rPr>
              <a:t>hơi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6011" y="3318121"/>
            <a:ext cx="142855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66"/>
                </a:solidFill>
                <a:latin typeface="SOKARM+Calibri-Bold"/>
                <a:cs typeface="SOKARM+Calibri-Bold"/>
              </a:rPr>
              <a:t>Mưa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25507" y="5537678"/>
            <a:ext cx="2647553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66"/>
                </a:solidFill>
                <a:latin typeface="SOKARM+Calibri-Bold"/>
                <a:cs typeface="SOKARM+Calibri-Bold"/>
              </a:rPr>
              <a:t>Nướcꢀsông,ꢀ</a:t>
            </a:r>
          </a:p>
          <a:p>
            <a:pPr marL="9267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66"/>
                </a:solidFill>
                <a:latin typeface="SOKARM+Calibri-Bold"/>
                <a:cs typeface="SOKARM+Calibri-Bold"/>
              </a:rPr>
              <a:t>hồ,ꢀbiển,…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19863" y="439361"/>
            <a:ext cx="6348126" cy="225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TrênꢀTráiꢀĐấtꢀcóꢀkhoảngꢀ97%ꢀ</a:t>
            </a:r>
          </a:p>
          <a:p>
            <a:pPr marL="60188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nướcꢀmuốiꢀ(nướcꢀmặn),ꢀchỉꢀ</a:t>
            </a:r>
          </a:p>
          <a:p>
            <a:pPr marL="456442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3%ꢀcònꢀlạiꢀlàꢀnướcꢀngọtꢀ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17655" y="2085281"/>
            <a:ext cx="6503845" cy="500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821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nhưngꢀhơnꢀ2/3ꢀlượngꢀnướcꢀ</a:t>
            </a:r>
          </a:p>
          <a:p>
            <a:pPr marL="69241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ngọtꢀnàyꢀtồnꢀtạiꢀởꢀdạngꢀsôngꢀ</a:t>
            </a:r>
          </a:p>
          <a:p>
            <a:pPr marL="255736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băngꢀvàꢀcácꢀmũꢀbăngꢀởꢀcácꢀ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cực.ꢀPhầnꢀcònꢀlạiꢀkhôngꢀđóngꢀ</a:t>
            </a:r>
          </a:p>
          <a:p>
            <a:pPr marL="109537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băngꢀđượcꢀtìmꢀthấyꢀchủꢀyếuꢀ</a:t>
            </a:r>
          </a:p>
          <a:p>
            <a:pPr marL="318876" marR="0">
              <a:lnSpc>
                <a:spcPts val="375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ởꢀdạngꢀnướcꢀngầm,ꢀvàꢀchỉꢀ</a:t>
            </a:r>
          </a:p>
          <a:p>
            <a:pPr marL="11211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mộtꢀtỉꢀlệꢀnhỏꢀtồnꢀtạiꢀtrênꢀmặtꢀ</a:t>
            </a:r>
          </a:p>
          <a:p>
            <a:pPr marL="584199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SOKARM+Calibri-Bold"/>
                <a:cs typeface="SOKARM+Calibri-Bold"/>
              </a:rPr>
              <a:t>đấtꢀvàꢀtrongꢀkhôngꢀkhí.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8312" y="363454"/>
            <a:ext cx="3890978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Vòng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tuần</a:t>
            </a:r>
          </a:p>
          <a:p>
            <a:pPr marL="151606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hoàn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của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5755" y="1826494"/>
            <a:ext cx="4156154" cy="4475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nước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đóng</a:t>
            </a:r>
          </a:p>
          <a:p>
            <a:pPr marL="234156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vai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trò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rất</a:t>
            </a:r>
          </a:p>
          <a:p>
            <a:pPr marL="30956" marR="0">
              <a:lnSpc>
                <a:spcPts val="5001"/>
              </a:lnSpc>
              <a:spcBef>
                <a:spcPts val="708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quan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trọng</a:t>
            </a:r>
          </a:p>
          <a:p>
            <a:pPr marL="165893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trong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việc</a:t>
            </a:r>
          </a:p>
          <a:p>
            <a:pPr marL="284162" marR="0">
              <a:lnSpc>
                <a:spcPts val="5001"/>
              </a:lnSpc>
              <a:spcBef>
                <a:spcPts val="708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cung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cấp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0849" y="5484094"/>
            <a:ext cx="3927745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768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nước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trên</a:t>
            </a:r>
          </a:p>
          <a:p>
            <a:pPr marL="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mặt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đất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 </a:t>
            </a:r>
            <a:r>
              <a:rPr dirty="0" sz="4800" b="1">
                <a:solidFill>
                  <a:srgbClr val="ff6600"/>
                </a:solidFill>
                <a:latin typeface="DDFBKU+Arial-BoldMT"/>
                <a:cs typeface="DDFBKU+Arial-BoldMT"/>
              </a:rPr>
              <a:t>và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5758" y="401223"/>
            <a:ext cx="10474463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Em</a:t>
            </a:r>
            <a:r>
              <a:rPr dirty="0" sz="4800" spc="12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thấy</a:t>
            </a:r>
            <a:r>
              <a:rPr dirty="0" sz="4800" spc="147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  <a:r>
              <a:rPr dirty="0" sz="4800" spc="148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ở</a:t>
            </a:r>
            <a:r>
              <a:rPr dirty="0" sz="4800" spc="12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đâu</a:t>
            </a:r>
            <a:r>
              <a:rPr dirty="0" sz="4800" spc="146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trong</a:t>
            </a:r>
            <a:r>
              <a:rPr dirty="0" sz="4800" spc="146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hình</a:t>
            </a:r>
          </a:p>
          <a:p>
            <a:pPr marL="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1?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22086" y="1370477"/>
            <a:ext cx="3329037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SOKARM+Calibri-Bold"/>
                <a:cs typeface="SOKARM+Calibri-Bold"/>
              </a:rPr>
              <a:t>Đâyꢀcóꢀphảiꢀ</a:t>
            </a:r>
          </a:p>
          <a:p>
            <a:pPr marL="408508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SOKARM+Calibri-Bold"/>
                <a:cs typeface="SOKARM+Calibri-Bold"/>
              </a:rPr>
              <a:t>làꢀnướcꢀ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3457" y="2589677"/>
            <a:ext cx="230038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SOKARM+Calibri-Bold"/>
                <a:cs typeface="SOKARM+Calibri-Bold"/>
              </a:rPr>
              <a:t>không?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5758" y="401223"/>
            <a:ext cx="11065966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Em</a:t>
            </a:r>
            <a:r>
              <a:rPr dirty="0" sz="4800" spc="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thấy</a:t>
            </a:r>
            <a:r>
              <a:rPr dirty="0" sz="4800" spc="822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  <a:r>
              <a:rPr dirty="0" sz="4800" spc="823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ở</a:t>
            </a:r>
            <a:r>
              <a:rPr dirty="0" sz="4800" spc="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đâu</a:t>
            </a:r>
            <a:r>
              <a:rPr dirty="0" sz="4800" spc="821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trong</a:t>
            </a:r>
            <a:r>
              <a:rPr dirty="0" sz="4800" spc="821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hình</a:t>
            </a:r>
          </a:p>
          <a:p>
            <a:pPr marL="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1?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3861" y="5226268"/>
            <a:ext cx="13174822" cy="20435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 b="1">
                <a:solidFill>
                  <a:srgbClr val="003399"/>
                </a:solidFill>
                <a:latin typeface="SOKARM+Calibri-Bold"/>
                <a:cs typeface="SOKARM+Calibri-Bold"/>
              </a:rPr>
              <a:t>Trongꢀcốcꢀchỉꢀcóꢀnướcꢀnhưngꢀởꢀhaiꢀthểꢀkhácꢀnhau.ꢀ</a:t>
            </a:r>
          </a:p>
          <a:p>
            <a:pPr marL="3201038" marR="0">
              <a:lnSpc>
                <a:spcPts val="4480"/>
              </a:lnSpc>
              <a:spcBef>
                <a:spcPts val="629"/>
              </a:spcBef>
              <a:spcAft>
                <a:spcPts val="0"/>
              </a:spcAft>
            </a:pPr>
            <a:r>
              <a:rPr dirty="0" sz="4300" b="1">
                <a:solidFill>
                  <a:srgbClr val="003399"/>
                </a:solidFill>
                <a:latin typeface="SOKARM+Calibri-Bold"/>
                <a:cs typeface="SOKARM+Calibri-Bold"/>
              </a:rPr>
              <a:t>Đóꢀlàꢀnhữngꢀthểꢀnào?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0007" y="2607363"/>
            <a:ext cx="6310585" cy="3144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e555a"/>
                </a:solidFill>
                <a:latin typeface="IDMOWH+Wingdings-Regular"/>
                <a:cs typeface="IDMOWH+Wingdings-Regular"/>
              </a:rPr>
              <a:t>H</a:t>
            </a:r>
            <a:r>
              <a:rPr dirty="0" sz="6000">
                <a:solidFill>
                  <a:srgbClr val="ffa948"/>
                </a:solidFill>
                <a:latin typeface="IDMOWH+Wingdings-Regular"/>
                <a:cs typeface="IDMOWH+Wingdings-Regular"/>
              </a:rPr>
              <a:t>o</a:t>
            </a:r>
            <a:r>
              <a:rPr dirty="0" sz="6000">
                <a:solidFill>
                  <a:srgbClr val="c6e259"/>
                </a:solidFill>
                <a:latin typeface="Candara"/>
                <a:cs typeface="Candara"/>
              </a:rPr>
              <a:t>ạ</a:t>
            </a:r>
            <a:r>
              <a:rPr dirty="0" sz="6000">
                <a:solidFill>
                  <a:srgbClr val="00d2a5"/>
                </a:solidFill>
                <a:latin typeface="IDMOWH+Wingdings-Regular"/>
                <a:cs typeface="IDMOWH+Wingdings-Regular"/>
              </a:rPr>
              <a:t>t</a:t>
            </a:r>
            <a:r>
              <a:rPr dirty="0" sz="6000">
                <a:solidFill>
                  <a:srgbClr val="00d2a5"/>
                </a:solidFill>
                <a:latin typeface="IDMOWH+Wingdings-Regular"/>
                <a:cs typeface="IDMOWH+Wingdings-Regular"/>
              </a:rPr>
              <a:t> </a:t>
            </a:r>
            <a:r>
              <a:rPr dirty="0" sz="6000">
                <a:solidFill>
                  <a:srgbClr val="00a0c4"/>
                </a:solidFill>
                <a:latin typeface="Candara"/>
                <a:cs typeface="Candara"/>
              </a:rPr>
              <a:t>đ</a:t>
            </a:r>
            <a:r>
              <a:rPr dirty="0" sz="6000">
                <a:solidFill>
                  <a:srgbClr val="8660b7"/>
                </a:solidFill>
                <a:latin typeface="Candara"/>
                <a:cs typeface="Candara"/>
              </a:rPr>
              <a:t>ộ</a:t>
            </a:r>
            <a:r>
              <a:rPr dirty="0" sz="6000">
                <a:solidFill>
                  <a:srgbClr val="e44b9e"/>
                </a:solidFill>
                <a:latin typeface="IDMOWH+Wingdings-Regular"/>
                <a:cs typeface="IDMOWH+Wingdings-Regular"/>
              </a:rPr>
              <a:t></a:t>
            </a:r>
            <a:r>
              <a:rPr dirty="0" sz="6000">
                <a:solidFill>
                  <a:srgbClr val="a494db"/>
                </a:solidFill>
                <a:latin typeface="IDMOWH+Wingdings-Regular"/>
                <a:cs typeface="IDMOWH+Wingdings-Regular"/>
              </a:rPr>
              <a:t>g</a:t>
            </a:r>
          </a:p>
          <a:p>
            <a:pPr marL="2293143" marR="0">
              <a:lnSpc>
                <a:spcPts val="7502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7200">
                <a:solidFill>
                  <a:srgbClr val="fe555a"/>
                </a:solidFill>
                <a:latin typeface="IDMOWH+Wingdings-Regular"/>
                <a:cs typeface="IDMOWH+Wingdings-Regular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1002" y="4837787"/>
            <a:ext cx="1152172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Nhận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biết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các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thể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của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 </a:t>
            </a:r>
            <a:r>
              <a:rPr dirty="0" sz="6000" b="1">
                <a:solidFill>
                  <a:srgbClr val="ff0066"/>
                </a:solidFill>
                <a:latin typeface="DDFBKU+Arial-BoldMT"/>
                <a:cs typeface="DDFBKU+Arial-BoldMT"/>
              </a:rPr>
              <a:t>nước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4603" y="519300"/>
            <a:ext cx="383324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CÁC</a:t>
            </a:r>
            <a:r>
              <a:rPr dirty="0" sz="3600" spc="97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600" spc="95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CỦA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4603" y="1067940"/>
            <a:ext cx="2098699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66cc"/>
                </a:solidFill>
                <a:latin typeface="LKVRWB+Arial-BoldItalicMT"/>
                <a:cs typeface="LKVRWB+Arial-BoldItalicMT"/>
              </a:rPr>
              <a:t>NƯỚC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876" y="1124730"/>
            <a:ext cx="11801847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Xác</a:t>
            </a:r>
            <a:r>
              <a:rPr dirty="0" sz="3200" spc="88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định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các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rắn,</a:t>
            </a:r>
            <a:r>
              <a:rPr dirty="0" sz="32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lỏng,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thể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khí</a:t>
            </a:r>
            <a:r>
              <a:rPr dirty="0" sz="32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(hơi)</a:t>
            </a:r>
            <a:r>
              <a:rPr dirty="0" sz="3200" spc="88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của</a:t>
            </a:r>
            <a:r>
              <a:rPr dirty="0" sz="3200" spc="87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nước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trong</a:t>
            </a:r>
            <a:r>
              <a:rPr dirty="0" sz="32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mỗi</a:t>
            </a:r>
            <a:r>
              <a:rPr dirty="0" sz="3200" spc="85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hình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dưới</a:t>
            </a:r>
            <a:r>
              <a:rPr dirty="0" sz="3200" spc="86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 </a:t>
            </a:r>
            <a:r>
              <a:rPr dirty="0" sz="3200" b="1">
                <a:solidFill>
                  <a:srgbClr val="003399"/>
                </a:solidFill>
                <a:latin typeface="LKVRWB+Arial-BoldItalicMT"/>
                <a:cs typeface="LKVRWB+Arial-BoldItalicMT"/>
              </a:rPr>
              <a:t>đây: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0221" y="5323324"/>
            <a:ext cx="4874417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0000"/>
                </a:solidFill>
                <a:latin typeface="SNTQUE+ArialMT"/>
                <a:cs typeface="SNTQUE+ArialMT"/>
              </a:rPr>
              <a:t>Thảo</a:t>
            </a:r>
            <a:r>
              <a:rPr dirty="0" sz="44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4400">
                <a:solidFill>
                  <a:srgbClr val="ff0000"/>
                </a:solidFill>
                <a:latin typeface="SNTQUE+ArialMT"/>
                <a:cs typeface="SNTQUE+ArialMT"/>
              </a:rPr>
              <a:t>luận</a:t>
            </a:r>
            <a:r>
              <a:rPr dirty="0" sz="4400">
                <a:solidFill>
                  <a:srgbClr val="ff0000"/>
                </a:solidFill>
                <a:latin typeface="SNTQUE+ArialMT"/>
                <a:cs typeface="SNTQUE+ArialMT"/>
              </a:rPr>
              <a:t> </a:t>
            </a:r>
            <a:r>
              <a:rPr dirty="0" sz="4400">
                <a:solidFill>
                  <a:srgbClr val="ff0000"/>
                </a:solidFill>
                <a:latin typeface="SNTQUE+ArialMT"/>
                <a:cs typeface="SNTQUE+ArialMT"/>
              </a:rPr>
              <a:t>nhóm</a:t>
            </a:r>
          </a:p>
          <a:p>
            <a:pPr marL="1647825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>
                <a:solidFill>
                  <a:srgbClr val="ff0000"/>
                </a:solidFill>
                <a:latin typeface="SNTQUE+ArialMT"/>
                <a:cs typeface="SNTQUE+ArialMT"/>
              </a:rPr>
              <a:t>đôi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2025-02-05T19:32:29-07:00</dcterms:modified>
</cp:coreProperties>
</file>