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7" r:id="rId5"/>
  </p:sldMasterIdLst>
  <p:notesMasterIdLst>
    <p:notesMasterId r:id="rId25"/>
  </p:notesMasterIdLst>
  <p:sldIdLst>
    <p:sldId id="257" r:id="rId6"/>
    <p:sldId id="293" r:id="rId7"/>
    <p:sldId id="302" r:id="rId8"/>
    <p:sldId id="256" r:id="rId9"/>
    <p:sldId id="279" r:id="rId10"/>
    <p:sldId id="323" r:id="rId11"/>
    <p:sldId id="324" r:id="rId12"/>
    <p:sldId id="325" r:id="rId13"/>
    <p:sldId id="326" r:id="rId14"/>
    <p:sldId id="303" r:id="rId15"/>
    <p:sldId id="327" r:id="rId16"/>
    <p:sldId id="306" r:id="rId17"/>
    <p:sldId id="328" r:id="rId18"/>
    <p:sldId id="287" r:id="rId19"/>
    <p:sldId id="314" r:id="rId20"/>
    <p:sldId id="315" r:id="rId21"/>
    <p:sldId id="308" r:id="rId22"/>
    <p:sldId id="316" r:id="rId23"/>
    <p:sldId id="329" r:id="rId24"/>
  </p:sldIdLst>
  <p:sldSz cx="9144000" cy="6858000" type="screen4x3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037" autoAdjust="0"/>
    <p:restoredTop sz="94602" autoAdjust="0"/>
  </p:normalViewPr>
  <p:slideViewPr>
    <p:cSldViewPr>
      <p:cViewPr varScale="1">
        <p:scale>
          <a:sx n="104" d="100"/>
          <a:sy n="104" d="100"/>
        </p:scale>
        <p:origin x="214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9B5E1-6AC1-4175-AEBA-1FD45F89CC83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E4B841-7461-43A1-842A-B138E0AA195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174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1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E86E1AD-5085-4843-B565-62A5AB5733E7}" type="slidenum">
              <a:rPr lang="en-US" altLang="en-US">
                <a:solidFill>
                  <a:prstClr val="black"/>
                </a:solidFill>
              </a:r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D8BE2A-2AA3-4725-AFD9-6955CF52DAFF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BB787F-2D7A-44E4-AF1B-93546F971E4A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975AEF-454B-4171-85D3-AF375F37274D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2FF09-5CAB-4916-B0DF-FF711FAF41A7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365A4-E92E-4CDC-B9C2-91F2BA5188BD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C8DF5-6FA0-4616-A36C-E0197344731B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766C3-39F9-46B0-84BC-1EDCA42C6B48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28A914-F43E-487A-9146-65197242D530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53F91-5106-4590-935E-1AC5A4896429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A53B80-CA64-43A1-A765-D988B8B356FA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8FE628-0D87-4E97-9851-1D23B274E820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6D0B72-B7A4-4913-B799-C00E53EFD540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9EB484B-4363-4692-A67F-B2C848437898}" type="slidenum">
              <a:rPr lang="en-US" altLang="vi-VN">
                <a:solidFill>
                  <a:srgbClr val="000000"/>
                </a:solidFill>
              </a:rPr>
              <a:t>‹#›</a:t>
            </a:fld>
            <a:endParaRPr lang="en-US" altLang="vi-VN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C9FC0-D0F1-4865-AB7D-F13D60DCDAB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2/6/2025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9F2A38-42E2-4E5E-AAE4-259A3B363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5" Type="http://schemas.openxmlformats.org/officeDocument/2006/relationships/image" Target="../media/image2.jpeg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4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slide" Target="slide1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slide" Target="slide17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5" Type="http://schemas.openxmlformats.org/officeDocument/2006/relationships/slide" Target="slide17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18.xml"/><Relationship Id="rId5" Type="http://schemas.openxmlformats.org/officeDocument/2006/relationships/image" Target="../media/image16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slide" Target="slide17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1.mp4"/><Relationship Id="rId7" Type="http://schemas.openxmlformats.org/officeDocument/2006/relationships/image" Target="../media/image4.png"/><Relationship Id="rId2" Type="http://schemas.openxmlformats.org/officeDocument/2006/relationships/vide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3.jpeg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36.xml"/><Relationship Id="rId1" Type="http://schemas.openxmlformats.org/officeDocument/2006/relationships/tags" Target="../tags/tag7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8.xml"/><Relationship Id="rId5" Type="http://schemas.openxmlformats.org/officeDocument/2006/relationships/image" Target="../media/image9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9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25.xml"/><Relationship Id="rId1" Type="http://schemas.openxmlformats.org/officeDocument/2006/relationships/tags" Target="../tags/tag10.xml"/><Relationship Id="rId5" Type="http://schemas.openxmlformats.org/officeDocument/2006/relationships/image" Target="../media/image10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5"/>
          <p:cNvSpPr>
            <a:spLocks noChangeArrowheads="1" noChangeShapeType="1" noTextEdit="1"/>
          </p:cNvSpPr>
          <p:nvPr/>
        </p:nvSpPr>
        <p:spPr bwMode="auto">
          <a:xfrm>
            <a:off x="685800" y="1676400"/>
            <a:ext cx="7711679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093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/>
                <a:ea typeface="Segoe UI Black" panose="020B0A02040204020203"/>
              </a:rPr>
              <a:t>MÔN ĐẠO ĐỨC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i="1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00B0F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Segoe UI Black" panose="020B0A02040204020203"/>
                <a:ea typeface="Segoe UI Black" panose="020B0A02040204020203"/>
              </a:rPr>
              <a:t>LỚP 1</a:t>
            </a:r>
          </a:p>
        </p:txBody>
      </p:sp>
      <p:sp>
        <p:nvSpPr>
          <p:cNvPr id="4" name="AutoShape 2"/>
          <p:cNvSpPr>
            <a:spLocks noGrp="1" noChangeArrowheads="1"/>
          </p:cNvSpPr>
          <p:nvPr>
            <p:ph type="title"/>
          </p:nvPr>
        </p:nvSpPr>
        <p:spPr>
          <a:xfrm>
            <a:off x="1200150" y="228600"/>
            <a:ext cx="6229350" cy="1143000"/>
          </a:xfrm>
          <a:prstGeom prst="ribbon2">
            <a:avLst>
              <a:gd name="adj1" fmla="val 26190"/>
              <a:gd name="adj2" fmla="val 75000"/>
            </a:avLst>
          </a:prstGeom>
          <a:solidFill>
            <a:srgbClr val="33CC33"/>
          </a:solidFill>
          <a:ln w="57150">
            <a:solidFill>
              <a:srgbClr val="009900"/>
            </a:solidFill>
            <a:round/>
          </a:ln>
        </p:spPr>
        <p:txBody>
          <a:bodyPr wrap="none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.VnTime" pitchFamily="34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b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</a:br>
            <a: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UỶ BAN NHÂN DÂN QUẬN BÌNH THẠNH</a:t>
            </a:r>
            <a:b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</a:br>
            <a:r>
              <a:rPr lang="en-US" altLang="vi-VN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Tr</a:t>
            </a:r>
            <a:r>
              <a:rPr lang="vi-VN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ường Tiểu học</a:t>
            </a:r>
            <a: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Hồng</a:t>
            </a:r>
            <a: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 </a:t>
            </a:r>
            <a:r>
              <a:rPr lang="en-US" altLang="vi-VN" sz="1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sym typeface="+mn-ea"/>
              </a:rPr>
              <a:t>Hà</a:t>
            </a:r>
            <a:br>
              <a:rPr lang="en-US" altLang="vi-VN" sz="1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</a:rPr>
            </a:br>
            <a:endParaRPr lang="en-US" altLang="vi-VN" sz="2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4" name="chimes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 l="-45000" r="-14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228600"/>
            <a:ext cx="8534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cha </a:t>
            </a:r>
            <a:r>
              <a:rPr lang="en-US" sz="6000" b="1" dirty="0" err="1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6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6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Content Placeholder 1" descr="gia đình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4490720"/>
            <a:ext cx="9100185" cy="2367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/>
          <p:nvPr/>
        </p:nvSpPr>
        <p:spPr>
          <a:xfrm>
            <a:off x="-304800" y="838200"/>
            <a:ext cx="9750246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Khám phá </a:t>
            </a:r>
            <a:r>
              <a:rPr lang="en-US" sz="6000" b="1" dirty="0">
                <a:solidFill>
                  <a:srgbClr val="FF0000"/>
                </a:solidFill>
              </a:rPr>
              <a:t>2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 err="1">
                <a:solidFill>
                  <a:srgbClr val="FF0000"/>
                </a:solidFill>
              </a:rPr>
              <a:t>Thảo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luận</a:t>
            </a:r>
            <a:r>
              <a:rPr lang="en-US" sz="6000" b="1" dirty="0">
                <a:solidFill>
                  <a:srgbClr val="FF0000"/>
                </a:solidFill>
              </a:rPr>
              <a:t> )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 l="-45000" r="-14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152400" y="76200"/>
            <a:ext cx="8839200" cy="1066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có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vâng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bố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lễ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phép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với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không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600" y="1676400"/>
            <a:ext cx="86868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90639" y="685800"/>
            <a:ext cx="6530975" cy="19380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</a:rPr>
              <a:t>Chia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sẻ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cá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nhân</a:t>
            </a:r>
            <a:r>
              <a:rPr lang="en-US" sz="6000" b="1" dirty="0">
                <a:solidFill>
                  <a:srgbClr val="FF0000"/>
                </a:solidFill>
              </a:rPr>
              <a:t>)</a:t>
            </a:r>
            <a:endParaRPr lang="en-US" sz="60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t="-8000" r="-1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hlinkClick r:id="rId5" action="ppaction://hlinksldjump"/>
          </p:cNvPr>
          <p:cNvSpPr/>
          <p:nvPr/>
        </p:nvSpPr>
        <p:spPr>
          <a:xfrm>
            <a:off x="685800" y="2514600"/>
            <a:ext cx="7772400" cy="2819400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</a:rPr>
              <a:t>Em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hãy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quan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sát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tranh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và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trả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lời</a:t>
            </a:r>
            <a:r>
              <a:rPr lang="en-US" sz="4400" b="1" dirty="0">
                <a:solidFill>
                  <a:schemeClr val="tx1"/>
                </a:solidFill>
              </a:rPr>
              <a:t> ý </a:t>
            </a:r>
            <a:r>
              <a:rPr lang="en-US" sz="4400" b="1" dirty="0" err="1">
                <a:solidFill>
                  <a:schemeClr val="tx1"/>
                </a:solidFill>
              </a:rPr>
              <a:t>kiến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của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mình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1981200"/>
            <a:ext cx="677339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Horizontal Scroll 4">
            <a:hlinkClick r:id="rId5" action="ppaction://hlinksldjump"/>
          </p:cNvPr>
          <p:cNvSpPr/>
          <p:nvPr/>
        </p:nvSpPr>
        <p:spPr>
          <a:xfrm>
            <a:off x="838200" y="0"/>
            <a:ext cx="7772400" cy="1905000"/>
          </a:xfrm>
          <a:prstGeom prst="horizontalScroll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err="1">
                <a:solidFill>
                  <a:schemeClr val="tx1"/>
                </a:solidFill>
              </a:rPr>
              <a:t>Em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đồng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tình</a:t>
            </a:r>
            <a:r>
              <a:rPr lang="en-US" sz="4400" b="1" dirty="0">
                <a:solidFill>
                  <a:schemeClr val="tx1"/>
                </a:solidFill>
              </a:rPr>
              <a:t> hay </a:t>
            </a:r>
            <a:r>
              <a:rPr lang="en-US" sz="4400" b="1" dirty="0" err="1">
                <a:solidFill>
                  <a:schemeClr val="tx1"/>
                </a:solidFill>
              </a:rPr>
              <a:t>không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đồng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tình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với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việc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làm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nào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vì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sao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  <a:endParaRPr lang="en-US" sz="4400" dirty="0">
              <a:solidFill>
                <a:schemeClr val="tx1"/>
              </a:solidFill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1447800" y="1981200"/>
            <a:ext cx="3279775" cy="228600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789170" y="1981200"/>
            <a:ext cx="3279775" cy="228600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1447800" y="4343400"/>
            <a:ext cx="3279775" cy="228600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789170" y="4267200"/>
            <a:ext cx="3279775" cy="236220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t="-8000" r="-1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hlinkClick r:id="rId5" action="ppaction://hlinksldjump"/>
          </p:cNvPr>
          <p:cNvSpPr/>
          <p:nvPr/>
        </p:nvSpPr>
        <p:spPr>
          <a:xfrm>
            <a:off x="304800" y="2514600"/>
            <a:ext cx="8458200" cy="2819400"/>
          </a:xfrm>
          <a:prstGeom prst="horizontalScroll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Em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hãy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kể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thêm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một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số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việc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làm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thể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hiện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sự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hiếu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thảo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lễ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phép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vâng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lời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ông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bà</a:t>
            </a:r>
            <a:r>
              <a:rPr lang="en-US" sz="4400" b="1" dirty="0">
                <a:solidFill>
                  <a:schemeClr val="tx1"/>
                </a:solidFill>
              </a:rPr>
              <a:t>, cha </a:t>
            </a:r>
            <a:r>
              <a:rPr lang="en-US" sz="4400" b="1" dirty="0" err="1">
                <a:solidFill>
                  <a:schemeClr val="tx1"/>
                </a:solidFill>
              </a:rPr>
              <a:t>mẹ</a:t>
            </a:r>
            <a:r>
              <a:rPr lang="en-US" sz="4400" b="1" dirty="0">
                <a:solidFill>
                  <a:schemeClr val="tx1"/>
                </a:solidFill>
              </a:rPr>
              <a:t>.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 l="-45000" r="-14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52400" y="76200"/>
            <a:ext cx="8839200" cy="14478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bạn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thể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hiện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sự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hiếu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đối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với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ông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bà</a:t>
            </a:r>
            <a:r>
              <a:rPr lang="en-US" sz="3200" b="1" dirty="0">
                <a:solidFill>
                  <a:schemeClr val="tx1"/>
                </a:solidFill>
              </a:rPr>
              <a:t>, cha </a:t>
            </a:r>
            <a:r>
              <a:rPr lang="en-US" sz="3200" b="1" dirty="0" err="1">
                <a:solidFill>
                  <a:schemeClr val="tx1"/>
                </a:solidFill>
              </a:rPr>
              <a:t>mẹ</a:t>
            </a:r>
            <a:r>
              <a:rPr lang="en-US" sz="3200" b="1" dirty="0">
                <a:solidFill>
                  <a:schemeClr val="tx1"/>
                </a:solidFill>
              </a:rPr>
              <a:t> qua </a:t>
            </a:r>
            <a:r>
              <a:rPr lang="en-US" sz="3200" b="1" dirty="0" err="1">
                <a:solidFill>
                  <a:schemeClr val="tx1"/>
                </a:solidFill>
              </a:rPr>
              <a:t>những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nói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việc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làm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nào</a:t>
            </a:r>
            <a:r>
              <a:rPr lang="en-US" sz="3200" b="1" dirty="0">
                <a:solidFill>
                  <a:schemeClr val="tx1"/>
                </a:solidFill>
              </a:rPr>
              <a:t>?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 t="10108"/>
          <a:stretch>
            <a:fillRect/>
          </a:stretch>
        </p:blipFill>
        <p:spPr bwMode="auto">
          <a:xfrm>
            <a:off x="762000" y="1600200"/>
            <a:ext cx="76962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Rounded Rectangle 1"/>
          <p:cNvSpPr/>
          <p:nvPr/>
        </p:nvSpPr>
        <p:spPr>
          <a:xfrm>
            <a:off x="990600" y="1600200"/>
            <a:ext cx="3602355" cy="272796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4601210" y="1600200"/>
            <a:ext cx="3857625" cy="2727960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761365" y="4138295"/>
            <a:ext cx="3832225" cy="2628265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4601845" y="4138295"/>
            <a:ext cx="3856990" cy="2628265"/>
          </a:xfrm>
          <a:prstGeom prst="round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lt1"/>
                </a:solidFill>
              </a14:hiddenFill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bldLvl="0" animBg="1"/>
      <p:bldP spid="3" grpId="0" bldLvl="0" animBg="1"/>
      <p:bldP spid="4" grpId="0" bldLvl="0" animBg="1"/>
      <p:bldP spid="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t="-8000" r="-17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1">
            <a:hlinkClick r:id="rId5" action="ppaction://hlinksldjump"/>
          </p:cNvPr>
          <p:cNvSpPr/>
          <p:nvPr/>
        </p:nvSpPr>
        <p:spPr>
          <a:xfrm>
            <a:off x="762000" y="2514600"/>
            <a:ext cx="8153400" cy="2819400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tx1"/>
                </a:solidFill>
              </a:rPr>
              <a:t>Vì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sao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phải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quan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tâm</a:t>
            </a:r>
            <a:r>
              <a:rPr lang="en-US" sz="4400" b="1" dirty="0">
                <a:solidFill>
                  <a:schemeClr val="tx1"/>
                </a:solidFill>
              </a:rPr>
              <a:t>, </a:t>
            </a:r>
            <a:r>
              <a:rPr lang="en-US" sz="4400" b="1" dirty="0" err="1">
                <a:solidFill>
                  <a:schemeClr val="tx1"/>
                </a:solidFill>
              </a:rPr>
              <a:t>chăm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sóc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ông</a:t>
            </a:r>
            <a:r>
              <a:rPr lang="en-US" sz="4400" b="1" dirty="0">
                <a:solidFill>
                  <a:schemeClr val="tx1"/>
                </a:solidFill>
              </a:rPr>
              <a:t> </a:t>
            </a:r>
            <a:r>
              <a:rPr lang="en-US" sz="4400" b="1" dirty="0" err="1">
                <a:solidFill>
                  <a:schemeClr val="tx1"/>
                </a:solidFill>
              </a:rPr>
              <a:t>bà</a:t>
            </a:r>
            <a:r>
              <a:rPr lang="en-US" sz="4400" b="1" dirty="0">
                <a:solidFill>
                  <a:schemeClr val="tx1"/>
                </a:solidFill>
              </a:rPr>
              <a:t>, cha </a:t>
            </a:r>
            <a:r>
              <a:rPr lang="en-US" sz="4400" b="1" dirty="0" err="1">
                <a:solidFill>
                  <a:schemeClr val="tx1"/>
                </a:solidFill>
              </a:rPr>
              <a:t>mẹ</a:t>
            </a:r>
            <a:r>
              <a:rPr lang="en-US" sz="4400" b="1" dirty="0">
                <a:solidFill>
                  <a:schemeClr val="tx1"/>
                </a:solidFill>
              </a:rPr>
              <a:t>?</a:t>
            </a:r>
            <a:endParaRPr lang="en-US" sz="4400" dirty="0">
              <a:solidFill>
                <a:schemeClr val="tx1"/>
              </a:solidFill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 l="-45000" r="-14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8600" y="609600"/>
            <a:ext cx="853440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4500" b="1" dirty="0">
                <a:solidFill>
                  <a:srgbClr val="FF0000"/>
                </a:solidFill>
                <a:latin typeface="VNI-Avo" pitchFamily="2" charset="0"/>
                <a:cs typeface="VNI-Avo" pitchFamily="2" charset="0"/>
              </a:rPr>
              <a:t>Thöïc haønh</a:t>
            </a:r>
          </a:p>
          <a:p>
            <a:pPr algn="ctr"/>
            <a:r>
              <a:rPr lang="vi-VN" sz="4500" b="1" dirty="0">
                <a:solidFill>
                  <a:srgbClr val="00B050"/>
                </a:solidFill>
                <a:latin typeface="VNI-Avo" pitchFamily="2" charset="0"/>
                <a:ea typeface="Calibri" panose="020F0502020204030204" pitchFamily="34" charset="0"/>
                <a:cs typeface="VNI-Avo" pitchFamily="2" charset="0"/>
              </a:rPr>
              <a:t>Em haõy haønh ñoäng ñeå theå hieän söï quan taâm, chaêm soùc ñoái vôùi oâng baø, cha meï.</a:t>
            </a:r>
          </a:p>
          <a:p>
            <a:pPr algn="ctr"/>
            <a:r>
              <a:rPr lang="vi-VN" sz="3000" b="1" dirty="0">
                <a:latin typeface="VNI-Avo" pitchFamily="2" charset="0"/>
                <a:ea typeface="Calibri" panose="020F0502020204030204" pitchFamily="34" charset="0"/>
                <a:cs typeface="VNI-Avo" pitchFamily="2" charset="0"/>
              </a:rPr>
              <a:t>(Ba meï haõy chuïp hình laïi nheù!)</a:t>
            </a:r>
          </a:p>
          <a:p>
            <a:pPr algn="ctr"/>
            <a:r>
              <a:rPr lang="vi-VN" sz="3000" b="1" dirty="0">
                <a:latin typeface="VNI-Avo" pitchFamily="2" charset="0"/>
                <a:ea typeface="Calibri" panose="020F0502020204030204" pitchFamily="34" charset="0"/>
                <a:cs typeface="VNI-Avo" pitchFamily="2" charset="0"/>
              </a:rPr>
              <a:t>(HS  coù theå veõ tranh)</a:t>
            </a:r>
          </a:p>
        </p:txBody>
      </p:sp>
      <p:pic>
        <p:nvPicPr>
          <p:cNvPr id="2" name="Content Placeholder 1" descr="gia đình 6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4490720"/>
            <a:ext cx="9100185" cy="23672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8100" y="152579"/>
            <a:ext cx="9067800" cy="175323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b="1" dirty="0" err="1">
                <a:solidFill>
                  <a:srgbClr val="FF0000"/>
                </a:solidFill>
              </a:rPr>
              <a:t>Gia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đình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nhỏ</a:t>
            </a:r>
            <a:r>
              <a:rPr lang="en-US" sz="5400" b="1" dirty="0">
                <a:solidFill>
                  <a:srgbClr val="FF0000"/>
                </a:solidFill>
              </a:rPr>
              <a:t>, </a:t>
            </a:r>
            <a:r>
              <a:rPr lang="en-US" sz="5400" b="1" dirty="0" err="1">
                <a:solidFill>
                  <a:srgbClr val="FF0000"/>
                </a:solidFill>
              </a:rPr>
              <a:t>hạnh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phúc</a:t>
            </a:r>
            <a:r>
              <a:rPr lang="en-US" sz="5400" b="1" dirty="0">
                <a:solidFill>
                  <a:srgbClr val="FF0000"/>
                </a:solidFill>
              </a:rPr>
              <a:t> to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421242"/>
            <a:ext cx="8839200" cy="428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Gia Đình Nhỏ Hạnh Phúc To - Ruby Bảo A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3">
                  <p14:trim st="25879" end="15595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1905635"/>
            <a:ext cx="9157335" cy="49523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37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4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t="22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5477"/>
            <a:ext cx="8991600" cy="28315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QUAN TÂM, CHĂM SÓC ÔNG BÀ</a:t>
            </a:r>
          </a:p>
          <a:p>
            <a:pPr algn="ctr"/>
            <a:r>
              <a:rPr lang="en-US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36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54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302895" y="762000"/>
            <a:ext cx="975024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000" b="1" dirty="0">
                <a:solidFill>
                  <a:srgbClr val="FF0000"/>
                </a:solidFill>
              </a:rPr>
              <a:t>Khám phá </a:t>
            </a:r>
            <a:r>
              <a:rPr lang="en-US" sz="6000" b="1" dirty="0">
                <a:solidFill>
                  <a:srgbClr val="FF0000"/>
                </a:solidFill>
              </a:rPr>
              <a:t>1 </a:t>
            </a:r>
          </a:p>
          <a:p>
            <a:pPr algn="ctr"/>
            <a:r>
              <a:rPr lang="en-US" sz="6000" b="1" dirty="0">
                <a:solidFill>
                  <a:srgbClr val="FF0000"/>
                </a:solidFill>
              </a:rPr>
              <a:t>(</a:t>
            </a:r>
            <a:r>
              <a:rPr lang="en-US" sz="6000" b="1" dirty="0" err="1">
                <a:solidFill>
                  <a:srgbClr val="FF0000"/>
                </a:solidFill>
              </a:rPr>
              <a:t>hoạt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động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cá</a:t>
            </a:r>
            <a:r>
              <a:rPr lang="en-US" sz="6000" b="1" dirty="0">
                <a:solidFill>
                  <a:srgbClr val="FF0000"/>
                </a:solidFill>
              </a:rPr>
              <a:t> </a:t>
            </a:r>
            <a:r>
              <a:rPr lang="en-US" sz="6000" b="1" dirty="0" err="1">
                <a:solidFill>
                  <a:srgbClr val="FF0000"/>
                </a:solidFill>
              </a:rPr>
              <a:t>nhân</a:t>
            </a:r>
            <a:r>
              <a:rPr lang="en-US" sz="6000" b="1" dirty="0">
                <a:solidFill>
                  <a:srgbClr val="FF0000"/>
                </a:solidFill>
              </a:rPr>
              <a:t>) 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9000"/>
            <a:lum/>
          </a:blip>
          <a:srcRect/>
          <a:stretch>
            <a:fillRect l="-45000" r="-14000" b="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52400" y="76200"/>
            <a:ext cx="8839200" cy="106680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HỌC SINH QUAN SÁT TRANH </a:t>
            </a:r>
          </a:p>
          <a:p>
            <a:pPr algn="ctr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TRẢ LỜI CÁC CÂU HỎI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90600" y="1295400"/>
            <a:ext cx="7467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43000" y="4038600"/>
            <a:ext cx="71628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r="52040" b="2778"/>
          <a:stretch>
            <a:fillRect/>
          </a:stretch>
        </p:blipFill>
        <p:spPr bwMode="auto">
          <a:xfrm>
            <a:off x="1376680" y="838200"/>
            <a:ext cx="6391275" cy="438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50000"/>
          <a:stretch>
            <a:fillRect/>
          </a:stretch>
        </p:blipFill>
        <p:spPr bwMode="auto">
          <a:xfrm>
            <a:off x="1376045" y="845185"/>
            <a:ext cx="6391275" cy="4465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r="53191" b="2703"/>
          <a:stretch>
            <a:fillRect/>
          </a:stretch>
        </p:blipFill>
        <p:spPr bwMode="auto">
          <a:xfrm>
            <a:off x="1534795" y="867410"/>
            <a:ext cx="6215380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l="45745" r="6383" b="2703"/>
          <a:stretch>
            <a:fillRect/>
          </a:stretch>
        </p:blipFill>
        <p:spPr bwMode="auto">
          <a:xfrm>
            <a:off x="1362075" y="972185"/>
            <a:ext cx="6426835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custDataLst>
      <p:tags r:id="rId1"/>
    </p:custDataLst>
  </p:cSld>
  <p:clrMapOvr>
    <a:masterClrMapping/>
  </p:clrMapOvr>
  <p:transition>
    <p:sndAc>
      <p:stSnd>
        <p:snd r:embed="rId3" name="chimes.wav"/>
      </p:stSnd>
    </p:sndAc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A14EF31F-A334-463E-894B-A88B6E7EDAB1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X2*\u0000{375AF085-1238-4000-87C2-0F9A3EE67175}&quot;,&quot;C:\\Users\\toumo\\Downloads\\3. TUẦN 3\\3. TUẦN 3\\ĐẠO ĐỨC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6. BÀI 2 - T1 - QUAN TÂM, CHĂM SÓC ÔNG BÀ, CHA MẸ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6C4BDF8-549C-41DE-A24E-EE48C238C0DD}:32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F746122-8DEC-476A-9E96-D08E23C76148}:30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D63EA05-3F0F-4B07-9BE3-8DCFBA352E59}:32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BD6E79E-6702-4BCE-B996-6D7B3252BDDA}:30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3A866EB-0767-4658-9483-EE7B16BE416A}:32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637448-EC2D-4649-A38D-7BBADE086C26}:287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297F11-003A-4584-B633-2F671A235FF5}:31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CDC8F4E-D68D-491A-9C60-977E7F0167A7}:31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3A20074-EE74-43DA-8039-AE9A369B1051}:30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236FF8F-C8AD-448A-9F5F-1CEFC4530FCF}:3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28DEB32-AAD4-40B0-90B4-61C91AE6F3E8}:257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A1C8DA4-8561-40B2-9181-D3788C7B515E}:32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EBDAFDD-6F03-4B80-8075-95615C346A96}:29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A3EAEA6-CCB8-42D9-BED8-A65BF1FA3E6A}:30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E7AED7E-1C5F-4036-8700-F4A639BA04EB}:2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0B884E6-8FE5-47BB-9613-643C26E14BA7}:27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7F31A6-71A9-4710-AE7F-BB2EF4543F22}:32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0ACE735-938A-4C70-BB68-DE2FC6328FAB}:32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AE802E1F-7A2D-44A8-B738-CF3CE74587F0}:32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246</Words>
  <Application>Microsoft Office PowerPoint</Application>
  <PresentationFormat>On-screen Show (4:3)</PresentationFormat>
  <Paragraphs>28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19</vt:i4>
      </vt:variant>
    </vt:vector>
  </HeadingPairs>
  <TitlesOfParts>
    <vt:vector size="29" baseType="lpstr">
      <vt:lpstr>Arial</vt:lpstr>
      <vt:lpstr>Calibri</vt:lpstr>
      <vt:lpstr>Segoe UI Black</vt:lpstr>
      <vt:lpstr>Times New Roman</vt:lpstr>
      <vt:lpstr>VNI-Avo</vt:lpstr>
      <vt:lpstr>Office Theme</vt:lpstr>
      <vt:lpstr>Default Design</vt:lpstr>
      <vt:lpstr>2_Office Theme</vt:lpstr>
      <vt:lpstr>1_Office Theme</vt:lpstr>
      <vt:lpstr>8_Office Theme</vt:lpstr>
      <vt:lpstr> UỶ BAN NHÂN DÂN QUẬN BÌNH THẠNH Trường Tiểu học Hồng Hà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6. BÀI 2 - T1 - QUAN TÂM, CHĂM SÓC ÔNG BÀ, CHA MẸ</dc:title>
  <dc:creator>Nhai</dc:creator>
  <cp:lastModifiedBy>Do The Phuong</cp:lastModifiedBy>
  <cp:revision>139</cp:revision>
  <dcterms:created xsi:type="dcterms:W3CDTF">2020-03-25T09:47:00Z</dcterms:created>
  <dcterms:modified xsi:type="dcterms:W3CDTF">2025-02-05T22:55:11Z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3CDCDE203EF44CB591D1859BA5927891</vt:lpwstr>
  </property>
  <property fmtid="{D5CDD505-2E9C-101B-9397-08002B2CF9AE}" pid="3" name="KSOProductBuildVer">
    <vt:lpwstr>1033-11.2.0.10323</vt:lpwstr>
  </property>
</Properties>
</file>